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media/image51.wmf" ContentType="image/x-wmf"/>
  <Override PartName="/ppt/media/image50.png" ContentType="image/png"/>
  <Override PartName="/ppt/media/image49.wmf" ContentType="image/x-wmf"/>
  <Override PartName="/ppt/media/image5.png" ContentType="image/png"/>
  <Override PartName="/ppt/media/image44.wmf" ContentType="image/x-wmf"/>
  <Override PartName="/ppt/media/image43.wmf" ContentType="image/x-wmf"/>
  <Override PartName="/ppt/media/image42.wmf" ContentType="image/x-wmf"/>
  <Override PartName="/ppt/media/image41.wmf" ContentType="image/x-wmf"/>
  <Override PartName="/ppt/media/image1.png" ContentType="image/png"/>
  <Override PartName="/ppt/media/image40.wmf" ContentType="image/x-wmf"/>
  <Override PartName="/ppt/media/image24.wmf" ContentType="image/x-wmf"/>
  <Override PartName="/ppt/media/image35.png" ContentType="image/png"/>
  <Override PartName="/ppt/media/image33.wmf" ContentType="image/x-wmf"/>
  <Override PartName="/ppt/media/image32.wmf" ContentType="image/x-wmf"/>
  <Override PartName="/ppt/media/image31.wmf" ContentType="image/x-wmf"/>
  <Override PartName="/ppt/media/image30.wmf" ContentType="image/x-wmf"/>
  <Override PartName="/ppt/media/image29.wmf" ContentType="image/x-wmf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0.wmf" ContentType="image/x-wmf"/>
  <Override PartName="/ppt/media/image38.wmf" ContentType="image/x-wmf"/>
  <Override PartName="/ppt/media/image3.wmf" ContentType="image/x-wmf"/>
  <Override PartName="/ppt/media/image19.png" ContentType="image/png"/>
  <Override PartName="/ppt/media/image48.png" ContentType="image/png"/>
  <Override PartName="/ppt/media/image37.wmf" ContentType="image/x-wmf"/>
  <Override PartName="/ppt/media/image2.wmf" ContentType="image/x-wmf"/>
  <Override PartName="/ppt/media/image18.png" ContentType="image/png"/>
  <Override PartName="/ppt/media/image47.png" ContentType="image/png"/>
  <Override PartName="/ppt/media/image36.wmf" ContentType="image/x-wmf"/>
  <Override PartName="/ppt/media/image17.png" ContentType="image/png"/>
  <Override PartName="/ppt/media/image16.wmf" ContentType="image/x-wmf"/>
  <Override PartName="/ppt/media/image45.png" ContentType="image/png"/>
  <Override PartName="/ppt/media/image34.wmf" ContentType="image/x-wmf"/>
  <Override PartName="/ppt/media/image15.png" ContentType="image/png"/>
  <Override PartName="/ppt/media/image14.wmf" ContentType="image/x-wmf"/>
  <Override PartName="/ppt/media/image13.wmf" ContentType="image/x-wmf"/>
  <Override PartName="/ppt/media/image46.png" ContentType="image/png"/>
  <Override PartName="/ppt/media/image12.wmf" ContentType="image/x-wmf"/>
  <Override PartName="/ppt/media/image10.wmf" ContentType="image/x-wmf"/>
  <Override PartName="/ppt/media/image9.wmf" ContentType="image/x-wmf"/>
  <Override PartName="/ppt/media/image23.wmf" ContentType="image/x-wmf"/>
  <Override PartName="/ppt/media/image8.wmf" ContentType="image/x-wmf"/>
  <Override PartName="/ppt/media/image22.wmf" ContentType="image/x-wmf"/>
  <Override PartName="/ppt/media/image7.wmf" ContentType="image/x-wmf"/>
  <Override PartName="/ppt/media/image11.wmf" ContentType="image/x-wmf"/>
  <Override PartName="/ppt/media/image21.wmf" ContentType="image/x-wmf"/>
  <Override PartName="/ppt/media/image6.wmf" ContentType="image/x-wmf"/>
  <Override PartName="/ppt/media/image39.wmf" ContentType="image/x-wmf"/>
  <Override PartName="/ppt/media/image4.wmf" ContentType="image/x-wmf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12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.xml.rels" ContentType="application/vnd.openxmlformats-package.relationships+xml"/>
  <Override PartName="/ppt/slideLayouts/slideLayout1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E9C9F7-3E9D-400A-BB64-F7FB8ED8AB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Figure 4.5’s caption, p. 83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86D1B2F-DEEB-42E1-ACCF-4A6F0FE768A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Fig. 4.6 p. 84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00E3AC41-D495-40E1-95FD-FABCB651710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Fig. 4.7 p. 85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06C9748-98B7-4808-AA86-CD9CCD0564B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λ is a penalty weight: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λ is too high, then models allowed may be too simple, and that increases the bias.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Optimal” value for λ can be found using cross-validation.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AIC and BIC are defined in Chapter 16, equations (16.36) and (16.35) on p. 470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D81A8554-F502-4A63-931D-8C4108F86D6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AA1567CD-1FE0-4076-A885-42CF2119790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2/10/2010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E99A072-9DDF-48E7-AB15-AD3ECC746909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3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4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5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9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0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384C033-AA51-4256-9456-32E1ECCE59D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2/10/2010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D602DEF-6E51-4D9C-91C5-4184F1F2FCE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5720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E887A5-C59D-4FE5-81ED-7C46B8623AE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2/10/2010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D62B9B9-6C44-4FC7-AF2F-73BFB7E36F3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91790F5-C882-4A9F-9246-6ABDED2FF1A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2/10/2010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6E22990-0673-46DB-BEFC-0C0611E549A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0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1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2" name="PlaceHolder 4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2/10/2010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sldNum"/>
          </p:nvPr>
        </p:nvSpPr>
        <p:spPr>
          <a:xfrm>
            <a:off x="0" y="6248520"/>
            <a:ext cx="53316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A6A6F5-7398-48E8-808D-B01183D22D3A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57200" y="457200"/>
            <a:ext cx="8229240" cy="54097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5461DD3-A07F-4EC0-A90C-014DB841D92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Click to edit the title text format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7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9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45720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3" name="PlaceHolder 8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4" name="PlaceHolder 9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PlaceHolder 10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1E5037F-0DED-4982-91B4-5092ED159A4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6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slideLayout" Target="../slideLayouts/slideLayout10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wmf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wm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3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4: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Methods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7EDF5A3-EDCE-4BCD-AB56-CFEAAAA3338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07440" y="1556640"/>
            <a:ext cx="85687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Remember from Chapter 3, where </a:t>
            </a:r>
            <a:r>
              <a:rPr b="0" i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is a discriminant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547560" y="4019760"/>
            <a:ext cx="69098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If  p(x|C</a:t>
            </a:r>
            <a:r>
              <a:rPr b="0" lang="en-US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 are Gaussian, then:  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(here “log” is natural log)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4927680" y="2158920"/>
            <a:ext cx="3975120" cy="1473120"/>
          </a:xfrm>
          <a:prstGeom prst="rect">
            <a:avLst/>
          </a:prstGeom>
          <a:ln>
            <a:noFill/>
          </a:ln>
        </p:spPr>
      </p:pic>
      <p:pic>
        <p:nvPicPr>
          <p:cNvPr id="502" name="" descr=""/>
          <p:cNvPicPr/>
          <p:nvPr/>
        </p:nvPicPr>
        <p:blipFill>
          <a:blip r:embed="rId2"/>
          <a:stretch/>
        </p:blipFill>
        <p:spPr>
          <a:xfrm>
            <a:off x="888840" y="4432320"/>
            <a:ext cx="6527880" cy="2197080"/>
          </a:xfrm>
          <a:prstGeom prst="rect">
            <a:avLst/>
          </a:prstGeom>
          <a:ln>
            <a:noFill/>
          </a:ln>
        </p:spPr>
      </p:pic>
      <p:pic>
        <p:nvPicPr>
          <p:cNvPr id="503" name="" descr=""/>
          <p:cNvPicPr/>
          <p:nvPr/>
        </p:nvPicPr>
        <p:blipFill>
          <a:blip r:embed="rId3"/>
          <a:stretch/>
        </p:blipFill>
        <p:spPr>
          <a:xfrm>
            <a:off x="825480" y="1981080"/>
            <a:ext cx="3314880" cy="21081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0" y="549360"/>
            <a:ext cx="8206920" cy="58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the sample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 estimates are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Discriminant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3263760" y="546120"/>
            <a:ext cx="2070000" cy="571680"/>
          </a:xfrm>
          <a:prstGeom prst="rect">
            <a:avLst/>
          </a:prstGeom>
          <a:ln>
            <a:noFill/>
          </a:ln>
        </p:spPr>
      </p:pic>
      <p:pic>
        <p:nvPicPr>
          <p:cNvPr id="506" name="" descr=""/>
          <p:cNvPicPr/>
          <p:nvPr/>
        </p:nvPicPr>
        <p:blipFill>
          <a:blip r:embed="rId2"/>
          <a:stretch/>
        </p:blipFill>
        <p:spPr>
          <a:xfrm>
            <a:off x="1612800" y="1409760"/>
            <a:ext cx="1003320" cy="419040"/>
          </a:xfrm>
          <a:prstGeom prst="rect">
            <a:avLst/>
          </a:prstGeom>
          <a:ln>
            <a:noFill/>
          </a:ln>
        </p:spPr>
      </p:pic>
      <p:pic>
        <p:nvPicPr>
          <p:cNvPr id="507" name="" descr=""/>
          <p:cNvPicPr/>
          <p:nvPr/>
        </p:nvPicPr>
        <p:blipFill>
          <a:blip r:embed="rId3"/>
          <a:stretch/>
        </p:blipFill>
        <p:spPr>
          <a:xfrm>
            <a:off x="3556080" y="1193760"/>
            <a:ext cx="3086280" cy="1041480"/>
          </a:xfrm>
          <a:prstGeom prst="rect">
            <a:avLst/>
          </a:prstGeom>
          <a:ln>
            <a:noFill/>
          </a:ln>
        </p:spPr>
      </p:pic>
      <p:pic>
        <p:nvPicPr>
          <p:cNvPr id="508" name="" descr=""/>
          <p:cNvPicPr/>
          <p:nvPr/>
        </p:nvPicPr>
        <p:blipFill>
          <a:blip r:embed="rId4"/>
          <a:stretch/>
        </p:blipFill>
        <p:spPr>
          <a:xfrm>
            <a:off x="749160" y="3352680"/>
            <a:ext cx="7162920" cy="1460520"/>
          </a:xfrm>
          <a:prstGeom prst="rect">
            <a:avLst/>
          </a:prstGeom>
          <a:ln>
            <a:noFill/>
          </a:ln>
        </p:spPr>
      </p:pic>
      <p:pic>
        <p:nvPicPr>
          <p:cNvPr id="509" name="" descr=""/>
          <p:cNvPicPr/>
          <p:nvPr/>
        </p:nvPicPr>
        <p:blipFill>
          <a:blip r:embed="rId5"/>
          <a:stretch/>
        </p:blipFill>
        <p:spPr>
          <a:xfrm>
            <a:off x="2260440" y="5079960"/>
            <a:ext cx="6451560" cy="1003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11A62A6-1477-410A-BF7B-8CA75611A5C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11" name="Picture 20" descr=""/>
          <p:cNvPicPr/>
          <p:nvPr/>
        </p:nvPicPr>
        <p:blipFill>
          <a:blip r:embed="rId1"/>
          <a:stretch/>
        </p:blipFill>
        <p:spPr>
          <a:xfrm>
            <a:off x="539640" y="333360"/>
            <a:ext cx="7791120" cy="6295680"/>
          </a:xfrm>
          <a:prstGeom prst="rect">
            <a:avLst/>
          </a:prstGeom>
          <a:ln w="9360">
            <a:noFill/>
          </a:ln>
        </p:spPr>
      </p:pic>
      <p:sp>
        <p:nvSpPr>
          <p:cNvPr id="512" name="CustomShape 2"/>
          <p:cNvSpPr/>
          <p:nvPr/>
        </p:nvSpPr>
        <p:spPr>
          <a:xfrm>
            <a:off x="6138720" y="1557360"/>
            <a:ext cx="167472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Equal variances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5076720" y="4797360"/>
            <a:ext cx="2825280" cy="12250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Single boundary </a:t>
            </a:r>
            <a:r>
              <a:rPr b="0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8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= </a:t>
            </a:r>
            <a:r>
              <a:rPr b="0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8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halfway between means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same as the point where the posteriors intersect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205200" y="3257640"/>
            <a:ext cx="81259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 this case, </a:t>
            </a:r>
            <a:r>
              <a:rPr b="0" i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20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= - (x – m</a:t>
            </a:r>
            <a:r>
              <a:rPr b="0" lang="en-US" sz="2000" spc="-1" strike="noStrike" baseline="-25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</a:t>
            </a:r>
            <a:r>
              <a:rPr b="0" lang="en-US" sz="2000" spc="-1" strike="noStrike" baseline="3000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r>
              <a:rPr b="0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  thus we assign x to class with nearest mean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5243760" y="164160"/>
            <a:ext cx="3764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assume 2 classes with equal priors P(Ci)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279360" y="152280"/>
            <a:ext cx="2184480" cy="3682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9D3C146-DE1B-4343-A247-B3103936A30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18" name="Picture 16" descr=""/>
          <p:cNvPicPr/>
          <p:nvPr/>
        </p:nvPicPr>
        <p:blipFill>
          <a:blip r:embed="rId1"/>
          <a:stretch/>
        </p:blipFill>
        <p:spPr>
          <a:xfrm>
            <a:off x="539640" y="332640"/>
            <a:ext cx="7791120" cy="6257520"/>
          </a:xfrm>
          <a:prstGeom prst="rect">
            <a:avLst/>
          </a:prstGeom>
          <a:ln w="9360">
            <a:noFill/>
          </a:ln>
        </p:spPr>
      </p:pic>
      <p:sp>
        <p:nvSpPr>
          <p:cNvPr id="519" name="CustomShape 2"/>
          <p:cNvSpPr/>
          <p:nvPr/>
        </p:nvSpPr>
        <p:spPr>
          <a:xfrm>
            <a:off x="4806360" y="1268280"/>
            <a:ext cx="2265840" cy="3646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Variances are different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5337360" y="4293000"/>
            <a:ext cx="2304360" cy="14619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boundaries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Exercise 4 for how to calculate these two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boundaries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Picture 2" descr=""/>
          <p:cNvPicPr/>
          <p:nvPr/>
        </p:nvPicPr>
        <p:blipFill>
          <a:blip r:embed="rId1"/>
          <a:stretch/>
        </p:blipFill>
        <p:spPr>
          <a:xfrm>
            <a:off x="890640" y="42840"/>
            <a:ext cx="7362360" cy="6771960"/>
          </a:xfrm>
          <a:prstGeom prst="rect">
            <a:avLst/>
          </a:prstGeom>
          <a:ln w="9360">
            <a:noFill/>
          </a:ln>
        </p:spPr>
      </p:pic>
      <p:sp>
        <p:nvSpPr>
          <p:cNvPr id="522" name="CustomShape 1"/>
          <p:cNvSpPr/>
          <p:nvPr/>
        </p:nvSpPr>
        <p:spPr>
          <a:xfrm>
            <a:off x="6013800" y="4532040"/>
            <a:ext cx="182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Reject with λ = 0.2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Classification – Notes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A25A9E-0735-4DEF-9A12-17D009B0982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Note that the equations for parametric classification derived in the last few slides assume the data follows a Gaussian distribution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Hence, you need to determine whether or not your univariate data X follows a Gaussian distribution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using a statistical test for normality (e.g., Shapiro–Wilk test, Kolmogorov–Smirnov test, Lilliefors test, …)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before you consider applying these equations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0AE76D8-B485-4CC9-9121-AC7EA3C6988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28" name="Picture 8" descr=""/>
          <p:cNvPicPr/>
          <p:nvPr/>
        </p:nvPicPr>
        <p:blipFill>
          <a:blip r:embed="rId1"/>
          <a:stretch/>
        </p:blipFill>
        <p:spPr>
          <a:xfrm>
            <a:off x="4140000" y="692640"/>
            <a:ext cx="4777200" cy="3184920"/>
          </a:xfrm>
          <a:prstGeom prst="rect">
            <a:avLst/>
          </a:prstGeom>
          <a:ln w="9360">
            <a:noFill/>
          </a:ln>
        </p:spPr>
      </p:pic>
      <p:sp>
        <p:nvSpPr>
          <p:cNvPr id="529" name="CustomShape 3"/>
          <p:cNvSpPr/>
          <p:nvPr/>
        </p:nvSpPr>
        <p:spPr>
          <a:xfrm>
            <a:off x="4253400" y="6294600"/>
            <a:ext cx="3957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term can be ignored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2"/>
          <a:stretch/>
        </p:blipFill>
        <p:spPr>
          <a:xfrm>
            <a:off x="660240" y="1905120"/>
            <a:ext cx="3492360" cy="2082960"/>
          </a:xfrm>
          <a:prstGeom prst="rect">
            <a:avLst/>
          </a:prstGeom>
          <a:ln>
            <a:noFill/>
          </a:ln>
        </p:spPr>
      </p:pic>
      <p:pic>
        <p:nvPicPr>
          <p:cNvPr id="531" name="" descr=""/>
          <p:cNvPicPr/>
          <p:nvPr/>
        </p:nvPicPr>
        <p:blipFill>
          <a:blip r:embed="rId3"/>
          <a:stretch/>
        </p:blipFill>
        <p:spPr>
          <a:xfrm>
            <a:off x="609480" y="4292640"/>
            <a:ext cx="5676840" cy="20700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Regression: From LogL to Error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0EA40E2-3E4A-4EB7-959D-0DAF97BE141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43640" y="5238360"/>
            <a:ext cx="88567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Maximizing the log likelihood above is the same as minimizing the Error.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 that minimizes Error is called “least squares estimate”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Trick: When maximizing a likelihood </a:t>
            </a:r>
            <a:r>
              <a:rPr b="0" i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contains exponents, instead minimize error E = - log </a:t>
            </a:r>
            <a:r>
              <a:rPr b="0" i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825480" y="1650960"/>
            <a:ext cx="7124760" cy="35434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539640" y="332640"/>
            <a:ext cx="8229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Linear 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F4FE5CA-3915-4B63-B861-51A4A468843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498480" y="5804280"/>
            <a:ext cx="1366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and 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863640" y="1612800"/>
            <a:ext cx="3213000" cy="50796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2603520" y="2273400"/>
            <a:ext cx="4419720" cy="1765440"/>
          </a:xfrm>
          <a:prstGeom prst="rect">
            <a:avLst/>
          </a:prstGeom>
          <a:ln>
            <a:noFill/>
          </a:ln>
        </p:spPr>
      </p:pic>
      <p:pic>
        <p:nvPicPr>
          <p:cNvPr id="541" name="" descr=""/>
          <p:cNvPicPr/>
          <p:nvPr/>
        </p:nvPicPr>
        <p:blipFill>
          <a:blip r:embed="rId3"/>
          <a:stretch/>
        </p:blipFill>
        <p:spPr>
          <a:xfrm>
            <a:off x="1104840" y="4140360"/>
            <a:ext cx="6172200" cy="1562040"/>
          </a:xfrm>
          <a:prstGeom prst="rect">
            <a:avLst/>
          </a:prstGeom>
          <a:ln>
            <a:noFill/>
          </a:ln>
        </p:spPr>
      </p:pic>
      <p:pic>
        <p:nvPicPr>
          <p:cNvPr id="542" name="" descr=""/>
          <p:cNvPicPr/>
          <p:nvPr/>
        </p:nvPicPr>
        <p:blipFill>
          <a:blip r:embed="rId4"/>
          <a:stretch/>
        </p:blipFill>
        <p:spPr>
          <a:xfrm>
            <a:off x="5143680" y="5803920"/>
            <a:ext cx="1397160" cy="507960"/>
          </a:xfrm>
          <a:prstGeom prst="rect">
            <a:avLst/>
          </a:prstGeom>
          <a:ln>
            <a:noFill/>
          </a:ln>
        </p:spPr>
      </p:pic>
      <p:pic>
        <p:nvPicPr>
          <p:cNvPr id="543" name="" descr=""/>
          <p:cNvPicPr/>
          <p:nvPr/>
        </p:nvPicPr>
        <p:blipFill>
          <a:blip r:embed="rId5"/>
          <a:stretch/>
        </p:blipFill>
        <p:spPr>
          <a:xfrm>
            <a:off x="2006640" y="5905440"/>
            <a:ext cx="1206360" cy="4572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611640" y="260640"/>
            <a:ext cx="8229240" cy="89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Polynomial 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5059270-9912-4332-B368-2975C20E819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2249640" y="5055840"/>
            <a:ext cx="1301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1625760" y="5877360"/>
            <a:ext cx="981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520560" y="1701720"/>
            <a:ext cx="8039160" cy="596880"/>
          </a:xfrm>
          <a:prstGeom prst="rect">
            <a:avLst/>
          </a:prstGeom>
          <a:ln>
            <a:noFill/>
          </a:ln>
        </p:spPr>
      </p:pic>
      <p:pic>
        <p:nvPicPr>
          <p:cNvPr id="549" name="" descr=""/>
          <p:cNvPicPr/>
          <p:nvPr/>
        </p:nvPicPr>
        <p:blipFill>
          <a:blip r:embed="rId2"/>
          <a:stretch/>
        </p:blipFill>
        <p:spPr>
          <a:xfrm>
            <a:off x="1422360" y="2565360"/>
            <a:ext cx="5702400" cy="2158920"/>
          </a:xfrm>
          <a:prstGeom prst="rect">
            <a:avLst/>
          </a:prstGeom>
          <a:ln>
            <a:noFill/>
          </a:ln>
        </p:spPr>
      </p:pic>
      <p:pic>
        <p:nvPicPr>
          <p:cNvPr id="550" name="" descr=""/>
          <p:cNvPicPr/>
          <p:nvPr/>
        </p:nvPicPr>
        <p:blipFill>
          <a:blip r:embed="rId3"/>
          <a:stretch/>
        </p:blipFill>
        <p:spPr>
          <a:xfrm>
            <a:off x="2692440" y="5803920"/>
            <a:ext cx="2476440" cy="59688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4"/>
          <a:stretch/>
        </p:blipFill>
        <p:spPr>
          <a:xfrm>
            <a:off x="749160" y="5156280"/>
            <a:ext cx="1206360" cy="457200"/>
          </a:xfrm>
          <a:prstGeom prst="rect">
            <a:avLst/>
          </a:prstGeom>
          <a:ln>
            <a:noFill/>
          </a:ln>
        </p:spPr>
      </p:pic>
      <p:pic>
        <p:nvPicPr>
          <p:cNvPr id="552" name="" descr=""/>
          <p:cNvPicPr/>
          <p:nvPr/>
        </p:nvPicPr>
        <p:blipFill>
          <a:blip r:embed="rId5"/>
          <a:stretch/>
        </p:blipFill>
        <p:spPr>
          <a:xfrm>
            <a:off x="3911760" y="4915080"/>
            <a:ext cx="4064040" cy="7113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3F27C8A-9D48-4136-B1D9-09EB55D4CAAF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~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Parametric estimation: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a form for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and estimate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its sufficient statistics, using 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e.g., Normal distribution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N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where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{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 that a probability density function is defined as: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0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≡ lim </a:t>
            </a:r>
            <a:r>
              <a:rPr b="0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ε</a:t>
            </a:r>
            <a:r>
              <a:rPr b="0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→0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P(x</a:t>
            </a:r>
            <a:r>
              <a:rPr b="0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≤ x &lt; x</a:t>
            </a:r>
            <a:r>
              <a:rPr b="0" lang="tr-TR" sz="20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tr-TR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ε)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636280" y="2277000"/>
            <a:ext cx="503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“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distributed as”       probability density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 flipV="1">
            <a:off x="3996000" y="191628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 flipH="1" flipV="1">
            <a:off x="4347360" y="2016360"/>
            <a:ext cx="431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395640" y="228600"/>
            <a:ext cx="84247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Likelihood and Least Squares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867EB6D-F128-42D3-A6C4-BF2AD5CBD54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Taken from Tom Mitchell’s Machine Learning textbook: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“… </a:t>
            </a:r>
            <a:r>
              <a:rPr b="0" i="1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 certain assumptions</a:t>
            </a:r>
            <a:r>
              <a:rPr b="0" i="1" lang="tr-TR" sz="2900" spc="-1" strike="noStrike" baseline="30000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(*)</a:t>
            </a:r>
            <a:r>
              <a:rPr b="0" i="1" lang="tr-TR" sz="29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any learning algorithm that minimizes the squared error between the output hypothesis predictions and the training data will output a maximum likelihood hypothesis.”</a:t>
            </a:r>
            <a:r>
              <a:rPr b="0" lang="tr-TR" sz="29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(*):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Assumption: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</a:t>
            </a:r>
            <a:r>
              <a:rPr b="0" lang="tr-T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observed training target values are generated by adding random noise to the true target value, where the random noise is drawn independently for each example from a Normal distribution with zero mean.”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1164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Other Error Measures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F91766-8179-4D42-B8CF-0C23FF32280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287640" y="1628640"/>
            <a:ext cx="8568720" cy="439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Square Error: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Relative Square Error (E</a:t>
            </a:r>
            <a:r>
              <a:rPr b="0" lang="tr-TR" sz="2900" spc="-1" strike="noStrike" baseline="-25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RSE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Absolute Error: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|X) = </a:t>
            </a:r>
            <a:r>
              <a:rPr b="0" lang="tr-TR" sz="4800" spc="-1" strike="noStrike" baseline="-1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9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)|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ε-sensitive Error: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|X) = </a:t>
            </a:r>
            <a:r>
              <a:rPr b="0" lang="tr-TR" sz="4400" spc="-1" strike="noStrike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lang="tr-TR" sz="2400" spc="-1" strike="noStrike" baseline="-1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 baseline="-4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1(|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θ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)|&gt;ε) (|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)| – ε)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800" spc="-1" strike="noStrike" baseline="30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 : </a:t>
            </a:r>
            <a:r>
              <a:rPr b="0" lang="tr-TR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Coefficient of Determination: 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 – E</a:t>
            </a:r>
            <a:r>
              <a:rPr b="0" lang="tr-TR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RSE</a:t>
            </a:r>
            <a:r>
              <a:rPr b="0" lang="tr-T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i="1" lang="tr-T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(see next slide)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3238560" y="1625760"/>
            <a:ext cx="4013280" cy="1015920"/>
          </a:xfrm>
          <a:prstGeom prst="rect">
            <a:avLst/>
          </a:prstGeom>
          <a:ln>
            <a:noFill/>
          </a:ln>
        </p:spPr>
      </p:pic>
      <p:pic>
        <p:nvPicPr>
          <p:cNvPr id="560" name="" descr=""/>
          <p:cNvPicPr/>
          <p:nvPr/>
        </p:nvPicPr>
        <p:blipFill>
          <a:blip r:embed="rId2"/>
          <a:stretch/>
        </p:blipFill>
        <p:spPr>
          <a:xfrm>
            <a:off x="4927680" y="2489040"/>
            <a:ext cx="3619440" cy="1816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Coefficient of Determination:</a:t>
            </a:r>
            <a:r>
              <a:rPr b="0" lang="tr-TR" sz="4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lang="tr-TR" sz="4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78BD71-9EDA-4BBE-8516-D4E073A6D9F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299880" y="4133160"/>
            <a:ext cx="873072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Figure adapted from Wikipedia (Sept. 2015)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"Coefficient of Determination" by Orzetto - Own work. Licensed under CC BY-SA 3.0 via Commons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https://commons.wikimedia.org/wiki/File:Coefficient_of_Determination.svg#/media/File:Coefficient_of_Determination.svg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Content Placeholder 7" descr=""/>
          <p:cNvPicPr/>
          <p:nvPr/>
        </p:nvPicPr>
        <p:blipFill>
          <a:blip r:embed="rId1"/>
          <a:stretch/>
        </p:blipFill>
        <p:spPr>
          <a:xfrm>
            <a:off x="1993680" y="1570680"/>
            <a:ext cx="5184360" cy="2592000"/>
          </a:xfrm>
          <a:prstGeom prst="rect">
            <a:avLst/>
          </a:prstGeom>
          <a:ln>
            <a:noFill/>
          </a:ln>
        </p:spPr>
      </p:pic>
      <p:sp>
        <p:nvSpPr>
          <p:cNvPr id="565" name="CustomShape 4"/>
          <p:cNvSpPr/>
          <p:nvPr/>
        </p:nvSpPr>
        <p:spPr>
          <a:xfrm>
            <a:off x="3840480" y="5157360"/>
            <a:ext cx="276480" cy="28764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5"/>
          <p:cNvSpPr/>
          <p:nvPr/>
        </p:nvSpPr>
        <p:spPr>
          <a:xfrm>
            <a:off x="3829320" y="5949360"/>
            <a:ext cx="287640" cy="28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6"/>
          <p:cNvSpPr/>
          <p:nvPr/>
        </p:nvSpPr>
        <p:spPr>
          <a:xfrm>
            <a:off x="4585680" y="4926240"/>
            <a:ext cx="43488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closer R</a:t>
            </a:r>
            <a:r>
              <a:rPr b="0" i="1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to 1 the better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this means that 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g(.)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estimates (on the right graph) fit the data well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comparison to the simple estimate given by the average value (on the left graph)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8" name="" descr=""/>
          <p:cNvPicPr/>
          <p:nvPr/>
        </p:nvPicPr>
        <p:blipFill>
          <a:blip r:embed="rId2"/>
          <a:stretch/>
        </p:blipFill>
        <p:spPr>
          <a:xfrm>
            <a:off x="533520" y="4800600"/>
            <a:ext cx="3327480" cy="1816200"/>
          </a:xfrm>
          <a:prstGeom prst="rect">
            <a:avLst/>
          </a:prstGeom>
          <a:ln>
            <a:noFill/>
          </a:ln>
        </p:spPr>
      </p:pic>
      <p:pic>
        <p:nvPicPr>
          <p:cNvPr id="569" name="" descr=""/>
          <p:cNvPicPr/>
          <p:nvPr/>
        </p:nvPicPr>
        <p:blipFill>
          <a:blip r:embed="rId3"/>
          <a:stretch/>
        </p:blipFill>
        <p:spPr>
          <a:xfrm>
            <a:off x="4927680" y="2489040"/>
            <a:ext cx="838080" cy="368280"/>
          </a:xfrm>
          <a:prstGeom prst="rect">
            <a:avLst/>
          </a:prstGeom>
          <a:ln>
            <a:noFill/>
          </a:ln>
        </p:spPr>
      </p:pic>
      <p:pic>
        <p:nvPicPr>
          <p:cNvPr id="570" name="" descr=""/>
          <p:cNvPicPr/>
          <p:nvPr/>
        </p:nvPicPr>
        <p:blipFill>
          <a:blip r:embed="rId4"/>
          <a:stretch/>
        </p:blipFill>
        <p:spPr>
          <a:xfrm>
            <a:off x="2184480" y="2489040"/>
            <a:ext cx="241200" cy="291960"/>
          </a:xfrm>
          <a:prstGeom prst="rect">
            <a:avLst/>
          </a:prstGeom>
          <a:ln>
            <a:noFill/>
          </a:ln>
        </p:spPr>
      </p:pic>
      <p:pic>
        <p:nvPicPr>
          <p:cNvPr id="571" name="" descr=""/>
          <p:cNvPicPr/>
          <p:nvPr/>
        </p:nvPicPr>
        <p:blipFill>
          <a:blip r:embed="rId5"/>
          <a:stretch/>
        </p:blipFill>
        <p:spPr>
          <a:xfrm>
            <a:off x="2184480" y="1549440"/>
            <a:ext cx="216000" cy="241200"/>
          </a:xfrm>
          <a:prstGeom prst="rect">
            <a:avLst/>
          </a:prstGeom>
          <a:ln>
            <a:noFill/>
          </a:ln>
        </p:spPr>
      </p:pic>
      <p:pic>
        <p:nvPicPr>
          <p:cNvPr id="572" name="" descr=""/>
          <p:cNvPicPr/>
          <p:nvPr/>
        </p:nvPicPr>
        <p:blipFill>
          <a:blip r:embed="rId6"/>
          <a:stretch/>
        </p:blipFill>
        <p:spPr>
          <a:xfrm>
            <a:off x="4788000" y="1562040"/>
            <a:ext cx="216000" cy="241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119160" y="1632960"/>
            <a:ext cx="877284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= {x</a:t>
            </a:r>
            <a:r>
              <a:rPr b="0" i="1" lang="en-US" sz="2900" spc="-1" strike="noStrike" baseline="30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,r</a:t>
            </a:r>
            <a:r>
              <a:rPr b="0" i="1" lang="en-US" sz="2900" spc="-1" strike="noStrike" baseline="30000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 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drawn from unknown pdf 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p(x,r)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Expected Square Error of the 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g(.)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estimate at 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it may be that for a sample X, g(.) is a very good fit, and for another sample it is not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samples </a:t>
            </a:r>
            <a:r>
              <a:rPr b="0" i="1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X’s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all of size N drawn from the same joint density p(x,r). Expected value, averaged over </a:t>
            </a:r>
            <a:r>
              <a:rPr b="0" i="1" lang="en-US" sz="2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X’s:</a:t>
            </a:r>
            <a:r>
              <a:rPr b="0" lang="en-US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" indent="-319680"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 and Variance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FD04C16-B478-4039-91F7-412817C815F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2393280" y="5733360"/>
            <a:ext cx="3689280" cy="102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much g(.) is wrong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disregarding effect of varying samples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6205680" y="5734800"/>
            <a:ext cx="2447280" cy="102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much g(.) fluctuates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samples varies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3005280" y="3184200"/>
            <a:ext cx="2796480" cy="7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 of noise added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does not depend on g(.) or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5910480" y="3141000"/>
            <a:ext cx="2570760" cy="102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squared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g(x) deviation from E[r|x]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b="0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depend on g(.) and 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360" y="3809880"/>
            <a:ext cx="114480" cy="216000"/>
          </a:xfrm>
          <a:prstGeom prst="rect">
            <a:avLst/>
          </a:prstGeom>
          <a:ln>
            <a:noFill/>
          </a:ln>
        </p:spPr>
      </p:pic>
      <p:pic>
        <p:nvPicPr>
          <p:cNvPr id="581" name="" descr=""/>
          <p:cNvPicPr/>
          <p:nvPr/>
        </p:nvPicPr>
        <p:blipFill>
          <a:blip r:embed="rId2"/>
          <a:stretch/>
        </p:blipFill>
        <p:spPr>
          <a:xfrm>
            <a:off x="114480" y="5295960"/>
            <a:ext cx="8813880" cy="482760"/>
          </a:xfrm>
          <a:prstGeom prst="rect">
            <a:avLst/>
          </a:prstGeom>
          <a:ln>
            <a:noFill/>
          </a:ln>
        </p:spPr>
      </p:pic>
      <p:pic>
        <p:nvPicPr>
          <p:cNvPr id="582" name="" descr=""/>
          <p:cNvPicPr/>
          <p:nvPr/>
        </p:nvPicPr>
        <p:blipFill>
          <a:blip r:embed="rId3"/>
          <a:stretch/>
        </p:blipFill>
        <p:spPr>
          <a:xfrm>
            <a:off x="1066680" y="2692440"/>
            <a:ext cx="698508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0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89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Estimating Bias and Variance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D404B27-D430-4E7E-9E7F-1042F6D030F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0" y="200016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samples X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={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are used to fit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=1,...,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1981080" y="3251160"/>
            <a:ext cx="4927680" cy="250200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Bias/Variance Dilemma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A3FBE83-660C-4F24-9D39-1E2FDCE9BF1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9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Examples: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)=2 has no variance and high bias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)= </a:t>
            </a:r>
            <a:r>
              <a:rPr b="0" lang="tr-TR" sz="4800" spc="-1" strike="noStrike" baseline="-1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∑</a:t>
            </a:r>
            <a:r>
              <a:rPr b="0" i="1" lang="tr-TR" sz="26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0" i="1" lang="tr-TR" sz="26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/N has lower bias but higher variance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we increase complexity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g(.)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 decreases (a better fit to data) and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 increases (fit varies more with data)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Bias/Variance dilemma: (Geman et al., 1992)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3098865-AA49-4F26-A316-7A702D1CF78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91" name="Picture 17" descr=""/>
          <p:cNvPicPr/>
          <p:nvPr/>
        </p:nvPicPr>
        <p:blipFill>
          <a:blip r:embed="rId1"/>
          <a:stretch/>
        </p:blipFill>
        <p:spPr>
          <a:xfrm>
            <a:off x="1004760" y="414360"/>
            <a:ext cx="7133760" cy="6028920"/>
          </a:xfrm>
          <a:prstGeom prst="rect">
            <a:avLst/>
          </a:prstGeom>
          <a:ln w="9360">
            <a:noFill/>
          </a:ln>
        </p:spPr>
      </p:pic>
      <p:sp>
        <p:nvSpPr>
          <p:cNvPr id="592" name="Line 2"/>
          <p:cNvSpPr/>
          <p:nvPr/>
        </p:nvSpPr>
        <p:spPr>
          <a:xfrm>
            <a:off x="7885080" y="1628640"/>
            <a:ext cx="360" cy="57636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3"/>
          <p:cNvSpPr/>
          <p:nvPr/>
        </p:nvSpPr>
        <p:spPr>
          <a:xfrm>
            <a:off x="8102160" y="1617840"/>
            <a:ext cx="561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Line 4"/>
          <p:cNvSpPr/>
          <p:nvPr/>
        </p:nvSpPr>
        <p:spPr>
          <a:xfrm>
            <a:off x="5003640" y="4437000"/>
            <a:ext cx="360" cy="187164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5"/>
          <p:cNvSpPr/>
          <p:nvPr/>
        </p:nvSpPr>
        <p:spPr>
          <a:xfrm>
            <a:off x="3923640" y="5373720"/>
            <a:ext cx="9813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6"/>
          <p:cNvSpPr/>
          <p:nvPr/>
        </p:nvSpPr>
        <p:spPr>
          <a:xfrm>
            <a:off x="1708920" y="968400"/>
            <a:ext cx="266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7"/>
          <p:cNvSpPr/>
          <p:nvPr/>
        </p:nvSpPr>
        <p:spPr>
          <a:xfrm>
            <a:off x="5943960" y="1976400"/>
            <a:ext cx="3819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i="1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8"/>
          <p:cNvSpPr/>
          <p:nvPr/>
        </p:nvSpPr>
        <p:spPr>
          <a:xfrm>
            <a:off x="8105760" y="2048040"/>
            <a:ext cx="333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Line 9"/>
          <p:cNvSpPr/>
          <p:nvPr/>
        </p:nvSpPr>
        <p:spPr>
          <a:xfrm>
            <a:off x="8243640" y="2133360"/>
            <a:ext cx="144360" cy="3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0"/>
          <p:cNvSpPr/>
          <p:nvPr/>
        </p:nvSpPr>
        <p:spPr>
          <a:xfrm>
            <a:off x="8117640" y="1184400"/>
            <a:ext cx="2664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11"/>
          <p:cNvSpPr/>
          <p:nvPr/>
        </p:nvSpPr>
        <p:spPr>
          <a:xfrm>
            <a:off x="1575360" y="126720"/>
            <a:ext cx="239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added noise ~ </a:t>
            </a: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Lucida Handwriting"/>
              </a:rPr>
              <a:t>N</a:t>
            </a: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(0,1)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12"/>
          <p:cNvSpPr/>
          <p:nvPr/>
        </p:nvSpPr>
        <p:spPr>
          <a:xfrm>
            <a:off x="4714920" y="126720"/>
            <a:ext cx="439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linear regression for each of 5 samples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3"/>
          <p:cNvSpPr/>
          <p:nvPr/>
        </p:nvSpPr>
        <p:spPr>
          <a:xfrm>
            <a:off x="506520" y="3367080"/>
            <a:ext cx="824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Polynomial regression of order 3 (left)  and order 5 (right) for each of 5 samples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4"/>
          <p:cNvSpPr/>
          <p:nvPr/>
        </p:nvSpPr>
        <p:spPr>
          <a:xfrm>
            <a:off x="1491480" y="6308640"/>
            <a:ext cx="589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dotted red line in each plot is the average of the five fits,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15"/>
          <p:cNvSpPr/>
          <p:nvPr/>
        </p:nvSpPr>
        <p:spPr>
          <a:xfrm>
            <a:off x="1438920" y="6308640"/>
            <a:ext cx="5996880" cy="369000"/>
          </a:xfrm>
          <a:prstGeom prst="rect">
            <a:avLst/>
          </a:prstGeom>
          <a:blipFill>
            <a:blip r:embed="rId2"/>
            <a:stretch>
              <a:fillRect l="-809" t="-8315" r="0" b="-26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539640" y="476640"/>
            <a:ext cx="8305560" cy="7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Polynomial 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BEDF8C2-B64C-4806-AF1F-54960B995CE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08" name="Picture 7" descr=""/>
          <p:cNvPicPr/>
          <p:nvPr/>
        </p:nvPicPr>
        <p:blipFill>
          <a:blip r:embed="rId1"/>
          <a:stretch/>
        </p:blipFill>
        <p:spPr>
          <a:xfrm>
            <a:off x="2071800" y="1571760"/>
            <a:ext cx="5476680" cy="4495320"/>
          </a:xfrm>
          <a:prstGeom prst="rect">
            <a:avLst/>
          </a:prstGeom>
          <a:ln w="9360">
            <a:noFill/>
          </a:ln>
        </p:spPr>
      </p:pic>
      <p:sp>
        <p:nvSpPr>
          <p:cNvPr id="609" name="CustomShape 3"/>
          <p:cNvSpPr/>
          <p:nvPr/>
        </p:nvSpPr>
        <p:spPr>
          <a:xfrm>
            <a:off x="4332960" y="3213000"/>
            <a:ext cx="20098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Best fit “min error”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Line 4"/>
          <p:cNvSpPr/>
          <p:nvPr/>
        </p:nvSpPr>
        <p:spPr>
          <a:xfrm>
            <a:off x="4859280" y="3644640"/>
            <a:ext cx="360" cy="1440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600840" y="6080400"/>
            <a:ext cx="823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Same settings as plots on the previous slide, but using 100 models instead of 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3789F9-C86D-4A69-90B6-915C1C72ACE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13" name="Picture 5" descr=""/>
          <p:cNvPicPr/>
          <p:nvPr/>
        </p:nvPicPr>
        <p:blipFill>
          <a:blip r:embed="rId1"/>
          <a:stretch/>
        </p:blipFill>
        <p:spPr>
          <a:xfrm>
            <a:off x="957240" y="399960"/>
            <a:ext cx="7229160" cy="6057720"/>
          </a:xfrm>
          <a:prstGeom prst="rect">
            <a:avLst/>
          </a:prstGeom>
          <a:ln w="9360">
            <a:noFill/>
          </a:ln>
        </p:spPr>
      </p:pic>
      <p:sp>
        <p:nvSpPr>
          <p:cNvPr id="614" name="CustomShape 2"/>
          <p:cNvSpPr/>
          <p:nvPr/>
        </p:nvSpPr>
        <p:spPr>
          <a:xfrm>
            <a:off x="3259080" y="4713120"/>
            <a:ext cx="17402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Best fit, “elbow”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Line 3"/>
          <p:cNvSpPr/>
          <p:nvPr/>
        </p:nvSpPr>
        <p:spPr>
          <a:xfrm>
            <a:off x="3203280" y="4437000"/>
            <a:ext cx="360" cy="1152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4"/>
          <p:cNvSpPr/>
          <p:nvPr/>
        </p:nvSpPr>
        <p:spPr>
          <a:xfrm>
            <a:off x="-165240" y="6309360"/>
            <a:ext cx="961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Settings as plots on previous slides, but using training and validation sets (50 instances each)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5"/>
          <p:cNvSpPr/>
          <p:nvPr/>
        </p:nvSpPr>
        <p:spPr>
          <a:xfrm>
            <a:off x="3556800" y="692640"/>
            <a:ext cx="528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Fitted polynomials of orders 1, …, 8 on training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 Selection (1 of 2 slides)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36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to fine-tune model complexity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C4062CB-E4E3-4082-910D-BE5EF426FC0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251640" y="1628640"/>
            <a:ext cx="8568720" cy="48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Cross-validation: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Measures generalization accuracy by testing on data unused during training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Regularization: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Penalizes complex models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E’=error on data + λ model complexity 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(where λ is a penalty weight)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</a:pPr>
            <a:r>
              <a:rPr b="0" i="1" lang="tr-T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lower the better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Other measures of “goodness of fit” with complexity penalty: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Akaike’s information criterion (AIC)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AIC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≡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p(X|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,M)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k(M)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Bayesian information criterion (BIC)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BIC 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≡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p(X|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i="1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,M)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– k(M) log(N)/2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where: M is a model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p(X|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i="1" lang="tr-TR" sz="23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,M)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the 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likelihood of M where M’s parameters 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i="1" lang="tr-TR" sz="23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have been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estimated using maximum likelihood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k(M) 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number of adjustable parameters in 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i="1" lang="tr-TR" sz="23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ML 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of the model M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size of sample </a:t>
            </a:r>
            <a:r>
              <a:rPr b="0" i="1" lang="tr-TR" sz="23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both AIC and BIC, the higher the better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9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3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0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2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8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5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55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92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3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451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529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567" end="6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629" end="6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649" end="6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Likelihood Estimation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0EF7B2B-A367-46F6-BE8A-F7F359FD18C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Likelihood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given the sample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∏</a:t>
            </a:r>
            <a:r>
              <a:rPr b="0" i="1" lang="tr-TR" sz="29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Log likelihood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log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∑</a:t>
            </a:r>
            <a:r>
              <a:rPr b="0" i="1" lang="tr-TR" sz="29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log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likelihood estimator (MLE)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*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argmax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 Selection (2 of 2 slides)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36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Methods to fine-tune model complexity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FE7F251-2B5E-4C3D-AFFA-1209372A6CD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251640" y="1628640"/>
            <a:ext cx="85687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Minimum description length (MDL):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Kolmogorov complexity, shortest description of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a dataset X,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MDL (M) = Description length  of model M +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Description length of data in X not correctly described by M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r>
              <a:rPr b="0" i="1" lang="tr-T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lower the better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9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Structural risk minimization (SRM)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Uses a set of models and their complexities (measured usually using their number of free parameters or their VC-dimension)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9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Selects the simplest model in terms of order and best in terms of empirical error on the data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Bayesian Model Selection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31F5818-8F3D-460E-913B-89B2ACE4E27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323640" y="177264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Used when we have Prior on models,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(model)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Regularization, when prior favors simpler models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Bayes, MAP of the posterior,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(model|data)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Average over a number of models with high posterior (voting, ensembles: Chapter 17)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627" name="" descr=""/>
          <p:cNvPicPr/>
          <p:nvPr/>
        </p:nvPicPr>
        <p:blipFill>
          <a:blip r:embed="rId1"/>
          <a:stretch/>
        </p:blipFill>
        <p:spPr>
          <a:xfrm>
            <a:off x="1650960" y="2565360"/>
            <a:ext cx="5689440" cy="9144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683640" y="476640"/>
            <a:ext cx="8229240" cy="72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 example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D10A770-DB11-4CAD-998F-8211F0895D0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0" name="CustomShape 3"/>
          <p:cNvSpPr/>
          <p:nvPr/>
        </p:nvSpPr>
        <p:spPr>
          <a:xfrm>
            <a:off x="5214960" y="1571760"/>
            <a:ext cx="366300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Coefficients increase in magnitude as order increases: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1: [-0.0769, 0.0016]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2: [0.1682, -0.6657, 0.0080]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3: [0.4238, -2.5778, 3.4675, -0.0002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4: [-0.1093, 1.4356,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-5.5007, 6.0454, -0.0019]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1" name="Picture 3" descr=""/>
          <p:cNvPicPr/>
          <p:nvPr/>
        </p:nvPicPr>
        <p:blipFill>
          <a:blip r:embed="rId1"/>
          <a:stretch/>
        </p:blipFill>
        <p:spPr>
          <a:xfrm>
            <a:off x="357120" y="1643040"/>
            <a:ext cx="4543200" cy="3647880"/>
          </a:xfrm>
          <a:prstGeom prst="rect">
            <a:avLst/>
          </a:prstGeom>
          <a:ln w="9360">
            <a:noFill/>
          </a:ln>
        </p:spPr>
      </p:pic>
      <p:sp>
        <p:nvSpPr>
          <p:cNvPr id="632" name="CustomShape 4"/>
          <p:cNvSpPr/>
          <p:nvPr/>
        </p:nvSpPr>
        <p:spPr>
          <a:xfrm>
            <a:off x="339480" y="5877360"/>
            <a:ext cx="2864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Regularization (L2):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3" name="" descr=""/>
          <p:cNvPicPr/>
          <p:nvPr/>
        </p:nvPicPr>
        <p:blipFill>
          <a:blip r:embed="rId2"/>
          <a:stretch/>
        </p:blipFill>
        <p:spPr>
          <a:xfrm>
            <a:off x="3340080" y="5587920"/>
            <a:ext cx="5549760" cy="1015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Examples: Bernoulli/Multinomial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80CF99C-187E-45EE-B5BF-17DF681FD41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23640" y="1600200"/>
            <a:ext cx="84967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Bernoulli: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states, failure/success,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 {0,1} </a:t>
            </a:r>
            <a:r>
              <a:rPr b="0" lang="tr-T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(e.g, coin)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–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– 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i="1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0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</a:t>
            </a:r>
            <a:r>
              <a:rPr b="0" i="1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the parameter for probability of success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L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log ∏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5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–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– 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5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MLE: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∑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Multinomial: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states,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 {0,1} </a:t>
            </a:r>
            <a:r>
              <a:rPr b="0" lang="tr-T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(e.g., die with 6 faces)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,...,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∏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1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   </a:t>
            </a:r>
            <a:r>
              <a:rPr b="0" i="1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0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i="1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is the parameter for probability of state i success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L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,...,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log ∏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∏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1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400" spc="-1" strike="noStrike" baseline="5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MLE: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∑</a:t>
            </a:r>
            <a:r>
              <a:rPr b="0" i="1" lang="tr-TR" sz="24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83640" y="404640"/>
            <a:ext cx="8074800" cy="73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Gaussian (Normal) Distribution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4648320" y="1981080"/>
            <a:ext cx="40381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N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MLE for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6B13136-A179-49F6-B4CE-E397A2F11DE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2340000" y="4365720"/>
            <a:ext cx="380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Line 5"/>
          <p:cNvSpPr/>
          <p:nvPr/>
        </p:nvSpPr>
        <p:spPr>
          <a:xfrm flipV="1">
            <a:off x="2339640" y="4365360"/>
            <a:ext cx="360" cy="503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6"/>
          <p:cNvSpPr/>
          <p:nvPr/>
        </p:nvSpPr>
        <p:spPr>
          <a:xfrm>
            <a:off x="2339640" y="4868640"/>
            <a:ext cx="7923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7"/>
          <p:cNvSpPr/>
          <p:nvPr/>
        </p:nvSpPr>
        <p:spPr>
          <a:xfrm>
            <a:off x="3133080" y="4495680"/>
            <a:ext cx="331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2" name="Picture 19" descr=""/>
          <p:cNvPicPr/>
          <p:nvPr/>
        </p:nvPicPr>
        <p:blipFill>
          <a:blip r:embed="rId1"/>
          <a:stretch/>
        </p:blipFill>
        <p:spPr>
          <a:xfrm>
            <a:off x="539640" y="1844640"/>
            <a:ext cx="3323880" cy="2523600"/>
          </a:xfrm>
          <a:prstGeom prst="rect">
            <a:avLst/>
          </a:prstGeom>
          <a:ln w="9360">
            <a:noFill/>
          </a:ln>
        </p:spPr>
      </p:pic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1549440" y="2654280"/>
            <a:ext cx="1854360" cy="50796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3"/>
          <a:stretch/>
        </p:blipFill>
        <p:spPr>
          <a:xfrm>
            <a:off x="5499000" y="4648320"/>
            <a:ext cx="1790640" cy="1854360"/>
          </a:xfrm>
          <a:prstGeom prst="rect">
            <a:avLst/>
          </a:prstGeom>
          <a:ln>
            <a:noFill/>
          </a:ln>
        </p:spPr>
      </p:pic>
      <p:pic>
        <p:nvPicPr>
          <p:cNvPr id="475" name="" descr=""/>
          <p:cNvPicPr/>
          <p:nvPr/>
        </p:nvPicPr>
        <p:blipFill>
          <a:blip r:embed="rId4"/>
          <a:stretch/>
        </p:blipFill>
        <p:spPr>
          <a:xfrm>
            <a:off x="4660920" y="2590920"/>
            <a:ext cx="3835440" cy="101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 and Variance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236953E-C126-4D5C-B165-779040A1360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8" name="Picture 8" descr=""/>
          <p:cNvPicPr/>
          <p:nvPr/>
        </p:nvPicPr>
        <p:blipFill>
          <a:blip r:embed="rId1"/>
          <a:stretch/>
        </p:blipFill>
        <p:spPr>
          <a:xfrm>
            <a:off x="4000320" y="2428920"/>
            <a:ext cx="4505040" cy="2257200"/>
          </a:xfrm>
          <a:prstGeom prst="rect">
            <a:avLst/>
          </a:prstGeom>
          <a:ln w="9360">
            <a:noFill/>
          </a:ln>
        </p:spPr>
      </p:pic>
      <p:sp>
        <p:nvSpPr>
          <p:cNvPr id="479" name="CustomShape 3"/>
          <p:cNvSpPr/>
          <p:nvPr/>
        </p:nvSpPr>
        <p:spPr>
          <a:xfrm>
            <a:off x="446400" y="1844640"/>
            <a:ext cx="4708440" cy="384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Unknown parameter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Estimator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d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(X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on sample X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Bias: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</a:t>
            </a:r>
            <a:r>
              <a:rPr b="0" i="1" lang="en-US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–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Variance: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])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Mean square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–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[(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–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 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[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])</a:t>
            </a:r>
            <a:r>
              <a:rPr b="0" lang="en-US" sz="24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Bias</a:t>
            </a:r>
            <a:r>
              <a:rPr b="0" lang="en-US" sz="2400" spc="-1" strike="noStrike" baseline="30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+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 flipV="1">
            <a:off x="6858000" y="3718440"/>
            <a:ext cx="39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1423800" y="5938200"/>
            <a:ext cx="5550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7153a1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smaller the bias and the variance, the better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 Estimator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B66A96A-6C25-4263-ABF1-C9BBBA76113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323640" y="1628640"/>
            <a:ext cx="8424720" cy="47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Treat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as a random var with prior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 rule: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/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lang="tr-TR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∫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dθ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a Posteriori (MAP):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argmax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Likelihood (ML):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argmax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5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E[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= </a:t>
            </a:r>
            <a:r>
              <a:rPr b="0" lang="tr-TR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∫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6658920" y="1628640"/>
            <a:ext cx="25200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this prior may come from domain expertise,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without looking at 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1691640" y="2290680"/>
            <a:ext cx="2520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posterior density of </a:t>
            </a:r>
            <a:r>
              <a:rPr b="0" i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6"/>
          <p:cNvSpPr/>
          <p:nvPr/>
        </p:nvSpPr>
        <p:spPr>
          <a:xfrm>
            <a:off x="3996000" y="2290680"/>
            <a:ext cx="1872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likelihood density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7"/>
          <p:cNvSpPr/>
          <p:nvPr/>
        </p:nvSpPr>
        <p:spPr>
          <a:xfrm>
            <a:off x="2555640" y="2565000"/>
            <a:ext cx="143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8"/>
          <p:cNvSpPr/>
          <p:nvPr/>
        </p:nvSpPr>
        <p:spPr>
          <a:xfrm>
            <a:off x="4140000" y="2557080"/>
            <a:ext cx="143640" cy="1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Comparing ML, MAP, and Bayes’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9609D6A-B530-4B02-92DC-697446BB7E6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323640" y="1600200"/>
            <a:ext cx="86407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 be the set of all possible solutions θ’s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a Posteriori (MAP):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Selects the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 that satisfies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argmax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Likelihood (ML):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Selects the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 that satisfies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argmax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1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Bayes’: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Constructs the “weighted average” over all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θ’s in Θ: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E[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 = </a:t>
            </a:r>
            <a:r>
              <a:rPr b="0" lang="tr-TR" sz="32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∫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Note that if the 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θ’s in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 are uniformly distributed then </a:t>
            </a:r>
            <a:r>
              <a:rPr b="0" i="1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0" i="1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 </a:t>
            </a:r>
            <a:r>
              <a:rPr b="0" lang="tr-T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since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 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argmax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argmax</a:t>
            </a:r>
            <a:r>
              <a:rPr b="0" i="1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θ)/p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argmax</a:t>
            </a:r>
            <a:r>
              <a:rPr b="0" i="1" lang="tr-TR" sz="2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θ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539640" y="260640"/>
            <a:ext cx="81468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 Estimator: Example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107640" y="1772640"/>
            <a:ext cx="892872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~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N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σ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and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~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N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           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σ</a:t>
            </a:r>
            <a:r>
              <a:rPr b="0" lang="tr-TR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4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μ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and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σ</a:t>
            </a:r>
            <a:r>
              <a:rPr b="0" lang="tr-TR" sz="24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are known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ML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   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sample mean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</a:t>
            </a:r>
            <a:r>
              <a:rPr b="0" i="1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</a:t>
            </a: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5720">
              <a:lnSpc>
                <a:spcPct val="100000"/>
              </a:lnSpc>
            </a:pP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Note: if the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θ’s in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Θ are normally distributed and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|θ) is normal,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then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 is normal and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MAP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θ</a:t>
            </a:r>
            <a:r>
              <a:rPr b="0" lang="tr-TR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F03BB15-4AE8-4DAB-9EE3-2799F6477C8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1473120" y="4140360"/>
            <a:ext cx="6184800" cy="11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6444</TotalTime>
  <Application>LibreOffice/5.3.0.3$MacOSX_X86_64 LibreOffice_project/7074905676c47b82bbcfbea1aeefc84afe1c50e1</Application>
  <Words>1364</Words>
  <Paragraphs>289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2017-02-17T19:25:26Z</dcterms:modified>
  <cp:revision>318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33</vt:i4>
  </property>
</Properties>
</file>