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7" r:id="rId3"/>
    <p:sldId id="378" r:id="rId4"/>
    <p:sldId id="379" r:id="rId5"/>
    <p:sldId id="381" r:id="rId6"/>
    <p:sldId id="382" r:id="rId7"/>
    <p:sldId id="388" r:id="rId8"/>
    <p:sldId id="383" r:id="rId9"/>
    <p:sldId id="282" r:id="rId10"/>
    <p:sldId id="389" r:id="rId11"/>
    <p:sldId id="392" r:id="rId12"/>
    <p:sldId id="384" r:id="rId13"/>
    <p:sldId id="385" r:id="rId14"/>
    <p:sldId id="386" r:id="rId15"/>
    <p:sldId id="387" r:id="rId16"/>
    <p:sldId id="393" r:id="rId17"/>
    <p:sldId id="394" r:id="rId18"/>
    <p:sldId id="355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9966"/>
    <a:srgbClr val="FF9900"/>
    <a:srgbClr val="000099"/>
    <a:srgbClr val="FFFF00"/>
    <a:srgbClr val="FF0000"/>
    <a:srgbClr val="8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37" autoAdjust="0"/>
  </p:normalViewPr>
  <p:slideViewPr>
    <p:cSldViewPr>
      <p:cViewPr>
        <p:scale>
          <a:sx n="70" d="100"/>
          <a:sy n="70" d="100"/>
        </p:scale>
        <p:origin x="-590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DC3B08D-B24E-4D97-9417-D94B2914E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5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43BAE99-EAFF-4995-8698-D887FF08B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3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BAE99-EAFF-4995-8698-D887FF08B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353676-36A6-4357-A617-6E74F208057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Regression:</a:t>
            </a:r>
          </a:p>
          <a:p>
            <a:pPr>
              <a:buFontTx/>
              <a:buChar char="•"/>
            </a:pPr>
            <a:r>
              <a:rPr lang="en-US" dirty="0" smtClean="0"/>
              <a:t>Parametrically summarize data points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mining methods in and for bioinformatics have been developing fast, more efficient and more scalable.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BAE99-EAFF-4995-8698-D887FF08B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mining methods in and for bioinformatics have been developing fast, more efficient and more scalable.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BAE99-EAFF-4995-8698-D887FF08B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A9D5A9-0987-4B90-8147-7877DDB75D48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CBDE9-1132-4644-B667-E2EBFEEFEB9B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87E0C1-F573-4716-AF52-323402B32884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F36E9-B4A2-46BA-97C4-B7D36B6AB106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89F57B-F7B1-4F8E-8E66-715F1E097216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E4DDDA-8930-4013-84AF-5093E352BEDB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E76CE-E4D9-4A58-B758-188EE546F05C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F96F0-2A50-4497-801B-EDFC9899850C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6B4C-46D7-4913-A707-3FDAEBBB8601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DBE49-9C2F-4D6F-BDE9-12C37EB1BDC6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892BFF-0312-4F90-B439-C19C205B165A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C22E4-DBD9-4462-9140-11A24E742D06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A4F7B-ACAA-4F1B-A7FE-476D2005570D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78C6-64C5-45EA-BB76-465EF21B83A8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D6C931-83BF-4FC3-9A2B-56216C7D1F82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834DB-18DA-47D6-95B8-F1B489308648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079AD6-A2A6-4929-BA65-F1F39A3C77C4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11FD7-2C39-45E5-BE4C-F576AFABE575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CE7839-0535-40D3-9434-8511315303E7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47CF2-021C-4E28-B849-A271AD1DC26C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C2DA87-C211-4752-99CC-4C0F2AC3483A}" type="datetimeFigureOut">
              <a:rPr lang="en-US" smtClean="0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7BC-B396-436A-9C3D-390B610CA4AB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4E572E-53B5-46CA-82C5-B8475F9ACF72}" type="datetimeFigureOut">
              <a:rPr lang="en-US" smtClean="0"/>
              <a:pPr>
                <a:defRPr/>
              </a:pPr>
              <a:t>1/15/2017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7BB7AB-EEF4-47A3-970F-D38CE00CE66B}" type="slidenum">
              <a:rPr lang="en-US" smtClean="0"/>
              <a:pPr>
                <a:defRPr/>
              </a:pPr>
              <a:t>‹#›</a:t>
            </a:fld>
            <a:r>
              <a:rPr lang="en-US" smtClean="0">
                <a:solidFill>
                  <a:schemeClr val="folHlink"/>
                </a:solidFill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6.jpeg"/><Relationship Id="rId4" Type="http://schemas.openxmlformats.org/officeDocument/2006/relationships/image" Target="../media/image14.png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0"/>
            <a:ext cx="3097237" cy="234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62000"/>
            <a:ext cx="4786312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4191000" cy="2362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Brief Intro to Machine Learning </a:t>
            </a:r>
            <a:br>
              <a:rPr lang="en-US" dirty="0" smtClean="0"/>
            </a:br>
            <a:r>
              <a:rPr lang="en-US" dirty="0" smtClean="0"/>
              <a:t>CS539</a:t>
            </a:r>
            <a:endParaRPr lang="en-US" sz="2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343400"/>
            <a:ext cx="7162800" cy="2514600"/>
          </a:xfrm>
        </p:spPr>
        <p:txBody>
          <a:bodyPr>
            <a:normAutofit fontScale="70000" lnSpcReduction="20000"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en-US" dirty="0"/>
              <a:t>Prof. Carolina Ruiz</a:t>
            </a:r>
          </a:p>
          <a:p>
            <a:pPr fontAlgn="auto">
              <a:buFont typeface="Arial" pitchFamily="34" charset="0"/>
              <a:buNone/>
              <a:defRPr/>
            </a:pPr>
            <a:r>
              <a:rPr lang="en-US" dirty="0"/>
              <a:t>Department of Computer Science </a:t>
            </a:r>
            <a:r>
              <a:rPr lang="en-US" dirty="0" smtClean="0"/>
              <a:t>(CS)</a:t>
            </a:r>
          </a:p>
          <a:p>
            <a:pPr fontAlgn="auto">
              <a:buFont typeface="Arial" pitchFamily="34" charset="0"/>
              <a:buNone/>
              <a:defRPr/>
            </a:pPr>
            <a:r>
              <a:rPr lang="en-US" dirty="0" smtClean="0"/>
              <a:t>&amp; Bioinformatics and Computational Biology (BCB) Program</a:t>
            </a:r>
          </a:p>
          <a:p>
            <a:pPr fontAlgn="auto">
              <a:buFont typeface="Arial" pitchFamily="34" charset="0"/>
              <a:buNone/>
              <a:defRPr/>
            </a:pPr>
            <a:r>
              <a:rPr lang="en-US" dirty="0" smtClean="0"/>
              <a:t>&amp; Data Science (DS) Program</a:t>
            </a:r>
            <a:endParaRPr lang="en-US" dirty="0"/>
          </a:p>
          <a:p>
            <a:pPr fontAlgn="auto">
              <a:buFont typeface="Arial" pitchFamily="34" charset="0"/>
              <a:buNone/>
              <a:defRPr/>
            </a:pPr>
            <a:r>
              <a:rPr lang="en-US" dirty="0" smtClean="0"/>
              <a:t>WPI</a:t>
            </a:r>
          </a:p>
          <a:p>
            <a:pPr algn="r" fontAlgn="auto">
              <a:buFont typeface="Arial" pitchFamily="34" charset="0"/>
              <a:buNone/>
              <a:defRPr/>
            </a:pPr>
            <a:endParaRPr lang="en-US" sz="1600" dirty="0" smtClean="0"/>
          </a:p>
          <a:p>
            <a:pPr fontAlgn="auto">
              <a:buFont typeface="Arial" pitchFamily="34" charset="0"/>
              <a:buNone/>
              <a:defRPr/>
            </a:pPr>
            <a:r>
              <a:rPr lang="en-US" sz="2000" dirty="0" smtClean="0"/>
              <a:t>Most figures and images in this presentation were obtained from Google Images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77063"/>
            <a:ext cx="2143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that we’ll cover in this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981200" y="1371600"/>
            <a:ext cx="5543569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 smtClean="0"/>
              <a:t>Supervised: Classification &amp; Regression</a:t>
            </a:r>
          </a:p>
          <a:p>
            <a:pPr lvl="1"/>
            <a:r>
              <a:rPr lang="en-US" sz="2400" dirty="0" smtClean="0"/>
              <a:t>Decision Trees</a:t>
            </a:r>
          </a:p>
          <a:p>
            <a:pPr lvl="1"/>
            <a:r>
              <a:rPr lang="en-US" sz="2400" dirty="0" smtClean="0"/>
              <a:t>Linear Discrimination </a:t>
            </a:r>
          </a:p>
          <a:p>
            <a:pPr lvl="1"/>
            <a:r>
              <a:rPr lang="en-US" sz="2400" dirty="0" smtClean="0"/>
              <a:t>Multilayer Percept. / Neural Nets</a:t>
            </a:r>
          </a:p>
          <a:p>
            <a:pPr lvl="1"/>
            <a:r>
              <a:rPr lang="en-US" sz="2400" dirty="0" smtClean="0"/>
              <a:t>Deep Learning</a:t>
            </a:r>
          </a:p>
          <a:p>
            <a:pPr lvl="1"/>
            <a:r>
              <a:rPr lang="en-US" sz="2400" dirty="0" smtClean="0"/>
              <a:t>Graphical Models </a:t>
            </a:r>
          </a:p>
          <a:p>
            <a:pPr lvl="2"/>
            <a:r>
              <a:rPr lang="en-US" dirty="0" smtClean="0"/>
              <a:t>Naïve Bayes &amp; Bayesian Networks</a:t>
            </a:r>
            <a:endParaRPr lang="en-US" dirty="0"/>
          </a:p>
          <a:p>
            <a:pPr lvl="1"/>
            <a:r>
              <a:rPr lang="en-US" sz="2400" dirty="0" smtClean="0"/>
              <a:t>Kernel </a:t>
            </a:r>
            <a:r>
              <a:rPr lang="en-US" sz="2400" dirty="0"/>
              <a:t>methods </a:t>
            </a:r>
          </a:p>
          <a:p>
            <a:pPr lvl="2"/>
            <a:r>
              <a:rPr lang="en-US" dirty="0"/>
              <a:t>Support Vector </a:t>
            </a:r>
            <a:r>
              <a:rPr lang="en-US" dirty="0" smtClean="0"/>
              <a:t>Machines</a:t>
            </a:r>
          </a:p>
          <a:p>
            <a:pPr lvl="1"/>
            <a:r>
              <a:rPr lang="en-US" sz="2400" dirty="0" smtClean="0"/>
              <a:t>Hidden </a:t>
            </a:r>
            <a:r>
              <a:rPr lang="en-US" sz="2400" dirty="0"/>
              <a:t>Markov Models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030" y="4476745"/>
            <a:ext cx="2295526" cy="172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715000"/>
            <a:ext cx="2199582" cy="96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3" y="3981049"/>
            <a:ext cx="2164447" cy="118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6" name="Picture 2" descr="http://www.trustedbi.com/images/blog/BO40/bi_decisiontre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2036213" cy="142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33" y="2819400"/>
            <a:ext cx="1981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that we’ll cover in this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2210238" y="1244260"/>
            <a:ext cx="4723524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 smtClean="0"/>
              <a:t>Unsupervised Learning</a:t>
            </a:r>
          </a:p>
          <a:p>
            <a:pPr lvl="1"/>
            <a:r>
              <a:rPr lang="en-US" sz="2000" dirty="0"/>
              <a:t>Clustering: </a:t>
            </a:r>
            <a:endParaRPr lang="en-US" sz="2000" dirty="0" smtClean="0"/>
          </a:p>
          <a:p>
            <a:pPr lvl="2"/>
            <a:r>
              <a:rPr lang="en-US" sz="1600" dirty="0" smtClean="0"/>
              <a:t>Expectation Maximization </a:t>
            </a:r>
            <a:r>
              <a:rPr lang="en-US" sz="1600" dirty="0"/>
              <a:t>(EM</a:t>
            </a:r>
            <a:r>
              <a:rPr lang="en-US" sz="1600" dirty="0" smtClean="0"/>
              <a:t>)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marL="914400" lvl="2" indent="0">
              <a:buNone/>
            </a:pPr>
            <a:endParaRPr lang="en-US" sz="1600" dirty="0" smtClean="0"/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 smtClean="0"/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 smtClean="0"/>
          </a:p>
          <a:p>
            <a:r>
              <a:rPr lang="en-US" sz="2400" b="1" dirty="0" smtClean="0"/>
              <a:t>Reinforcement Learning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202458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00175"/>
            <a:ext cx="2237220" cy="210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1828800" cy="154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00600"/>
            <a:ext cx="3505200" cy="14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83627"/>
            <a:ext cx="1781026" cy="165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6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41914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10585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6971" y="5157107"/>
            <a:ext cx="5162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Decision trees are used for classification  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Regression trees follow a similar idea </a:t>
            </a:r>
            <a:endParaRPr lang="en-US" dirty="0">
              <a:latin typeface="+mn-lt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231" y="1066800"/>
            <a:ext cx="2000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48200"/>
            <a:ext cx="2562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5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Neural Networks (ANNs)</a:t>
            </a:r>
            <a:br>
              <a:rPr lang="en-US" dirty="0" smtClean="0"/>
            </a:br>
            <a:r>
              <a:rPr lang="en-US" dirty="0" smtClean="0"/>
              <a:t>and Deep Learning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68436" y="5374434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ANNs / Deep Learning can be used for classification, regression, or unsupervised learning (e.g., self-organizing maps) </a:t>
            </a:r>
            <a:endParaRPr lang="en-US" dirty="0">
              <a:latin typeface="+mn-lt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t="3566" r="2304" b="3649"/>
          <a:stretch/>
        </p:blipFill>
        <p:spPr bwMode="auto">
          <a:xfrm>
            <a:off x="304799" y="1654240"/>
            <a:ext cx="3875315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1510060"/>
            <a:ext cx="3714751" cy="220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4"/>
          <a:stretch/>
        </p:blipFill>
        <p:spPr bwMode="auto">
          <a:xfrm>
            <a:off x="3581400" y="3603145"/>
            <a:ext cx="1727809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85"/>
          <p:cNvGrpSpPr>
            <a:grpSpLocks/>
          </p:cNvGrpSpPr>
          <p:nvPr/>
        </p:nvGrpSpPr>
        <p:grpSpPr bwMode="auto">
          <a:xfrm>
            <a:off x="1052352" y="4398386"/>
            <a:ext cx="2130434" cy="2061052"/>
            <a:chOff x="5088" y="432"/>
            <a:chExt cx="672" cy="816"/>
          </a:xfrm>
        </p:grpSpPr>
        <p:sp>
          <p:nvSpPr>
            <p:cNvPr id="40" name="Rectangle 86" descr="Newsprint"/>
            <p:cNvSpPr>
              <a:spLocks noChangeArrowheads="1"/>
            </p:cNvSpPr>
            <p:nvPr/>
          </p:nvSpPr>
          <p:spPr bwMode="auto">
            <a:xfrm>
              <a:off x="5088" y="432"/>
              <a:ext cx="672" cy="81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" name="Group 87"/>
            <p:cNvGrpSpPr>
              <a:grpSpLocks/>
            </p:cNvGrpSpPr>
            <p:nvPr/>
          </p:nvGrpSpPr>
          <p:grpSpPr bwMode="auto">
            <a:xfrm>
              <a:off x="5136" y="477"/>
              <a:ext cx="576" cy="726"/>
              <a:chOff x="6525" y="16311"/>
              <a:chExt cx="1583" cy="2152"/>
            </a:xfrm>
          </p:grpSpPr>
          <p:sp>
            <p:nvSpPr>
              <p:cNvPr id="42" name="Oval 88"/>
              <p:cNvSpPr>
                <a:spLocks noChangeArrowheads="1"/>
              </p:cNvSpPr>
              <p:nvPr/>
            </p:nvSpPr>
            <p:spPr bwMode="auto">
              <a:xfrm>
                <a:off x="6525" y="16311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Oval 89"/>
              <p:cNvSpPr>
                <a:spLocks noChangeArrowheads="1"/>
              </p:cNvSpPr>
              <p:nvPr/>
            </p:nvSpPr>
            <p:spPr bwMode="auto">
              <a:xfrm>
                <a:off x="6525" y="16807"/>
                <a:ext cx="93" cy="167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Oval 90"/>
              <p:cNvSpPr>
                <a:spLocks noChangeArrowheads="1"/>
              </p:cNvSpPr>
              <p:nvPr/>
            </p:nvSpPr>
            <p:spPr bwMode="auto">
              <a:xfrm>
                <a:off x="6525" y="17304"/>
                <a:ext cx="93" cy="16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91"/>
              <p:cNvSpPr>
                <a:spLocks noChangeArrowheads="1"/>
              </p:cNvSpPr>
              <p:nvPr/>
            </p:nvSpPr>
            <p:spPr bwMode="auto">
              <a:xfrm>
                <a:off x="6525" y="18298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Oval 92"/>
              <p:cNvSpPr>
                <a:spLocks noChangeArrowheads="1"/>
              </p:cNvSpPr>
              <p:nvPr/>
            </p:nvSpPr>
            <p:spPr bwMode="auto">
              <a:xfrm>
                <a:off x="7270" y="16974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Oval 93"/>
              <p:cNvSpPr>
                <a:spLocks noChangeArrowheads="1"/>
              </p:cNvSpPr>
              <p:nvPr/>
            </p:nvSpPr>
            <p:spPr bwMode="auto">
              <a:xfrm>
                <a:off x="7270" y="17470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Oval 94"/>
              <p:cNvSpPr>
                <a:spLocks noChangeArrowheads="1"/>
              </p:cNvSpPr>
              <p:nvPr/>
            </p:nvSpPr>
            <p:spPr bwMode="auto">
              <a:xfrm>
                <a:off x="8015" y="17304"/>
                <a:ext cx="93" cy="16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Oval 95"/>
              <p:cNvSpPr>
                <a:spLocks noChangeArrowheads="1"/>
              </p:cNvSpPr>
              <p:nvPr/>
            </p:nvSpPr>
            <p:spPr bwMode="auto">
              <a:xfrm>
                <a:off x="6525" y="17800"/>
                <a:ext cx="93" cy="167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96"/>
              <p:cNvSpPr>
                <a:spLocks noChangeShapeType="1"/>
              </p:cNvSpPr>
              <p:nvPr/>
            </p:nvSpPr>
            <p:spPr bwMode="auto">
              <a:xfrm>
                <a:off x="6618" y="16476"/>
                <a:ext cx="652" cy="4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97"/>
              <p:cNvSpPr>
                <a:spLocks noChangeShapeType="1"/>
              </p:cNvSpPr>
              <p:nvPr/>
            </p:nvSpPr>
            <p:spPr bwMode="auto">
              <a:xfrm>
                <a:off x="6618" y="16974"/>
                <a:ext cx="652" cy="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98"/>
              <p:cNvSpPr>
                <a:spLocks noChangeShapeType="1"/>
              </p:cNvSpPr>
              <p:nvPr/>
            </p:nvSpPr>
            <p:spPr bwMode="auto">
              <a:xfrm>
                <a:off x="6618" y="16974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>
                <a:off x="6618" y="17470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V="1">
                <a:off x="6618" y="17470"/>
                <a:ext cx="652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101"/>
              <p:cNvSpPr>
                <a:spLocks noChangeShapeType="1"/>
              </p:cNvSpPr>
              <p:nvPr/>
            </p:nvSpPr>
            <p:spPr bwMode="auto">
              <a:xfrm flipV="1">
                <a:off x="6618" y="17470"/>
                <a:ext cx="652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102"/>
              <p:cNvSpPr>
                <a:spLocks noChangeShapeType="1"/>
              </p:cNvSpPr>
              <p:nvPr/>
            </p:nvSpPr>
            <p:spPr bwMode="auto">
              <a:xfrm flipV="1">
                <a:off x="6618" y="16974"/>
                <a:ext cx="652" cy="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103"/>
              <p:cNvSpPr>
                <a:spLocks noChangeShapeType="1"/>
              </p:cNvSpPr>
              <p:nvPr/>
            </p:nvSpPr>
            <p:spPr bwMode="auto">
              <a:xfrm flipV="1">
                <a:off x="6618" y="16974"/>
                <a:ext cx="652" cy="1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104"/>
              <p:cNvSpPr>
                <a:spLocks noChangeShapeType="1"/>
              </p:cNvSpPr>
              <p:nvPr/>
            </p:nvSpPr>
            <p:spPr bwMode="auto">
              <a:xfrm flipV="1">
                <a:off x="6618" y="16974"/>
                <a:ext cx="652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5"/>
              <p:cNvSpPr>
                <a:spLocks noChangeShapeType="1"/>
              </p:cNvSpPr>
              <p:nvPr/>
            </p:nvSpPr>
            <p:spPr bwMode="auto">
              <a:xfrm>
                <a:off x="6618" y="16476"/>
                <a:ext cx="652" cy="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06"/>
              <p:cNvSpPr>
                <a:spLocks noChangeShapeType="1"/>
              </p:cNvSpPr>
              <p:nvPr/>
            </p:nvSpPr>
            <p:spPr bwMode="auto">
              <a:xfrm>
                <a:off x="7363" y="17139"/>
                <a:ext cx="652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07"/>
              <p:cNvSpPr>
                <a:spLocks noChangeShapeType="1"/>
              </p:cNvSpPr>
              <p:nvPr/>
            </p:nvSpPr>
            <p:spPr bwMode="auto">
              <a:xfrm flipV="1">
                <a:off x="7363" y="17470"/>
                <a:ext cx="652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63" y="3957319"/>
            <a:ext cx="1290392" cy="12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2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84" y="1981200"/>
            <a:ext cx="5041232" cy="272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5026967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Can be used for classification, for regression, </a:t>
            </a:r>
          </a:p>
          <a:p>
            <a:pPr algn="l"/>
            <a:r>
              <a:rPr lang="en-US" dirty="0" smtClean="0">
                <a:latin typeface="+mn-lt"/>
              </a:rPr>
              <a:t>or for dependency analysis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8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4110586" cy="211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3505200" cy="19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24269" y="1752600"/>
            <a:ext cx="2801386" cy="1312646"/>
            <a:chOff x="824269" y="1752600"/>
            <a:chExt cx="2801386" cy="1312646"/>
          </a:xfrm>
        </p:grpSpPr>
        <p:sp>
          <p:nvSpPr>
            <p:cNvPr id="7" name="Oval 88"/>
            <p:cNvSpPr>
              <a:spLocks noChangeArrowheads="1"/>
            </p:cNvSpPr>
            <p:nvPr/>
          </p:nvSpPr>
          <p:spPr bwMode="auto">
            <a:xfrm>
              <a:off x="1143000" y="1752600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9" name="Oval 88"/>
            <p:cNvSpPr>
              <a:spLocks noChangeArrowheads="1"/>
            </p:cNvSpPr>
            <p:nvPr/>
          </p:nvSpPr>
          <p:spPr bwMode="auto">
            <a:xfrm>
              <a:off x="1295400" y="1905000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0" name="Oval 88"/>
            <p:cNvSpPr>
              <a:spLocks noChangeArrowheads="1"/>
            </p:cNvSpPr>
            <p:nvPr/>
          </p:nvSpPr>
          <p:spPr bwMode="auto">
            <a:xfrm>
              <a:off x="1408469" y="2167467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1" name="Oval 88"/>
            <p:cNvSpPr>
              <a:spLocks noChangeArrowheads="1"/>
            </p:cNvSpPr>
            <p:nvPr/>
          </p:nvSpPr>
          <p:spPr bwMode="auto">
            <a:xfrm>
              <a:off x="1489593" y="2455646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2" name="Oval 88"/>
            <p:cNvSpPr>
              <a:spLocks noChangeArrowheads="1"/>
            </p:cNvSpPr>
            <p:nvPr/>
          </p:nvSpPr>
          <p:spPr bwMode="auto">
            <a:xfrm>
              <a:off x="1097664" y="2071303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3" name="Oval 88"/>
            <p:cNvSpPr>
              <a:spLocks noChangeArrowheads="1"/>
            </p:cNvSpPr>
            <p:nvPr/>
          </p:nvSpPr>
          <p:spPr bwMode="auto">
            <a:xfrm>
              <a:off x="914400" y="2359482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4" name="Oval 88"/>
            <p:cNvSpPr>
              <a:spLocks noChangeArrowheads="1"/>
            </p:cNvSpPr>
            <p:nvPr/>
          </p:nvSpPr>
          <p:spPr bwMode="auto">
            <a:xfrm>
              <a:off x="1828800" y="2588395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5" name="Oval 88"/>
            <p:cNvSpPr>
              <a:spLocks noChangeArrowheads="1"/>
            </p:cNvSpPr>
            <p:nvPr/>
          </p:nvSpPr>
          <p:spPr bwMode="auto">
            <a:xfrm>
              <a:off x="1868131" y="2875949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6" name="Oval 88"/>
            <p:cNvSpPr>
              <a:spLocks noChangeArrowheads="1"/>
            </p:cNvSpPr>
            <p:nvPr/>
          </p:nvSpPr>
          <p:spPr bwMode="auto">
            <a:xfrm>
              <a:off x="1066800" y="2511882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7" name="Oval 88"/>
            <p:cNvSpPr>
              <a:spLocks noChangeArrowheads="1"/>
            </p:cNvSpPr>
            <p:nvPr/>
          </p:nvSpPr>
          <p:spPr bwMode="auto">
            <a:xfrm>
              <a:off x="1289936" y="2424497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8" name="Oval 88"/>
            <p:cNvSpPr>
              <a:spLocks noChangeArrowheads="1"/>
            </p:cNvSpPr>
            <p:nvPr/>
          </p:nvSpPr>
          <p:spPr bwMode="auto">
            <a:xfrm>
              <a:off x="1371600" y="2816682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19" name="Oval 88"/>
            <p:cNvSpPr>
              <a:spLocks noChangeArrowheads="1"/>
            </p:cNvSpPr>
            <p:nvPr/>
          </p:nvSpPr>
          <p:spPr bwMode="auto">
            <a:xfrm>
              <a:off x="1524000" y="2969082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0" name="Oval 88"/>
            <p:cNvSpPr>
              <a:spLocks noChangeArrowheads="1"/>
            </p:cNvSpPr>
            <p:nvPr/>
          </p:nvSpPr>
          <p:spPr bwMode="auto">
            <a:xfrm>
              <a:off x="824269" y="2662190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1" name="Oval 88"/>
            <p:cNvSpPr>
              <a:spLocks noChangeArrowheads="1"/>
            </p:cNvSpPr>
            <p:nvPr/>
          </p:nvSpPr>
          <p:spPr bwMode="auto">
            <a:xfrm>
              <a:off x="1371600" y="2816682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2" name="Oval 88"/>
            <p:cNvSpPr>
              <a:spLocks noChangeArrowheads="1"/>
            </p:cNvSpPr>
            <p:nvPr/>
          </p:nvSpPr>
          <p:spPr bwMode="auto">
            <a:xfrm>
              <a:off x="1145462" y="2921000"/>
              <a:ext cx="78662" cy="96164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3" name="Oval 88"/>
            <p:cNvSpPr>
              <a:spLocks noChangeArrowheads="1"/>
            </p:cNvSpPr>
            <p:nvPr/>
          </p:nvSpPr>
          <p:spPr bwMode="auto">
            <a:xfrm>
              <a:off x="2635055" y="1786155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4" name="Oval 88"/>
            <p:cNvSpPr>
              <a:spLocks noChangeArrowheads="1"/>
            </p:cNvSpPr>
            <p:nvPr/>
          </p:nvSpPr>
          <p:spPr bwMode="auto">
            <a:xfrm>
              <a:off x="2771062" y="2032313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5" name="Oval 88"/>
            <p:cNvSpPr>
              <a:spLocks noChangeArrowheads="1"/>
            </p:cNvSpPr>
            <p:nvPr/>
          </p:nvSpPr>
          <p:spPr bwMode="auto">
            <a:xfrm>
              <a:off x="2849724" y="1786155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6" name="Oval 88"/>
            <p:cNvSpPr>
              <a:spLocks noChangeArrowheads="1"/>
            </p:cNvSpPr>
            <p:nvPr/>
          </p:nvSpPr>
          <p:spPr bwMode="auto">
            <a:xfrm>
              <a:off x="3161069" y="1882319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7" name="Oval 88"/>
            <p:cNvSpPr>
              <a:spLocks noChangeArrowheads="1"/>
            </p:cNvSpPr>
            <p:nvPr/>
          </p:nvSpPr>
          <p:spPr bwMode="auto">
            <a:xfrm>
              <a:off x="3161069" y="2215549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8" name="Oval 88"/>
            <p:cNvSpPr>
              <a:spLocks noChangeArrowheads="1"/>
            </p:cNvSpPr>
            <p:nvPr/>
          </p:nvSpPr>
          <p:spPr bwMode="auto">
            <a:xfrm>
              <a:off x="2987653" y="2359795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29" name="Oval 88"/>
            <p:cNvSpPr>
              <a:spLocks noChangeArrowheads="1"/>
            </p:cNvSpPr>
            <p:nvPr/>
          </p:nvSpPr>
          <p:spPr bwMode="auto">
            <a:xfrm>
              <a:off x="2669462" y="2413313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30" name="Oval 88"/>
            <p:cNvSpPr>
              <a:spLocks noChangeArrowheads="1"/>
            </p:cNvSpPr>
            <p:nvPr/>
          </p:nvSpPr>
          <p:spPr bwMode="auto">
            <a:xfrm>
              <a:off x="3352800" y="2424497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31" name="Oval 88"/>
            <p:cNvSpPr>
              <a:spLocks noChangeArrowheads="1"/>
            </p:cNvSpPr>
            <p:nvPr/>
          </p:nvSpPr>
          <p:spPr bwMode="auto">
            <a:xfrm>
              <a:off x="2401531" y="1975139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32" name="Oval 88"/>
            <p:cNvSpPr>
              <a:spLocks noChangeArrowheads="1"/>
            </p:cNvSpPr>
            <p:nvPr/>
          </p:nvSpPr>
          <p:spPr bwMode="auto">
            <a:xfrm>
              <a:off x="3468331" y="2661877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33" name="Oval 88"/>
            <p:cNvSpPr>
              <a:spLocks noChangeArrowheads="1"/>
            </p:cNvSpPr>
            <p:nvPr/>
          </p:nvSpPr>
          <p:spPr bwMode="auto">
            <a:xfrm>
              <a:off x="3546993" y="2864764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34" name="Oval 88"/>
            <p:cNvSpPr>
              <a:spLocks noChangeArrowheads="1"/>
            </p:cNvSpPr>
            <p:nvPr/>
          </p:nvSpPr>
          <p:spPr bwMode="auto">
            <a:xfrm>
              <a:off x="3140053" y="2512195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35" name="Oval 88"/>
            <p:cNvSpPr>
              <a:spLocks noChangeArrowheads="1"/>
            </p:cNvSpPr>
            <p:nvPr/>
          </p:nvSpPr>
          <p:spPr bwMode="auto">
            <a:xfrm>
              <a:off x="3313469" y="2875949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  <p:sp>
          <p:nvSpPr>
            <p:cNvPr id="36" name="Oval 88"/>
            <p:cNvSpPr>
              <a:spLocks noChangeArrowheads="1"/>
            </p:cNvSpPr>
            <p:nvPr/>
          </p:nvSpPr>
          <p:spPr bwMode="auto">
            <a:xfrm>
              <a:off x="2821862" y="2565713"/>
              <a:ext cx="78662" cy="9616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square" lIns="417992" tIns="208996" rIns="417992" bIns="208996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0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38436"/>
            <a:ext cx="2797969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114802" cy="10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4" y="4995862"/>
            <a:ext cx="3586524" cy="157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17" y="1391412"/>
            <a:ext cx="3484381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068832" cy="117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7752"/>
            <a:ext cx="22479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CS</a:t>
            </a:r>
            <a:r>
              <a:rPr lang="en-US" dirty="0" smtClean="0"/>
              <a:t>539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u="sng" dirty="0" smtClean="0"/>
              <a:t>Keep in mind:</a:t>
            </a:r>
          </a:p>
          <a:p>
            <a:pPr marL="0" indent="0">
              <a:buNone/>
            </a:pPr>
            <a:r>
              <a:rPr lang="en-US" dirty="0" smtClean="0"/>
              <a:t>Although this course is taken by students from different departments and programs </a:t>
            </a:r>
          </a:p>
          <a:p>
            <a:pPr marL="0" indent="0" algn="ctr">
              <a:buNone/>
            </a:pPr>
            <a:r>
              <a:rPr lang="en-US" sz="2800" dirty="0" smtClean="0"/>
              <a:t>(BCB, CS, DS, ECE, MA, RBE, … ) </a:t>
            </a:r>
          </a:p>
          <a:p>
            <a:pPr marL="0" indent="0" algn="ctr">
              <a:buNone/>
            </a:pPr>
            <a:endParaRPr lang="en-US" sz="1100" dirty="0" smtClean="0"/>
          </a:p>
          <a:p>
            <a:r>
              <a:rPr lang="en-US" dirty="0" smtClean="0"/>
              <a:t>this course focusses on </a:t>
            </a:r>
            <a:r>
              <a:rPr lang="en-US" dirty="0" smtClean="0">
                <a:solidFill>
                  <a:srgbClr val="0070C0"/>
                </a:solidFill>
              </a:rPr>
              <a:t>CS aspects </a:t>
            </a:r>
            <a:r>
              <a:rPr lang="en-US" dirty="0" smtClean="0"/>
              <a:t>of machine learning across these disciplines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r>
              <a:rPr lang="en-US" dirty="0" smtClean="0"/>
              <a:t>students may explore aspects of machine </a:t>
            </a:r>
            <a:r>
              <a:rPr lang="en-US" dirty="0"/>
              <a:t>l</a:t>
            </a:r>
            <a:r>
              <a:rPr lang="en-US" dirty="0" smtClean="0"/>
              <a:t>earning related to their own discipline in the </a:t>
            </a:r>
            <a:r>
              <a:rPr lang="en-US" i="1" dirty="0" smtClean="0">
                <a:solidFill>
                  <a:srgbClr val="0070C0"/>
                </a:solidFill>
              </a:rPr>
              <a:t>course project 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4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5883"/>
            <a:ext cx="7924800" cy="4114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 marL="0" lvl="1" indent="0" algn="ctr">
              <a:buNone/>
            </a:pPr>
            <a:r>
              <a:rPr lang="en-US" sz="4000" b="1" dirty="0" smtClean="0"/>
              <a:t>So much to talk about so little time!</a:t>
            </a:r>
            <a:endParaRPr lang="en-US" sz="4000" b="1" dirty="0"/>
          </a:p>
          <a:p>
            <a:pPr marL="0" indent="0" algn="ctr">
              <a:buNone/>
            </a:pPr>
            <a:endParaRPr lang="en-US" sz="800" dirty="0" smtClean="0"/>
          </a:p>
          <a:p>
            <a:pPr marL="0" indent="0" algn="ctr">
              <a:buNone/>
            </a:pPr>
            <a:endParaRPr lang="en-US" sz="800" dirty="0"/>
          </a:p>
          <a:p>
            <a:pPr marL="457200" lvl="1" indent="0" algn="ctr">
              <a:buNone/>
            </a:pPr>
            <a:endParaRPr lang="en-US" sz="800" dirty="0"/>
          </a:p>
          <a:p>
            <a:pPr marL="457200" lvl="1" indent="0" algn="ctr">
              <a:buNone/>
            </a:pPr>
            <a:r>
              <a:rPr lang="en-US" sz="3500" dirty="0" smtClean="0"/>
              <a:t>Thanks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			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3613150" cy="255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976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What is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MR17"/>
              </a:rPr>
              <a:t>There </a:t>
            </a:r>
            <a:r>
              <a:rPr lang="en-US" sz="2000" dirty="0">
                <a:latin typeface="CMR17"/>
              </a:rPr>
              <a:t>are many </a:t>
            </a:r>
            <a:r>
              <a:rPr lang="en-US" sz="2000" dirty="0" smtClean="0">
                <a:latin typeface="CMR17"/>
              </a:rPr>
              <a:t>definitions </a:t>
            </a:r>
            <a:r>
              <a:rPr lang="en-US" sz="2000" dirty="0">
                <a:latin typeface="CMR17"/>
              </a:rPr>
              <a:t>of </a:t>
            </a:r>
            <a:r>
              <a:rPr lang="en-US" sz="2000" dirty="0" smtClean="0">
                <a:latin typeface="CMR17"/>
              </a:rPr>
              <a:t>Artificial Intelligence. Two </a:t>
            </a:r>
            <a:r>
              <a:rPr lang="en-US" sz="2000" dirty="0">
                <a:latin typeface="CMR17"/>
              </a:rPr>
              <a:t>of them are:</a:t>
            </a:r>
          </a:p>
          <a:p>
            <a:r>
              <a:rPr lang="en-US" sz="2000" dirty="0" smtClean="0">
                <a:latin typeface="CMR17"/>
              </a:rPr>
              <a:t>“AI </a:t>
            </a:r>
            <a:r>
              <a:rPr lang="en-US" sz="2000" dirty="0">
                <a:latin typeface="CMR17"/>
              </a:rPr>
              <a:t>as an attempt to understand intelligent </a:t>
            </a:r>
            <a:r>
              <a:rPr lang="en-US" sz="2000" dirty="0" smtClean="0">
                <a:latin typeface="CMR17"/>
              </a:rPr>
              <a:t>entities and </a:t>
            </a:r>
            <a:r>
              <a:rPr lang="en-US" sz="2000" dirty="0">
                <a:latin typeface="CMR17"/>
              </a:rPr>
              <a:t>to build </a:t>
            </a:r>
            <a:r>
              <a:rPr lang="en-US" sz="2000" dirty="0" smtClean="0">
                <a:latin typeface="CMR17"/>
              </a:rPr>
              <a:t>them“ (</a:t>
            </a:r>
            <a:r>
              <a:rPr lang="en-US" sz="2000" dirty="0">
                <a:latin typeface="CMR17"/>
              </a:rPr>
              <a:t>Russell and </a:t>
            </a:r>
            <a:r>
              <a:rPr lang="en-US" sz="2000" dirty="0" err="1">
                <a:latin typeface="CMR17"/>
              </a:rPr>
              <a:t>Norvig</a:t>
            </a:r>
            <a:r>
              <a:rPr lang="en-US" sz="2000" dirty="0">
                <a:latin typeface="CMR17"/>
              </a:rPr>
              <a:t>, </a:t>
            </a:r>
            <a:r>
              <a:rPr lang="en-US" sz="2000" dirty="0" smtClean="0">
                <a:latin typeface="CMR17"/>
              </a:rPr>
              <a:t>1995)</a:t>
            </a:r>
          </a:p>
          <a:p>
            <a:r>
              <a:rPr lang="en-US" sz="2000" dirty="0" smtClean="0">
                <a:latin typeface="CMR17"/>
              </a:rPr>
              <a:t>"AI </a:t>
            </a:r>
            <a:r>
              <a:rPr lang="en-US" sz="2000" dirty="0">
                <a:latin typeface="CMR17"/>
              </a:rPr>
              <a:t>is the design and study of computer </a:t>
            </a:r>
            <a:r>
              <a:rPr lang="en-US" sz="2000" dirty="0" smtClean="0">
                <a:latin typeface="CMR17"/>
              </a:rPr>
              <a:t>programs that </a:t>
            </a:r>
            <a:r>
              <a:rPr lang="en-US" sz="2000" dirty="0">
                <a:latin typeface="CMR17"/>
              </a:rPr>
              <a:t>behave intelligently" (Dean, Allen, and </a:t>
            </a:r>
            <a:r>
              <a:rPr lang="en-US" sz="2000" dirty="0" err="1" smtClean="0">
                <a:latin typeface="CMR17"/>
              </a:rPr>
              <a:t>Aloimonos</a:t>
            </a:r>
            <a:r>
              <a:rPr lang="en-US" sz="2000" dirty="0">
                <a:latin typeface="CMR17"/>
              </a:rPr>
              <a:t>, 1995)</a:t>
            </a:r>
          </a:p>
          <a:p>
            <a:pPr marL="0" indent="0">
              <a:buNone/>
            </a:pPr>
            <a:endParaRPr lang="en-US" sz="800" dirty="0" smtClean="0">
              <a:latin typeface="CMSY10"/>
            </a:endParaRPr>
          </a:p>
          <a:p>
            <a:pPr marL="0" indent="0">
              <a:buNone/>
            </a:pPr>
            <a:r>
              <a:rPr lang="en-US" sz="2000" dirty="0" smtClean="0">
                <a:latin typeface="CMSY10"/>
              </a:rPr>
              <a:t>But </a:t>
            </a:r>
            <a:r>
              <a:rPr lang="en-US" sz="2000" dirty="0" smtClean="0">
                <a:latin typeface="CMR17"/>
              </a:rPr>
              <a:t>what </a:t>
            </a:r>
            <a:r>
              <a:rPr lang="en-US" sz="2000" dirty="0">
                <a:latin typeface="CMR17"/>
              </a:rPr>
              <a:t>is an </a:t>
            </a:r>
            <a:r>
              <a:rPr lang="en-US" sz="2000" dirty="0" smtClean="0">
                <a:latin typeface="CMR17"/>
              </a:rPr>
              <a:t>“intelligent </a:t>
            </a:r>
            <a:r>
              <a:rPr lang="en-US" sz="2000" dirty="0">
                <a:latin typeface="CMR17"/>
              </a:rPr>
              <a:t>entity" or what does it </a:t>
            </a:r>
            <a:r>
              <a:rPr lang="en-US" sz="2000" dirty="0" smtClean="0">
                <a:latin typeface="CMR17"/>
              </a:rPr>
              <a:t>mean to “behave </a:t>
            </a:r>
            <a:r>
              <a:rPr lang="en-US" sz="2000" dirty="0">
                <a:latin typeface="CMR17"/>
              </a:rPr>
              <a:t>intelligently</a:t>
            </a:r>
            <a:r>
              <a:rPr lang="en-US" sz="2000" dirty="0" smtClean="0">
                <a:latin typeface="CMR17"/>
              </a:rPr>
              <a:t>"?</a:t>
            </a:r>
          </a:p>
          <a:p>
            <a:r>
              <a:rPr lang="en-US" sz="2000" dirty="0" smtClean="0">
                <a:latin typeface="CMR17"/>
              </a:rPr>
              <a:t>Intelligence </a:t>
            </a:r>
            <a:r>
              <a:rPr lang="en-US" sz="2000" dirty="0">
                <a:latin typeface="CMR17"/>
              </a:rPr>
              <a:t>is the degree of accomplishment </a:t>
            </a:r>
            <a:r>
              <a:rPr lang="en-US" sz="2000" dirty="0" smtClean="0">
                <a:latin typeface="CMR17"/>
              </a:rPr>
              <a:t>exhibited </a:t>
            </a:r>
            <a:r>
              <a:rPr lang="en-US" sz="2000" dirty="0">
                <a:latin typeface="CMR17"/>
              </a:rPr>
              <a:t>by a system when performing a task" (</a:t>
            </a:r>
            <a:r>
              <a:rPr lang="en-US" sz="2000" dirty="0" smtClean="0">
                <a:latin typeface="CMR17"/>
              </a:rPr>
              <a:t>Allen, AAAI97 </a:t>
            </a:r>
            <a:r>
              <a:rPr lang="en-US" sz="2000" dirty="0">
                <a:latin typeface="CMR17"/>
              </a:rPr>
              <a:t>invited lecture)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515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AI? (Cont.)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AI </a:t>
            </a:r>
            <a:r>
              <a:rPr lang="en-US" sz="2400" dirty="0"/>
              <a:t>can be seen as an ensemble of ideas </a:t>
            </a:r>
            <a:r>
              <a:rPr lang="en-US" sz="2400" dirty="0" smtClean="0"/>
              <a:t>&amp; </a:t>
            </a:r>
            <a:r>
              <a:rPr lang="en-US" sz="2400" smtClean="0"/>
              <a:t>techniques for:</a:t>
            </a:r>
            <a:endParaRPr lang="en-US" sz="2400" dirty="0"/>
          </a:p>
          <a:p>
            <a:r>
              <a:rPr lang="en-US" sz="2400" dirty="0" smtClean="0"/>
              <a:t>representing </a:t>
            </a:r>
            <a:r>
              <a:rPr lang="en-US" sz="2400" dirty="0"/>
              <a:t>knowledge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knowledge to solve </a:t>
            </a:r>
            <a:r>
              <a:rPr lang="en-US" sz="2400" dirty="0" smtClean="0"/>
              <a:t>problems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dirty="0"/>
              <a:t> with two goals:</a:t>
            </a:r>
          </a:p>
          <a:p>
            <a:r>
              <a:rPr lang="en-US" sz="2400" dirty="0" smtClean="0"/>
              <a:t>Engineering Goal: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solve real-world problems using </a:t>
            </a:r>
            <a:r>
              <a:rPr lang="en-US" sz="2400" dirty="0" smtClean="0"/>
              <a:t>AI</a:t>
            </a:r>
          </a:p>
          <a:p>
            <a:r>
              <a:rPr lang="en-US" sz="2400" dirty="0" smtClean="0"/>
              <a:t>Scientific Goal: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explain various sorts of </a:t>
            </a:r>
            <a:r>
              <a:rPr lang="en-US" sz="2400" dirty="0" smtClean="0"/>
              <a:t>intelligence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3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u="sng" dirty="0"/>
              <a:t>Core </a:t>
            </a:r>
            <a:r>
              <a:rPr lang="en-US" sz="2200" u="sng" dirty="0" smtClean="0"/>
              <a:t>AI:</a:t>
            </a:r>
          </a:p>
          <a:p>
            <a:r>
              <a:rPr lang="en-US" sz="1900" dirty="0" smtClean="0"/>
              <a:t>Knowledge </a:t>
            </a:r>
            <a:r>
              <a:rPr lang="en-US" sz="1900" dirty="0"/>
              <a:t>Representation Techniques:</a:t>
            </a:r>
          </a:p>
          <a:p>
            <a:pPr marL="0" indent="0">
              <a:buNone/>
            </a:pPr>
            <a:r>
              <a:rPr lang="en-US" sz="1900" dirty="0" smtClean="0"/>
              <a:t>	Semantic </a:t>
            </a:r>
            <a:r>
              <a:rPr lang="en-US" sz="1900" dirty="0"/>
              <a:t>Nets, Rules, Propositional Logic, 1st Order </a:t>
            </a:r>
            <a:r>
              <a:rPr lang="en-US" sz="1900" dirty="0" smtClean="0"/>
              <a:t>Logic,                                  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          Probability</a:t>
            </a:r>
            <a:r>
              <a:rPr lang="en-US" sz="1900" dirty="0"/>
              <a:t>, . . 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 </a:t>
            </a:r>
            <a:r>
              <a:rPr lang="en-US" sz="1900" dirty="0"/>
              <a:t>Problem Solving Strategies:</a:t>
            </a:r>
          </a:p>
          <a:p>
            <a:pPr marL="0" indent="0">
              <a:buNone/>
            </a:pPr>
            <a:r>
              <a:rPr lang="en-US" sz="1900" dirty="0" smtClean="0"/>
              <a:t>	Blind </a:t>
            </a:r>
            <a:r>
              <a:rPr lang="en-US" sz="1900" dirty="0"/>
              <a:t>Search, Heuristic Search, Optimal Search, </a:t>
            </a:r>
            <a:r>
              <a:rPr lang="en-US" sz="1900" dirty="0" smtClean="0"/>
              <a:t> Adversarial </a:t>
            </a:r>
            <a:r>
              <a:rPr lang="en-US" sz="1900" dirty="0"/>
              <a:t>Search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(</a:t>
            </a:r>
            <a:r>
              <a:rPr lang="en-US" sz="1900" dirty="0"/>
              <a:t>Game Playing), </a:t>
            </a:r>
            <a:r>
              <a:rPr lang="en-US" sz="1900" dirty="0" smtClean="0"/>
              <a:t>Constraint Satisfaction, Logical </a:t>
            </a:r>
            <a:r>
              <a:rPr lang="en-US" sz="1900" dirty="0"/>
              <a:t>Inference, Planning,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Probabilistic </a:t>
            </a:r>
            <a:r>
              <a:rPr lang="en-US" sz="1900" dirty="0"/>
              <a:t>Reasoning, . . 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200" u="sng" dirty="0" smtClean="0"/>
              <a:t>AI Areas:</a:t>
            </a:r>
            <a:endParaRPr lang="en-US" sz="2200" u="sng" dirty="0"/>
          </a:p>
          <a:p>
            <a:r>
              <a:rPr lang="en-US" sz="1900" dirty="0" smtClean="0"/>
              <a:t>Machine Learning </a:t>
            </a:r>
            <a:endParaRPr lang="en-US" sz="1900" dirty="0"/>
          </a:p>
          <a:p>
            <a:r>
              <a:rPr lang="en-US" sz="1900" dirty="0" smtClean="0"/>
              <a:t>Machine Vision</a:t>
            </a:r>
          </a:p>
          <a:p>
            <a:r>
              <a:rPr lang="en-US" sz="1900" dirty="0" smtClean="0"/>
              <a:t>Natural </a:t>
            </a:r>
            <a:r>
              <a:rPr lang="en-US" sz="1900" dirty="0"/>
              <a:t>Language </a:t>
            </a:r>
            <a:r>
              <a:rPr lang="en-US" sz="1900" dirty="0" smtClean="0"/>
              <a:t>Processing (NLP)</a:t>
            </a:r>
          </a:p>
          <a:p>
            <a:pPr marL="0" indent="0">
              <a:buNone/>
            </a:pPr>
            <a:r>
              <a:rPr lang="en-US" sz="1900" dirty="0" smtClean="0"/>
              <a:t> </a:t>
            </a:r>
          </a:p>
          <a:p>
            <a:pPr marL="0" indent="0">
              <a:buNone/>
            </a:pPr>
            <a:r>
              <a:rPr lang="en-US" sz="1900" i="1" dirty="0" smtClean="0"/>
              <a:t>(Robotics combines these 3 areas) </a:t>
            </a:r>
            <a:endParaRPr lang="en-US" sz="19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982231" y="4495800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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68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000" i="1" dirty="0" smtClean="0"/>
              <a:t>Writing computer programs that learn from experience</a:t>
            </a:r>
          </a:p>
          <a:p>
            <a:pPr marL="0" indent="0">
              <a:buNone/>
            </a:pPr>
            <a:r>
              <a:rPr lang="en-US" dirty="0" smtClean="0"/>
              <a:t>More precisely (Mitchell, 1997)</a:t>
            </a:r>
          </a:p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A class of tasks T (e.g., recognizing faces)</a:t>
            </a:r>
          </a:p>
          <a:p>
            <a:pPr lvl="1"/>
            <a:r>
              <a:rPr lang="en-US" dirty="0" smtClean="0"/>
              <a:t>A performance measure P (e.g., accuracy)</a:t>
            </a:r>
          </a:p>
          <a:p>
            <a:pPr lvl="1"/>
            <a:r>
              <a:rPr lang="en-US" dirty="0" smtClean="0"/>
              <a:t>Training experience E (e.g., dataset of faces with names)</a:t>
            </a:r>
          </a:p>
          <a:p>
            <a:r>
              <a:rPr lang="en-US" dirty="0" smtClean="0"/>
              <a:t>Write computer programs that can learn from experience E to improve their performance, as measured by P, on tasks in 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9300" y="2131366"/>
            <a:ext cx="3152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+mn-lt"/>
              </a:rPr>
              <a:t>Training experience</a:t>
            </a:r>
            <a:r>
              <a:rPr lang="en-US" dirty="0" smtClean="0">
                <a:latin typeface="+mn-lt"/>
              </a:rPr>
              <a:t>:</a:t>
            </a:r>
          </a:p>
          <a:p>
            <a:r>
              <a:rPr lang="en-US" dirty="0" smtClean="0">
                <a:latin typeface="+mn-lt"/>
              </a:rPr>
              <a:t>     </a:t>
            </a:r>
            <a:r>
              <a:rPr lang="en-US" sz="2000" dirty="0" smtClean="0">
                <a:latin typeface="+mn-lt"/>
              </a:rPr>
              <a:t>face             teacher says</a:t>
            </a:r>
            <a:r>
              <a:rPr lang="en-US" dirty="0" smtClean="0">
                <a:latin typeface="+mn-lt"/>
              </a:rPr>
              <a:t>: 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            yes  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        no</a:t>
            </a: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          yes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         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Supervised  vs. Unsupervised Learning</a:t>
            </a:r>
            <a:br>
              <a:rPr lang="en-US" dirty="0" smtClean="0"/>
            </a:br>
            <a:r>
              <a:rPr lang="en-US" sz="2200" dirty="0" smtClean="0"/>
              <a:t>                      	</a:t>
            </a:r>
            <a:r>
              <a:rPr lang="en-US" sz="2200" dirty="0"/>
              <a:t>	</a:t>
            </a:r>
            <a:r>
              <a:rPr lang="en-US" sz="2200" dirty="0" smtClean="0"/>
              <a:t>	(e.g., </a:t>
            </a:r>
            <a:r>
              <a:rPr lang="en-US" sz="2200" dirty="0"/>
              <a:t>implementing a </a:t>
            </a:r>
            <a:r>
              <a:rPr lang="en-US" sz="2200" dirty="0" smtClean="0"/>
              <a:t>“smart doorman</a:t>
            </a:r>
            <a:r>
              <a:rPr lang="en-US" sz="2200" dirty="0"/>
              <a:t>” 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				          to do automatic face recognition) </a:t>
            </a:r>
            <a:endParaRPr lang="en-US" sz="6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Supervisor or Teacher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No supervisor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974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  </a:t>
            </a:r>
            <a:r>
              <a:rPr lang="en-US" u="sng" dirty="0" smtClean="0"/>
              <a:t>Training Experience:</a:t>
            </a:r>
            <a:endParaRPr lang="en-US" u="sng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91" y="777589"/>
            <a:ext cx="1658875" cy="9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" y="3048000"/>
            <a:ext cx="101730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58" y="3852333"/>
            <a:ext cx="1240483" cy="78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999" y="4724400"/>
            <a:ext cx="818080" cy="81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Z:\private\PictureShortBio\Carolina_Ruiz_Museum_2012_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80" y="5638800"/>
            <a:ext cx="696200" cy="84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85" y="2802889"/>
            <a:ext cx="101730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59" y="3607222"/>
            <a:ext cx="1240483" cy="78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4479289"/>
            <a:ext cx="818080" cy="81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Z:\private\PictureShortBio\Carolina_Ruiz_Museum_2012_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081" y="5393689"/>
            <a:ext cx="696200" cy="84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6" name="Picture 6" descr="C:\Users\ruiz\AppData\Local\Microsoft\Windows\Temporary Internet Files\Content.IE5\HBCK67LT\MC900078711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52912"/>
            <a:ext cx="434038" cy="105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Reinforcement L</a:t>
            </a:r>
            <a:r>
              <a:rPr lang="en-US" dirty="0" smtClean="0"/>
              <a:t>earning</a:t>
            </a:r>
            <a:endParaRPr lang="en-US" sz="6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38400" y="4953000"/>
            <a:ext cx="4421188" cy="84482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“Hands-off” Supervisor </a:t>
            </a:r>
            <a:r>
              <a:rPr lang="en-US" dirty="0"/>
              <a:t>/</a:t>
            </a:r>
            <a:r>
              <a:rPr lang="en-US" dirty="0" smtClean="0"/>
              <a:t> Teacher / Environment</a:t>
            </a:r>
          </a:p>
          <a:p>
            <a:pPr algn="ctr"/>
            <a:r>
              <a:rPr lang="en-US" b="0" dirty="0"/>
              <a:t>p</a:t>
            </a:r>
            <a:r>
              <a:rPr lang="en-US" b="0" dirty="0" smtClean="0"/>
              <a:t>rovides + and – rewards </a:t>
            </a:r>
            <a:endParaRPr lang="en-US" b="0" dirty="0"/>
          </a:p>
        </p:txBody>
      </p:sp>
      <p:pic>
        <p:nvPicPr>
          <p:cNvPr id="51206" name="Picture 6" descr="C:\Users\ruiz\AppData\Local\Microsoft\Windows\Temporary Internet Files\Content.IE5\HBCK67LT\MC9000787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34038" cy="74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53281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3"/>
          <p:cNvSpPr>
            <a:spLocks noGrp="1"/>
          </p:cNvSpPr>
          <p:nvPr>
            <p:ph type="body" idx="1"/>
          </p:nvPr>
        </p:nvSpPr>
        <p:spPr>
          <a:xfrm>
            <a:off x="609600" y="1110973"/>
            <a:ext cx="7924800" cy="8448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Task: </a:t>
            </a:r>
            <a:r>
              <a:rPr lang="en-US" b="0" dirty="0" smtClean="0"/>
              <a:t>Learning a policy: Learning what action to perform in a given situation</a:t>
            </a:r>
          </a:p>
          <a:p>
            <a:pPr algn="ctr"/>
            <a:r>
              <a:rPr lang="en-US" b="0" dirty="0"/>
              <a:t>a</a:t>
            </a:r>
            <a:r>
              <a:rPr lang="en-US" b="0" dirty="0" smtClean="0"/>
              <a:t>nd what sequence of actions to perform to achieve a goal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80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provide “experience”?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Using Data: experience is recorded in data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(e.g., medical records)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Not using data:  Direct experience</a:t>
            </a:r>
          </a:p>
          <a:p>
            <a:endParaRPr lang="en-US" sz="20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94176"/>
            <a:ext cx="3701862" cy="246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38400"/>
            <a:ext cx="271272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2057399"/>
            <a:ext cx="298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(e.g., robot motion)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733" y="5492634"/>
            <a:ext cx="3385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Learning from data is also</a:t>
            </a:r>
          </a:p>
          <a:p>
            <a:r>
              <a:rPr lang="en-US" dirty="0" smtClean="0">
                <a:latin typeface="+mn-lt"/>
              </a:rPr>
              <a:t> called data mining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5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2" name="AutoShape 60"/>
          <p:cNvSpPr>
            <a:spLocks noChangeArrowheads="1"/>
          </p:cNvSpPr>
          <p:nvPr/>
        </p:nvSpPr>
        <p:spPr bwMode="auto">
          <a:xfrm>
            <a:off x="228600" y="5029204"/>
            <a:ext cx="2362200" cy="1295401"/>
          </a:xfrm>
          <a:prstGeom prst="wedgeRoundRectCallout">
            <a:avLst>
              <a:gd name="adj1" fmla="val 59542"/>
              <a:gd name="adj2" fmla="val -6238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603" name="Group 83"/>
          <p:cNvGrpSpPr>
            <a:grpSpLocks/>
          </p:cNvGrpSpPr>
          <p:nvPr/>
        </p:nvGrpSpPr>
        <p:grpSpPr bwMode="auto">
          <a:xfrm>
            <a:off x="304800" y="5181604"/>
            <a:ext cx="838200" cy="762001"/>
            <a:chOff x="288" y="3312"/>
            <a:chExt cx="528" cy="480"/>
          </a:xfrm>
        </p:grpSpPr>
        <p:sp>
          <p:nvSpPr>
            <p:cNvPr id="21605" name="Oval 61"/>
            <p:cNvSpPr>
              <a:spLocks noChangeArrowheads="1"/>
            </p:cNvSpPr>
            <p:nvPr/>
          </p:nvSpPr>
          <p:spPr bwMode="auto">
            <a:xfrm>
              <a:off x="528" y="36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06" name="Oval 62"/>
            <p:cNvSpPr>
              <a:spLocks noChangeArrowheads="1"/>
            </p:cNvSpPr>
            <p:nvPr/>
          </p:nvSpPr>
          <p:spPr bwMode="auto">
            <a:xfrm>
              <a:off x="336" y="350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07" name="Oval 63"/>
            <p:cNvSpPr>
              <a:spLocks noChangeArrowheads="1"/>
            </p:cNvSpPr>
            <p:nvPr/>
          </p:nvSpPr>
          <p:spPr bwMode="auto">
            <a:xfrm>
              <a:off x="432" y="36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08" name="Oval 64"/>
            <p:cNvSpPr>
              <a:spLocks noChangeArrowheads="1"/>
            </p:cNvSpPr>
            <p:nvPr/>
          </p:nvSpPr>
          <p:spPr bwMode="auto">
            <a:xfrm>
              <a:off x="528" y="3456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09" name="Oval 65"/>
            <p:cNvSpPr>
              <a:spLocks noChangeArrowheads="1"/>
            </p:cNvSpPr>
            <p:nvPr/>
          </p:nvSpPr>
          <p:spPr bwMode="auto">
            <a:xfrm>
              <a:off x="624" y="350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10" name="Arc 66"/>
            <p:cNvSpPr>
              <a:spLocks/>
            </p:cNvSpPr>
            <p:nvPr/>
          </p:nvSpPr>
          <p:spPr bwMode="auto">
            <a:xfrm flipV="1">
              <a:off x="336" y="3360"/>
              <a:ext cx="310" cy="240"/>
            </a:xfrm>
            <a:custGeom>
              <a:avLst/>
              <a:gdLst>
                <a:gd name="T0" fmla="*/ 0 w 27897"/>
                <a:gd name="T1" fmla="*/ 10 h 21600"/>
                <a:gd name="T2" fmla="*/ 310 w 27897"/>
                <a:gd name="T3" fmla="*/ 240 h 21600"/>
                <a:gd name="T4" fmla="*/ 70 w 27897"/>
                <a:gd name="T5" fmla="*/ 24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97" h="21600" fill="none" extrusionOk="0">
                  <a:moveTo>
                    <a:pt x="0" y="938"/>
                  </a:moveTo>
                  <a:cubicBezTo>
                    <a:pt x="2041" y="316"/>
                    <a:pt x="4163" y="-1"/>
                    <a:pt x="6297" y="0"/>
                  </a:cubicBezTo>
                  <a:cubicBezTo>
                    <a:pt x="18226" y="0"/>
                    <a:pt x="27897" y="9670"/>
                    <a:pt x="27897" y="21600"/>
                  </a:cubicBezTo>
                </a:path>
                <a:path w="27897" h="21600" stroke="0" extrusionOk="0">
                  <a:moveTo>
                    <a:pt x="0" y="938"/>
                  </a:moveTo>
                  <a:cubicBezTo>
                    <a:pt x="2041" y="316"/>
                    <a:pt x="4163" y="-1"/>
                    <a:pt x="6297" y="0"/>
                  </a:cubicBezTo>
                  <a:cubicBezTo>
                    <a:pt x="18226" y="0"/>
                    <a:pt x="27897" y="9670"/>
                    <a:pt x="27897" y="21600"/>
                  </a:cubicBezTo>
                  <a:lnTo>
                    <a:pt x="6297" y="21600"/>
                  </a:lnTo>
                  <a:lnTo>
                    <a:pt x="0" y="93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11" name="Rectangle 69"/>
            <p:cNvSpPr>
              <a:spLocks noChangeArrowheads="1"/>
            </p:cNvSpPr>
            <p:nvPr/>
          </p:nvSpPr>
          <p:spPr bwMode="auto">
            <a:xfrm>
              <a:off x="288" y="3312"/>
              <a:ext cx="52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12" name="Oval 70"/>
            <p:cNvSpPr>
              <a:spLocks noChangeArrowheads="1"/>
            </p:cNvSpPr>
            <p:nvPr/>
          </p:nvSpPr>
          <p:spPr bwMode="auto">
            <a:xfrm>
              <a:off x="720" y="3696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1604" name="Picture 82" descr="chernof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4"/>
            <a:ext cx="1295400" cy="947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AutoShape 13"/>
          <p:cNvSpPr>
            <a:spLocks noChangeArrowheads="1"/>
          </p:cNvSpPr>
          <p:nvPr/>
        </p:nvSpPr>
        <p:spPr bwMode="auto">
          <a:xfrm>
            <a:off x="3352800" y="2819400"/>
            <a:ext cx="2667000" cy="2362200"/>
          </a:xfrm>
          <a:prstGeom prst="sun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AutoShape 12"/>
          <p:cNvSpPr>
            <a:spLocks noChangeArrowheads="1"/>
          </p:cNvSpPr>
          <p:nvPr/>
        </p:nvSpPr>
        <p:spPr bwMode="auto">
          <a:xfrm>
            <a:off x="4191000" y="3657600"/>
            <a:ext cx="990600" cy="7620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304800"/>
            <a:ext cx="89154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What do you want to learn from your data</a:t>
            </a:r>
            <a:r>
              <a:rPr lang="en-US" sz="3600" dirty="0" smtClean="0"/>
              <a:t>?</a:t>
            </a:r>
            <a:endParaRPr lang="en-US" sz="2800" dirty="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267200" y="3733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Data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057400" y="3200400"/>
            <a:ext cx="1789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classification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114800" y="24384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regression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486400" y="3200400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clustering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486400" y="4267200"/>
            <a:ext cx="1992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summarization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916238" y="5105400"/>
            <a:ext cx="3516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dependency/assoc. analysis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400511" y="4191000"/>
            <a:ext cx="23599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change/deviation </a:t>
            </a:r>
          </a:p>
          <a:p>
            <a:pPr eaLnBrk="1" hangingPunct="1"/>
            <a:r>
              <a:rPr lang="en-US"/>
              <a:t>detection</a:t>
            </a:r>
          </a:p>
        </p:txBody>
      </p:sp>
      <p:grpSp>
        <p:nvGrpSpPr>
          <p:cNvPr id="42114" name="Group 130"/>
          <p:cNvGrpSpPr>
            <a:grpSpLocks/>
          </p:cNvGrpSpPr>
          <p:nvPr/>
        </p:nvGrpSpPr>
        <p:grpSpPr bwMode="auto">
          <a:xfrm>
            <a:off x="6705600" y="4724400"/>
            <a:ext cx="1981200" cy="1295400"/>
            <a:chOff x="4272" y="3072"/>
            <a:chExt cx="1248" cy="81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622" name="AutoShape 46"/>
            <p:cNvSpPr>
              <a:spLocks noChangeArrowheads="1"/>
            </p:cNvSpPr>
            <p:nvPr/>
          </p:nvSpPr>
          <p:spPr bwMode="auto">
            <a:xfrm>
              <a:off x="4272" y="3072"/>
              <a:ext cx="1248" cy="816"/>
            </a:xfrm>
            <a:prstGeom prst="wedgeRoundRectCallout">
              <a:avLst>
                <a:gd name="adj1" fmla="val -69389"/>
                <a:gd name="adj2" fmla="val -53676"/>
                <a:gd name="adj3" fmla="val 16667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1623" name="Object 47"/>
            <p:cNvGraphicFramePr>
              <a:graphicFrameLocks noChangeAspect="1"/>
            </p:cNvGraphicFramePr>
            <p:nvPr/>
          </p:nvGraphicFramePr>
          <p:xfrm>
            <a:off x="4848" y="3120"/>
            <a:ext cx="5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9" name="Chart" r:id="rId5" imgW="2194560" imgH="1569828" progId="MSGraph.Chart.8">
                    <p:embed followColorScheme="full"/>
                  </p:oleObj>
                </mc:Choice>
                <mc:Fallback>
                  <p:oleObj name="Chart" r:id="rId5" imgW="2194560" imgH="1569828" progId="MSGraph.Chart.8">
                    <p:embed followColorScheme="full"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120"/>
                          <a:ext cx="576" cy="3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624" name="Picture 48" descr="Fig1a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168"/>
              <a:ext cx="480" cy="3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  <p:sp>
          <p:nvSpPr>
            <p:cNvPr id="21625" name="Text Box 49"/>
            <p:cNvSpPr txBox="1">
              <a:spLocks noChangeArrowheads="1"/>
            </p:cNvSpPr>
            <p:nvPr/>
          </p:nvSpPr>
          <p:spPr bwMode="auto">
            <a:xfrm>
              <a:off x="4399" y="3519"/>
              <a:ext cx="986" cy="2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000" b="1"/>
                <a:t>IF</a:t>
              </a:r>
              <a:r>
                <a:rPr lang="en-US" sz="1000"/>
                <a:t> a &amp; b &amp; c </a:t>
              </a:r>
              <a:r>
                <a:rPr lang="en-US" sz="1000" b="1"/>
                <a:t>THEN</a:t>
              </a:r>
              <a:r>
                <a:rPr lang="en-US" sz="1000"/>
                <a:t> d &amp; k</a:t>
              </a:r>
            </a:p>
            <a:p>
              <a:pPr eaLnBrk="1" hangingPunct="1"/>
              <a:r>
                <a:rPr lang="en-US" sz="1000" b="1"/>
                <a:t>IF</a:t>
              </a:r>
              <a:r>
                <a:rPr lang="en-US" sz="1000"/>
                <a:t> k &amp; a </a:t>
              </a:r>
              <a:r>
                <a:rPr lang="en-US" sz="1000" b="1"/>
                <a:t>THEN</a:t>
              </a:r>
              <a:r>
                <a:rPr lang="en-US" sz="1000"/>
                <a:t> e</a:t>
              </a:r>
              <a:endParaRPr lang="en-US" sz="1000" b="1"/>
            </a:p>
          </p:txBody>
        </p:sp>
      </p:grpSp>
      <p:sp>
        <p:nvSpPr>
          <p:cNvPr id="42068" name="AutoShape 84"/>
          <p:cNvSpPr>
            <a:spLocks noChangeArrowheads="1"/>
          </p:cNvSpPr>
          <p:nvPr/>
        </p:nvSpPr>
        <p:spPr bwMode="auto">
          <a:xfrm>
            <a:off x="457200" y="1524000"/>
            <a:ext cx="2438400" cy="1676400"/>
          </a:xfrm>
          <a:prstGeom prst="wedgeRoundRectCallout">
            <a:avLst>
              <a:gd name="adj1" fmla="val 39713"/>
              <a:gd name="adj2" fmla="val 5492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endParaRPr lang="en-US"/>
          </a:p>
        </p:txBody>
      </p:sp>
      <p:grpSp>
        <p:nvGrpSpPr>
          <p:cNvPr id="42117" name="Group 133"/>
          <p:cNvGrpSpPr>
            <a:grpSpLocks/>
          </p:cNvGrpSpPr>
          <p:nvPr/>
        </p:nvGrpSpPr>
        <p:grpSpPr bwMode="auto">
          <a:xfrm>
            <a:off x="1219200" y="1676400"/>
            <a:ext cx="685800" cy="685800"/>
            <a:chOff x="768" y="1056"/>
            <a:chExt cx="432" cy="432"/>
          </a:xfrm>
        </p:grpSpPr>
        <p:sp>
          <p:nvSpPr>
            <p:cNvPr id="21571" name="Oval 108"/>
            <p:cNvSpPr>
              <a:spLocks noChangeArrowheads="1"/>
            </p:cNvSpPr>
            <p:nvPr/>
          </p:nvSpPr>
          <p:spPr bwMode="auto">
            <a:xfrm>
              <a:off x="864" y="1152"/>
              <a:ext cx="48" cy="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72" name="Oval 109"/>
            <p:cNvSpPr>
              <a:spLocks noChangeArrowheads="1"/>
            </p:cNvSpPr>
            <p:nvPr/>
          </p:nvSpPr>
          <p:spPr bwMode="auto">
            <a:xfrm>
              <a:off x="1008" y="1104"/>
              <a:ext cx="48" cy="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73" name="Oval 110"/>
            <p:cNvSpPr>
              <a:spLocks noChangeArrowheads="1"/>
            </p:cNvSpPr>
            <p:nvPr/>
          </p:nvSpPr>
          <p:spPr bwMode="auto">
            <a:xfrm>
              <a:off x="816" y="1200"/>
              <a:ext cx="48" cy="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74" name="Oval 111"/>
            <p:cNvSpPr>
              <a:spLocks noChangeArrowheads="1"/>
            </p:cNvSpPr>
            <p:nvPr/>
          </p:nvSpPr>
          <p:spPr bwMode="auto">
            <a:xfrm>
              <a:off x="1056" y="1200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75" name="Oval 112"/>
            <p:cNvSpPr>
              <a:spLocks noChangeArrowheads="1"/>
            </p:cNvSpPr>
            <p:nvPr/>
          </p:nvSpPr>
          <p:spPr bwMode="auto">
            <a:xfrm>
              <a:off x="1056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76" name="Oval 113"/>
            <p:cNvSpPr>
              <a:spLocks noChangeArrowheads="1"/>
            </p:cNvSpPr>
            <p:nvPr/>
          </p:nvSpPr>
          <p:spPr bwMode="auto">
            <a:xfrm>
              <a:off x="960" y="1248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77" name="Oval 114"/>
            <p:cNvSpPr>
              <a:spLocks noChangeArrowheads="1"/>
            </p:cNvSpPr>
            <p:nvPr/>
          </p:nvSpPr>
          <p:spPr bwMode="auto">
            <a:xfrm>
              <a:off x="864" y="1344"/>
              <a:ext cx="48" cy="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78" name="Freeform 115"/>
            <p:cNvSpPr>
              <a:spLocks/>
            </p:cNvSpPr>
            <p:nvPr/>
          </p:nvSpPr>
          <p:spPr bwMode="auto">
            <a:xfrm>
              <a:off x="912" y="1152"/>
              <a:ext cx="240" cy="288"/>
            </a:xfrm>
            <a:custGeom>
              <a:avLst/>
              <a:gdLst>
                <a:gd name="T0" fmla="*/ 115 w 368"/>
                <a:gd name="T1" fmla="*/ 288 h 288"/>
                <a:gd name="T2" fmla="*/ 21 w 368"/>
                <a:gd name="T3" fmla="*/ 96 h 288"/>
                <a:gd name="T4" fmla="*/ 240 w 368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288">
                  <a:moveTo>
                    <a:pt x="176" y="288"/>
                  </a:moveTo>
                  <a:cubicBezTo>
                    <a:pt x="88" y="216"/>
                    <a:pt x="0" y="144"/>
                    <a:pt x="32" y="96"/>
                  </a:cubicBezTo>
                  <a:cubicBezTo>
                    <a:pt x="64" y="48"/>
                    <a:pt x="320" y="8"/>
                    <a:pt x="36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79" name="Rectangle 117"/>
            <p:cNvSpPr>
              <a:spLocks noChangeArrowheads="1"/>
            </p:cNvSpPr>
            <p:nvPr/>
          </p:nvSpPr>
          <p:spPr bwMode="auto">
            <a:xfrm>
              <a:off x="768" y="1056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2119" name="Group 135"/>
          <p:cNvGrpSpPr>
            <a:grpSpLocks/>
          </p:cNvGrpSpPr>
          <p:nvPr/>
        </p:nvGrpSpPr>
        <p:grpSpPr bwMode="auto">
          <a:xfrm>
            <a:off x="533400" y="2260600"/>
            <a:ext cx="684213" cy="527050"/>
            <a:chOff x="336" y="1424"/>
            <a:chExt cx="431" cy="332"/>
          </a:xfrm>
        </p:grpSpPr>
        <p:graphicFrame>
          <p:nvGraphicFramePr>
            <p:cNvPr id="21567" name="Object 120"/>
            <p:cNvGraphicFramePr>
              <a:graphicFrameLocks noChangeAspect="1"/>
            </p:cNvGraphicFramePr>
            <p:nvPr/>
          </p:nvGraphicFramePr>
          <p:xfrm>
            <a:off x="336" y="1424"/>
            <a:ext cx="43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0" name="MS Org Chart" r:id="rId8" imgW="4419360" imgH="3403440" progId="OrgPlusWOPX.4">
                    <p:embed followColorScheme="full"/>
                  </p:oleObj>
                </mc:Choice>
                <mc:Fallback>
                  <p:oleObj name="MS Org Chart" r:id="rId8" imgW="4419360" imgH="3403440" progId="OrgPlusWOPX.4">
                    <p:embed followColorScheme="full"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424"/>
                          <a:ext cx="43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8" name="Oval 121"/>
            <p:cNvSpPr>
              <a:spLocks noChangeArrowheads="1"/>
            </p:cNvSpPr>
            <p:nvPr/>
          </p:nvSpPr>
          <p:spPr bwMode="auto">
            <a:xfrm>
              <a:off x="672" y="1680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69" name="Oval 122"/>
            <p:cNvSpPr>
              <a:spLocks noChangeArrowheads="1"/>
            </p:cNvSpPr>
            <p:nvPr/>
          </p:nvSpPr>
          <p:spPr bwMode="auto">
            <a:xfrm>
              <a:off x="384" y="1680"/>
              <a:ext cx="48" cy="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70" name="Oval 123"/>
            <p:cNvSpPr>
              <a:spLocks noChangeArrowheads="1"/>
            </p:cNvSpPr>
            <p:nvPr/>
          </p:nvSpPr>
          <p:spPr bwMode="auto">
            <a:xfrm>
              <a:off x="528" y="168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2120" name="Group 136"/>
          <p:cNvGrpSpPr>
            <a:grpSpLocks/>
          </p:cNvGrpSpPr>
          <p:nvPr/>
        </p:nvGrpSpPr>
        <p:grpSpPr bwMode="auto">
          <a:xfrm>
            <a:off x="1317625" y="2667000"/>
            <a:ext cx="1208088" cy="406400"/>
            <a:chOff x="830" y="1680"/>
            <a:chExt cx="761" cy="256"/>
          </a:xfrm>
        </p:grpSpPr>
        <p:sp>
          <p:nvSpPr>
            <p:cNvPr id="21564" name="Text Box 124"/>
            <p:cNvSpPr txBox="1">
              <a:spLocks noChangeArrowheads="1"/>
            </p:cNvSpPr>
            <p:nvPr/>
          </p:nvSpPr>
          <p:spPr bwMode="auto">
            <a:xfrm>
              <a:off x="830" y="1680"/>
              <a:ext cx="76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000" b="1" dirty="0"/>
                <a:t>IF</a:t>
              </a:r>
              <a:r>
                <a:rPr lang="en-US" sz="1000" dirty="0"/>
                <a:t> A &amp; B </a:t>
              </a:r>
              <a:r>
                <a:rPr lang="en-US" sz="1000" b="1" dirty="0"/>
                <a:t>THEN    </a:t>
              </a:r>
              <a:endParaRPr lang="en-US" sz="1000" dirty="0"/>
            </a:p>
            <a:p>
              <a:pPr eaLnBrk="1" hangingPunct="1"/>
              <a:r>
                <a:rPr lang="en-US" sz="1000" b="1" dirty="0"/>
                <a:t>IF</a:t>
              </a:r>
              <a:r>
                <a:rPr lang="en-US" sz="1000" dirty="0"/>
                <a:t> A &amp; D </a:t>
              </a:r>
              <a:r>
                <a:rPr lang="en-US" sz="1000" b="1" dirty="0"/>
                <a:t>THEN</a:t>
              </a:r>
              <a:r>
                <a:rPr lang="en-US" sz="1000" dirty="0"/>
                <a:t>   </a:t>
              </a:r>
              <a:endParaRPr lang="en-US" sz="1000" b="1" dirty="0"/>
            </a:p>
          </p:txBody>
        </p:sp>
        <p:sp>
          <p:nvSpPr>
            <p:cNvPr id="21565" name="Oval 125"/>
            <p:cNvSpPr>
              <a:spLocks noChangeArrowheads="1"/>
            </p:cNvSpPr>
            <p:nvPr/>
          </p:nvSpPr>
          <p:spPr bwMode="auto">
            <a:xfrm>
              <a:off x="1488" y="18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566" name="Oval 126"/>
            <p:cNvSpPr>
              <a:spLocks noChangeArrowheads="1"/>
            </p:cNvSpPr>
            <p:nvPr/>
          </p:nvSpPr>
          <p:spPr bwMode="auto">
            <a:xfrm>
              <a:off x="1488" y="1728"/>
              <a:ext cx="48" cy="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85"/>
          <p:cNvGrpSpPr>
            <a:grpSpLocks/>
          </p:cNvGrpSpPr>
          <p:nvPr/>
        </p:nvGrpSpPr>
        <p:grpSpPr bwMode="auto">
          <a:xfrm>
            <a:off x="2133600" y="1676400"/>
            <a:ext cx="533400" cy="914400"/>
            <a:chOff x="5088" y="432"/>
            <a:chExt cx="672" cy="816"/>
          </a:xfrm>
        </p:grpSpPr>
        <p:sp>
          <p:nvSpPr>
            <p:cNvPr id="139" name="Rectangle 86" descr="Newsprint"/>
            <p:cNvSpPr>
              <a:spLocks noChangeArrowheads="1"/>
            </p:cNvSpPr>
            <p:nvPr/>
          </p:nvSpPr>
          <p:spPr bwMode="auto">
            <a:xfrm>
              <a:off x="5088" y="432"/>
              <a:ext cx="672" cy="816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87"/>
            <p:cNvGrpSpPr>
              <a:grpSpLocks/>
            </p:cNvGrpSpPr>
            <p:nvPr/>
          </p:nvGrpSpPr>
          <p:grpSpPr bwMode="auto">
            <a:xfrm>
              <a:off x="5136" y="477"/>
              <a:ext cx="576" cy="726"/>
              <a:chOff x="6525" y="16311"/>
              <a:chExt cx="1583" cy="2152"/>
            </a:xfrm>
          </p:grpSpPr>
          <p:sp>
            <p:nvSpPr>
              <p:cNvPr id="141" name="Oval 88"/>
              <p:cNvSpPr>
                <a:spLocks noChangeArrowheads="1"/>
              </p:cNvSpPr>
              <p:nvPr/>
            </p:nvSpPr>
            <p:spPr bwMode="auto">
              <a:xfrm>
                <a:off x="6525" y="16311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" name="Oval 89"/>
              <p:cNvSpPr>
                <a:spLocks noChangeArrowheads="1"/>
              </p:cNvSpPr>
              <p:nvPr/>
            </p:nvSpPr>
            <p:spPr bwMode="auto">
              <a:xfrm>
                <a:off x="6525" y="16807"/>
                <a:ext cx="93" cy="167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" name="Oval 90"/>
              <p:cNvSpPr>
                <a:spLocks noChangeArrowheads="1"/>
              </p:cNvSpPr>
              <p:nvPr/>
            </p:nvSpPr>
            <p:spPr bwMode="auto">
              <a:xfrm>
                <a:off x="6525" y="17304"/>
                <a:ext cx="93" cy="16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" name="Oval 91"/>
              <p:cNvSpPr>
                <a:spLocks noChangeArrowheads="1"/>
              </p:cNvSpPr>
              <p:nvPr/>
            </p:nvSpPr>
            <p:spPr bwMode="auto">
              <a:xfrm>
                <a:off x="6525" y="18298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5" name="Oval 92"/>
              <p:cNvSpPr>
                <a:spLocks noChangeArrowheads="1"/>
              </p:cNvSpPr>
              <p:nvPr/>
            </p:nvSpPr>
            <p:spPr bwMode="auto">
              <a:xfrm>
                <a:off x="7270" y="16974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" name="Oval 93"/>
              <p:cNvSpPr>
                <a:spLocks noChangeArrowheads="1"/>
              </p:cNvSpPr>
              <p:nvPr/>
            </p:nvSpPr>
            <p:spPr bwMode="auto">
              <a:xfrm>
                <a:off x="7270" y="17470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7" name="Oval 94"/>
              <p:cNvSpPr>
                <a:spLocks noChangeArrowheads="1"/>
              </p:cNvSpPr>
              <p:nvPr/>
            </p:nvSpPr>
            <p:spPr bwMode="auto">
              <a:xfrm>
                <a:off x="8015" y="17304"/>
                <a:ext cx="93" cy="16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8" name="Oval 95"/>
              <p:cNvSpPr>
                <a:spLocks noChangeArrowheads="1"/>
              </p:cNvSpPr>
              <p:nvPr/>
            </p:nvSpPr>
            <p:spPr bwMode="auto">
              <a:xfrm>
                <a:off x="6525" y="17800"/>
                <a:ext cx="93" cy="167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Line 96"/>
              <p:cNvSpPr>
                <a:spLocks noChangeShapeType="1"/>
              </p:cNvSpPr>
              <p:nvPr/>
            </p:nvSpPr>
            <p:spPr bwMode="auto">
              <a:xfrm>
                <a:off x="6618" y="16476"/>
                <a:ext cx="652" cy="4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Line 97"/>
              <p:cNvSpPr>
                <a:spLocks noChangeShapeType="1"/>
              </p:cNvSpPr>
              <p:nvPr/>
            </p:nvSpPr>
            <p:spPr bwMode="auto">
              <a:xfrm>
                <a:off x="6618" y="16974"/>
                <a:ext cx="652" cy="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Line 98"/>
              <p:cNvSpPr>
                <a:spLocks noChangeShapeType="1"/>
              </p:cNvSpPr>
              <p:nvPr/>
            </p:nvSpPr>
            <p:spPr bwMode="auto">
              <a:xfrm>
                <a:off x="6618" y="16974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99"/>
              <p:cNvSpPr>
                <a:spLocks noChangeShapeType="1"/>
              </p:cNvSpPr>
              <p:nvPr/>
            </p:nvSpPr>
            <p:spPr bwMode="auto">
              <a:xfrm>
                <a:off x="6618" y="17470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Line 100"/>
              <p:cNvSpPr>
                <a:spLocks noChangeShapeType="1"/>
              </p:cNvSpPr>
              <p:nvPr/>
            </p:nvSpPr>
            <p:spPr bwMode="auto">
              <a:xfrm flipV="1">
                <a:off x="6618" y="17470"/>
                <a:ext cx="652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" name="Line 101"/>
              <p:cNvSpPr>
                <a:spLocks noChangeShapeType="1"/>
              </p:cNvSpPr>
              <p:nvPr/>
            </p:nvSpPr>
            <p:spPr bwMode="auto">
              <a:xfrm flipV="1">
                <a:off x="6618" y="17470"/>
                <a:ext cx="652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5" name="Line 102"/>
              <p:cNvSpPr>
                <a:spLocks noChangeShapeType="1"/>
              </p:cNvSpPr>
              <p:nvPr/>
            </p:nvSpPr>
            <p:spPr bwMode="auto">
              <a:xfrm flipV="1">
                <a:off x="6618" y="16974"/>
                <a:ext cx="652" cy="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Line 103"/>
              <p:cNvSpPr>
                <a:spLocks noChangeShapeType="1"/>
              </p:cNvSpPr>
              <p:nvPr/>
            </p:nvSpPr>
            <p:spPr bwMode="auto">
              <a:xfrm flipV="1">
                <a:off x="6618" y="16974"/>
                <a:ext cx="652" cy="1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Line 104"/>
              <p:cNvSpPr>
                <a:spLocks noChangeShapeType="1"/>
              </p:cNvSpPr>
              <p:nvPr/>
            </p:nvSpPr>
            <p:spPr bwMode="auto">
              <a:xfrm flipV="1">
                <a:off x="6618" y="16974"/>
                <a:ext cx="652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8" name="Line 105"/>
              <p:cNvSpPr>
                <a:spLocks noChangeShapeType="1"/>
              </p:cNvSpPr>
              <p:nvPr/>
            </p:nvSpPr>
            <p:spPr bwMode="auto">
              <a:xfrm>
                <a:off x="6618" y="16476"/>
                <a:ext cx="652" cy="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" name="Line 106"/>
              <p:cNvSpPr>
                <a:spLocks noChangeShapeType="1"/>
              </p:cNvSpPr>
              <p:nvPr/>
            </p:nvSpPr>
            <p:spPr bwMode="auto">
              <a:xfrm>
                <a:off x="7363" y="17139"/>
                <a:ext cx="652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Line 107"/>
              <p:cNvSpPr>
                <a:spLocks noChangeShapeType="1"/>
              </p:cNvSpPr>
              <p:nvPr/>
            </p:nvSpPr>
            <p:spPr bwMode="auto">
              <a:xfrm flipV="1">
                <a:off x="7363" y="17470"/>
                <a:ext cx="652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1" name="AutoShape 14"/>
          <p:cNvSpPr>
            <a:spLocks noChangeArrowheads="1"/>
          </p:cNvSpPr>
          <p:nvPr/>
        </p:nvSpPr>
        <p:spPr bwMode="auto">
          <a:xfrm>
            <a:off x="5143500" y="1557990"/>
            <a:ext cx="2362200" cy="838200"/>
          </a:xfrm>
          <a:prstGeom prst="wedgeRoundRectCallout">
            <a:avLst>
              <a:gd name="adj1" fmla="val -45968"/>
              <a:gd name="adj2" fmla="val 7007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5"/>
          <p:cNvSpPr>
            <a:spLocks noChangeShapeType="1"/>
          </p:cNvSpPr>
          <p:nvPr/>
        </p:nvSpPr>
        <p:spPr bwMode="auto">
          <a:xfrm flipV="1">
            <a:off x="5295900" y="171039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Oval 16"/>
          <p:cNvSpPr>
            <a:spLocks noChangeArrowheads="1"/>
          </p:cNvSpPr>
          <p:nvPr/>
        </p:nvSpPr>
        <p:spPr bwMode="auto">
          <a:xfrm>
            <a:off x="5372100" y="21675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17"/>
          <p:cNvSpPr>
            <a:spLocks noChangeArrowheads="1"/>
          </p:cNvSpPr>
          <p:nvPr/>
        </p:nvSpPr>
        <p:spPr bwMode="auto">
          <a:xfrm>
            <a:off x="5448300" y="19389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18"/>
          <p:cNvSpPr>
            <a:spLocks noChangeArrowheads="1"/>
          </p:cNvSpPr>
          <p:nvPr/>
        </p:nvSpPr>
        <p:spPr bwMode="auto">
          <a:xfrm>
            <a:off x="5600700" y="20151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19"/>
          <p:cNvSpPr>
            <a:spLocks noChangeArrowheads="1"/>
          </p:cNvSpPr>
          <p:nvPr/>
        </p:nvSpPr>
        <p:spPr bwMode="auto">
          <a:xfrm>
            <a:off x="5676900" y="17103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20"/>
          <p:cNvSpPr>
            <a:spLocks noChangeArrowheads="1"/>
          </p:cNvSpPr>
          <p:nvPr/>
        </p:nvSpPr>
        <p:spPr bwMode="auto">
          <a:xfrm>
            <a:off x="5753100" y="19389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21"/>
          <p:cNvSpPr>
            <a:spLocks noChangeArrowheads="1"/>
          </p:cNvSpPr>
          <p:nvPr/>
        </p:nvSpPr>
        <p:spPr bwMode="auto">
          <a:xfrm>
            <a:off x="6438900" y="20913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22"/>
          <p:cNvSpPr>
            <a:spLocks noChangeArrowheads="1"/>
          </p:cNvSpPr>
          <p:nvPr/>
        </p:nvSpPr>
        <p:spPr bwMode="auto">
          <a:xfrm>
            <a:off x="6134100" y="19389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23"/>
          <p:cNvSpPr>
            <a:spLocks noChangeArrowheads="1"/>
          </p:cNvSpPr>
          <p:nvPr/>
        </p:nvSpPr>
        <p:spPr bwMode="auto">
          <a:xfrm>
            <a:off x="6286500" y="20913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24"/>
          <p:cNvSpPr>
            <a:spLocks noChangeArrowheads="1"/>
          </p:cNvSpPr>
          <p:nvPr/>
        </p:nvSpPr>
        <p:spPr bwMode="auto">
          <a:xfrm>
            <a:off x="6438900" y="18627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25"/>
          <p:cNvSpPr>
            <a:spLocks noChangeArrowheads="1"/>
          </p:cNvSpPr>
          <p:nvPr/>
        </p:nvSpPr>
        <p:spPr bwMode="auto">
          <a:xfrm>
            <a:off x="6591300" y="193899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Arc 26"/>
          <p:cNvSpPr>
            <a:spLocks/>
          </p:cNvSpPr>
          <p:nvPr/>
        </p:nvSpPr>
        <p:spPr bwMode="auto">
          <a:xfrm flipV="1">
            <a:off x="6134100" y="1710390"/>
            <a:ext cx="492125" cy="381000"/>
          </a:xfrm>
          <a:custGeom>
            <a:avLst/>
            <a:gdLst>
              <a:gd name="T0" fmla="*/ 0 w 27897"/>
              <a:gd name="T1" fmla="*/ 0 h 21600"/>
              <a:gd name="T2" fmla="*/ 3 w 27897"/>
              <a:gd name="T3" fmla="*/ 3 h 21600"/>
              <a:gd name="T4" fmla="*/ 1 w 27897"/>
              <a:gd name="T5" fmla="*/ 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97" h="21600" fill="none" extrusionOk="0">
                <a:moveTo>
                  <a:pt x="0" y="938"/>
                </a:moveTo>
                <a:cubicBezTo>
                  <a:pt x="2041" y="316"/>
                  <a:pt x="4163" y="-1"/>
                  <a:pt x="6297" y="0"/>
                </a:cubicBezTo>
                <a:cubicBezTo>
                  <a:pt x="18226" y="0"/>
                  <a:pt x="27897" y="9670"/>
                  <a:pt x="27897" y="21600"/>
                </a:cubicBezTo>
              </a:path>
              <a:path w="27897" h="21600" stroke="0" extrusionOk="0">
                <a:moveTo>
                  <a:pt x="0" y="938"/>
                </a:moveTo>
                <a:cubicBezTo>
                  <a:pt x="2041" y="316"/>
                  <a:pt x="4163" y="-1"/>
                  <a:pt x="6297" y="0"/>
                </a:cubicBezTo>
                <a:cubicBezTo>
                  <a:pt x="18226" y="0"/>
                  <a:pt x="27897" y="9670"/>
                  <a:pt x="27897" y="21600"/>
                </a:cubicBezTo>
                <a:lnTo>
                  <a:pt x="6297" y="21600"/>
                </a:lnTo>
                <a:lnTo>
                  <a:pt x="0" y="93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7"/>
          <p:cNvSpPr>
            <a:spLocks noChangeArrowheads="1"/>
          </p:cNvSpPr>
          <p:nvPr/>
        </p:nvSpPr>
        <p:spPr bwMode="auto">
          <a:xfrm>
            <a:off x="5295900" y="163419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Rectangle 68"/>
          <p:cNvSpPr>
            <a:spLocks noChangeArrowheads="1"/>
          </p:cNvSpPr>
          <p:nvPr/>
        </p:nvSpPr>
        <p:spPr bwMode="auto">
          <a:xfrm>
            <a:off x="6057900" y="163419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6" name="Group 137"/>
          <p:cNvGrpSpPr>
            <a:grpSpLocks/>
          </p:cNvGrpSpPr>
          <p:nvPr/>
        </p:nvGrpSpPr>
        <p:grpSpPr bwMode="auto">
          <a:xfrm>
            <a:off x="6819900" y="1634190"/>
            <a:ext cx="533400" cy="685800"/>
            <a:chOff x="5088" y="432"/>
            <a:chExt cx="672" cy="816"/>
          </a:xfrm>
        </p:grpSpPr>
        <p:sp>
          <p:nvSpPr>
            <p:cNvPr id="177" name="Rectangle 138" descr="Newsprint"/>
            <p:cNvSpPr>
              <a:spLocks noChangeArrowheads="1"/>
            </p:cNvSpPr>
            <p:nvPr/>
          </p:nvSpPr>
          <p:spPr bwMode="auto">
            <a:xfrm>
              <a:off x="5088" y="432"/>
              <a:ext cx="672" cy="816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" name="Group 139"/>
            <p:cNvGrpSpPr>
              <a:grpSpLocks/>
            </p:cNvGrpSpPr>
            <p:nvPr/>
          </p:nvGrpSpPr>
          <p:grpSpPr bwMode="auto">
            <a:xfrm>
              <a:off x="5136" y="477"/>
              <a:ext cx="576" cy="726"/>
              <a:chOff x="6525" y="16311"/>
              <a:chExt cx="1583" cy="2152"/>
            </a:xfrm>
          </p:grpSpPr>
          <p:sp>
            <p:nvSpPr>
              <p:cNvPr id="179" name="Oval 140"/>
              <p:cNvSpPr>
                <a:spLocks noChangeArrowheads="1"/>
              </p:cNvSpPr>
              <p:nvPr/>
            </p:nvSpPr>
            <p:spPr bwMode="auto">
              <a:xfrm>
                <a:off x="6525" y="16311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0" name="Oval 141"/>
              <p:cNvSpPr>
                <a:spLocks noChangeArrowheads="1"/>
              </p:cNvSpPr>
              <p:nvPr/>
            </p:nvSpPr>
            <p:spPr bwMode="auto">
              <a:xfrm>
                <a:off x="6525" y="16807"/>
                <a:ext cx="93" cy="167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Oval 142"/>
              <p:cNvSpPr>
                <a:spLocks noChangeArrowheads="1"/>
              </p:cNvSpPr>
              <p:nvPr/>
            </p:nvSpPr>
            <p:spPr bwMode="auto">
              <a:xfrm>
                <a:off x="6525" y="17304"/>
                <a:ext cx="93" cy="16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Oval 143"/>
              <p:cNvSpPr>
                <a:spLocks noChangeArrowheads="1"/>
              </p:cNvSpPr>
              <p:nvPr/>
            </p:nvSpPr>
            <p:spPr bwMode="auto">
              <a:xfrm>
                <a:off x="6525" y="18298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Oval 144"/>
              <p:cNvSpPr>
                <a:spLocks noChangeArrowheads="1"/>
              </p:cNvSpPr>
              <p:nvPr/>
            </p:nvSpPr>
            <p:spPr bwMode="auto">
              <a:xfrm>
                <a:off x="7270" y="16974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" name="Oval 145"/>
              <p:cNvSpPr>
                <a:spLocks noChangeArrowheads="1"/>
              </p:cNvSpPr>
              <p:nvPr/>
            </p:nvSpPr>
            <p:spPr bwMode="auto">
              <a:xfrm>
                <a:off x="7270" y="17470"/>
                <a:ext cx="93" cy="165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5" name="Oval 146"/>
              <p:cNvSpPr>
                <a:spLocks noChangeArrowheads="1"/>
              </p:cNvSpPr>
              <p:nvPr/>
            </p:nvSpPr>
            <p:spPr bwMode="auto">
              <a:xfrm>
                <a:off x="8015" y="17304"/>
                <a:ext cx="93" cy="16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Oval 147"/>
              <p:cNvSpPr>
                <a:spLocks noChangeArrowheads="1"/>
              </p:cNvSpPr>
              <p:nvPr/>
            </p:nvSpPr>
            <p:spPr bwMode="auto">
              <a:xfrm>
                <a:off x="6525" y="17800"/>
                <a:ext cx="93" cy="167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148"/>
              <p:cNvSpPr>
                <a:spLocks noChangeShapeType="1"/>
              </p:cNvSpPr>
              <p:nvPr/>
            </p:nvSpPr>
            <p:spPr bwMode="auto">
              <a:xfrm>
                <a:off x="6618" y="16476"/>
                <a:ext cx="652" cy="4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" name="Line 149"/>
              <p:cNvSpPr>
                <a:spLocks noChangeShapeType="1"/>
              </p:cNvSpPr>
              <p:nvPr/>
            </p:nvSpPr>
            <p:spPr bwMode="auto">
              <a:xfrm>
                <a:off x="6618" y="16974"/>
                <a:ext cx="652" cy="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" name="Line 150"/>
              <p:cNvSpPr>
                <a:spLocks noChangeShapeType="1"/>
              </p:cNvSpPr>
              <p:nvPr/>
            </p:nvSpPr>
            <p:spPr bwMode="auto">
              <a:xfrm>
                <a:off x="6618" y="16974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151"/>
              <p:cNvSpPr>
                <a:spLocks noChangeShapeType="1"/>
              </p:cNvSpPr>
              <p:nvPr/>
            </p:nvSpPr>
            <p:spPr bwMode="auto">
              <a:xfrm>
                <a:off x="6618" y="17470"/>
                <a:ext cx="6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152"/>
              <p:cNvSpPr>
                <a:spLocks noChangeShapeType="1"/>
              </p:cNvSpPr>
              <p:nvPr/>
            </p:nvSpPr>
            <p:spPr bwMode="auto">
              <a:xfrm flipV="1">
                <a:off x="6618" y="17470"/>
                <a:ext cx="652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153"/>
              <p:cNvSpPr>
                <a:spLocks noChangeShapeType="1"/>
              </p:cNvSpPr>
              <p:nvPr/>
            </p:nvSpPr>
            <p:spPr bwMode="auto">
              <a:xfrm flipV="1">
                <a:off x="6618" y="17470"/>
                <a:ext cx="652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3" name="Line 154"/>
              <p:cNvSpPr>
                <a:spLocks noChangeShapeType="1"/>
              </p:cNvSpPr>
              <p:nvPr/>
            </p:nvSpPr>
            <p:spPr bwMode="auto">
              <a:xfrm flipV="1">
                <a:off x="6618" y="16974"/>
                <a:ext cx="652" cy="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155"/>
              <p:cNvSpPr>
                <a:spLocks noChangeShapeType="1"/>
              </p:cNvSpPr>
              <p:nvPr/>
            </p:nvSpPr>
            <p:spPr bwMode="auto">
              <a:xfrm flipV="1">
                <a:off x="6618" y="16974"/>
                <a:ext cx="652" cy="1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156"/>
              <p:cNvSpPr>
                <a:spLocks noChangeShapeType="1"/>
              </p:cNvSpPr>
              <p:nvPr/>
            </p:nvSpPr>
            <p:spPr bwMode="auto">
              <a:xfrm flipV="1">
                <a:off x="6618" y="16974"/>
                <a:ext cx="652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157"/>
              <p:cNvSpPr>
                <a:spLocks noChangeShapeType="1"/>
              </p:cNvSpPr>
              <p:nvPr/>
            </p:nvSpPr>
            <p:spPr bwMode="auto">
              <a:xfrm>
                <a:off x="6618" y="16476"/>
                <a:ext cx="652" cy="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158"/>
              <p:cNvSpPr>
                <a:spLocks noChangeShapeType="1"/>
              </p:cNvSpPr>
              <p:nvPr/>
            </p:nvSpPr>
            <p:spPr bwMode="auto">
              <a:xfrm>
                <a:off x="7363" y="17139"/>
                <a:ext cx="652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159"/>
              <p:cNvSpPr>
                <a:spLocks noChangeShapeType="1"/>
              </p:cNvSpPr>
              <p:nvPr/>
            </p:nvSpPr>
            <p:spPr bwMode="auto">
              <a:xfrm flipV="1">
                <a:off x="7363" y="17470"/>
                <a:ext cx="652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417992" tIns="208996" rIns="417992" bIns="208996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00" name="AutoShape 27"/>
          <p:cNvSpPr>
            <a:spLocks noChangeArrowheads="1"/>
          </p:cNvSpPr>
          <p:nvPr/>
        </p:nvSpPr>
        <p:spPr bwMode="auto">
          <a:xfrm>
            <a:off x="6934200" y="2757488"/>
            <a:ext cx="2057400" cy="1066800"/>
          </a:xfrm>
          <a:prstGeom prst="wedgeRoundRectCallout">
            <a:avLst>
              <a:gd name="adj1" fmla="val -59491"/>
              <a:gd name="adj2" fmla="val 2574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Oval 28"/>
          <p:cNvSpPr>
            <a:spLocks noChangeArrowheads="1"/>
          </p:cNvSpPr>
          <p:nvPr/>
        </p:nvSpPr>
        <p:spPr bwMode="auto">
          <a:xfrm>
            <a:off x="7239000" y="32146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239000" y="30622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Oval 30"/>
          <p:cNvSpPr>
            <a:spLocks noChangeArrowheads="1"/>
          </p:cNvSpPr>
          <p:nvPr/>
        </p:nvSpPr>
        <p:spPr bwMode="auto">
          <a:xfrm>
            <a:off x="7467600" y="33670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Oval 31"/>
          <p:cNvSpPr>
            <a:spLocks noChangeArrowheads="1"/>
          </p:cNvSpPr>
          <p:nvPr/>
        </p:nvSpPr>
        <p:spPr bwMode="auto">
          <a:xfrm>
            <a:off x="7696200" y="35194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Oval 32"/>
          <p:cNvSpPr>
            <a:spLocks noChangeArrowheads="1"/>
          </p:cNvSpPr>
          <p:nvPr/>
        </p:nvSpPr>
        <p:spPr bwMode="auto">
          <a:xfrm>
            <a:off x="7391400" y="32146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Oval 33"/>
          <p:cNvSpPr>
            <a:spLocks noChangeArrowheads="1"/>
          </p:cNvSpPr>
          <p:nvPr/>
        </p:nvSpPr>
        <p:spPr bwMode="auto">
          <a:xfrm>
            <a:off x="8077200" y="29860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Oval 34"/>
          <p:cNvSpPr>
            <a:spLocks noChangeArrowheads="1"/>
          </p:cNvSpPr>
          <p:nvPr/>
        </p:nvSpPr>
        <p:spPr bwMode="auto">
          <a:xfrm>
            <a:off x="8001000" y="32146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Oval 35"/>
          <p:cNvSpPr>
            <a:spLocks noChangeArrowheads="1"/>
          </p:cNvSpPr>
          <p:nvPr/>
        </p:nvSpPr>
        <p:spPr bwMode="auto">
          <a:xfrm>
            <a:off x="8382000" y="32908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Oval 36"/>
          <p:cNvSpPr>
            <a:spLocks noChangeArrowheads="1"/>
          </p:cNvSpPr>
          <p:nvPr/>
        </p:nvSpPr>
        <p:spPr bwMode="auto">
          <a:xfrm>
            <a:off x="8610600" y="33670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Oval 37"/>
          <p:cNvSpPr>
            <a:spLocks noChangeArrowheads="1"/>
          </p:cNvSpPr>
          <p:nvPr/>
        </p:nvSpPr>
        <p:spPr bwMode="auto">
          <a:xfrm>
            <a:off x="8610600" y="31384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Oval 38"/>
          <p:cNvSpPr>
            <a:spLocks noChangeArrowheads="1"/>
          </p:cNvSpPr>
          <p:nvPr/>
        </p:nvSpPr>
        <p:spPr bwMode="auto">
          <a:xfrm>
            <a:off x="7924800" y="33670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Oval 40"/>
          <p:cNvSpPr>
            <a:spLocks noChangeArrowheads="1"/>
          </p:cNvSpPr>
          <p:nvPr/>
        </p:nvSpPr>
        <p:spPr bwMode="auto">
          <a:xfrm rot="19484741">
            <a:off x="7205663" y="2743200"/>
            <a:ext cx="457200" cy="1066800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Oval 43"/>
          <p:cNvSpPr>
            <a:spLocks noChangeArrowheads="1"/>
          </p:cNvSpPr>
          <p:nvPr/>
        </p:nvSpPr>
        <p:spPr bwMode="auto">
          <a:xfrm rot="2302762">
            <a:off x="7772400" y="2757488"/>
            <a:ext cx="457200" cy="1066800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Oval 45"/>
          <p:cNvSpPr>
            <a:spLocks noChangeArrowheads="1"/>
          </p:cNvSpPr>
          <p:nvPr/>
        </p:nvSpPr>
        <p:spPr bwMode="auto">
          <a:xfrm rot="2302762">
            <a:off x="8345488" y="3049588"/>
            <a:ext cx="457200" cy="609600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AutoShape 50"/>
          <p:cNvSpPr>
            <a:spLocks noChangeArrowheads="1"/>
          </p:cNvSpPr>
          <p:nvPr/>
        </p:nvSpPr>
        <p:spPr bwMode="auto">
          <a:xfrm>
            <a:off x="3200400" y="5562600"/>
            <a:ext cx="2819400" cy="838200"/>
          </a:xfrm>
          <a:prstGeom prst="wedgeRoundRectCallout">
            <a:avLst>
              <a:gd name="adj1" fmla="val 505"/>
              <a:gd name="adj2" fmla="val -6685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7" name="Text Box 51"/>
          <p:cNvSpPr txBox="1">
            <a:spLocks noChangeArrowheads="1"/>
          </p:cNvSpPr>
          <p:nvPr/>
        </p:nvSpPr>
        <p:spPr bwMode="auto">
          <a:xfrm>
            <a:off x="3389313" y="5605463"/>
            <a:ext cx="1052513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sz="1200" b="1"/>
              <a:t>A                 B</a:t>
            </a:r>
          </a:p>
          <a:p>
            <a:pPr eaLnBrk="1" hangingPunct="1"/>
            <a:endParaRPr lang="en-US" sz="1200" b="1"/>
          </a:p>
          <a:p>
            <a:pPr eaLnBrk="1" hangingPunct="1"/>
            <a:r>
              <a:rPr lang="en-US" sz="1200" b="1"/>
              <a:t>C            D</a:t>
            </a:r>
          </a:p>
        </p:txBody>
      </p:sp>
      <p:sp>
        <p:nvSpPr>
          <p:cNvPr id="218" name="Line 52"/>
          <p:cNvSpPr>
            <a:spLocks noChangeShapeType="1"/>
          </p:cNvSpPr>
          <p:nvPr/>
        </p:nvSpPr>
        <p:spPr bwMode="auto">
          <a:xfrm>
            <a:off x="3738563" y="5867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219" name="Line 53"/>
          <p:cNvSpPr>
            <a:spLocks noChangeShapeType="1"/>
          </p:cNvSpPr>
          <p:nvPr/>
        </p:nvSpPr>
        <p:spPr bwMode="auto">
          <a:xfrm flipV="1">
            <a:off x="3814763" y="5791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220" name="Line 54"/>
          <p:cNvSpPr>
            <a:spLocks noChangeShapeType="1"/>
          </p:cNvSpPr>
          <p:nvPr/>
        </p:nvSpPr>
        <p:spPr bwMode="auto">
          <a:xfrm>
            <a:off x="37338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221" name="Text Box 55"/>
          <p:cNvSpPr txBox="1">
            <a:spLocks noChangeArrowheads="1"/>
          </p:cNvSpPr>
          <p:nvPr/>
        </p:nvSpPr>
        <p:spPr bwMode="auto">
          <a:xfrm>
            <a:off x="3733800" y="5562600"/>
            <a:ext cx="34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00"/>
              <a:t>0.5</a:t>
            </a:r>
          </a:p>
        </p:txBody>
      </p:sp>
      <p:sp>
        <p:nvSpPr>
          <p:cNvPr id="222" name="Text Box 56"/>
          <p:cNvSpPr txBox="1">
            <a:spLocks noChangeArrowheads="1"/>
          </p:cNvSpPr>
          <p:nvPr/>
        </p:nvSpPr>
        <p:spPr bwMode="auto">
          <a:xfrm>
            <a:off x="4011613" y="5867400"/>
            <a:ext cx="40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00"/>
              <a:t>0.75</a:t>
            </a:r>
          </a:p>
        </p:txBody>
      </p:sp>
      <p:sp>
        <p:nvSpPr>
          <p:cNvPr id="223" name="Text Box 57"/>
          <p:cNvSpPr txBox="1">
            <a:spLocks noChangeArrowheads="1"/>
          </p:cNvSpPr>
          <p:nvPr/>
        </p:nvSpPr>
        <p:spPr bwMode="auto">
          <a:xfrm>
            <a:off x="3581400" y="5943600"/>
            <a:ext cx="34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00"/>
              <a:t>0.3</a:t>
            </a:r>
          </a:p>
        </p:txBody>
      </p:sp>
      <p:sp>
        <p:nvSpPr>
          <p:cNvPr id="224" name="Text Box 59"/>
          <p:cNvSpPr txBox="1">
            <a:spLocks noChangeArrowheads="1"/>
          </p:cNvSpPr>
          <p:nvPr/>
        </p:nvSpPr>
        <p:spPr bwMode="auto">
          <a:xfrm>
            <a:off x="4576763" y="5740400"/>
            <a:ext cx="1212850" cy="496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/>
              <a:t>A, B -&gt; C  </a:t>
            </a:r>
            <a:r>
              <a:rPr lang="en-US" sz="1200"/>
              <a:t>80%</a:t>
            </a:r>
          </a:p>
          <a:p>
            <a:pPr eaLnBrk="1" hangingPunct="1"/>
            <a:r>
              <a:rPr lang="en-US" sz="1200" b="1"/>
              <a:t>C, D -&gt; A  </a:t>
            </a:r>
            <a:r>
              <a:rPr lang="en-US" sz="1200"/>
              <a:t>22%</a:t>
            </a:r>
            <a:r>
              <a:rPr lang="en-US" sz="1400" b="1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710</Words>
  <Application>Microsoft Office PowerPoint</Application>
  <PresentationFormat>On-screen Show (4:3)</PresentationFormat>
  <Paragraphs>155</Paragraphs>
  <Slides>18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Chart</vt:lpstr>
      <vt:lpstr>MS Org Chart</vt:lpstr>
      <vt:lpstr>Brief Intro to Machine Learning  CS539</vt:lpstr>
      <vt:lpstr>Reminder: What is AI?</vt:lpstr>
      <vt:lpstr>WHAT IS AI? (Cont.) </vt:lpstr>
      <vt:lpstr>What is AI? (cont.)</vt:lpstr>
      <vt:lpstr>What is Machine Learning?</vt:lpstr>
      <vt:lpstr>Supervised  vs. Unsupervised Learning                          (e.g., implementing a “smart doorman”                 to do automatic face recognition) </vt:lpstr>
      <vt:lpstr>Reinforcement Learning</vt:lpstr>
      <vt:lpstr>How to provide “experience”?</vt:lpstr>
      <vt:lpstr>What do you want to learn from your data?</vt:lpstr>
      <vt:lpstr>Topics that we’ll cover in this course</vt:lpstr>
      <vt:lpstr>Topics that we’ll cover in this course</vt:lpstr>
      <vt:lpstr>Decision Trees</vt:lpstr>
      <vt:lpstr>Artificial Neural Networks (ANNs) and Deep Learning</vt:lpstr>
      <vt:lpstr>Bayesian Networks</vt:lpstr>
      <vt:lpstr>Support Vector Machines (SVMs)</vt:lpstr>
      <vt:lpstr>Hidden Markov Models</vt:lpstr>
      <vt:lpstr>CS539 Machine Learning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Ruiz</dc:creator>
  <cp:lastModifiedBy>Ruiz</cp:lastModifiedBy>
  <cp:revision>501</cp:revision>
  <dcterms:created xsi:type="dcterms:W3CDTF">1601-01-01T00:00:00Z</dcterms:created>
  <dcterms:modified xsi:type="dcterms:W3CDTF">2017-01-15T23:35:53Z</dcterms:modified>
</cp:coreProperties>
</file>