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418" r:id="rId4"/>
    <p:sldId id="415" r:id="rId5"/>
    <p:sldId id="257" r:id="rId6"/>
    <p:sldId id="272" r:id="rId7"/>
    <p:sldId id="284" r:id="rId8"/>
    <p:sldId id="271" r:id="rId9"/>
    <p:sldId id="273" r:id="rId10"/>
    <p:sldId id="258" r:id="rId11"/>
    <p:sldId id="274" r:id="rId12"/>
    <p:sldId id="417" r:id="rId13"/>
    <p:sldId id="276" r:id="rId14"/>
    <p:sldId id="285" r:id="rId15"/>
    <p:sldId id="275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39" autoAdjust="0"/>
  </p:normalViewPr>
  <p:slideViewPr>
    <p:cSldViewPr>
      <p:cViewPr varScale="1">
        <p:scale>
          <a:sx n="65" d="100"/>
          <a:sy n="65" d="100"/>
        </p:scale>
        <p:origin x="-10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5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12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7/7/2014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Lecture Notes for E Alpaydın 2014 Introduction to Machine Learning 3e © The MIT Press (V1.0)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7/7/2014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7/7/2014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stat.cmu.edu/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149080"/>
            <a:ext cx="7344816" cy="1584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2014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ethem/i2ml3e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851920" cy="316865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Outlier/novelty detection: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AT&amp;T </a:t>
            </a:r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Laboratories, Cambridge </a:t>
            </a:r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UK</a:t>
            </a:r>
            <a:endParaRPr lang="tr-TR" sz="1400" dirty="0">
              <a:solidFill>
                <a:schemeClr val="accent1"/>
              </a:solidFill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960" y="1628800"/>
            <a:ext cx="4546600" cy="437515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</a:t>
            </a:r>
            <a:r>
              <a:rPr lang="tr-TR" dirty="0" smtClean="0"/>
              <a:t>steering</a:t>
            </a:r>
            <a:endParaRPr lang="tr-TR" dirty="0"/>
          </a:p>
          <a:p>
            <a:r>
              <a:rPr lang="tr-TR" dirty="0"/>
              <a:t>Kinematics of a robot arm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229600" cy="864518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17</a:t>
            </a:fld>
            <a:endParaRPr lang="tr-T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18</a:t>
            </a:fld>
            <a:endParaRPr lang="tr-T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UCI Repository: </a:t>
            </a:r>
            <a:r>
              <a:rPr lang="tr-TR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sz="2000" dirty="0">
              <a:solidFill>
                <a:srgbClr val="3333FF"/>
              </a:solidFill>
            </a:endParaRPr>
          </a:p>
          <a:p>
            <a:r>
              <a:rPr lang="tr-TR" dirty="0" smtClean="0"/>
              <a:t>Statlib</a:t>
            </a:r>
            <a:r>
              <a:rPr lang="tr-TR" dirty="0"/>
              <a:t>: </a:t>
            </a:r>
            <a:r>
              <a:rPr lang="tr-TR" sz="2000" dirty="0">
                <a:hlinkClick r:id="rId3"/>
              </a:rPr>
              <a:t>http://lib.stat.cmu.edu</a:t>
            </a:r>
            <a:r>
              <a:rPr lang="tr-TR" sz="2000" dirty="0" smtClean="0">
                <a:hlinkClick r:id="rId3"/>
              </a:rPr>
              <a:t>/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Journals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19</a:t>
            </a:fld>
            <a:endParaRPr lang="tr-TR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</a:t>
            </a:r>
            <a:r>
              <a:rPr lang="tr-TR" dirty="0" smtClean="0"/>
              <a:t>Trans </a:t>
            </a:r>
            <a:r>
              <a:rPr lang="tr-TR" dirty="0"/>
              <a:t>on Neural </a:t>
            </a:r>
            <a:r>
              <a:rPr lang="tr-TR" dirty="0" smtClean="0"/>
              <a:t>Networks and Learning Systems</a:t>
            </a:r>
            <a:endParaRPr lang="tr-TR" dirty="0"/>
          </a:p>
          <a:p>
            <a:r>
              <a:rPr lang="tr-TR" dirty="0"/>
              <a:t>IEEE </a:t>
            </a:r>
            <a:r>
              <a:rPr lang="tr-TR" dirty="0" smtClean="0"/>
              <a:t>Trans </a:t>
            </a:r>
            <a:r>
              <a:rPr lang="tr-TR" dirty="0"/>
              <a:t>on Pattern Analysis and Machine Intelligence</a:t>
            </a:r>
          </a:p>
          <a:p>
            <a:r>
              <a:rPr lang="tr-TR" dirty="0" smtClean="0"/>
              <a:t>Journals on Statistics/Data Mining/Signal Processing/Natural Language Processing/Bioinformatics/...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European </a:t>
            </a:r>
            <a:r>
              <a:rPr lang="tr-TR" sz="2400" dirty="0"/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Neural </a:t>
            </a:r>
            <a:r>
              <a:rPr lang="tr-TR" sz="2400" dirty="0"/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Uncertainty </a:t>
            </a:r>
            <a:r>
              <a:rPr lang="tr-TR" sz="2400" dirty="0"/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Computational </a:t>
            </a:r>
            <a:r>
              <a:rPr lang="tr-TR" sz="2400" dirty="0"/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</a:t>
            </a:r>
            <a:r>
              <a:rPr lang="tr-TR" sz="2400" dirty="0"/>
              <a:t>Conference on </a:t>
            </a:r>
            <a:r>
              <a:rPr lang="tr-TR" sz="2400" dirty="0" smtClean="0"/>
              <a:t>Artificial Neural </a:t>
            </a:r>
            <a:r>
              <a:rPr lang="tr-TR" sz="2400" dirty="0"/>
              <a:t>Networks </a:t>
            </a:r>
            <a:r>
              <a:rPr lang="tr-TR" sz="2400" dirty="0" smtClean="0"/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...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Big Data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Widespread use of personal computers and wireless communication leads to “big data”</a:t>
            </a:r>
          </a:p>
          <a:p>
            <a:r>
              <a:rPr lang="tr-TR" dirty="0" smtClean="0"/>
              <a:t>We are both producers and consumers of data</a:t>
            </a:r>
          </a:p>
          <a:p>
            <a:r>
              <a:rPr lang="tr-TR" dirty="0" smtClean="0"/>
              <a:t>Data is not random, it has structure, e.g., customer behavior</a:t>
            </a:r>
          </a:p>
          <a:p>
            <a:r>
              <a:rPr lang="tr-TR" dirty="0" smtClean="0"/>
              <a:t>We need “big theory” to extract that structure from data for</a:t>
            </a:r>
          </a:p>
          <a:p>
            <a:pPr>
              <a:buNone/>
            </a:pPr>
            <a:r>
              <a:rPr lang="tr-TR" dirty="0" smtClean="0"/>
              <a:t>	(a) Understanding the process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/>
              <a:t>(b) Making predictions for the future </a:t>
            </a:r>
            <a:endParaRPr lang="tr-T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We Talk About When We  Talk </a:t>
            </a:r>
            <a:r>
              <a:rPr lang="tr-TR" dirty="0" smtClean="0"/>
              <a:t>About “</a:t>
            </a:r>
            <a:r>
              <a:rPr lang="tr-TR" dirty="0"/>
              <a:t>Learning”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</a:t>
            </a:r>
            <a:r>
              <a:rPr lang="tr-TR" i="1" dirty="0" smtClean="0"/>
              <a:t>“Blink” </a:t>
            </a:r>
            <a:r>
              <a:rPr lang="tr-TR" i="1" dirty="0"/>
              <a:t>also bought </a:t>
            </a:r>
            <a:r>
              <a:rPr lang="tr-TR" i="1" dirty="0" smtClean="0"/>
              <a:t>“Outliers”  </a:t>
            </a:r>
            <a:r>
              <a:rPr lang="tr-TR" i="1" dirty="0"/>
              <a:t>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 smtClean="0"/>
              <a:t>Control, robotics, </a:t>
            </a:r>
            <a:r>
              <a:rPr lang="tr-TR" dirty="0"/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</a:t>
            </a:r>
            <a:r>
              <a:rPr lang="tr-TR" dirty="0" smtClean="0"/>
              <a:t>Spam filters, intrusion detection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3444</TotalTime>
  <Words>719</Words>
  <Application>Microsoft Office PowerPoint</Application>
  <PresentationFormat>On-screen Show (4:3)</PresentationFormat>
  <Paragraphs>153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INTRODUCTION  TO  Machine  Learning 3rd Edition</vt:lpstr>
      <vt:lpstr>CHAPTER 1:  Introduction</vt:lpstr>
      <vt:lpstr>Big Data</vt:lpstr>
      <vt:lpstr>Why “Learn” ?</vt:lpstr>
      <vt:lpstr>What We Talk About When We  Talk About “Learning”</vt:lpstr>
      <vt:lpstr>Data Mining</vt:lpstr>
      <vt:lpstr>What is Machine Learning?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205</cp:revision>
  <dcterms:created xsi:type="dcterms:W3CDTF">2005-01-24T14:46:28Z</dcterms:created>
  <dcterms:modified xsi:type="dcterms:W3CDTF">2014-07-08T10:50:52Z</dcterms:modified>
</cp:coreProperties>
</file>