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5"/>
  </p:notesMasterIdLst>
  <p:handoutMasterIdLst>
    <p:handoutMasterId r:id="rId26"/>
  </p:handoutMasterIdLst>
  <p:sldIdLst>
    <p:sldId id="303" r:id="rId2"/>
    <p:sldId id="268" r:id="rId3"/>
    <p:sldId id="261" r:id="rId4"/>
    <p:sldId id="287" r:id="rId5"/>
    <p:sldId id="289" r:id="rId6"/>
    <p:sldId id="288" r:id="rId7"/>
    <p:sldId id="290" r:id="rId8"/>
    <p:sldId id="301" r:id="rId9"/>
    <p:sldId id="304" r:id="rId10"/>
    <p:sldId id="292" r:id="rId11"/>
    <p:sldId id="305" r:id="rId12"/>
    <p:sldId id="293" r:id="rId13"/>
    <p:sldId id="306" r:id="rId14"/>
    <p:sldId id="308" r:id="rId15"/>
    <p:sldId id="309" r:id="rId16"/>
    <p:sldId id="294" r:id="rId17"/>
    <p:sldId id="310" r:id="rId18"/>
    <p:sldId id="295" r:id="rId19"/>
    <p:sldId id="296" r:id="rId20"/>
    <p:sldId id="297" r:id="rId21"/>
    <p:sldId id="298" r:id="rId22"/>
    <p:sldId id="299" r:id="rId23"/>
    <p:sldId id="300" r:id="rId2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0033"/>
    <a:srgbClr val="B2B2B2"/>
    <a:srgbClr val="66FF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194" autoAdjust="0"/>
  </p:normalViewPr>
  <p:slideViewPr>
    <p:cSldViewPr>
      <p:cViewPr>
        <p:scale>
          <a:sx n="90" d="100"/>
          <a:sy n="90" d="100"/>
        </p:scale>
        <p:origin x="-1354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NUL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087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179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7/8/2014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9.wmf"/><Relationship Id="rId3" Type="http://schemas.openxmlformats.org/officeDocument/2006/relationships/image" Target="../media/image30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606798" y="4301387"/>
            <a:ext cx="3672408" cy="6252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800" b="1" dirty="0">
                <a:solidFill>
                  <a:srgbClr val="C00000"/>
                </a:solidFill>
                <a:latin typeface="Tw Cen MT"/>
              </a:rPr>
              <a:t>Modified by Prof. Carolina </a:t>
            </a: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Ruiz</a:t>
            </a:r>
            <a:endParaRPr lang="en-US" sz="1800" dirty="0">
              <a:solidFill>
                <a:srgbClr val="C00000"/>
              </a:solidFill>
            </a:endParaRPr>
          </a:p>
          <a:p>
            <a:pPr lvl="0" fontAlgn="auto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for </a:t>
            </a:r>
            <a:r>
              <a:rPr lang="en-US" sz="1800" b="1" dirty="0">
                <a:solidFill>
                  <a:srgbClr val="C00000"/>
                </a:solidFill>
                <a:latin typeface="Tw Cen MT"/>
              </a:rPr>
              <a:t>CS539 Machine Learning at </a:t>
            </a:r>
            <a:r>
              <a:rPr lang="en-US" sz="1800" b="1" dirty="0" smtClean="0">
                <a:solidFill>
                  <a:srgbClr val="C00000"/>
                </a:solidFill>
                <a:latin typeface="Tw Cen MT"/>
              </a:rPr>
              <a:t>WPI</a:t>
            </a:r>
            <a:endParaRPr lang="tr-TR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VC Dimension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172E8B-B100-44E8-A6FB-3C1D87C241FA}" type="slidenum">
              <a:rPr lang="tr-TR"/>
              <a:pPr/>
              <a:t>10</a:t>
            </a:fld>
            <a:endParaRPr lang="tr-T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50921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Let </a:t>
            </a:r>
            <a:r>
              <a:rPr lang="tr-TR" dirty="0">
                <a:solidFill>
                  <a:srgbClr val="0070C0"/>
                </a:solidFill>
                <a:latin typeface="Lucida Calligraphy" pitchFamily="66" charset="0"/>
              </a:rPr>
              <a:t>H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be the set of 2D axis-aligned rectangles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VC(</a:t>
            </a:r>
            <a:r>
              <a:rPr lang="tr-TR" dirty="0" smtClean="0">
                <a:solidFill>
                  <a:srgbClr val="0070C0"/>
                </a:solidFill>
                <a:latin typeface="Lucida Calligraphy" pitchFamily="66" charset="0"/>
              </a:rPr>
              <a:t>H </a:t>
            </a:r>
            <a:r>
              <a:rPr lang="tr-TR" dirty="0">
                <a:solidFill>
                  <a:srgbClr val="0070C0"/>
                </a:solidFill>
              </a:rPr>
              <a:t>) = </a:t>
            </a:r>
            <a:r>
              <a:rPr lang="en-US" dirty="0" smtClean="0">
                <a:solidFill>
                  <a:srgbClr val="0070C0"/>
                </a:solidFill>
              </a:rPr>
              <a:t>? (value)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Remember: </a:t>
            </a:r>
          </a:p>
          <a:p>
            <a:pPr lvl="1"/>
            <a:r>
              <a:rPr lang="tr-TR" dirty="0"/>
              <a:t>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en-US" dirty="0">
                <a:solidFill>
                  <a:srgbClr val="0070C0"/>
                </a:solidFill>
              </a:rPr>
              <a:t>maximum </a:t>
            </a:r>
            <a:r>
              <a:rPr lang="tr-TR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that can be shattered by</a:t>
            </a:r>
            <a:r>
              <a:rPr lang="tr-TR" dirty="0">
                <a:solidFill>
                  <a:srgbClr val="0070C0"/>
                </a:solidFill>
                <a:latin typeface="Lucida Calligraphy" pitchFamily="66" charset="0"/>
              </a:rPr>
              <a:t>H </a:t>
            </a:r>
            <a:endParaRPr lang="tr-TR" i="1" dirty="0">
              <a:solidFill>
                <a:srgbClr val="0070C0"/>
              </a:solidFill>
            </a:endParaRPr>
          </a:p>
          <a:p>
            <a:pPr lvl="1"/>
            <a:r>
              <a:rPr lang="tr-TR" dirty="0" smtClean="0">
                <a:latin typeface="Lucida Calligraphy" pitchFamily="66" charset="0"/>
              </a:rPr>
              <a:t>H</a:t>
            </a:r>
            <a:r>
              <a:rPr lang="tr-TR" dirty="0" smtClean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</a:t>
            </a:r>
            <a:r>
              <a:rPr lang="tr-TR" dirty="0" smtClean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and only if: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there is a set of N points in 2D such that for each of the </a:t>
            </a:r>
            <a:r>
              <a:rPr lang="tr-TR" dirty="0" smtClean="0">
                <a:solidFill>
                  <a:srgbClr val="0070C0"/>
                </a:solidFill>
              </a:rPr>
              <a:t>2</a:t>
            </a:r>
            <a:r>
              <a:rPr lang="tr-TR" i="1" baseline="30000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possible ways of labelling these N points, </a:t>
            </a:r>
            <a:r>
              <a:rPr lang="tr-TR" dirty="0" smtClean="0">
                <a:solidFill>
                  <a:srgbClr val="0070C0"/>
                </a:solidFill>
              </a:rPr>
              <a:t>there exists </a:t>
            </a:r>
            <a:r>
              <a:rPr lang="tr-TR" i="1" dirty="0">
                <a:solidFill>
                  <a:srgbClr val="0070C0"/>
                </a:solidFill>
              </a:rPr>
              <a:t>h </a:t>
            </a:r>
            <a:r>
              <a:rPr lang="tr-TR" dirty="0">
                <a:solidFill>
                  <a:srgbClr val="0070C0"/>
                </a:solidFill>
                <a:latin typeface="Symbol" pitchFamily="18" charset="2"/>
              </a:rPr>
              <a:t>Î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  <a:latin typeface="Lucida Calligraphy" pitchFamily="66" charset="0"/>
              </a:rPr>
              <a:t>H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that is </a:t>
            </a:r>
            <a:r>
              <a:rPr lang="tr-TR" dirty="0" smtClean="0">
                <a:solidFill>
                  <a:srgbClr val="0070C0"/>
                </a:solidFill>
              </a:rPr>
              <a:t>consistent </a:t>
            </a:r>
            <a:r>
              <a:rPr lang="en-US" dirty="0">
                <a:solidFill>
                  <a:srgbClr val="0070C0"/>
                </a:solidFill>
              </a:rPr>
              <a:t>with this </a:t>
            </a:r>
            <a:r>
              <a:rPr lang="en-US" dirty="0" smtClean="0">
                <a:solidFill>
                  <a:srgbClr val="0070C0"/>
                </a:solidFill>
              </a:rPr>
              <a:t>labelling (</a:t>
            </a:r>
            <a:r>
              <a:rPr lang="en-US" dirty="0">
                <a:solidFill>
                  <a:srgbClr val="0070C0"/>
                </a:solidFill>
              </a:rPr>
              <a:t>i.e</a:t>
            </a:r>
            <a:r>
              <a:rPr lang="en-US" dirty="0" smtClean="0">
                <a:solidFill>
                  <a:srgbClr val="0070C0"/>
                </a:solidFill>
              </a:rPr>
              <a:t>., correctly separates the + from the – points)</a:t>
            </a:r>
            <a:endParaRPr lang="en-US" dirty="0">
              <a:solidFill>
                <a:srgbClr val="0070C0"/>
              </a:solidFill>
            </a:endParaRPr>
          </a:p>
          <a:p>
            <a:pPr algn="r"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(cont.)</a:t>
            </a:r>
            <a:endParaRPr lang="tr-TR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527662"/>
            <a:ext cx="3168352" cy="282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VC Dimension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Example (cont.)</a:t>
            </a: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172E8B-B100-44E8-A6FB-3C1D87C241FA}" type="slidenum">
              <a:rPr lang="tr-TR"/>
              <a:pPr/>
              <a:t>11</a:t>
            </a:fld>
            <a:endParaRPr lang="tr-T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50921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Let </a:t>
            </a:r>
            <a:r>
              <a:rPr lang="tr-TR" dirty="0">
                <a:solidFill>
                  <a:srgbClr val="0070C0"/>
                </a:solidFill>
                <a:latin typeface="Lucida Calligraphy" pitchFamily="66" charset="0"/>
              </a:rPr>
              <a:t>H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be the set of 2D axis-aligned rectangles</a:t>
            </a:r>
          </a:p>
          <a:p>
            <a:r>
              <a:rPr lang="tr-TR" dirty="0" smtClean="0">
                <a:solidFill>
                  <a:srgbClr val="0070C0"/>
                </a:solidFill>
              </a:rPr>
              <a:t>VC(</a:t>
            </a:r>
            <a:r>
              <a:rPr lang="tr-TR" dirty="0" smtClean="0">
                <a:solidFill>
                  <a:srgbClr val="0070C0"/>
                </a:solidFill>
                <a:latin typeface="Lucida Calligraphy" pitchFamily="66" charset="0"/>
              </a:rPr>
              <a:t>H </a:t>
            </a:r>
            <a:r>
              <a:rPr lang="tr-TR" dirty="0">
                <a:solidFill>
                  <a:srgbClr val="0070C0"/>
                </a:solidFill>
              </a:rPr>
              <a:t>)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966366" y="5355253"/>
            <a:ext cx="7355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  <a:latin typeface="+mj-lt"/>
              </a:rPr>
              <a:t>The family of</a:t>
            </a:r>
            <a:r>
              <a:rPr lang="tr-TR" sz="24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axis-aligned </a:t>
            </a:r>
            <a:r>
              <a:rPr lang="tr-TR" sz="2400" i="1" dirty="0" smtClean="0">
                <a:solidFill>
                  <a:schemeClr val="accent1"/>
                </a:solidFill>
                <a:latin typeface="+mj-lt"/>
              </a:rPr>
              <a:t>rectangle</a:t>
            </a:r>
            <a:r>
              <a:rPr lang="en-US" sz="2400" i="1" dirty="0" smtClean="0">
                <a:solidFill>
                  <a:schemeClr val="accent1"/>
                </a:solidFill>
                <a:latin typeface="+mj-lt"/>
              </a:rPr>
              <a:t>s</a:t>
            </a:r>
            <a:r>
              <a:rPr lang="tr-TR" sz="24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shatters 4 points only !</a:t>
            </a:r>
          </a:p>
        </p:txBody>
      </p:sp>
    </p:spTree>
    <p:extLst>
      <p:ext uri="{BB962C8B-B14F-4D97-AF65-F5344CB8AC3E}">
        <p14:creationId xmlns:p14="http://schemas.microsoft.com/office/powerpoint/2010/main" val="2264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12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C00000"/>
                </a:solidFill>
              </a:rPr>
              <a:t>f we are to use the tightest rectangle h as our chosen hypothesis, how many training examples do we need so that we can guarantee that our hypothesis is approximately correct?  In other words: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Given </a:t>
            </a:r>
            <a:r>
              <a:rPr lang="tr-TR" sz="2000" dirty="0" smtClean="0"/>
              <a:t>δ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(1-</a:t>
            </a:r>
            <a:r>
              <a:rPr lang="tr-TR" sz="2000" dirty="0" smtClean="0">
                <a:solidFill>
                  <a:srgbClr val="0070C0"/>
                </a:solidFill>
              </a:rPr>
              <a:t>δ</a:t>
            </a:r>
            <a:r>
              <a:rPr lang="en-US" sz="2000" dirty="0" smtClean="0">
                <a:solidFill>
                  <a:srgbClr val="0070C0"/>
                </a:solidFill>
              </a:rPr>
              <a:t> is the desired minimum confidence)</a:t>
            </a:r>
            <a:r>
              <a:rPr lang="en-US" sz="2000" dirty="0" smtClean="0"/>
              <a:t> and </a:t>
            </a:r>
            <a:r>
              <a:rPr lang="tr-TR" sz="2000" dirty="0" smtClean="0"/>
              <a:t>ε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(desired maximum error)</a:t>
            </a:r>
            <a:r>
              <a:rPr lang="en-US" sz="2000" dirty="0" smtClean="0"/>
              <a:t>:  </a:t>
            </a:r>
            <a:r>
              <a:rPr lang="tr-TR" sz="2000" dirty="0" smtClean="0"/>
              <a:t>How </a:t>
            </a:r>
            <a:r>
              <a:rPr lang="tr-TR" sz="2000" dirty="0"/>
              <a:t>many training </a:t>
            </a:r>
            <a:r>
              <a:rPr lang="tr-TR" sz="2000" dirty="0" smtClean="0"/>
              <a:t>examples</a:t>
            </a:r>
            <a:r>
              <a:rPr lang="en-US" sz="2000" dirty="0" smtClean="0"/>
              <a:t>,</a:t>
            </a:r>
            <a:r>
              <a:rPr lang="tr-TR" sz="2000" dirty="0" smtClean="0"/>
              <a:t> </a:t>
            </a:r>
            <a:r>
              <a:rPr lang="tr-TR" sz="2000" i="1" dirty="0" smtClean="0"/>
              <a:t>N</a:t>
            </a:r>
            <a:r>
              <a:rPr lang="en-US" sz="2000" i="1" dirty="0" smtClean="0"/>
              <a:t>,</a:t>
            </a:r>
            <a:r>
              <a:rPr lang="tr-TR" sz="2000" dirty="0" smtClean="0"/>
              <a:t> </a:t>
            </a:r>
            <a:r>
              <a:rPr lang="tr-TR" sz="2000" dirty="0"/>
              <a:t>should we </a:t>
            </a:r>
            <a:r>
              <a:rPr lang="tr-TR" sz="2000" dirty="0" smtClean="0"/>
              <a:t>have </a:t>
            </a:r>
            <a:r>
              <a:rPr lang="tr-TR" sz="2000" dirty="0"/>
              <a:t>such that with </a:t>
            </a: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probability at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least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000" dirty="0" smtClean="0"/>
              <a:t>1‒δ</a:t>
            </a:r>
            <a:r>
              <a:rPr lang="tr-TR" sz="2000" dirty="0"/>
              <a:t>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</a:t>
            </a:r>
            <a:r>
              <a:rPr lang="tr-TR" sz="2000" dirty="0" smtClean="0"/>
              <a:t>?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that is, </a:t>
            </a:r>
            <a:r>
              <a:rPr lang="en-US" sz="2000" dirty="0" err="1" smtClean="0">
                <a:solidFill>
                  <a:srgbClr val="C00000"/>
                </a:solidFill>
              </a:rPr>
              <a:t>Pr</a:t>
            </a:r>
            <a:r>
              <a:rPr lang="en-US" sz="2000" dirty="0" smtClean="0">
                <a:solidFill>
                  <a:srgbClr val="C00000"/>
                </a:solidFill>
              </a:rPr>
              <a:t>(E(</a:t>
            </a:r>
            <a:r>
              <a:rPr lang="en-US" sz="2000" dirty="0" err="1" smtClean="0">
                <a:solidFill>
                  <a:srgbClr val="C00000"/>
                </a:solidFill>
              </a:rPr>
              <a:t>h|X</a:t>
            </a:r>
            <a:r>
              <a:rPr lang="en-US" sz="2000" dirty="0" smtClean="0">
                <a:solidFill>
                  <a:srgbClr val="C00000"/>
                </a:solidFill>
              </a:rPr>
              <a:t>) ≤</a:t>
            </a:r>
            <a:r>
              <a:rPr lang="tr-TR" sz="2000" dirty="0">
                <a:solidFill>
                  <a:srgbClr val="C00000"/>
                </a:solidFill>
              </a:rPr>
              <a:t> ε </a:t>
            </a:r>
            <a:r>
              <a:rPr lang="en-US" sz="2000" dirty="0" smtClean="0">
                <a:solidFill>
                  <a:srgbClr val="C00000"/>
                </a:solidFill>
              </a:rPr>
              <a:t>) ≥ 1 – </a:t>
            </a:r>
            <a:r>
              <a:rPr lang="tr-TR" sz="2000" dirty="0" smtClean="0">
                <a:solidFill>
                  <a:srgbClr val="C00000"/>
                </a:solidFill>
              </a:rPr>
              <a:t>δ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r-TR" sz="2000" dirty="0" smtClean="0"/>
              <a:t>(Blumer </a:t>
            </a:r>
            <a:r>
              <a:rPr lang="tr-TR" sz="2000" dirty="0"/>
              <a:t>et al., 1989)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E(</a:t>
            </a:r>
            <a:r>
              <a:rPr lang="en-US" sz="2000" dirty="0" err="1" smtClean="0">
                <a:solidFill>
                  <a:srgbClr val="0070C0"/>
                </a:solidFill>
              </a:rPr>
              <a:t>h|X</a:t>
            </a:r>
            <a:r>
              <a:rPr lang="en-US" sz="2000" dirty="0" smtClean="0">
                <a:solidFill>
                  <a:srgbClr val="0070C0"/>
                </a:solidFill>
              </a:rPr>
              <a:t>) would come from a positive example falling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in the area between C and h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We need the probability of a positive example falling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in this area to be at most </a:t>
            </a:r>
            <a:r>
              <a:rPr lang="tr-TR" sz="2000" dirty="0">
                <a:solidFill>
                  <a:srgbClr val="0070C0"/>
                </a:solidFill>
              </a:rPr>
              <a:t>ε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Assume that data instances are uniformly distributed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in space and are independent from each other</a:t>
            </a:r>
            <a:endParaRPr lang="tr-T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</a:t>
            </a:r>
            <a:r>
              <a:rPr lang="tr-TR" dirty="0" smtClean="0"/>
              <a:t>Learning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(cont.)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13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48531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Given </a:t>
            </a:r>
            <a:r>
              <a:rPr lang="tr-TR" sz="2000" dirty="0" smtClean="0"/>
              <a:t>δ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(1-</a:t>
            </a:r>
            <a:r>
              <a:rPr lang="tr-TR" sz="2000" dirty="0" smtClean="0">
                <a:solidFill>
                  <a:srgbClr val="0070C0"/>
                </a:solidFill>
              </a:rPr>
              <a:t>δ</a:t>
            </a:r>
            <a:r>
              <a:rPr lang="en-US" sz="2000" dirty="0" smtClean="0">
                <a:solidFill>
                  <a:srgbClr val="0070C0"/>
                </a:solidFill>
              </a:rPr>
              <a:t> is the desired minimum confidence)</a:t>
            </a:r>
            <a:r>
              <a:rPr lang="en-US" sz="2000" dirty="0" smtClean="0"/>
              <a:t> and </a:t>
            </a:r>
            <a:r>
              <a:rPr lang="tr-TR" sz="2000" dirty="0" smtClean="0"/>
              <a:t>ε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(desired maximum error)</a:t>
            </a:r>
            <a:r>
              <a:rPr lang="en-US" sz="2000" dirty="0" smtClean="0"/>
              <a:t>:  </a:t>
            </a:r>
            <a:r>
              <a:rPr lang="tr-TR" sz="2000" dirty="0" smtClean="0"/>
              <a:t>How </a:t>
            </a:r>
            <a:r>
              <a:rPr lang="tr-TR" sz="2000" dirty="0"/>
              <a:t>many training </a:t>
            </a:r>
            <a:r>
              <a:rPr lang="tr-TR" sz="2000" dirty="0" smtClean="0"/>
              <a:t>examples</a:t>
            </a:r>
            <a:r>
              <a:rPr lang="en-US" sz="2000" dirty="0" smtClean="0"/>
              <a:t>,</a:t>
            </a:r>
            <a:r>
              <a:rPr lang="tr-TR" sz="2000" dirty="0" smtClean="0"/>
              <a:t> </a:t>
            </a:r>
            <a:r>
              <a:rPr lang="tr-TR" sz="2000" i="1" dirty="0" smtClean="0"/>
              <a:t>N</a:t>
            </a:r>
            <a:r>
              <a:rPr lang="en-US" sz="2000" i="1" dirty="0" smtClean="0"/>
              <a:t>,</a:t>
            </a:r>
            <a:r>
              <a:rPr lang="tr-TR" sz="2000" dirty="0" smtClean="0"/>
              <a:t> </a:t>
            </a:r>
            <a:r>
              <a:rPr lang="tr-TR" sz="2000" dirty="0"/>
              <a:t>should we </a:t>
            </a:r>
            <a:r>
              <a:rPr lang="tr-TR" sz="2000" dirty="0" smtClean="0"/>
              <a:t>have </a:t>
            </a:r>
            <a:r>
              <a:rPr lang="tr-TR" sz="2000" dirty="0"/>
              <a:t>such that with </a:t>
            </a: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probability at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least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000" dirty="0" smtClean="0"/>
              <a:t>1‒δ</a:t>
            </a:r>
            <a:r>
              <a:rPr lang="tr-TR" sz="2000" dirty="0"/>
              <a:t>, </a:t>
            </a:r>
            <a:r>
              <a:rPr lang="en-US" sz="2000" dirty="0" smtClean="0"/>
              <a:t>the tightest rectangle </a:t>
            </a:r>
            <a:r>
              <a:rPr lang="tr-TR" sz="2000" i="1" dirty="0" smtClean="0"/>
              <a:t>h</a:t>
            </a:r>
            <a:r>
              <a:rPr lang="tr-TR" sz="2000" dirty="0" smtClean="0"/>
              <a:t> </a:t>
            </a:r>
            <a:r>
              <a:rPr lang="tr-TR" sz="2000" dirty="0"/>
              <a:t>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</a:t>
            </a:r>
            <a:r>
              <a:rPr lang="tr-TR" sz="2000" dirty="0" smtClean="0"/>
              <a:t>?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Pr</a:t>
            </a:r>
            <a:r>
              <a:rPr lang="en-US" sz="2000" dirty="0" smtClean="0"/>
              <a:t>(E(</a:t>
            </a:r>
            <a:r>
              <a:rPr lang="en-US" sz="2000" dirty="0" err="1" smtClean="0"/>
              <a:t>h|X</a:t>
            </a:r>
            <a:r>
              <a:rPr lang="en-US" sz="2000" dirty="0" smtClean="0"/>
              <a:t>) ≤</a:t>
            </a:r>
            <a:r>
              <a:rPr lang="tr-TR" sz="2000" dirty="0"/>
              <a:t> ε </a:t>
            </a:r>
            <a:r>
              <a:rPr lang="en-US" sz="2000" dirty="0" smtClean="0"/>
              <a:t>) ≥ 1 - </a:t>
            </a:r>
            <a:r>
              <a:rPr lang="tr-TR" sz="2000" dirty="0" smtClean="0"/>
              <a:t>δ</a:t>
            </a:r>
            <a:endParaRPr lang="tr-TR" sz="2000" dirty="0"/>
          </a:p>
          <a:p>
            <a:r>
              <a:rPr lang="en-US" sz="2000" dirty="0" smtClean="0">
                <a:solidFill>
                  <a:srgbClr val="0070C0"/>
                </a:solidFill>
              </a:rPr>
              <a:t>E(</a:t>
            </a:r>
            <a:r>
              <a:rPr lang="en-US" sz="2000" dirty="0" err="1" smtClean="0">
                <a:solidFill>
                  <a:srgbClr val="0070C0"/>
                </a:solidFill>
              </a:rPr>
              <a:t>h|X</a:t>
            </a:r>
            <a:r>
              <a:rPr lang="en-US" sz="2000" dirty="0" smtClean="0">
                <a:solidFill>
                  <a:srgbClr val="0070C0"/>
                </a:solidFill>
              </a:rPr>
              <a:t>) would come from a positive example falling in the area between C and h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We need the </a:t>
            </a:r>
            <a:r>
              <a:rPr lang="en-US" sz="2000" dirty="0" err="1" smtClean="0">
                <a:solidFill>
                  <a:srgbClr val="0070C0"/>
                </a:solidFill>
              </a:rPr>
              <a:t>Probab</a:t>
            </a:r>
            <a:r>
              <a:rPr lang="en-US" sz="2000" dirty="0" smtClean="0">
                <a:solidFill>
                  <a:srgbClr val="0070C0"/>
                </a:solidFill>
              </a:rPr>
              <a:t>. of a positive example falling in this area to be at most </a:t>
            </a:r>
            <a:r>
              <a:rPr lang="tr-TR" sz="2000" dirty="0">
                <a:solidFill>
                  <a:srgbClr val="0070C0"/>
                </a:solidFill>
              </a:rPr>
              <a:t>ε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</a:rPr>
              <a:t>Pr</a:t>
            </a:r>
            <a:r>
              <a:rPr lang="en-US" sz="1800" dirty="0" smtClean="0">
                <a:solidFill>
                  <a:srgbClr val="0070C0"/>
                </a:solidFill>
              </a:rPr>
              <a:t> of an instance falling in a</a:t>
            </a:r>
            <a:r>
              <a:rPr lang="tr-TR" sz="1800" dirty="0" smtClean="0"/>
              <a:t> </a:t>
            </a:r>
            <a:r>
              <a:rPr lang="tr-TR" sz="1800" dirty="0"/>
              <a:t>strip </a:t>
            </a:r>
            <a:r>
              <a:rPr lang="en-US" sz="1800" dirty="0" smtClean="0">
                <a:solidFill>
                  <a:srgbClr val="0070C0"/>
                </a:solidFill>
              </a:rPr>
              <a:t>should</a:t>
            </a:r>
            <a:r>
              <a:rPr lang="tr-TR" sz="1800" dirty="0" smtClean="0">
                <a:solidFill>
                  <a:srgbClr val="0070C0"/>
                </a:solidFill>
              </a:rPr>
              <a:t> </a:t>
            </a:r>
            <a:r>
              <a:rPr lang="tr-TR" sz="1800" dirty="0"/>
              <a:t>at most ε/4</a:t>
            </a:r>
          </a:p>
          <a:p>
            <a:r>
              <a:rPr lang="tr-TR" sz="1800" dirty="0"/>
              <a:t>Pr that </a:t>
            </a:r>
            <a:r>
              <a:rPr lang="en-US" sz="1800" dirty="0" smtClean="0"/>
              <a:t>the data instance</a:t>
            </a:r>
            <a:r>
              <a:rPr lang="tr-TR" sz="1800" dirty="0" smtClean="0"/>
              <a:t> mis</a:t>
            </a:r>
            <a:r>
              <a:rPr lang="en-US" sz="1800" dirty="0" err="1" smtClean="0"/>
              <a:t>ses</a:t>
            </a:r>
            <a:r>
              <a:rPr lang="tr-TR" sz="1800" dirty="0" smtClean="0"/>
              <a:t> </a:t>
            </a:r>
            <a:r>
              <a:rPr lang="tr-TR" sz="1800" dirty="0"/>
              <a:t>a strip </a:t>
            </a:r>
            <a:r>
              <a:rPr lang="en-US" sz="1800" dirty="0" smtClean="0"/>
              <a:t>is</a:t>
            </a:r>
            <a:r>
              <a:rPr lang="tr-TR" sz="1800" dirty="0" smtClean="0"/>
              <a:t>1</a:t>
            </a:r>
            <a:r>
              <a:rPr lang="tr-TR" sz="1800" dirty="0"/>
              <a:t>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en-US" sz="1800" dirty="0" smtClean="0"/>
              <a:t>Hence we need: </a:t>
            </a:r>
            <a:r>
              <a:rPr lang="tr-TR" sz="1800" dirty="0" smtClean="0"/>
              <a:t>4(1 </a:t>
            </a:r>
            <a:r>
              <a:rPr lang="tr-TR" sz="1800" dirty="0"/>
              <a:t>‒ ε/4)</a:t>
            </a:r>
            <a:r>
              <a:rPr lang="tr-TR" sz="1800" i="1" baseline="30000" dirty="0"/>
              <a:t>N</a:t>
            </a:r>
            <a:r>
              <a:rPr lang="tr-TR" sz="1800" dirty="0"/>
              <a:t> ≤ </a:t>
            </a:r>
            <a:r>
              <a:rPr lang="tr-TR" sz="1800" dirty="0" smtClean="0"/>
              <a:t>δ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			 (cont.)</a:t>
            </a:r>
            <a:endParaRPr lang="tr-TR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</a:t>
            </a:r>
            <a:r>
              <a:rPr lang="tr-TR" dirty="0" smtClean="0"/>
              <a:t>Learning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(cont.)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14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Given </a:t>
            </a:r>
            <a:r>
              <a:rPr lang="tr-TR" sz="2000" dirty="0" smtClean="0"/>
              <a:t>δ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(1-</a:t>
            </a:r>
            <a:r>
              <a:rPr lang="tr-TR" sz="2000" dirty="0" smtClean="0">
                <a:solidFill>
                  <a:srgbClr val="0070C0"/>
                </a:solidFill>
              </a:rPr>
              <a:t>δ</a:t>
            </a:r>
            <a:r>
              <a:rPr lang="en-US" sz="2000" dirty="0" smtClean="0">
                <a:solidFill>
                  <a:srgbClr val="0070C0"/>
                </a:solidFill>
              </a:rPr>
              <a:t> is the desired minimum confidence)</a:t>
            </a:r>
            <a:r>
              <a:rPr lang="en-US" sz="2000" dirty="0" smtClean="0"/>
              <a:t> and </a:t>
            </a:r>
            <a:r>
              <a:rPr lang="tr-TR" sz="2000" dirty="0" smtClean="0"/>
              <a:t>ε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(desired maximum error)</a:t>
            </a:r>
            <a:r>
              <a:rPr lang="en-US" sz="2000" dirty="0" smtClean="0"/>
              <a:t>:  </a:t>
            </a:r>
            <a:r>
              <a:rPr lang="tr-TR" sz="2000" dirty="0" smtClean="0"/>
              <a:t>How </a:t>
            </a:r>
            <a:r>
              <a:rPr lang="tr-TR" sz="2000" dirty="0"/>
              <a:t>many training </a:t>
            </a:r>
            <a:r>
              <a:rPr lang="tr-TR" sz="2000" dirty="0" smtClean="0"/>
              <a:t>examples</a:t>
            </a:r>
            <a:r>
              <a:rPr lang="en-US" sz="2000" dirty="0" smtClean="0"/>
              <a:t>,</a:t>
            </a:r>
            <a:r>
              <a:rPr lang="tr-TR" sz="2000" dirty="0" smtClean="0"/>
              <a:t> </a:t>
            </a:r>
            <a:r>
              <a:rPr lang="tr-TR" sz="2000" i="1" dirty="0" smtClean="0"/>
              <a:t>N</a:t>
            </a:r>
            <a:r>
              <a:rPr lang="en-US" sz="2000" i="1" dirty="0" smtClean="0"/>
              <a:t>,</a:t>
            </a:r>
            <a:r>
              <a:rPr lang="tr-TR" sz="2000" dirty="0" smtClean="0"/>
              <a:t> </a:t>
            </a:r>
            <a:r>
              <a:rPr lang="tr-TR" sz="2000" dirty="0"/>
              <a:t>should we </a:t>
            </a:r>
            <a:r>
              <a:rPr lang="tr-TR" sz="2000" dirty="0" smtClean="0"/>
              <a:t>have </a:t>
            </a:r>
            <a:r>
              <a:rPr lang="tr-TR" sz="2000" dirty="0"/>
              <a:t>such that with </a:t>
            </a: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probability at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least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000" dirty="0" smtClean="0"/>
              <a:t>1‒δ</a:t>
            </a:r>
            <a:r>
              <a:rPr lang="tr-TR" sz="2000" dirty="0"/>
              <a:t>, </a:t>
            </a:r>
            <a:r>
              <a:rPr lang="en-US" sz="2000" dirty="0" smtClean="0"/>
              <a:t>the tightest rectangle </a:t>
            </a:r>
            <a:r>
              <a:rPr lang="tr-TR" sz="2000" i="1" dirty="0" smtClean="0"/>
              <a:t>h</a:t>
            </a:r>
            <a:r>
              <a:rPr lang="tr-TR" sz="2000" dirty="0" smtClean="0"/>
              <a:t> </a:t>
            </a:r>
            <a:r>
              <a:rPr lang="tr-TR" sz="2000" dirty="0"/>
              <a:t>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</a:t>
            </a:r>
            <a:r>
              <a:rPr lang="tr-TR" sz="2000" dirty="0" smtClean="0"/>
              <a:t>?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Pr</a:t>
            </a:r>
            <a:r>
              <a:rPr lang="en-US" sz="2000" dirty="0" smtClean="0"/>
              <a:t>(E(</a:t>
            </a:r>
            <a:r>
              <a:rPr lang="en-US" sz="2000" dirty="0" err="1" smtClean="0"/>
              <a:t>h|X</a:t>
            </a:r>
            <a:r>
              <a:rPr lang="en-US" sz="2000" dirty="0" smtClean="0"/>
              <a:t>) ≤</a:t>
            </a:r>
            <a:r>
              <a:rPr lang="tr-TR" sz="2000" dirty="0"/>
              <a:t> ε </a:t>
            </a:r>
            <a:r>
              <a:rPr lang="en-US" sz="2000" dirty="0" smtClean="0"/>
              <a:t>) ≥ 1 - </a:t>
            </a:r>
            <a:r>
              <a:rPr lang="tr-TR" sz="2000" dirty="0" smtClean="0"/>
              <a:t>δ</a:t>
            </a:r>
            <a:endParaRPr lang="en-US" sz="1800" dirty="0" smtClean="0"/>
          </a:p>
          <a:p>
            <a:r>
              <a:rPr lang="en-US" sz="1800" dirty="0" smtClean="0"/>
              <a:t>…. we need: </a:t>
            </a:r>
            <a:r>
              <a:rPr lang="tr-TR" sz="1800" dirty="0" smtClean="0"/>
              <a:t>4(1 </a:t>
            </a:r>
            <a:r>
              <a:rPr lang="tr-TR" sz="1800" dirty="0"/>
              <a:t>‒ ε/4)</a:t>
            </a:r>
            <a:r>
              <a:rPr lang="tr-TR" sz="1800" i="1" baseline="30000" dirty="0"/>
              <a:t>N</a:t>
            </a:r>
            <a:r>
              <a:rPr lang="tr-TR" sz="1800" dirty="0"/>
              <a:t> ≤ δ 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 smtClean="0"/>
              <a:t>Note that </a:t>
            </a:r>
            <a:r>
              <a:rPr lang="en-US" sz="2000" dirty="0" smtClean="0">
                <a:solidFill>
                  <a:srgbClr val="C00000"/>
                </a:solidFill>
              </a:rPr>
              <a:t>b = e </a:t>
            </a:r>
            <a:r>
              <a:rPr lang="en-US" sz="2000" baseline="30000" dirty="0" smtClean="0">
                <a:solidFill>
                  <a:srgbClr val="C00000"/>
                </a:solidFill>
              </a:rPr>
              <a:t>ln(b)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exp</a:t>
            </a:r>
            <a:r>
              <a:rPr lang="en-US" sz="2000" dirty="0" smtClean="0">
                <a:solidFill>
                  <a:srgbClr val="C00000"/>
                </a:solidFill>
              </a:rPr>
              <a:t>(ln(b)) </a:t>
            </a:r>
            <a:r>
              <a:rPr lang="en-US" sz="2000" dirty="0" smtClean="0"/>
              <a:t>and that </a:t>
            </a:r>
            <a:r>
              <a:rPr lang="tr-TR" sz="2000" dirty="0" smtClean="0">
                <a:solidFill>
                  <a:srgbClr val="3333FF"/>
                </a:solidFill>
              </a:rPr>
              <a:t>(1 </a:t>
            </a:r>
            <a:r>
              <a:rPr lang="tr-TR" sz="2000" dirty="0">
                <a:solidFill>
                  <a:srgbClr val="3333FF"/>
                </a:solidFill>
              </a:rPr>
              <a:t>‒ x)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tr-TR" sz="2000" dirty="0">
                <a:solidFill>
                  <a:srgbClr val="3333FF"/>
                </a:solidFill>
              </a:rPr>
              <a:t>≤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tr-TR" sz="2000" dirty="0">
                <a:solidFill>
                  <a:srgbClr val="3333FF"/>
                </a:solidFill>
              </a:rPr>
              <a:t>e</a:t>
            </a:r>
            <a:r>
              <a:rPr lang="tr-TR" sz="2000" baseline="30000" dirty="0">
                <a:solidFill>
                  <a:srgbClr val="3333FF"/>
                </a:solidFill>
              </a:rPr>
              <a:t>‒ x</a:t>
            </a:r>
            <a:r>
              <a:rPr lang="en-US" sz="2000" dirty="0" smtClean="0">
                <a:solidFill>
                  <a:srgbClr val="C00000"/>
                </a:solidFill>
              </a:rPr>
              <a:t>     </a:t>
            </a:r>
            <a:r>
              <a:rPr lang="en-US" sz="1800" dirty="0" smtClean="0"/>
              <a:t>Take b = </a:t>
            </a:r>
            <a:r>
              <a:rPr lang="tr-TR" sz="2000" dirty="0"/>
              <a:t>(1 ‒ ε/4)</a:t>
            </a:r>
            <a:r>
              <a:rPr lang="tr-TR" sz="2000" i="1" baseline="30000" dirty="0"/>
              <a:t>N</a:t>
            </a:r>
            <a:r>
              <a:rPr lang="tr-TR" sz="2000" dirty="0"/>
              <a:t> </a:t>
            </a:r>
            <a:endParaRPr lang="en-US" sz="2000" baseline="30000" dirty="0" smtClean="0"/>
          </a:p>
          <a:p>
            <a:r>
              <a:rPr lang="tr-TR" sz="1800" dirty="0" smtClean="0"/>
              <a:t>4(1 </a:t>
            </a:r>
            <a:r>
              <a:rPr lang="tr-TR" sz="1800" dirty="0"/>
              <a:t>‒ ε/4)</a:t>
            </a:r>
            <a:r>
              <a:rPr lang="tr-TR" sz="1800" i="1" baseline="30000" dirty="0"/>
              <a:t>N</a:t>
            </a:r>
            <a:r>
              <a:rPr lang="tr-TR" sz="1800" dirty="0"/>
              <a:t> ≤ δ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tr-TR" sz="1800" dirty="0" smtClean="0"/>
              <a:t>4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exp</a:t>
            </a:r>
            <a:r>
              <a:rPr lang="en-US" sz="1800" dirty="0" smtClean="0">
                <a:solidFill>
                  <a:srgbClr val="C00000"/>
                </a:solidFill>
              </a:rPr>
              <a:t>(ln[</a:t>
            </a:r>
            <a:r>
              <a:rPr lang="tr-TR" sz="1800" dirty="0" smtClean="0">
                <a:solidFill>
                  <a:srgbClr val="C00000"/>
                </a:solidFill>
              </a:rPr>
              <a:t>(1 </a:t>
            </a:r>
            <a:r>
              <a:rPr lang="tr-TR" sz="1800" dirty="0">
                <a:solidFill>
                  <a:srgbClr val="C00000"/>
                </a:solidFill>
              </a:rPr>
              <a:t>‒ </a:t>
            </a:r>
            <a:r>
              <a:rPr lang="tr-TR" sz="1800" dirty="0" smtClean="0">
                <a:solidFill>
                  <a:srgbClr val="C00000"/>
                </a:solidFill>
              </a:rPr>
              <a:t>ε/4)</a:t>
            </a:r>
            <a:r>
              <a:rPr lang="tr-TR" sz="1800" i="1" baseline="30000" dirty="0" smtClean="0">
                <a:solidFill>
                  <a:srgbClr val="C00000"/>
                </a:solidFill>
              </a:rPr>
              <a:t>N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]) </a:t>
            </a:r>
            <a:r>
              <a:rPr lang="tr-TR" sz="1800" dirty="0" smtClean="0"/>
              <a:t>≤ </a:t>
            </a:r>
            <a:r>
              <a:rPr lang="tr-TR" sz="1800" dirty="0"/>
              <a:t>δ </a:t>
            </a:r>
            <a:endParaRPr lang="en-US" sz="1800" dirty="0"/>
          </a:p>
          <a:p>
            <a:r>
              <a:rPr lang="tr-TR" sz="1800" dirty="0"/>
              <a:t>4</a:t>
            </a:r>
            <a:r>
              <a:rPr lang="en-US" sz="1800" dirty="0"/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exp</a:t>
            </a:r>
            <a:r>
              <a:rPr lang="en-US" sz="1800" dirty="0" smtClean="0">
                <a:solidFill>
                  <a:srgbClr val="C00000"/>
                </a:solidFill>
              </a:rPr>
              <a:t>(N ln</a:t>
            </a:r>
            <a:r>
              <a:rPr lang="tr-TR" sz="1800" dirty="0" smtClean="0">
                <a:solidFill>
                  <a:srgbClr val="3333FF"/>
                </a:solidFill>
              </a:rPr>
              <a:t>(1 </a:t>
            </a:r>
            <a:r>
              <a:rPr lang="tr-TR" sz="1800" dirty="0">
                <a:solidFill>
                  <a:srgbClr val="3333FF"/>
                </a:solidFill>
              </a:rPr>
              <a:t>‒ </a:t>
            </a:r>
            <a:r>
              <a:rPr lang="tr-TR" sz="1800" dirty="0" smtClean="0">
                <a:solidFill>
                  <a:srgbClr val="3333FF"/>
                </a:solidFill>
              </a:rPr>
              <a:t>ε/4)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tr-TR" sz="1800" dirty="0" smtClean="0"/>
              <a:t>≤ δ</a:t>
            </a:r>
            <a:r>
              <a:rPr lang="en-US" sz="1800" dirty="0" smtClean="0"/>
              <a:t>, now using </a:t>
            </a:r>
            <a:r>
              <a:rPr lang="tr-TR" sz="1800" dirty="0" smtClean="0">
                <a:solidFill>
                  <a:srgbClr val="3333FF"/>
                </a:solidFill>
              </a:rPr>
              <a:t>(1 </a:t>
            </a:r>
            <a:r>
              <a:rPr lang="tr-TR" sz="1800" dirty="0">
                <a:solidFill>
                  <a:srgbClr val="3333FF"/>
                </a:solidFill>
              </a:rPr>
              <a:t>‒ x)</a:t>
            </a:r>
            <a:r>
              <a:rPr lang="en-US" sz="1800" dirty="0">
                <a:solidFill>
                  <a:srgbClr val="3333FF"/>
                </a:solidFill>
              </a:rPr>
              <a:t> </a:t>
            </a:r>
            <a:r>
              <a:rPr lang="tr-TR" sz="1800" dirty="0" smtClean="0">
                <a:solidFill>
                  <a:srgbClr val="3333FF"/>
                </a:solidFill>
              </a:rPr>
              <a:t>≤</a:t>
            </a:r>
            <a:r>
              <a:rPr lang="en-US" sz="1800" dirty="0" smtClean="0">
                <a:solidFill>
                  <a:srgbClr val="3333FF"/>
                </a:solidFill>
              </a:rPr>
              <a:t> </a:t>
            </a:r>
            <a:r>
              <a:rPr lang="en-US" sz="1800" dirty="0" err="1" smtClean="0">
                <a:solidFill>
                  <a:srgbClr val="3333FF"/>
                </a:solidFill>
              </a:rPr>
              <a:t>exp</a:t>
            </a:r>
            <a:r>
              <a:rPr lang="en-US" sz="1800" dirty="0" smtClean="0">
                <a:solidFill>
                  <a:srgbClr val="3333FF"/>
                </a:solidFill>
              </a:rPr>
              <a:t>(-x) :</a:t>
            </a:r>
            <a:endParaRPr lang="en-US" sz="1800" dirty="0" smtClean="0"/>
          </a:p>
          <a:p>
            <a:r>
              <a:rPr lang="tr-TR" sz="1800" dirty="0"/>
              <a:t>4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exp</a:t>
            </a:r>
            <a:r>
              <a:rPr lang="en-US" sz="1800" dirty="0">
                <a:solidFill>
                  <a:srgbClr val="C00000"/>
                </a:solidFill>
              </a:rPr>
              <a:t>(N ln</a:t>
            </a:r>
            <a:r>
              <a:rPr lang="tr-TR" sz="1800" dirty="0">
                <a:solidFill>
                  <a:srgbClr val="3333FF"/>
                </a:solidFill>
              </a:rPr>
              <a:t>(1 ‒ ε/4)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dirty="0"/>
              <a:t> </a:t>
            </a:r>
            <a:r>
              <a:rPr lang="tr-TR" sz="1800" dirty="0"/>
              <a:t>≤ </a:t>
            </a:r>
            <a:r>
              <a:rPr lang="tr-TR" sz="1800" dirty="0" smtClean="0"/>
              <a:t>4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exp</a:t>
            </a:r>
            <a:r>
              <a:rPr lang="en-US" sz="1800" dirty="0">
                <a:solidFill>
                  <a:srgbClr val="C00000"/>
                </a:solidFill>
              </a:rPr>
              <a:t>(N ln</a:t>
            </a:r>
            <a:r>
              <a:rPr lang="tr-TR" sz="1800" dirty="0" smtClean="0">
                <a:solidFill>
                  <a:srgbClr val="3333FF"/>
                </a:solidFill>
              </a:rPr>
              <a:t>(</a:t>
            </a:r>
            <a:r>
              <a:rPr lang="en-US" sz="1800" dirty="0" err="1" smtClean="0">
                <a:solidFill>
                  <a:srgbClr val="3333FF"/>
                </a:solidFill>
              </a:rPr>
              <a:t>exp</a:t>
            </a:r>
            <a:r>
              <a:rPr lang="en-US" sz="1800" dirty="0" smtClean="0">
                <a:solidFill>
                  <a:srgbClr val="3333FF"/>
                </a:solidFill>
              </a:rPr>
              <a:t>(-</a:t>
            </a:r>
            <a:r>
              <a:rPr lang="tr-TR" sz="1800" dirty="0" smtClean="0">
                <a:solidFill>
                  <a:srgbClr val="3333FF"/>
                </a:solidFill>
              </a:rPr>
              <a:t>ε/4</a:t>
            </a:r>
            <a:r>
              <a:rPr lang="en-US" sz="1800" dirty="0" smtClean="0">
                <a:solidFill>
                  <a:srgbClr val="3333FF"/>
                </a:solidFill>
              </a:rPr>
              <a:t>)</a:t>
            </a:r>
            <a:r>
              <a:rPr lang="tr-TR" sz="1800" dirty="0" smtClean="0">
                <a:solidFill>
                  <a:srgbClr val="3333FF"/>
                </a:solidFill>
              </a:rPr>
              <a:t>)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Let’s make </a:t>
            </a:r>
            <a:r>
              <a:rPr lang="tr-TR" sz="1800" dirty="0" smtClean="0"/>
              <a:t>4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exp</a:t>
            </a:r>
            <a:r>
              <a:rPr lang="en-US" sz="1800" dirty="0">
                <a:solidFill>
                  <a:srgbClr val="C00000"/>
                </a:solidFill>
              </a:rPr>
              <a:t>(N ln</a:t>
            </a:r>
            <a:r>
              <a:rPr lang="tr-TR" sz="1800" dirty="0">
                <a:solidFill>
                  <a:srgbClr val="3333FF"/>
                </a:solidFill>
              </a:rPr>
              <a:t>(</a:t>
            </a:r>
            <a:r>
              <a:rPr lang="en-US" sz="1800" dirty="0" err="1">
                <a:solidFill>
                  <a:srgbClr val="3333FF"/>
                </a:solidFill>
              </a:rPr>
              <a:t>exp</a:t>
            </a:r>
            <a:r>
              <a:rPr lang="en-US" sz="1800" dirty="0" smtClean="0">
                <a:solidFill>
                  <a:srgbClr val="3333FF"/>
                </a:solidFill>
              </a:rPr>
              <a:t>(-</a:t>
            </a:r>
            <a:r>
              <a:rPr lang="tr-TR" sz="1800" dirty="0" smtClean="0">
                <a:solidFill>
                  <a:srgbClr val="3333FF"/>
                </a:solidFill>
              </a:rPr>
              <a:t>ε/4</a:t>
            </a:r>
            <a:r>
              <a:rPr lang="en-US" sz="1800" dirty="0">
                <a:solidFill>
                  <a:srgbClr val="3333FF"/>
                </a:solidFill>
              </a:rPr>
              <a:t>)</a:t>
            </a:r>
            <a:r>
              <a:rPr lang="tr-TR" sz="1800" dirty="0">
                <a:solidFill>
                  <a:srgbClr val="3333FF"/>
                </a:solidFill>
              </a:rPr>
              <a:t>)</a:t>
            </a:r>
            <a:r>
              <a:rPr lang="en-US" sz="1800" dirty="0" smtClean="0">
                <a:solidFill>
                  <a:srgbClr val="C00000"/>
                </a:solidFill>
              </a:rPr>
              <a:t>) = </a:t>
            </a:r>
            <a:r>
              <a:rPr lang="tr-TR" sz="1800" dirty="0" smtClean="0"/>
              <a:t>4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exp</a:t>
            </a:r>
            <a:r>
              <a:rPr lang="en-US" sz="1800" dirty="0" smtClean="0">
                <a:solidFill>
                  <a:srgbClr val="C00000"/>
                </a:solidFill>
              </a:rPr>
              <a:t>(N </a:t>
            </a:r>
            <a:r>
              <a:rPr lang="en-US" sz="1800" dirty="0" smtClean="0">
                <a:solidFill>
                  <a:srgbClr val="3333FF"/>
                </a:solidFill>
              </a:rPr>
              <a:t>(-</a:t>
            </a:r>
            <a:r>
              <a:rPr lang="tr-TR" sz="1800" dirty="0" smtClean="0">
                <a:solidFill>
                  <a:srgbClr val="3333FF"/>
                </a:solidFill>
              </a:rPr>
              <a:t>ε/4</a:t>
            </a:r>
            <a:r>
              <a:rPr lang="en-US" sz="1800" dirty="0" smtClean="0">
                <a:solidFill>
                  <a:srgbClr val="3333FF"/>
                </a:solidFill>
              </a:rPr>
              <a:t>)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tr-TR" sz="1800" dirty="0" smtClean="0"/>
              <a:t>≤ δ</a:t>
            </a:r>
            <a:endParaRPr lang="en-US" sz="1800" dirty="0" smtClean="0"/>
          </a:p>
          <a:p>
            <a:r>
              <a:rPr lang="tr-TR" sz="1800" dirty="0" smtClean="0"/>
              <a:t>4</a:t>
            </a:r>
            <a:r>
              <a:rPr lang="en-US" sz="1800" dirty="0" smtClean="0"/>
              <a:t>/</a:t>
            </a:r>
            <a:r>
              <a:rPr lang="tr-TR" sz="1800" dirty="0"/>
              <a:t> δ </a:t>
            </a:r>
            <a:r>
              <a:rPr lang="tr-TR" sz="1800" dirty="0" smtClean="0"/>
              <a:t>≤</a:t>
            </a:r>
            <a:r>
              <a:rPr lang="en-US" sz="1800" dirty="0" smtClean="0"/>
              <a:t> </a:t>
            </a:r>
            <a:r>
              <a:rPr lang="tr-TR" sz="1800" dirty="0" smtClean="0"/>
              <a:t>exp(ε</a:t>
            </a:r>
            <a:r>
              <a:rPr lang="tr-TR" sz="1800" i="1" dirty="0" smtClean="0"/>
              <a:t>N</a:t>
            </a:r>
            <a:r>
              <a:rPr lang="tr-TR" sz="1800" dirty="0" smtClean="0"/>
              <a:t>/4</a:t>
            </a:r>
            <a:r>
              <a:rPr lang="tr-TR" sz="1800" dirty="0"/>
              <a:t>) </a:t>
            </a:r>
            <a:endParaRPr lang="en-US" sz="1800" dirty="0" smtClean="0"/>
          </a:p>
          <a:p>
            <a:r>
              <a:rPr lang="en-US" sz="1800" dirty="0" smtClean="0"/>
              <a:t>ln(</a:t>
            </a:r>
            <a:r>
              <a:rPr lang="tr-TR" sz="1800" dirty="0" smtClean="0"/>
              <a:t>4</a:t>
            </a:r>
            <a:r>
              <a:rPr lang="en-US" sz="1800" dirty="0"/>
              <a:t>/</a:t>
            </a:r>
            <a:r>
              <a:rPr lang="tr-TR" sz="1800" dirty="0"/>
              <a:t> </a:t>
            </a:r>
            <a:r>
              <a:rPr lang="tr-TR" sz="1800" dirty="0" smtClean="0"/>
              <a:t>δ</a:t>
            </a:r>
            <a:r>
              <a:rPr lang="en-US" sz="1800" dirty="0" smtClean="0"/>
              <a:t>)</a:t>
            </a:r>
            <a:r>
              <a:rPr lang="tr-TR" sz="1800" dirty="0" smtClean="0"/>
              <a:t> </a:t>
            </a:r>
            <a:r>
              <a:rPr lang="tr-TR" sz="1800" dirty="0"/>
              <a:t>≤</a:t>
            </a:r>
            <a:r>
              <a:rPr lang="en-US" sz="1800" dirty="0"/>
              <a:t> </a:t>
            </a:r>
            <a:r>
              <a:rPr lang="en-US" sz="1800" dirty="0" smtClean="0"/>
              <a:t>ln(</a:t>
            </a:r>
            <a:r>
              <a:rPr lang="tr-TR" sz="1800" dirty="0" smtClean="0"/>
              <a:t>exp(ε</a:t>
            </a:r>
            <a:r>
              <a:rPr lang="tr-TR" sz="1800" i="1" dirty="0" smtClean="0"/>
              <a:t>N</a:t>
            </a:r>
            <a:r>
              <a:rPr lang="tr-TR" sz="1800" dirty="0" smtClean="0"/>
              <a:t>/4)</a:t>
            </a:r>
            <a:r>
              <a:rPr lang="en-US" sz="1800" dirty="0" smtClean="0"/>
              <a:t>) = </a:t>
            </a:r>
            <a:r>
              <a:rPr lang="tr-TR" sz="1800" dirty="0"/>
              <a:t>ε</a:t>
            </a:r>
            <a:r>
              <a:rPr lang="tr-TR" sz="1800" i="1" dirty="0"/>
              <a:t>N</a:t>
            </a:r>
            <a:r>
              <a:rPr lang="tr-TR" sz="1800" dirty="0"/>
              <a:t>/4</a:t>
            </a:r>
            <a:endParaRPr lang="en-US" sz="1800" dirty="0"/>
          </a:p>
          <a:p>
            <a:r>
              <a:rPr lang="tr-TR" sz="1800" dirty="0" smtClean="0"/>
              <a:t>and </a:t>
            </a:r>
            <a:r>
              <a:rPr lang="en-US" sz="1800" dirty="0" smtClean="0"/>
              <a:t>so </a:t>
            </a:r>
            <a:r>
              <a:rPr lang="tr-T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≥ (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4/ε)l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(4/δ)</a:t>
            </a:r>
            <a:endParaRPr lang="tr-T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</a:t>
            </a:r>
            <a:r>
              <a:rPr lang="tr-TR" dirty="0" smtClean="0"/>
              <a:t>Learning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(cont.)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15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Given </a:t>
            </a:r>
            <a:r>
              <a:rPr lang="tr-TR" sz="2000" dirty="0" smtClean="0"/>
              <a:t>δ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(1-</a:t>
            </a:r>
            <a:r>
              <a:rPr lang="tr-TR" sz="2000" dirty="0" smtClean="0">
                <a:solidFill>
                  <a:srgbClr val="0070C0"/>
                </a:solidFill>
              </a:rPr>
              <a:t>δ</a:t>
            </a:r>
            <a:r>
              <a:rPr lang="en-US" sz="2000" dirty="0" smtClean="0">
                <a:solidFill>
                  <a:srgbClr val="0070C0"/>
                </a:solidFill>
              </a:rPr>
              <a:t> is the desired minimum confidence)</a:t>
            </a:r>
            <a:r>
              <a:rPr lang="en-US" sz="2000" dirty="0" smtClean="0"/>
              <a:t> and </a:t>
            </a:r>
            <a:r>
              <a:rPr lang="tr-TR" sz="2000" dirty="0" smtClean="0"/>
              <a:t>ε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(desired maximum error)</a:t>
            </a:r>
            <a:r>
              <a:rPr lang="en-US" sz="2000" dirty="0" smtClean="0"/>
              <a:t>:  </a:t>
            </a:r>
            <a:r>
              <a:rPr lang="tr-TR" sz="2000" dirty="0" smtClean="0"/>
              <a:t>How </a:t>
            </a:r>
            <a:r>
              <a:rPr lang="tr-TR" sz="2000" dirty="0"/>
              <a:t>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probability at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least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000" dirty="0" smtClean="0"/>
              <a:t>1‒δ</a:t>
            </a:r>
            <a:r>
              <a:rPr lang="tr-TR" sz="2000" dirty="0"/>
              <a:t>, </a:t>
            </a:r>
            <a:r>
              <a:rPr lang="en-US" sz="2000" dirty="0" smtClean="0"/>
              <a:t>the tightest rectangle </a:t>
            </a:r>
            <a:r>
              <a:rPr lang="tr-TR" sz="2000" i="1" dirty="0" smtClean="0"/>
              <a:t>h</a:t>
            </a:r>
            <a:r>
              <a:rPr lang="tr-TR" sz="2000" dirty="0" smtClean="0"/>
              <a:t> </a:t>
            </a:r>
            <a:r>
              <a:rPr lang="tr-TR" sz="2000" dirty="0"/>
              <a:t>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</a:t>
            </a:r>
            <a:r>
              <a:rPr lang="tr-TR" sz="2000" dirty="0" smtClean="0"/>
              <a:t>?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Pr</a:t>
            </a:r>
            <a:r>
              <a:rPr lang="en-US" sz="2000" dirty="0" smtClean="0"/>
              <a:t>(E(</a:t>
            </a:r>
            <a:r>
              <a:rPr lang="en-US" sz="2000" dirty="0" err="1" smtClean="0"/>
              <a:t>h|X</a:t>
            </a:r>
            <a:r>
              <a:rPr lang="en-US" sz="2000" dirty="0" smtClean="0"/>
              <a:t>) ≤</a:t>
            </a:r>
            <a:r>
              <a:rPr lang="tr-TR" sz="2000" dirty="0"/>
              <a:t> ε </a:t>
            </a:r>
            <a:r>
              <a:rPr lang="en-US" sz="2000" dirty="0" smtClean="0"/>
              <a:t>) ≥ 1 - </a:t>
            </a:r>
            <a:r>
              <a:rPr lang="tr-TR" sz="2000" dirty="0" smtClean="0"/>
              <a:t>δ</a:t>
            </a:r>
            <a:endParaRPr lang="en-US" sz="1800" dirty="0" smtClean="0"/>
          </a:p>
          <a:p>
            <a:r>
              <a:rPr lang="en-US" sz="1800" dirty="0" smtClean="0"/>
              <a:t>Answer: </a:t>
            </a:r>
            <a:r>
              <a:rPr lang="tr-T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≥ (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4/ε)l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tr-T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(4/δ)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Example: </a:t>
            </a:r>
            <a:r>
              <a:rPr lang="tr-TR" sz="2000" dirty="0">
                <a:solidFill>
                  <a:srgbClr val="C00000"/>
                </a:solidFill>
              </a:rPr>
              <a:t>How many training </a:t>
            </a:r>
            <a:r>
              <a:rPr lang="tr-TR" sz="2000" dirty="0" smtClean="0">
                <a:solidFill>
                  <a:srgbClr val="C00000"/>
                </a:solidFill>
              </a:rPr>
              <a:t>examples</a:t>
            </a:r>
            <a:r>
              <a:rPr lang="en-US" sz="2000" dirty="0" smtClean="0">
                <a:solidFill>
                  <a:srgbClr val="C00000"/>
                </a:solidFill>
              </a:rPr>
              <a:t>, N</a:t>
            </a:r>
            <a:r>
              <a:rPr lang="tr-TR" sz="2000" dirty="0" smtClean="0">
                <a:solidFill>
                  <a:srgbClr val="C00000"/>
                </a:solidFill>
              </a:rPr>
              <a:t>,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do we need so that </a:t>
            </a:r>
            <a:r>
              <a:rPr lang="en-US" sz="2000" dirty="0" err="1" smtClean="0">
                <a:solidFill>
                  <a:srgbClr val="C00000"/>
                </a:solidFill>
              </a:rPr>
              <a:t>Pr</a:t>
            </a:r>
            <a:r>
              <a:rPr lang="en-US" sz="2000" dirty="0" smtClean="0">
                <a:solidFill>
                  <a:srgbClr val="C00000"/>
                </a:solidFill>
              </a:rPr>
              <a:t>(E(</a:t>
            </a:r>
            <a:r>
              <a:rPr lang="en-US" sz="2000" dirty="0" err="1" smtClean="0">
                <a:solidFill>
                  <a:srgbClr val="C00000"/>
                </a:solidFill>
              </a:rPr>
              <a:t>h|X</a:t>
            </a:r>
            <a:r>
              <a:rPr lang="en-US" sz="2000" dirty="0">
                <a:solidFill>
                  <a:srgbClr val="C00000"/>
                </a:solidFill>
              </a:rPr>
              <a:t>) ≤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0.1</a:t>
            </a:r>
            <a:r>
              <a:rPr lang="tr-TR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) ≥ </a:t>
            </a:r>
            <a:r>
              <a:rPr lang="en-US" sz="2000" dirty="0" smtClean="0">
                <a:solidFill>
                  <a:srgbClr val="C00000"/>
                </a:solidFill>
              </a:rPr>
              <a:t>95%?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1700" dirty="0" smtClean="0">
                <a:solidFill>
                  <a:srgbClr val="0070C0"/>
                </a:solidFill>
              </a:rPr>
              <a:t>Here </a:t>
            </a:r>
            <a:r>
              <a:rPr lang="tr-TR" sz="1700" dirty="0" smtClean="0">
                <a:solidFill>
                  <a:srgbClr val="0070C0"/>
                </a:solidFill>
              </a:rPr>
              <a:t>ε</a:t>
            </a:r>
            <a:r>
              <a:rPr lang="en-US" sz="1700" dirty="0" smtClean="0">
                <a:solidFill>
                  <a:srgbClr val="0070C0"/>
                </a:solidFill>
              </a:rPr>
              <a:t> = 0.1 and 1 – </a:t>
            </a:r>
            <a:r>
              <a:rPr lang="tr-TR" sz="1700" dirty="0" smtClean="0">
                <a:solidFill>
                  <a:srgbClr val="0070C0"/>
                </a:solidFill>
              </a:rPr>
              <a:t>δ</a:t>
            </a:r>
            <a:r>
              <a:rPr lang="en-US" sz="1700" dirty="0" smtClean="0">
                <a:solidFill>
                  <a:srgbClr val="0070C0"/>
                </a:solidFill>
              </a:rPr>
              <a:t> = 0.95 and so </a:t>
            </a:r>
            <a:r>
              <a:rPr lang="tr-TR" sz="1700" dirty="0" smtClean="0">
                <a:solidFill>
                  <a:srgbClr val="0070C0"/>
                </a:solidFill>
              </a:rPr>
              <a:t>δ</a:t>
            </a:r>
            <a:r>
              <a:rPr lang="en-US" sz="1700" dirty="0" smtClean="0">
                <a:solidFill>
                  <a:srgbClr val="0070C0"/>
                </a:solidFill>
              </a:rPr>
              <a:t> = 0.05</a:t>
            </a:r>
          </a:p>
          <a:p>
            <a:pPr lvl="1"/>
            <a:r>
              <a:rPr lang="tr-TR" sz="1800" i="1" dirty="0">
                <a:solidFill>
                  <a:srgbClr val="0070C0"/>
                </a:solidFill>
              </a:rPr>
              <a:t>N</a:t>
            </a:r>
            <a:r>
              <a:rPr lang="tr-TR" sz="1800" dirty="0">
                <a:solidFill>
                  <a:srgbClr val="0070C0"/>
                </a:solidFill>
              </a:rPr>
              <a:t> ≥ (4/ε)l</a:t>
            </a:r>
            <a:r>
              <a:rPr lang="en-US" sz="1800" dirty="0">
                <a:solidFill>
                  <a:srgbClr val="0070C0"/>
                </a:solidFill>
              </a:rPr>
              <a:t>n</a:t>
            </a:r>
            <a:r>
              <a:rPr lang="tr-TR" sz="1800" dirty="0">
                <a:solidFill>
                  <a:srgbClr val="0070C0"/>
                </a:solidFill>
              </a:rPr>
              <a:t>(4/δ</a:t>
            </a:r>
            <a:r>
              <a:rPr lang="tr-TR" sz="1800" dirty="0" smtClean="0">
                <a:solidFill>
                  <a:srgbClr val="0070C0"/>
                </a:solidFill>
              </a:rPr>
              <a:t>)</a:t>
            </a:r>
            <a:r>
              <a:rPr lang="en-US" sz="1800" dirty="0" smtClean="0">
                <a:solidFill>
                  <a:srgbClr val="0070C0"/>
                </a:solidFill>
              </a:rPr>
              <a:t> = </a:t>
            </a:r>
            <a:r>
              <a:rPr lang="tr-TR" sz="1800" dirty="0">
                <a:solidFill>
                  <a:srgbClr val="0070C0"/>
                </a:solidFill>
              </a:rPr>
              <a:t>(</a:t>
            </a:r>
            <a:r>
              <a:rPr lang="tr-TR" sz="1800" dirty="0" smtClean="0">
                <a:solidFill>
                  <a:srgbClr val="0070C0"/>
                </a:solidFill>
              </a:rPr>
              <a:t>4/</a:t>
            </a:r>
            <a:r>
              <a:rPr lang="en-US" sz="1800" dirty="0" smtClean="0">
                <a:solidFill>
                  <a:srgbClr val="0070C0"/>
                </a:solidFill>
              </a:rPr>
              <a:t>0.1</a:t>
            </a:r>
            <a:r>
              <a:rPr lang="tr-TR" sz="1800" dirty="0" smtClean="0">
                <a:solidFill>
                  <a:srgbClr val="0070C0"/>
                </a:solidFill>
              </a:rPr>
              <a:t>)l</a:t>
            </a:r>
            <a:r>
              <a:rPr lang="en-US" sz="1800" dirty="0">
                <a:solidFill>
                  <a:srgbClr val="0070C0"/>
                </a:solidFill>
              </a:rPr>
              <a:t>n</a:t>
            </a:r>
            <a:r>
              <a:rPr lang="tr-TR" sz="1800" dirty="0" smtClean="0">
                <a:solidFill>
                  <a:srgbClr val="0070C0"/>
                </a:solidFill>
              </a:rPr>
              <a:t>(4/</a:t>
            </a:r>
            <a:r>
              <a:rPr lang="en-US" sz="1800" dirty="0" smtClean="0">
                <a:solidFill>
                  <a:srgbClr val="0070C0"/>
                </a:solidFill>
              </a:rPr>
              <a:t>0.05</a:t>
            </a:r>
            <a:r>
              <a:rPr lang="tr-TR" sz="1800" dirty="0" smtClean="0">
                <a:solidFill>
                  <a:srgbClr val="0070C0"/>
                </a:solidFill>
              </a:rPr>
              <a:t>)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tr-TR" sz="1800" i="1" dirty="0">
                <a:solidFill>
                  <a:srgbClr val="0070C0"/>
                </a:solidFill>
              </a:rPr>
              <a:t>N</a:t>
            </a:r>
            <a:r>
              <a:rPr lang="tr-TR" sz="1800" dirty="0">
                <a:solidFill>
                  <a:srgbClr val="0070C0"/>
                </a:solidFill>
              </a:rPr>
              <a:t> ≥</a:t>
            </a:r>
            <a:r>
              <a:rPr lang="en-US" sz="1800" dirty="0" smtClean="0">
                <a:solidFill>
                  <a:srgbClr val="0070C0"/>
                </a:solidFill>
              </a:rPr>
              <a:t> 40 ln(80) = 175.28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700" dirty="0" smtClean="0">
                <a:solidFill>
                  <a:srgbClr val="0070C0"/>
                </a:solidFill>
              </a:rPr>
              <a:t>Hence our training set X should contain at least</a:t>
            </a:r>
          </a:p>
          <a:p>
            <a:pPr marL="365760" lvl="1" indent="0">
              <a:buNone/>
            </a:pPr>
            <a:r>
              <a:rPr lang="en-US" sz="1700" dirty="0">
                <a:solidFill>
                  <a:srgbClr val="0070C0"/>
                </a:solidFill>
              </a:rPr>
              <a:t>	</a:t>
            </a:r>
            <a:r>
              <a:rPr lang="en-US" sz="1700" dirty="0" smtClean="0">
                <a:solidFill>
                  <a:srgbClr val="0070C0"/>
                </a:solidFill>
              </a:rPr>
              <a:t>N = 176 data instances.</a:t>
            </a:r>
            <a:endParaRPr lang="en-US" sz="1700" dirty="0">
              <a:solidFill>
                <a:srgbClr val="0070C0"/>
              </a:solidFill>
            </a:endParaRPr>
          </a:p>
          <a:p>
            <a:endParaRPr lang="tr-T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Noise and Model Complexity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69A90D-68B4-44BD-B5BA-4D595A9E4370}" type="slidenum">
              <a:rPr lang="tr-TR"/>
              <a:pPr/>
              <a:t>16</a:t>
            </a:fld>
            <a:endParaRPr lang="tr-TR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612648" y="1600200"/>
            <a:ext cx="3959352" cy="4495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Noise: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Unwanted anomaly in the data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Potential Sources of Noise</a:t>
            </a:r>
            <a:endParaRPr lang="tr-TR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Imprecision in recording input attributes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Errors in labeling the data points (“teacher noise”)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“Hidden” or “latent” attributes that affect the labels of the instances, but which are not considered in the data </a:t>
            </a:r>
            <a:endParaRPr lang="tr-TR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Noise and Model </a:t>
            </a:r>
            <a:r>
              <a:rPr lang="tr-TR" dirty="0" smtClean="0"/>
              <a:t>Complexity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(cont.)</a:t>
            </a:r>
            <a:endParaRPr lang="tr-T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69A90D-68B4-44BD-B5BA-4D595A9E4370}" type="slidenum">
              <a:rPr lang="tr-TR"/>
              <a:pPr/>
              <a:t>17</a:t>
            </a:fld>
            <a:endParaRPr lang="tr-TR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tr-TR" dirty="0"/>
              <a:t>Use </a:t>
            </a:r>
            <a:r>
              <a:rPr lang="tr-TR" dirty="0" smtClean="0"/>
              <a:t>simple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model</a:t>
            </a:r>
            <a:r>
              <a:rPr lang="tr-TR" dirty="0" smtClean="0"/>
              <a:t> because</a:t>
            </a:r>
            <a:endParaRPr lang="tr-TR" dirty="0"/>
          </a:p>
          <a:p>
            <a:r>
              <a:rPr lang="tr-TR" sz="2400" dirty="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complexity)</a:t>
            </a:r>
          </a:p>
          <a:p>
            <a:r>
              <a:rPr lang="tr-TR" sz="2400" dirty="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space complexity)</a:t>
            </a:r>
          </a:p>
          <a:p>
            <a:r>
              <a:rPr lang="tr-TR" sz="2400" dirty="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(more interpretable)</a:t>
            </a:r>
          </a:p>
          <a:p>
            <a:r>
              <a:rPr lang="tr-TR" sz="2400" dirty="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variance - Occam’s razor)</a:t>
            </a:r>
          </a:p>
        </p:txBody>
      </p:sp>
    </p:spTree>
    <p:extLst>
      <p:ext uri="{BB962C8B-B14F-4D97-AF65-F5344CB8AC3E}">
        <p14:creationId xmlns:p14="http://schemas.microsoft.com/office/powerpoint/2010/main" val="42820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652120" y="1628800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3"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628800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4804290"/>
              </p:ext>
            </p:extLst>
          </p:nvPr>
        </p:nvGraphicFramePr>
        <p:xfrm>
          <a:off x="5870024" y="2582068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4" name="Equation" r:id="rId6" imgW="1333440" imgH="507960" progId="Equation.3">
                  <p:embed/>
                </p:oleObj>
              </mc:Choice>
              <mc:Fallback>
                <p:oleObj name="Equation" r:id="rId6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024" y="2582068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5687407"/>
              </p:ext>
            </p:extLst>
          </p:nvPr>
        </p:nvGraphicFramePr>
        <p:xfrm>
          <a:off x="5901030" y="4881959"/>
          <a:ext cx="2968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5" name="Equation" r:id="rId8" imgW="1600200" imgH="507960" progId="Equation.3">
                  <p:embed/>
                </p:oleObj>
              </mc:Choice>
              <mc:Fallback>
                <p:oleObj name="Equation" r:id="rId8" imgW="1600200" imgH="5079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030" y="4881959"/>
                        <a:ext cx="2968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18</a:t>
            </a:fld>
            <a:endParaRPr lang="tr-TR" dirty="0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9280" y="3662759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1992" y="4493756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one hypothesis for each class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64" y="2204864"/>
            <a:ext cx="246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each </a:t>
            </a:r>
            <a:r>
              <a:rPr lang="en-US" sz="1800" dirty="0" err="1" smtClean="0">
                <a:solidFill>
                  <a:srgbClr val="0070C0"/>
                </a:solidFill>
              </a:rPr>
              <a:t>r</a:t>
            </a:r>
            <a:r>
              <a:rPr lang="en-US" sz="1800" baseline="30000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smtClean="0">
                <a:solidFill>
                  <a:srgbClr val="0070C0"/>
                </a:solidFill>
              </a:rPr>
              <a:t> is now a vector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5893356"/>
            <a:ext cx="403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view a K-class classification problem</a:t>
            </a:r>
          </a:p>
          <a:p>
            <a:r>
              <a:rPr lang="en-US" sz="2000" i="1" dirty="0" smtClean="0">
                <a:solidFill>
                  <a:srgbClr val="C00000"/>
                </a:solidFill>
              </a:rPr>
              <a:t>as K two-class classification problems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556792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7544" y="332656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4" name="Equation" r:id="rId4" imgW="952200" imgH="215640" progId="Equation.3">
                  <p:embed/>
                </p:oleObj>
              </mc:Choice>
              <mc:Fallback>
                <p:oleObj name="Equation" r:id="rId4" imgW="95220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05038"/>
                        <a:ext cx="1933575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69000" y="2794000"/>
          <a:ext cx="139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5" name="Equation" r:id="rId6" imgW="1396800" imgH="241200" progId="Equation.3">
                  <p:embed/>
                </p:oleObj>
              </mc:Choice>
              <mc:Fallback>
                <p:oleObj name="Equation" r:id="rId6" imgW="1396800" imgH="24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794000"/>
                        <a:ext cx="13970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6" name="Equation" r:id="rId8" imgW="1663560" imgH="431640" progId="Equation.3">
                  <p:embed/>
                </p:oleObj>
              </mc:Choice>
              <mc:Fallback>
                <p:oleObj name="Equation" r:id="rId8" imgW="166356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076700"/>
                        <a:ext cx="3541712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3B7E8-76BE-4C0C-B1F0-65BB59E694E5}" type="slidenum">
              <a:rPr lang="tr-TR"/>
              <a:pPr/>
              <a:t>19</a:t>
            </a:fld>
            <a:endParaRPr lang="tr-TR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28182"/>
              </p:ext>
            </p:extLst>
          </p:nvPr>
        </p:nvGraphicFramePr>
        <p:xfrm>
          <a:off x="359281" y="5085184"/>
          <a:ext cx="54911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7" name="Equation" r:id="rId10" imgW="2323800" imgH="431640" progId="Equation.3">
                  <p:embed/>
                </p:oleObj>
              </mc:Choice>
              <mc:Fallback>
                <p:oleObj name="Equation" r:id="rId10" imgW="2323800" imgH="431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81" y="5085184"/>
                        <a:ext cx="5491163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8" name="Equation" r:id="rId12" imgW="838080" imgH="761760" progId="Equation.3">
                  <p:embed/>
                </p:oleObj>
              </mc:Choice>
              <mc:Fallback>
                <p:oleObj name="Equation" r:id="rId12" imgW="838080" imgH="7617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44675"/>
                        <a:ext cx="19129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613170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f: underlying function that 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we </a:t>
            </a:r>
            <a:r>
              <a:rPr lang="en-US" sz="1800" dirty="0" smtClean="0">
                <a:solidFill>
                  <a:srgbClr val="0070C0"/>
                </a:solidFill>
              </a:rPr>
              <a:t>want to </a:t>
            </a:r>
            <a:r>
              <a:rPr lang="en-US" sz="1800" dirty="0" smtClean="0">
                <a:solidFill>
                  <a:srgbClr val="0070C0"/>
                </a:solidFill>
              </a:rPr>
              <a:t>learn from data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189" y="1559435"/>
            <a:ext cx="524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linear, second-order, and sixth-order polynomials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244" y="48955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Error of g in linear regression: 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588" y="6087553"/>
            <a:ext cx="425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Occam’s razor also applies in regression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2:</a:t>
            </a:r>
            <a:r>
              <a:rPr lang="tr-TR"/>
              <a:t> </a:t>
            </a:r>
            <a:br>
              <a:rPr lang="tr-TR"/>
            </a:br>
            <a:r>
              <a:rPr lang="tr-TR"/>
              <a:t>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D26EC8-C52F-40DA-B769-489166C0D70A}" type="slidenum">
              <a:rPr lang="tr-TR"/>
              <a:pPr/>
              <a:t>20</a:t>
            </a:fld>
            <a:endParaRPr lang="tr-T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628800"/>
            <a:ext cx="8531352" cy="4495800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 smtClean="0">
                <a:latin typeface="Lucida Calligraphy" pitchFamily="66" charset="0"/>
              </a:rPr>
              <a:t>H</a:t>
            </a:r>
            <a:endParaRPr lang="en-US" dirty="0" smtClean="0">
              <a:latin typeface="Lucida Calligraphy" pitchFamily="66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hlink"/>
                </a:solidFill>
                <a:latin typeface="Lucida Calligraphy" pitchFamily="66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(e.g., our inductive bias in these slides’ </a:t>
            </a:r>
            <a:r>
              <a:rPr lang="en-US" sz="2400" dirty="0" smtClean="0">
                <a:solidFill>
                  <a:srgbClr val="0070C0"/>
                </a:solidFill>
              </a:rPr>
              <a:t>classification examples </a:t>
            </a:r>
            <a:r>
              <a:rPr lang="en-US" sz="2400" dirty="0" smtClean="0">
                <a:solidFill>
                  <a:srgbClr val="0070C0"/>
                </a:solidFill>
              </a:rPr>
              <a:t>was to select rectangles as hypotheses - they could have been circles, squares or something else)</a:t>
            </a:r>
            <a:endParaRPr lang="tr-TR" sz="2400" dirty="0">
              <a:solidFill>
                <a:srgbClr val="0070C0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</a:t>
            </a:r>
            <a:r>
              <a:rPr lang="tr-TR" dirty="0" smtClean="0"/>
              <a:t>performs </a:t>
            </a:r>
            <a:r>
              <a:rPr lang="tr-TR" dirty="0"/>
              <a:t>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  <a:endParaRPr lang="en-US" i="1" dirty="0" smtClean="0"/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(e.g., fitting a 6th-order polynomial to noisy data sampled from a </a:t>
            </a:r>
            <a:r>
              <a:rPr lang="en-US" dirty="0" smtClean="0">
                <a:solidFill>
                  <a:srgbClr val="0070C0"/>
                </a:solidFill>
              </a:rPr>
              <a:t>   2nd </a:t>
            </a:r>
            <a:r>
              <a:rPr lang="en-US" dirty="0" smtClean="0">
                <a:solidFill>
                  <a:srgbClr val="0070C0"/>
                </a:solidFill>
              </a:rPr>
              <a:t>– order polynomial) 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tr-TR" dirty="0" smtClean="0"/>
              <a:t>Underfitting</a:t>
            </a:r>
            <a:r>
              <a:rPr lang="tr-TR" dirty="0"/>
              <a:t>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 smtClean="0"/>
              <a:t>f</a:t>
            </a:r>
            <a:endParaRPr lang="en-US" i="1" dirty="0" smtClean="0"/>
          </a:p>
          <a:p>
            <a:pPr marL="274320" lvl="2" indent="0">
              <a:spcBef>
                <a:spcPts val="700"/>
              </a:spcBef>
              <a:buSzPct val="60000"/>
              <a:buNone/>
            </a:pPr>
            <a:r>
              <a:rPr lang="en-US" sz="2600" dirty="0">
                <a:solidFill>
                  <a:srgbClr val="0070C0"/>
                </a:solidFill>
              </a:rPr>
              <a:t>(e.g., fitting a </a:t>
            </a:r>
            <a:r>
              <a:rPr lang="en-US" sz="2600" dirty="0" smtClean="0">
                <a:solidFill>
                  <a:srgbClr val="0070C0"/>
                </a:solidFill>
              </a:rPr>
              <a:t>2nd-order </a:t>
            </a:r>
            <a:r>
              <a:rPr lang="en-US" sz="2600" dirty="0">
                <a:solidFill>
                  <a:srgbClr val="0070C0"/>
                </a:solidFill>
              </a:rPr>
              <a:t>polynomial to noisy data sampled </a:t>
            </a:r>
            <a:r>
              <a:rPr lang="en-US" sz="2600" dirty="0" smtClean="0">
                <a:solidFill>
                  <a:srgbClr val="0070C0"/>
                </a:solidFill>
              </a:rPr>
              <a:t>from </a:t>
            </a:r>
            <a:r>
              <a:rPr lang="en-US" sz="2600" dirty="0">
                <a:solidFill>
                  <a:srgbClr val="0070C0"/>
                </a:solidFill>
              </a:rPr>
              <a:t>a </a:t>
            </a:r>
            <a:r>
              <a:rPr lang="en-US" sz="2600" dirty="0" smtClean="0">
                <a:solidFill>
                  <a:srgbClr val="0070C0"/>
                </a:solidFill>
              </a:rPr>
              <a:t>    6th </a:t>
            </a:r>
            <a:r>
              <a:rPr lang="en-US" sz="2600" dirty="0">
                <a:solidFill>
                  <a:srgbClr val="0070C0"/>
                </a:solidFill>
              </a:rPr>
              <a:t>– order polynomial) </a:t>
            </a:r>
            <a:endParaRPr lang="tr-TR" sz="2600" dirty="0">
              <a:solidFill>
                <a:srgbClr val="0070C0"/>
              </a:solidFill>
            </a:endParaRPr>
          </a:p>
          <a:p>
            <a:endParaRPr lang="tr-TR" i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3AD753-33B0-45DC-B91F-EDFAACD52824}" type="slidenum">
              <a:rPr lang="tr-TR"/>
              <a:pPr/>
              <a:t>21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955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68313" y="1989138"/>
                <a:ext cx="8229600" cy="3886200"/>
              </a:xfrm>
            </p:spPr>
            <p:txBody>
              <a:bodyPr/>
              <a:lstStyle/>
              <a:p>
                <a:pPr marL="609600" indent="-609600"/>
                <a:r>
                  <a:rPr lang="tr-TR" dirty="0"/>
                  <a:t>There is a trade-off between three factors (Dietterich, 2003):</a:t>
                </a:r>
              </a:p>
              <a:p>
                <a:pPr marL="990600" lvl="1" indent="-533400">
                  <a:buFont typeface="Wingdings" pitchFamily="2" charset="2"/>
                  <a:buAutoNum type="arabicPeriod"/>
                </a:pPr>
                <a:r>
                  <a:rPr lang="tr-TR" sz="2400" dirty="0"/>
                  <a:t>Complexity of </a:t>
                </a:r>
                <a:r>
                  <a:rPr lang="tr-TR" sz="2400" dirty="0">
                    <a:latin typeface="Lucida Calligraphy" pitchFamily="66" charset="0"/>
                  </a:rPr>
                  <a:t>H</a:t>
                </a:r>
                <a:r>
                  <a:rPr lang="tr-TR" sz="2400" i="1" dirty="0"/>
                  <a:t>, c </a:t>
                </a:r>
                <a:r>
                  <a:rPr lang="tr-TR" sz="2400" dirty="0"/>
                  <a:t>(</a:t>
                </a:r>
                <a:r>
                  <a:rPr lang="tr-TR" sz="2400" dirty="0">
                    <a:latin typeface="Lucida Calligraphy" pitchFamily="66" charset="0"/>
                  </a:rPr>
                  <a:t>H</a:t>
                </a:r>
                <a:r>
                  <a:rPr lang="tr-TR" sz="2400" dirty="0"/>
                  <a:t>),</a:t>
                </a:r>
              </a:p>
              <a:p>
                <a:pPr marL="990600" lvl="1" indent="-533400">
                  <a:buFont typeface="Wingdings" pitchFamily="2" charset="2"/>
                  <a:buAutoNum type="arabicPeriod"/>
                </a:pPr>
                <a:r>
                  <a:rPr lang="tr-TR" sz="2400" dirty="0"/>
                  <a:t>Training set size, </a:t>
                </a:r>
                <a:r>
                  <a:rPr lang="tr-TR" sz="2400" i="1" dirty="0"/>
                  <a:t>N, </a:t>
                </a:r>
                <a:endParaRPr lang="tr-TR" sz="2400" dirty="0"/>
              </a:p>
              <a:p>
                <a:pPr marL="990600" lvl="1" indent="-533400">
                  <a:buFont typeface="Wingdings" pitchFamily="2" charset="2"/>
                  <a:buAutoNum type="arabicPeriod"/>
                </a:pPr>
                <a:r>
                  <a:rPr lang="tr-TR" sz="2400" dirty="0"/>
                  <a:t>Generalization error, </a:t>
                </a:r>
                <a:r>
                  <a:rPr lang="tr-TR" sz="2400" i="1" dirty="0"/>
                  <a:t>E</a:t>
                </a:r>
                <a:r>
                  <a:rPr lang="tr-TR" sz="2400" dirty="0"/>
                  <a:t>, on new data</a:t>
                </a:r>
              </a:p>
              <a:p>
                <a:pPr marL="609600" indent="-609600">
                  <a:buFont typeface="Wingdings" pitchFamily="2" charset="2"/>
                  <a:buChar char="¨"/>
                </a:pPr>
                <a:r>
                  <a:rPr lang="tr-TR" dirty="0"/>
                  <a:t>As </a:t>
                </a:r>
                <a:r>
                  <a:rPr lang="tr-TR" i="1" dirty="0" smtClean="0"/>
                  <a:t>N</a:t>
                </a:r>
                <a:r>
                  <a:rPr lang="tr-TR" dirty="0" smtClean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sym typeface="Symbol"/>
                      </a:rPr>
                      <m:t>↑</m:t>
                    </m:r>
                  </m:oMath>
                </a14:m>
                <a:r>
                  <a:rPr lang="tr-TR" dirty="0" smtClean="0">
                    <a:latin typeface="Symbol" pitchFamily="18" charset="2"/>
                  </a:rPr>
                  <a:t>, </a:t>
                </a:r>
                <a:r>
                  <a:rPr lang="tr-TR" i="1" dirty="0" smtClean="0"/>
                  <a:t>E</a:t>
                </a:r>
                <a:r>
                  <a:rPr lang="tr-TR" dirty="0">
                    <a:latin typeface="Symbol" pitchFamily="18" charset="2"/>
                  </a:rPr>
                  <a:t> </a:t>
                </a:r>
                <a:r>
                  <a:rPr lang="tr-TR" dirty="0" smtClean="0">
                    <a:latin typeface="Symbol" pitchFamily="18" charset="2"/>
                  </a:rPr>
                  <a:t>¯</a:t>
                </a:r>
                <a:r>
                  <a:rPr lang="tr-TR" dirty="0" smtClean="0">
                    <a:latin typeface="Symbol" pitchFamily="18" charset="2"/>
                    <a:sym typeface="Symbol"/>
                  </a:rPr>
                  <a:t></a:t>
                </a:r>
                <a:endParaRPr lang="tr-TR" dirty="0"/>
              </a:p>
              <a:p>
                <a:pPr marL="609600" indent="-609600">
                  <a:buFont typeface="Wingdings" pitchFamily="2" charset="2"/>
                  <a:buChar char="¨"/>
                </a:pPr>
                <a:r>
                  <a:rPr lang="tr-TR" dirty="0"/>
                  <a:t>As </a:t>
                </a:r>
                <a:r>
                  <a:rPr lang="tr-TR" i="1" dirty="0"/>
                  <a:t>c </a:t>
                </a:r>
                <a:r>
                  <a:rPr lang="tr-TR" dirty="0"/>
                  <a:t>(</a:t>
                </a:r>
                <a:r>
                  <a:rPr lang="tr-TR" dirty="0">
                    <a:latin typeface="Lucida Calligraphy" pitchFamily="66" charset="0"/>
                  </a:rPr>
                  <a:t>H</a:t>
                </a:r>
                <a:r>
                  <a:rPr lang="tr-TR" dirty="0" smtClean="0"/>
                  <a:t>)</a:t>
                </a:r>
                <a:r>
                  <a:rPr lang="tr-TR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sym typeface="Symbol"/>
                      </a:rPr>
                      <m:t>↑ </m:t>
                    </m:r>
                  </m:oMath>
                </a14:m>
                <a:r>
                  <a:rPr lang="tr-TR" dirty="0" smtClean="0">
                    <a:latin typeface="Symbol" pitchFamily="18" charset="2"/>
                  </a:rPr>
                  <a:t>, </a:t>
                </a:r>
                <a:r>
                  <a:rPr lang="tr-TR" dirty="0"/>
                  <a:t>first </a:t>
                </a:r>
                <a:r>
                  <a:rPr lang="tr-TR" i="1" dirty="0"/>
                  <a:t>E</a:t>
                </a:r>
                <a:r>
                  <a:rPr lang="tr-TR" dirty="0">
                    <a:latin typeface="Symbol" pitchFamily="18" charset="2"/>
                  </a:rPr>
                  <a:t>¯ </a:t>
                </a:r>
                <a:r>
                  <a:rPr lang="tr-TR" dirty="0"/>
                  <a:t>and then </a:t>
                </a:r>
                <a:r>
                  <a:rPr lang="tr-TR" i="1" dirty="0"/>
                  <a:t>E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sym typeface="Symbol"/>
                      </a:rPr>
                      <m:t>↑ </m:t>
                    </m:r>
                  </m:oMath>
                </a14:m>
                <a:r>
                  <a:rPr lang="tr-TR" dirty="0">
                    <a:latin typeface="Symbol" pitchFamily="18" charset="2"/>
                  </a:rPr>
                  <a:t>­</a:t>
                </a:r>
                <a:endParaRPr lang="tr-TR" dirty="0"/>
              </a:p>
            </p:txBody>
          </p:sp>
        </mc:Choice>
        <mc:Fallback xmlns="">
          <p:sp>
            <p:nvSpPr>
              <p:cNvPr id="125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8313" y="1989138"/>
                <a:ext cx="8229600" cy="3886200"/>
              </a:xfrm>
              <a:blipFill rotWithShape="1">
                <a:blip r:embed="rId2"/>
                <a:stretch>
                  <a:fillRect l="-444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DC725E-4115-4786-8A56-EA4079F6953E}" type="slidenum">
              <a:rPr lang="tr-TR"/>
              <a:pPr/>
              <a:t>22</a:t>
            </a:fld>
            <a:endParaRPr lang="tr-T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To estimate generalization error, we need data unseen during training. We split the data as</a:t>
            </a:r>
          </a:p>
          <a:p>
            <a:pPr lvl="1"/>
            <a:r>
              <a:rPr lang="tr-TR" sz="2400" dirty="0"/>
              <a:t>Training set </a:t>
            </a:r>
            <a:r>
              <a:rPr lang="tr-TR" sz="2400" dirty="0" smtClean="0"/>
              <a:t>(</a:t>
            </a:r>
            <a:r>
              <a:rPr lang="en-US" sz="2400" dirty="0" smtClean="0"/>
              <a:t>e.g., </a:t>
            </a:r>
            <a:r>
              <a:rPr lang="tr-TR" sz="2400" dirty="0" smtClean="0"/>
              <a:t>50%)</a:t>
            </a:r>
            <a:endParaRPr lang="en-US" sz="2400" dirty="0" smtClean="0"/>
          </a:p>
          <a:p>
            <a:pPr marL="36576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i="1" dirty="0" smtClean="0">
                <a:solidFill>
                  <a:srgbClr val="0070C0"/>
                </a:solidFill>
              </a:rPr>
              <a:t>data instances used to construct the model</a:t>
            </a:r>
            <a:endParaRPr lang="tr-TR" sz="2400" i="1" dirty="0">
              <a:solidFill>
                <a:srgbClr val="0070C0"/>
              </a:solidFill>
            </a:endParaRPr>
          </a:p>
          <a:p>
            <a:pPr lvl="1"/>
            <a:r>
              <a:rPr lang="tr-TR" sz="2400" dirty="0"/>
              <a:t>Validation set </a:t>
            </a:r>
            <a:r>
              <a:rPr lang="tr-TR" sz="2400" dirty="0" smtClean="0"/>
              <a:t>(</a:t>
            </a:r>
            <a:r>
              <a:rPr lang="en-US" sz="2400" dirty="0" smtClean="0"/>
              <a:t>e.g., </a:t>
            </a:r>
            <a:r>
              <a:rPr lang="tr-TR" sz="2400" dirty="0" smtClean="0"/>
              <a:t>25%)</a:t>
            </a:r>
            <a:endParaRPr lang="en-US" sz="2400" dirty="0" smtClean="0"/>
          </a:p>
          <a:p>
            <a:pPr marL="640080" lvl="2" indent="0"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data instances used to test preliminary versions of the model and/or to refine the model  </a:t>
            </a:r>
            <a:endParaRPr lang="tr-TR" sz="2400" i="1" dirty="0">
              <a:solidFill>
                <a:srgbClr val="0070C0"/>
              </a:solidFill>
            </a:endParaRPr>
          </a:p>
          <a:p>
            <a:pPr lvl="1"/>
            <a:r>
              <a:rPr lang="tr-TR" sz="2400" dirty="0"/>
              <a:t>Test (publication) set </a:t>
            </a:r>
            <a:r>
              <a:rPr lang="tr-TR" sz="2400" dirty="0" smtClean="0"/>
              <a:t>(</a:t>
            </a:r>
            <a:r>
              <a:rPr lang="en-US" sz="2400" dirty="0" smtClean="0"/>
              <a:t>e.g., </a:t>
            </a:r>
            <a:r>
              <a:rPr lang="tr-TR" sz="2400" dirty="0" smtClean="0"/>
              <a:t>25%)</a:t>
            </a:r>
            <a:endParaRPr lang="en-US" sz="2400" dirty="0" smtClean="0"/>
          </a:p>
          <a:p>
            <a:pPr marL="640080" lvl="2" indent="0"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data instances used to test the final model after it has been fully constructed </a:t>
            </a:r>
            <a:endParaRPr lang="tr-TR" sz="2400" i="1" dirty="0">
              <a:solidFill>
                <a:srgbClr val="0070C0"/>
              </a:solidFill>
            </a:endParaRPr>
          </a:p>
          <a:p>
            <a:r>
              <a:rPr lang="tr-TR" dirty="0"/>
              <a:t>Resampling when there is few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87208" cy="38862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Model: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  <a:endParaRPr lang="en-US" dirty="0" smtClean="0"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to compute the difference between the actual and predicted values</a:t>
            </a:r>
            <a:endParaRPr lang="en-US" dirty="0" smtClean="0"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88" name="Equation" r:id="rId3" imgW="457200" imgH="203040" progId="Equation.3">
                  <p:embed/>
                </p:oleObj>
              </mc:Choice>
              <mc:Fallback>
                <p:oleObj name="Equation" r:id="rId3" imgW="4572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071688"/>
                        <a:ext cx="900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89" name="Equation" r:id="rId5" imgW="1612800" imgH="342720" progId="Equation.3">
                  <p:embed/>
                </p:oleObj>
              </mc:Choice>
              <mc:Fallback>
                <p:oleObj name="Equation" r:id="rId5" imgW="1612800" imgH="342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28938"/>
                        <a:ext cx="35909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23</a:t>
            </a:fld>
            <a:endParaRPr lang="tr-TR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97177"/>
              </p:ext>
            </p:extLst>
          </p:nvPr>
        </p:nvGraphicFramePr>
        <p:xfrm>
          <a:off x="4427984" y="4869160"/>
          <a:ext cx="2814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90" name="Equation" r:id="rId7" imgW="1282680" imgH="266400" progId="Equation.3">
                  <p:embed/>
                </p:oleObj>
              </mc:Choice>
              <mc:Fallback>
                <p:oleObj name="Equation" r:id="rId7" imgW="1282680" imgH="26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869160"/>
                        <a:ext cx="2814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a Class from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  <p:sp>
        <p:nvSpPr>
          <p:cNvPr id="4711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“yes, it’s a family car”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and 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negative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(–)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“no, it’s not a family car”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examples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information we have about each car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95536" y="332656"/>
            <a:ext cx="8229600" cy="828660"/>
          </a:xfrm>
        </p:spPr>
        <p:txBody>
          <a:bodyPr/>
          <a:lstStyle/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99439247"/>
              </p:ext>
            </p:extLst>
          </p:nvPr>
        </p:nvGraphicFramePr>
        <p:xfrm>
          <a:off x="6228184" y="1557338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7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557338"/>
                        <a:ext cx="1806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42885324"/>
              </p:ext>
            </p:extLst>
          </p:nvPr>
        </p:nvGraphicFramePr>
        <p:xfrm>
          <a:off x="5736876" y="5536475"/>
          <a:ext cx="3095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8" name="Equation" r:id="rId7" imgW="2019240" imgH="457200" progId="Equation.3">
                  <p:embed/>
                </p:oleObj>
              </mc:Choice>
              <mc:Fallback>
                <p:oleObj name="Equation" r:id="rId7" imgW="201924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876" y="5536475"/>
                        <a:ext cx="3095625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81040"/>
              </p:ext>
            </p:extLst>
          </p:nvPr>
        </p:nvGraphicFramePr>
        <p:xfrm>
          <a:off x="6589419" y="3526968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9" name="Equation" r:id="rId9" imgW="533160" imgH="457200" progId="Equation.3">
                  <p:embed/>
                </p:oleObj>
              </mc:Choice>
              <mc:Fallback>
                <p:oleObj name="Equation" r:id="rId9" imgW="533160" imgH="457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419" y="3526968"/>
                        <a:ext cx="124777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2901" y="1558742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raining set for the class “family car”</a:t>
            </a:r>
          </a:p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ach of the N data point corresponds to an 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example car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6938" y="221832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each car is represented as: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114" y="4643923"/>
            <a:ext cx="32383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 is the example’s “class”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also called “label”,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“desired class” or “actual class”</a:t>
            </a:r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4962731"/>
              </p:ext>
            </p:extLst>
          </p:nvPr>
        </p:nvGraphicFramePr>
        <p:xfrm>
          <a:off x="6927850" y="2635250"/>
          <a:ext cx="9826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0" name="Equation" r:id="rId11" imgW="469800" imgH="253800" progId="Equation.3">
                  <p:embed/>
                </p:oleObj>
              </mc:Choice>
              <mc:Fallback>
                <p:oleObj name="Equation" r:id="rId11" imgW="469800" imgH="253800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2635250"/>
                        <a:ext cx="9826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03759" y="308416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where: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>
            <a:normAutofit/>
          </a:bodyPr>
          <a:lstStyle/>
          <a:p>
            <a:r>
              <a:rPr lang="tr-TR" dirty="0"/>
              <a:t>Class </a:t>
            </a:r>
            <a:r>
              <a:rPr lang="tr-TR" i="0" dirty="0" smtClean="0">
                <a:latin typeface="Lucida Calligraphy" pitchFamily="66" charset="0"/>
              </a:rPr>
              <a:t>C</a:t>
            </a:r>
            <a:r>
              <a:rPr lang="en-US" i="0" dirty="0" smtClean="0">
                <a:latin typeface="Lucida Calligraphy" pitchFamily="66" charset="0"/>
              </a:rPr>
              <a:t>:</a:t>
            </a:r>
            <a:endParaRPr lang="tr-TR" i="0" dirty="0">
              <a:latin typeface="Lucida Calligraphy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3592462"/>
              </p:ext>
            </p:extLst>
          </p:nvPr>
        </p:nvGraphicFramePr>
        <p:xfrm>
          <a:off x="2123728" y="1700808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Equation" r:id="rId4" imgW="3022560" imgH="203040" progId="Equation.3">
                  <p:embed/>
                </p:oleObj>
              </mc:Choice>
              <mc:Fallback>
                <p:oleObj name="Equation" r:id="rId4" imgW="3022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00808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76069" y="2175486"/>
            <a:ext cx="35787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Assume that the actual Class (“family car”) is characterized by this blue rectangle,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price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and engine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power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</a:p>
          <a:p>
            <a:pPr algn="ctr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But that rectangle is not explicitly given to us!</a:t>
            </a:r>
            <a:endParaRPr lang="en-US" sz="2000" i="1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How to learn a good approximation to this rectangle based just on the positive and negative examples given in data set X? </a:t>
            </a:r>
          </a:p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We create hypotheses!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16016" y="3284984"/>
            <a:ext cx="733622" cy="4320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tr-TR" dirty="0"/>
              <a:t>Hypothesis </a:t>
            </a:r>
            <a:r>
              <a:rPr lang="tr-TR" strike="sngStrike" dirty="0"/>
              <a:t>class</a:t>
            </a:r>
            <a:r>
              <a:rPr lang="tr-TR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  <a:r>
              <a:rPr lang="en-US" dirty="0" smtClean="0"/>
              <a:t> </a:t>
            </a:r>
            <a:r>
              <a:rPr lang="tr-TR" i="0" dirty="0" smtClean="0">
                <a:latin typeface="Lucida Calligraphy" pitchFamily="66" charset="0"/>
              </a:rPr>
              <a:t>H</a:t>
            </a:r>
            <a:endParaRPr lang="tr-TR" i="0" dirty="0">
              <a:latin typeface="Lucida Calligraphy" pitchFamily="66" charset="0"/>
            </a:endParaRPr>
          </a:p>
        </p:txBody>
      </p:sp>
      <p:graphicFrame>
        <p:nvGraphicFramePr>
          <p:cNvPr id="114712" name="Object 2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6592055"/>
              </p:ext>
            </p:extLst>
          </p:nvPr>
        </p:nvGraphicFramePr>
        <p:xfrm>
          <a:off x="5389563" y="3284538"/>
          <a:ext cx="3270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8" name="Equation" r:id="rId4" imgW="1790640" imgH="457200" progId="Equation.3">
                  <p:embed/>
                </p:oleObj>
              </mc:Choice>
              <mc:Fallback>
                <p:oleObj name="Equation" r:id="rId4" imgW="179064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3284538"/>
                        <a:ext cx="32702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10121040"/>
              </p:ext>
            </p:extLst>
          </p:nvPr>
        </p:nvGraphicFramePr>
        <p:xfrm>
          <a:off x="5436095" y="4667944"/>
          <a:ext cx="3245097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9" name="Equation" r:id="rId6" imgW="1523880" imgH="431640" progId="Equation.3">
                  <p:embed/>
                </p:oleObj>
              </mc:Choice>
              <mc:Fallback>
                <p:oleObj name="Equation" r:id="rId6" imgW="1523880" imgH="431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5" y="4667944"/>
                        <a:ext cx="3245097" cy="92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BE044D3-A45A-49F6-AF6E-C0C10AACE9F4}" type="slidenum">
              <a:rPr lang="tr-TR"/>
              <a:pPr/>
              <a:t>6</a:t>
            </a:fld>
            <a:endParaRPr lang="tr-TR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74738" y="4206279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 smtClean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1829" y="1496191"/>
            <a:ext cx="749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Let’s consider hypotheses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that are rectangles in the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i="1" baseline="-250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tr-TR" sz="2000" dirty="0">
                <a:solidFill>
                  <a:srgbClr val="0070C0"/>
                </a:solidFill>
                <a:latin typeface="Lucida Calligraphy" pitchFamily="66" charset="0"/>
              </a:rPr>
              <a:t>H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be the collection of all these possible rectangles</a:t>
            </a:r>
            <a:endParaRPr lang="en-US"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5" y="2204077"/>
            <a:ext cx="302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Take for example </a:t>
            </a:r>
            <a:r>
              <a:rPr lang="en-US" sz="2000" i="1" dirty="0" smtClean="0">
                <a:solidFill>
                  <a:srgbClr val="C00000"/>
                </a:solidFill>
              </a:rPr>
              <a:t>h</a:t>
            </a:r>
            <a:r>
              <a:rPr lang="en-US" sz="2000" dirty="0" smtClean="0">
                <a:solidFill>
                  <a:srgbClr val="C00000"/>
                </a:solidFill>
              </a:rPr>
              <a:t> to be the yellow rectangle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5587574"/>
              </p:ext>
            </p:extLst>
          </p:nvPr>
        </p:nvGraphicFramePr>
        <p:xfrm>
          <a:off x="5940152" y="5661248"/>
          <a:ext cx="2413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0" name="Equation" r:id="rId8" imgW="1320480" imgH="457200" progId="Equation.3">
                  <p:embed/>
                </p:oleObj>
              </mc:Choice>
              <mc:Fallback>
                <p:oleObj name="Equation" r:id="rId8" imgW="1320480" imgH="457200" progId="Equation.3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661248"/>
                        <a:ext cx="2413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52120" y="5445224"/>
            <a:ext cx="96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where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S, G, and the Version Space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F278D9-B881-4104-A829-EC488FE52DF4}" type="slidenum">
              <a:rPr lang="tr-TR"/>
              <a:pPr/>
              <a:t>7</a:t>
            </a:fld>
            <a:endParaRPr lang="tr-TR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2" y="3482975"/>
            <a:ext cx="3600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with the training set </a:t>
            </a:r>
            <a:r>
              <a:rPr lang="en-US" sz="2000" i="1" dirty="0" smtClean="0">
                <a:solidFill>
                  <a:srgbClr val="0070C0"/>
                </a:solidFill>
                <a:latin typeface="+mj-lt"/>
              </a:rPr>
              <a:t>X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tr-TR" sz="2000" dirty="0" smtClean="0">
                <a:latin typeface="+mj-lt"/>
              </a:rPr>
              <a:t>and </a:t>
            </a:r>
            <a:r>
              <a:rPr lang="tr-TR" sz="2000" dirty="0">
                <a:latin typeface="+mj-lt"/>
              </a:rPr>
              <a:t>make up the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version space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Margin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AC0D210-71C6-4AB2-92CC-A96B65609C9A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Choose </a:t>
            </a:r>
            <a:r>
              <a:rPr lang="tr-TR" i="1" dirty="0" smtClean="0"/>
              <a:t>h</a:t>
            </a:r>
            <a:r>
              <a:rPr lang="tr-TR" dirty="0" smtClean="0"/>
              <a:t> with largest margin</a:t>
            </a:r>
            <a:endParaRPr lang="tr-TR" dirty="0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4353733" cy="423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83373" y="3429000"/>
            <a:ext cx="0" cy="360040"/>
          </a:xfrm>
          <a:prstGeom prst="straightConnector1">
            <a:avLst/>
          </a:prstGeom>
          <a:ln w="19050">
            <a:solidFill>
              <a:srgbClr val="9900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5381" y="3429000"/>
            <a:ext cx="1152128" cy="1276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2341428"/>
            <a:ext cx="38041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70C0"/>
                </a:solidFill>
              </a:rPr>
              <a:t>Why the largest margin?</a:t>
            </a:r>
          </a:p>
          <a:p>
            <a:pPr algn="ctr"/>
            <a:endParaRPr lang="en-US" sz="20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b</a:t>
            </a:r>
            <a:r>
              <a:rPr lang="en-US" sz="2000" dirty="0" smtClean="0">
                <a:solidFill>
                  <a:srgbClr val="0070C0"/>
                </a:solidFill>
              </a:rPr>
              <a:t>ecause we want to minimize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the generalization error.</a:t>
            </a:r>
          </a:p>
          <a:p>
            <a:pPr algn="ctr"/>
            <a:endParaRPr lang="en-US" sz="2000" dirty="0">
              <a:solidFill>
                <a:srgbClr val="0070C0"/>
              </a:solidFill>
            </a:endParaRPr>
          </a:p>
          <a:p>
            <a:pPr algn="ctr"/>
            <a:r>
              <a:rPr lang="en-US" sz="2000" i="1" smtClean="0">
                <a:solidFill>
                  <a:srgbClr val="0070C0"/>
                </a:solidFill>
              </a:rPr>
              <a:t>What’s “generalization”?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>
              <a:solidFill>
                <a:schemeClr val="accent1"/>
              </a:solidFill>
            </a:endParaRPr>
          </a:p>
          <a:p>
            <a:pPr algn="ctr"/>
            <a:r>
              <a:rPr lang="tr-TR" sz="2000" dirty="0" smtClean="0">
                <a:solidFill>
                  <a:schemeClr val="accent1"/>
                </a:solidFill>
              </a:rPr>
              <a:t>Generalization</a:t>
            </a:r>
            <a:r>
              <a:rPr lang="tr-TR" sz="2000" dirty="0">
                <a:solidFill>
                  <a:schemeClr val="accent1"/>
                </a:solidFill>
              </a:rPr>
              <a:t>: </a:t>
            </a:r>
            <a:r>
              <a:rPr lang="tr-TR" sz="2000" dirty="0"/>
              <a:t>How well a </a:t>
            </a:r>
            <a:r>
              <a:rPr lang="tr-TR" sz="2000" dirty="0" smtClean="0"/>
              <a:t>model</a:t>
            </a:r>
            <a:r>
              <a:rPr lang="en-US" sz="2000" dirty="0" smtClean="0"/>
              <a:t> (i.e., hypothesis)</a:t>
            </a:r>
            <a:r>
              <a:rPr lang="tr-TR" sz="2000" dirty="0" smtClean="0"/>
              <a:t> </a:t>
            </a:r>
            <a:r>
              <a:rPr lang="tr-TR" sz="2000" dirty="0"/>
              <a:t>performs on new data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Vapnik-Chernonenkis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tr-TR" dirty="0" smtClean="0"/>
              <a:t>VC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/>
              <a:t>Dimension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172E8B-B100-44E8-A6FB-3C1D87C241FA}" type="slidenum">
              <a:rPr lang="tr-TR"/>
              <a:pPr/>
              <a:t>9</a:t>
            </a:fld>
            <a:endParaRPr lang="tr-T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509210"/>
            <a:ext cx="8153400" cy="4872118"/>
          </a:xfrm>
        </p:spPr>
        <p:txBody>
          <a:bodyPr>
            <a:normAutofit/>
          </a:bodyPr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</a:t>
            </a:r>
            <a:r>
              <a:rPr lang="tr-TR" dirty="0" smtClean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and only if: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there is a set of N points in 2D such that for each of the </a:t>
            </a:r>
            <a:r>
              <a:rPr lang="tr-TR" dirty="0" smtClean="0">
                <a:solidFill>
                  <a:srgbClr val="0070C0"/>
                </a:solidFill>
              </a:rPr>
              <a:t>2</a:t>
            </a:r>
            <a:r>
              <a:rPr lang="tr-TR" i="1" baseline="30000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possible ways of labelling these N points, </a:t>
            </a:r>
            <a:r>
              <a:rPr lang="tr-TR" dirty="0" smtClean="0">
                <a:solidFill>
                  <a:srgbClr val="0070C0"/>
                </a:solidFill>
              </a:rPr>
              <a:t>there exists </a:t>
            </a:r>
            <a:r>
              <a:rPr lang="tr-TR" i="1" dirty="0">
                <a:solidFill>
                  <a:srgbClr val="0070C0"/>
                </a:solidFill>
              </a:rPr>
              <a:t>h </a:t>
            </a:r>
            <a:r>
              <a:rPr lang="tr-TR" dirty="0">
                <a:solidFill>
                  <a:srgbClr val="0070C0"/>
                </a:solidFill>
                <a:latin typeface="Symbol" pitchFamily="18" charset="2"/>
              </a:rPr>
              <a:t>Î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  <a:latin typeface="Lucida Calligraphy" pitchFamily="66" charset="0"/>
              </a:rPr>
              <a:t>H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that is </a:t>
            </a:r>
            <a:r>
              <a:rPr lang="tr-TR" dirty="0" smtClean="0">
                <a:solidFill>
                  <a:srgbClr val="0070C0"/>
                </a:solidFill>
              </a:rPr>
              <a:t>consistent </a:t>
            </a:r>
            <a:r>
              <a:rPr lang="en-US" dirty="0">
                <a:solidFill>
                  <a:srgbClr val="0070C0"/>
                </a:solidFill>
              </a:rPr>
              <a:t>with this </a:t>
            </a:r>
            <a:r>
              <a:rPr lang="en-US" dirty="0" smtClean="0">
                <a:solidFill>
                  <a:srgbClr val="0070C0"/>
                </a:solidFill>
              </a:rPr>
              <a:t>labelling (</a:t>
            </a:r>
            <a:r>
              <a:rPr lang="en-US" dirty="0">
                <a:solidFill>
                  <a:srgbClr val="0070C0"/>
                </a:solidFill>
              </a:rPr>
              <a:t>i.e</a:t>
            </a:r>
            <a:r>
              <a:rPr lang="en-US" dirty="0" smtClean="0">
                <a:solidFill>
                  <a:srgbClr val="0070C0"/>
                </a:solidFill>
              </a:rPr>
              <a:t>.,   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>
                <a:solidFill>
                  <a:srgbClr val="0070C0"/>
                </a:solidFill>
              </a:rPr>
              <a:t> correctly separates the + from the – points)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tr-TR" dirty="0" smtClean="0"/>
              <a:t>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 smtClean="0"/>
              <a:t>) </a:t>
            </a:r>
            <a:r>
              <a:rPr lang="tr-TR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maximum </a:t>
            </a:r>
            <a:r>
              <a:rPr lang="tr-TR" i="1" dirty="0" smtClean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that can be shattered by</a:t>
            </a:r>
            <a:r>
              <a:rPr lang="tr-TR" dirty="0" smtClean="0">
                <a:solidFill>
                  <a:srgbClr val="0070C0"/>
                </a:solidFill>
                <a:latin typeface="Lucida Calligraphy" pitchFamily="66" charset="0"/>
              </a:rPr>
              <a:t>H</a:t>
            </a:r>
            <a:endParaRPr lang="en-US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365760" lvl="1" indent="0" algn="ctr">
              <a:buNone/>
            </a:pPr>
            <a:r>
              <a:rPr lang="en-US" sz="2800" i="1" dirty="0" smtClean="0">
                <a:solidFill>
                  <a:srgbClr val="990033"/>
                </a:solidFill>
              </a:rPr>
              <a:t>measures the “capacity” of</a:t>
            </a:r>
            <a:r>
              <a:rPr lang="tr-TR" sz="2800" i="1" dirty="0">
                <a:solidFill>
                  <a:srgbClr val="990033"/>
                </a:solidFill>
                <a:latin typeface="Lucida Calligraphy" pitchFamily="66" charset="0"/>
              </a:rPr>
              <a:t> </a:t>
            </a:r>
            <a:r>
              <a:rPr lang="tr-TR" sz="2800" dirty="0">
                <a:solidFill>
                  <a:srgbClr val="990033"/>
                </a:solidFill>
                <a:latin typeface="Lucida Calligraphy" pitchFamily="66" charset="0"/>
              </a:rPr>
              <a:t>H</a:t>
            </a:r>
            <a:r>
              <a:rPr lang="en-US" sz="2800" dirty="0" smtClean="0">
                <a:solidFill>
                  <a:srgbClr val="990033"/>
                </a:solidFill>
              </a:rPr>
              <a:t> </a:t>
            </a:r>
            <a:endParaRPr lang="tr-TR" dirty="0">
              <a:solidFill>
                <a:srgbClr val="990033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see example on the next slide</a:t>
            </a:r>
            <a:endParaRPr lang="tr-TR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5846</TotalTime>
  <Words>1620</Words>
  <Application>Microsoft Office PowerPoint</Application>
  <PresentationFormat>On-screen Show (4:3)</PresentationFormat>
  <Paragraphs>204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Median</vt:lpstr>
      <vt:lpstr>Equation</vt:lpstr>
      <vt:lpstr>INTRODUCTION  TO  Machine  Learning 3rd Edition</vt:lpstr>
      <vt:lpstr>CHAPTER 2:  Supervised Learning</vt:lpstr>
      <vt:lpstr>Learning a Class from Examples</vt:lpstr>
      <vt:lpstr>Training set X</vt:lpstr>
      <vt:lpstr>Class C:</vt:lpstr>
      <vt:lpstr>Hypothesis class space H</vt:lpstr>
      <vt:lpstr>S, G, and the Version Space</vt:lpstr>
      <vt:lpstr>Margin</vt:lpstr>
      <vt:lpstr>Vapnik-Chernonenkis (VC) Dimension</vt:lpstr>
      <vt:lpstr>VC Dimension: Example</vt:lpstr>
      <vt:lpstr>VC Dimension: Example (cont.)</vt:lpstr>
      <vt:lpstr>Probably Approximately Correct (PAC) Learning</vt:lpstr>
      <vt:lpstr>Probably Approximately Correct (PAC) Learning (cont.)</vt:lpstr>
      <vt:lpstr>Probably Approximately Correct (PAC) Learning (cont.)</vt:lpstr>
      <vt:lpstr>Probably Approximately Correct (PAC) Learning (cont.)</vt:lpstr>
      <vt:lpstr>Noise and Model Complexity</vt:lpstr>
      <vt:lpstr>Noise and Model Complexity (cont.)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Ruiz</cp:lastModifiedBy>
  <cp:revision>323</cp:revision>
  <dcterms:created xsi:type="dcterms:W3CDTF">2005-01-24T14:46:28Z</dcterms:created>
  <dcterms:modified xsi:type="dcterms:W3CDTF">2017-01-24T20:24:23Z</dcterms:modified>
</cp:coreProperties>
</file>