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20"/>
  </p:notesMasterIdLst>
  <p:handoutMasterIdLst>
    <p:handoutMasterId r:id="rId21"/>
  </p:handoutMasterIdLst>
  <p:sldIdLst>
    <p:sldId id="343" r:id="rId2"/>
    <p:sldId id="286" r:id="rId3"/>
    <p:sldId id="301" r:id="rId4"/>
    <p:sldId id="304" r:id="rId5"/>
    <p:sldId id="303" r:id="rId6"/>
    <p:sldId id="305" r:id="rId7"/>
    <p:sldId id="306" r:id="rId8"/>
    <p:sldId id="307" r:id="rId9"/>
    <p:sldId id="339" r:id="rId10"/>
    <p:sldId id="346" r:id="rId11"/>
    <p:sldId id="344" r:id="rId12"/>
    <p:sldId id="309" r:id="rId13"/>
    <p:sldId id="325" r:id="rId14"/>
    <p:sldId id="310" r:id="rId15"/>
    <p:sldId id="321" r:id="rId16"/>
    <p:sldId id="340" r:id="rId17"/>
    <p:sldId id="345" r:id="rId18"/>
    <p:sldId id="341" r:id="rId19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B2B2B2"/>
    <a:srgbClr val="66FF33"/>
    <a:srgbClr val="3333FF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2" autoAdjust="0"/>
    <p:restoredTop sz="94217" autoAdjust="0"/>
  </p:normalViewPr>
  <p:slideViewPr>
    <p:cSldViewPr>
      <p:cViewPr>
        <p:scale>
          <a:sx n="80" d="100"/>
          <a:sy n="80" d="100"/>
        </p:scale>
        <p:origin x="-1694" y="-4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126C7BAC-60CE-4213-ADDB-C72BA79CD1AB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8591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C36601B0-AFDF-4B84-851D-0DCCB39530EE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35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the</a:t>
            </a:r>
            <a:r>
              <a:rPr lang="en-US" baseline="0" dirty="0" smtClean="0"/>
              <a:t> solutions to Exercise 4 on pages 61-62 for the calculations needed for these plots.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601B0-AFDF-4B84-851D-0DCCB39530EE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624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7/8/2014</a:t>
            </a:r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C65DAD-6D11-4ACC-AD94-403F1413F21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F509-12A3-4F3F-899B-F3A967CE323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AD12D57-F1E1-4002-8F3C-D10177A4A2C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9C3109D-626F-4B87-B607-773472FB1702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BC3C170-F6BF-474F-94BA-4476C884BB6C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17439C8-341D-41B9-B9BD-7CFD0FBA0B7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2A7F945-CE03-4231-984A-DFA6DD1A9C7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335C58-C29B-48E6-9F8A-45CCD3A5AEE2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5BB9A24-76F9-47A2-B9CB-8525C76B139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F4CE0C8-4298-4E3D-B2ED-353C97C6B22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29F95BC-ADBE-42C3-879F-11968476A57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8B6B350-9C2B-4FB0-B653-A9B04F10EC1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48A611-3C1D-45D2-99AF-0EC0ECD9A09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5AFA08-C035-4EFF-8328-0935E664D29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A3659E-42A3-4D8B-94DA-699422BA879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tr-TR" smtClean="0">
                <a:solidFill>
                  <a:schemeClr val="tx2">
                    <a:shade val="90000"/>
                  </a:schemeClr>
                </a:solidFill>
              </a:rPr>
              <a:t>7/8/2014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2211EA7-300B-44FF-95C4-A755C5D353C4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11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16.wmf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11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21.wmf"/><Relationship Id="rId9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1840" y="1988840"/>
            <a:ext cx="4915272" cy="2160240"/>
          </a:xfrm>
        </p:spPr>
        <p:txBody>
          <a:bodyPr>
            <a:normAutofit fontScale="90000"/>
          </a:bodyPr>
          <a:lstStyle/>
          <a:p>
            <a:r>
              <a:rPr lang="tr-TR" i="0" dirty="0"/>
              <a:t>INTRODUCTION </a:t>
            </a:r>
            <a:r>
              <a:rPr lang="tr-TR" i="0" dirty="0" smtClean="0"/>
              <a:t/>
            </a:r>
            <a:br>
              <a:rPr lang="tr-TR" i="0" dirty="0" smtClean="0"/>
            </a:br>
            <a:r>
              <a:rPr lang="tr-TR" i="0" dirty="0" smtClean="0"/>
              <a:t>TO</a:t>
            </a:r>
            <a:r>
              <a:rPr lang="tr-TR" dirty="0" smtClean="0"/>
              <a:t> 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Machine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Learning</a:t>
            </a:r>
            <a:br>
              <a:rPr lang="tr-TR" dirty="0" smtClean="0"/>
            </a:br>
            <a:r>
              <a:rPr lang="tr-TR" sz="2800" dirty="0" smtClean="0"/>
              <a:t>3rd Edition</a:t>
            </a:r>
            <a:endParaRPr lang="tr-TR" sz="28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9552" y="4149080"/>
            <a:ext cx="8136904" cy="1584176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ETHEM ALPAYDIN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		</a:t>
            </a:r>
            <a:endParaRPr kumimoji="0" lang="tr-TR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 The MIT Press, 2014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	</a:t>
            </a:r>
            <a:endParaRPr kumimoji="0" lang="tr-TR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			</a:t>
            </a: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alpaydin@boun.edu.tr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http://www.cmpe.boun.edu.tr/~ethem/i2ml3e</a:t>
            </a:r>
            <a:endParaRPr kumimoji="0" lang="tr-TR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131840" y="836712"/>
            <a:ext cx="4895850" cy="36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5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2095500" cy="2371726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4860032" y="4221088"/>
            <a:ext cx="3672408" cy="6252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9pPr>
          </a:lstStyle>
          <a:p>
            <a:pPr lvl="0" fontAlgn="auto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r>
              <a:rPr lang="en-US" sz="1800" b="1" dirty="0">
                <a:solidFill>
                  <a:srgbClr val="C00000"/>
                </a:solidFill>
                <a:latin typeface="Tw Cen MT"/>
              </a:rPr>
              <a:t>Modified by Prof. Carolina </a:t>
            </a:r>
            <a:r>
              <a:rPr lang="en-US" sz="1800" b="1" dirty="0" smtClean="0">
                <a:solidFill>
                  <a:srgbClr val="C00000"/>
                </a:solidFill>
                <a:latin typeface="Tw Cen MT"/>
              </a:rPr>
              <a:t>Ruiz</a:t>
            </a:r>
            <a:endParaRPr lang="en-US" sz="1800" dirty="0">
              <a:solidFill>
                <a:srgbClr val="C00000"/>
              </a:solidFill>
            </a:endParaRPr>
          </a:p>
          <a:p>
            <a:pPr lvl="0" fontAlgn="auto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r>
              <a:rPr lang="en-US" sz="1800" b="1" dirty="0" smtClean="0">
                <a:solidFill>
                  <a:srgbClr val="C00000"/>
                </a:solidFill>
                <a:latin typeface="Tw Cen MT"/>
              </a:rPr>
              <a:t>for </a:t>
            </a:r>
            <a:r>
              <a:rPr lang="en-US" sz="1800" b="1" dirty="0">
                <a:solidFill>
                  <a:srgbClr val="C00000"/>
                </a:solidFill>
                <a:latin typeface="Tw Cen MT"/>
              </a:rPr>
              <a:t>CS539 Machine Learning at </a:t>
            </a:r>
            <a:r>
              <a:rPr lang="en-US" sz="1800" b="1" dirty="0" smtClean="0">
                <a:solidFill>
                  <a:srgbClr val="C00000"/>
                </a:solidFill>
                <a:latin typeface="Tw Cen MT"/>
              </a:rPr>
              <a:t>WPI</a:t>
            </a:r>
            <a:endParaRPr lang="tr-TR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Exercise 4 from Chapter 4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7544" y="1700808"/>
            <a:ext cx="7992888" cy="45365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Assume 2 classes: C</a:t>
            </a:r>
            <a:r>
              <a:rPr lang="en-US" sz="4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C</a:t>
            </a:r>
            <a:r>
              <a:rPr lang="en-US" sz="4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r>
              <a:rPr lang="en-US" sz="4000" u="sng" dirty="0" smtClean="0"/>
              <a:t>Case 1</a:t>
            </a:r>
            <a:r>
              <a:rPr lang="en-US" sz="4000" dirty="0" smtClean="0"/>
              <a:t>: Assume the two misclassifications are equally costly, and there is no reject option: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l-GR" sz="4000" dirty="0" smtClean="0"/>
              <a:t>λ</a:t>
            </a:r>
            <a:r>
              <a:rPr lang="en-US" sz="4000" baseline="-25000" dirty="0" smtClean="0"/>
              <a:t>11</a:t>
            </a:r>
            <a:r>
              <a:rPr lang="en-US" sz="4000" dirty="0" smtClean="0"/>
              <a:t>= </a:t>
            </a:r>
            <a:r>
              <a:rPr lang="el-GR" sz="4000" dirty="0" smtClean="0"/>
              <a:t>λ</a:t>
            </a:r>
            <a:r>
              <a:rPr lang="en-US" sz="4000" baseline="-25000" dirty="0" smtClean="0"/>
              <a:t>2</a:t>
            </a:r>
            <a:r>
              <a:rPr lang="en-US" sz="4000" baseline="-25000" dirty="0"/>
              <a:t>2</a:t>
            </a:r>
            <a:r>
              <a:rPr lang="en-US" sz="4000" dirty="0" smtClean="0"/>
              <a:t> = 0,  </a:t>
            </a:r>
            <a:r>
              <a:rPr lang="el-GR" sz="4000" dirty="0" smtClean="0"/>
              <a:t>λ</a:t>
            </a:r>
            <a:r>
              <a:rPr lang="en-US" sz="4000" baseline="-25000" dirty="0" smtClean="0"/>
              <a:t>1</a:t>
            </a:r>
            <a:r>
              <a:rPr lang="en-US" sz="4000" baseline="-25000" dirty="0"/>
              <a:t>2</a:t>
            </a:r>
            <a:r>
              <a:rPr lang="en-US" sz="4000" dirty="0" smtClean="0"/>
              <a:t> = </a:t>
            </a:r>
            <a:r>
              <a:rPr lang="el-GR" sz="4000" dirty="0" smtClean="0"/>
              <a:t>λ</a:t>
            </a:r>
            <a:r>
              <a:rPr lang="en-US" sz="4000" baseline="-25000" dirty="0" smtClean="0"/>
              <a:t>2</a:t>
            </a:r>
            <a:r>
              <a:rPr lang="en-US" sz="4000" baseline="-25000" dirty="0"/>
              <a:t>1</a:t>
            </a:r>
            <a:r>
              <a:rPr lang="en-US" sz="4000" dirty="0" smtClean="0"/>
              <a:t> = 1</a:t>
            </a:r>
          </a:p>
          <a:p>
            <a:pPr marL="0" indent="0">
              <a:buNone/>
            </a:pPr>
            <a:endParaRPr lang="en-US" sz="700" dirty="0"/>
          </a:p>
          <a:p>
            <a:r>
              <a:rPr lang="en-US" sz="4000" u="sng" dirty="0" smtClean="0"/>
              <a:t>Case 2</a:t>
            </a:r>
            <a:r>
              <a:rPr lang="en-US" sz="4000" dirty="0" smtClean="0"/>
              <a:t>: </a:t>
            </a:r>
            <a:r>
              <a:rPr lang="en-US" sz="4000" dirty="0"/>
              <a:t>Assume the two misclassifications </a:t>
            </a:r>
            <a:r>
              <a:rPr lang="en-US" sz="4000" dirty="0" smtClean="0"/>
              <a:t>are not </a:t>
            </a:r>
            <a:r>
              <a:rPr lang="en-US" sz="4000" dirty="0"/>
              <a:t>equally costly, and there is no reject option: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l-GR" sz="4000" dirty="0"/>
              <a:t>λ</a:t>
            </a:r>
            <a:r>
              <a:rPr lang="en-US" sz="4000" baseline="-25000" dirty="0"/>
              <a:t>11</a:t>
            </a:r>
            <a:r>
              <a:rPr lang="en-US" sz="4000" dirty="0"/>
              <a:t>= </a:t>
            </a:r>
            <a:r>
              <a:rPr lang="el-GR" sz="4000" dirty="0"/>
              <a:t>λ</a:t>
            </a:r>
            <a:r>
              <a:rPr lang="en-US" sz="4000" baseline="-25000" dirty="0"/>
              <a:t>22</a:t>
            </a:r>
            <a:r>
              <a:rPr lang="en-US" sz="4000" dirty="0"/>
              <a:t> = 0,  </a:t>
            </a:r>
            <a:r>
              <a:rPr lang="en-US" sz="4000" dirty="0" smtClean="0"/>
              <a:t> </a:t>
            </a:r>
            <a:r>
              <a:rPr lang="el-GR" sz="4000" dirty="0" smtClean="0"/>
              <a:t>λ</a:t>
            </a:r>
            <a:r>
              <a:rPr lang="en-US" sz="4000" baseline="-25000" dirty="0"/>
              <a:t>12</a:t>
            </a:r>
            <a:r>
              <a:rPr lang="en-US" sz="4000" dirty="0"/>
              <a:t> = </a:t>
            </a:r>
            <a:r>
              <a:rPr lang="en-US" sz="4000" dirty="0" smtClean="0"/>
              <a:t>10,   </a:t>
            </a:r>
            <a:r>
              <a:rPr lang="el-GR" sz="4000" dirty="0" smtClean="0"/>
              <a:t>λ</a:t>
            </a:r>
            <a:r>
              <a:rPr lang="en-US" sz="4000" baseline="-25000" dirty="0"/>
              <a:t>21</a:t>
            </a:r>
            <a:r>
              <a:rPr lang="en-US" sz="4000" dirty="0"/>
              <a:t> = </a:t>
            </a:r>
            <a:r>
              <a:rPr lang="en-US" sz="4000" dirty="0" smtClean="0"/>
              <a:t>5</a:t>
            </a:r>
          </a:p>
          <a:p>
            <a:pPr marL="0" indent="0">
              <a:buNone/>
            </a:pPr>
            <a:endParaRPr lang="en-US" sz="700" dirty="0"/>
          </a:p>
          <a:p>
            <a:r>
              <a:rPr lang="en-US" sz="4000" u="sng" dirty="0" smtClean="0"/>
              <a:t>Case 3</a:t>
            </a:r>
            <a:r>
              <a:rPr lang="en-US" sz="4000" dirty="0" smtClean="0"/>
              <a:t>: Like Case 2 but with a reject </a:t>
            </a:r>
            <a:r>
              <a:rPr lang="en-US" sz="4000" dirty="0"/>
              <a:t>option: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l-GR" sz="4000" dirty="0"/>
              <a:t>λ</a:t>
            </a:r>
            <a:r>
              <a:rPr lang="en-US" sz="4000" baseline="-25000" dirty="0"/>
              <a:t>11</a:t>
            </a:r>
            <a:r>
              <a:rPr lang="en-US" sz="4000" dirty="0"/>
              <a:t>= </a:t>
            </a:r>
            <a:r>
              <a:rPr lang="el-GR" sz="4000" dirty="0"/>
              <a:t>λ</a:t>
            </a:r>
            <a:r>
              <a:rPr lang="en-US" sz="4000" baseline="-25000" dirty="0"/>
              <a:t>22</a:t>
            </a:r>
            <a:r>
              <a:rPr lang="en-US" sz="4000" dirty="0"/>
              <a:t> = 0,   </a:t>
            </a:r>
            <a:r>
              <a:rPr lang="el-GR" sz="4000" dirty="0"/>
              <a:t>λ</a:t>
            </a:r>
            <a:r>
              <a:rPr lang="en-US" sz="4000" baseline="-25000" dirty="0"/>
              <a:t>12</a:t>
            </a:r>
            <a:r>
              <a:rPr lang="en-US" sz="4000" dirty="0"/>
              <a:t> = 10,   </a:t>
            </a:r>
            <a:r>
              <a:rPr lang="el-GR" sz="4000" dirty="0"/>
              <a:t>λ</a:t>
            </a:r>
            <a:r>
              <a:rPr lang="en-US" sz="4000" baseline="-25000" dirty="0"/>
              <a:t>21</a:t>
            </a:r>
            <a:r>
              <a:rPr lang="en-US" sz="4000" dirty="0"/>
              <a:t> = </a:t>
            </a:r>
            <a:r>
              <a:rPr lang="en-US" sz="4000" dirty="0" smtClean="0"/>
              <a:t>5,     </a:t>
            </a:r>
            <a:r>
              <a:rPr lang="el-GR" sz="4000" dirty="0" smtClean="0"/>
              <a:t>λ</a:t>
            </a:r>
            <a:r>
              <a:rPr lang="en-US" sz="4000" dirty="0" smtClean="0"/>
              <a:t> </a:t>
            </a:r>
            <a:r>
              <a:rPr lang="en-US" sz="4000" dirty="0"/>
              <a:t>= </a:t>
            </a:r>
            <a:r>
              <a:rPr lang="en-US" sz="4000" dirty="0" smtClean="0"/>
              <a:t>1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See optimal decision boundaries on the next slide</a:t>
            </a:r>
            <a:endParaRPr 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3C170-F6BF-474F-94BA-4476C884BB6C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41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Different Losses and Reject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/>
              <a:t>See </a:t>
            </a:r>
            <a:r>
              <a:rPr lang="en-US" sz="3100" dirty="0" smtClean="0"/>
              <a:t>calculations for these plots on solutions </a:t>
            </a:r>
            <a:r>
              <a:rPr lang="en-US" sz="3100" dirty="0"/>
              <a:t>to Exercise 4 </a:t>
            </a:r>
            <a:r>
              <a:rPr lang="en-US" dirty="0"/>
              <a:t/>
            </a:r>
            <a:br>
              <a:rPr lang="en-US" dirty="0"/>
            </a:b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EA39193-5921-4115-BC9E-B1007AB57D92}" type="slidenum">
              <a:rPr lang="tr-TR" smtClean="0"/>
              <a:pPr/>
              <a:t>11</a:t>
            </a:fld>
            <a:endParaRPr lang="tr-TR"/>
          </a:p>
        </p:txBody>
      </p:sp>
      <p:pic>
        <p:nvPicPr>
          <p:cNvPr id="429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556792"/>
            <a:ext cx="6273899" cy="5014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520" y="2060848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Equal losses</a:t>
            </a:r>
            <a:endParaRPr lang="tr-T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6418" y="3068960"/>
            <a:ext cx="222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Unequal losses</a:t>
            </a:r>
            <a:endParaRPr lang="tr-T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229200"/>
            <a:ext cx="165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With reject</a:t>
            </a:r>
            <a:endParaRPr lang="tr-T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63888" y="155679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P(C</a:t>
            </a:r>
            <a:r>
              <a:rPr lang="en-US" sz="1800" baseline="-25000" dirty="0" smtClean="0">
                <a:solidFill>
                  <a:srgbClr val="C00000"/>
                </a:solidFill>
              </a:rPr>
              <a:t>1</a:t>
            </a:r>
            <a:r>
              <a:rPr lang="en-US" sz="1800" dirty="0" smtClean="0">
                <a:solidFill>
                  <a:srgbClr val="C00000"/>
                </a:solidFill>
              </a:rPr>
              <a:t>|x)</a:t>
            </a:r>
            <a:endParaRPr lang="en-US" sz="1800" dirty="0">
              <a:solidFill>
                <a:srgbClr val="C00000"/>
              </a:solidFill>
            </a:endParaRPr>
          </a:p>
        </p:txBody>
      </p:sp>
      <p:cxnSp>
        <p:nvCxnSpPr>
          <p:cNvPr id="9" name="Elbow Connector 8"/>
          <p:cNvCxnSpPr>
            <a:stCxn id="4" idx="3"/>
          </p:cNvCxnSpPr>
          <p:nvPr/>
        </p:nvCxnSpPr>
        <p:spPr>
          <a:xfrm>
            <a:off x="4516393" y="1741458"/>
            <a:ext cx="199623" cy="319390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53502" y="1524526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P(C</a:t>
            </a:r>
            <a:r>
              <a:rPr lang="en-US" sz="1800" baseline="-25000" dirty="0">
                <a:solidFill>
                  <a:srgbClr val="C00000"/>
                </a:solidFill>
              </a:rPr>
              <a:t>2</a:t>
            </a:r>
            <a:r>
              <a:rPr lang="en-US" sz="1800" dirty="0" smtClean="0">
                <a:solidFill>
                  <a:srgbClr val="C00000"/>
                </a:solidFill>
              </a:rPr>
              <a:t>|x)</a:t>
            </a:r>
            <a:endParaRPr lang="en-US" sz="1800" dirty="0">
              <a:solidFill>
                <a:srgbClr val="C00000"/>
              </a:solidFill>
            </a:endParaRPr>
          </a:p>
        </p:txBody>
      </p:sp>
      <p:cxnSp>
        <p:nvCxnSpPr>
          <p:cNvPr id="12" name="Elbow Connector 11"/>
          <p:cNvCxnSpPr>
            <a:stCxn id="11" idx="3"/>
          </p:cNvCxnSpPr>
          <p:nvPr/>
        </p:nvCxnSpPr>
        <p:spPr>
          <a:xfrm>
            <a:off x="7106007" y="1709192"/>
            <a:ext cx="199623" cy="319390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189" y="3519562"/>
            <a:ext cx="3024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the boundary shifts toward the class that incurs the most cost when misclassified </a:t>
            </a:r>
            <a:endParaRPr lang="en-US" sz="2000" dirty="0">
              <a:solidFill>
                <a:srgbClr val="0070C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31840" y="3130515"/>
            <a:ext cx="2592288" cy="338554"/>
            <a:chOff x="3131840" y="3130515"/>
            <a:chExt cx="2592288" cy="33855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131840" y="3299792"/>
              <a:ext cx="2592288" cy="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635896" y="3130515"/>
              <a:ext cx="15167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classify x as C</a:t>
              </a:r>
              <a:r>
                <a:rPr lang="en-US" sz="1600" baseline="-25000" dirty="0" smtClean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en-US" sz="1800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67355" y="3130515"/>
            <a:ext cx="2592288" cy="338554"/>
            <a:chOff x="3131840" y="3130515"/>
            <a:chExt cx="2592288" cy="338554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3131840" y="3299792"/>
              <a:ext cx="25922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635896" y="3130515"/>
              <a:ext cx="15167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classify x as C</a:t>
              </a:r>
              <a:r>
                <a:rPr lang="en-US" sz="1600" baseline="-25000" dirty="0">
                  <a:solidFill>
                    <a:schemeClr val="accent2"/>
                  </a:solidFill>
                </a:rPr>
                <a:t>2</a:t>
              </a:r>
              <a:endParaRPr lang="en-US" sz="1800" baseline="-25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31840" y="6401831"/>
            <a:ext cx="1944216" cy="338554"/>
            <a:chOff x="3131840" y="3130515"/>
            <a:chExt cx="1944216" cy="338554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131840" y="3299792"/>
              <a:ext cx="1944216" cy="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419872" y="3130515"/>
              <a:ext cx="15167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classify x as C</a:t>
              </a:r>
              <a:r>
                <a:rPr lang="en-US" sz="1600" baseline="-25000" dirty="0" smtClean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en-US" sz="1800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31840" y="4890646"/>
            <a:ext cx="2416869" cy="338554"/>
            <a:chOff x="3131840" y="3130515"/>
            <a:chExt cx="2416869" cy="338554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3131840" y="3299792"/>
              <a:ext cx="2416869" cy="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635896" y="3130515"/>
              <a:ext cx="15167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classify x as C</a:t>
              </a:r>
              <a:r>
                <a:rPr lang="en-US" sz="1600" baseline="-25000" dirty="0" smtClean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en-US" sz="1800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548709" y="4892928"/>
            <a:ext cx="2839715" cy="338554"/>
            <a:chOff x="3131840" y="3130515"/>
            <a:chExt cx="2839715" cy="338554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3131840" y="3299792"/>
              <a:ext cx="2839715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635896" y="3130515"/>
              <a:ext cx="15167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classify x as C</a:t>
              </a:r>
              <a:r>
                <a:rPr lang="en-US" sz="1600" baseline="-25000" dirty="0">
                  <a:solidFill>
                    <a:schemeClr val="accent2"/>
                  </a:solidFill>
                </a:rPr>
                <a:t>2</a:t>
              </a:r>
              <a:endParaRPr lang="en-US" sz="1800" baseline="-25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172906" y="6401831"/>
            <a:ext cx="2198360" cy="338554"/>
            <a:chOff x="3131840" y="3130515"/>
            <a:chExt cx="2198360" cy="338554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3131840" y="3299792"/>
              <a:ext cx="2198360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635896" y="3130515"/>
              <a:ext cx="15167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classify x as C</a:t>
              </a:r>
              <a:r>
                <a:rPr lang="en-US" sz="1600" baseline="-25000" dirty="0">
                  <a:solidFill>
                    <a:schemeClr val="accent2"/>
                  </a:solidFill>
                </a:rPr>
                <a:t>2</a:t>
              </a:r>
              <a:endParaRPr lang="en-US" sz="1800" baseline="-25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060354" y="6402862"/>
            <a:ext cx="1129710" cy="338554"/>
            <a:chOff x="3273177" y="3131546"/>
            <a:chExt cx="1129710" cy="338554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3273177" y="3299792"/>
              <a:ext cx="112971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503645" y="3131546"/>
              <a:ext cx="66877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</a:rPr>
                <a:t>reject</a:t>
              </a:r>
              <a:endParaRPr lang="en-US" sz="1800" baseline="-250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11560" y="260648"/>
            <a:ext cx="8157592" cy="828660"/>
          </a:xfrm>
        </p:spPr>
        <p:txBody>
          <a:bodyPr>
            <a:normAutofit/>
          </a:bodyPr>
          <a:lstStyle/>
          <a:p>
            <a:r>
              <a:rPr lang="tr-TR" dirty="0"/>
              <a:t>Discriminant </a:t>
            </a:r>
            <a:r>
              <a:rPr lang="tr-TR" dirty="0" smtClean="0"/>
              <a:t>Functions</a:t>
            </a:r>
            <a:endParaRPr lang="tr-TR" dirty="0"/>
          </a:p>
        </p:txBody>
      </p:sp>
      <p:graphicFrame>
        <p:nvGraphicFramePr>
          <p:cNvPr id="143385" name="Object 2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807200" y="1628775"/>
          <a:ext cx="193833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4" name="Equation" r:id="rId3" imgW="965160" imgH="203040" progId="Equation.3">
                  <p:embed/>
                </p:oleObj>
              </mc:Choice>
              <mc:Fallback>
                <p:oleObj name="Equation" r:id="rId3" imgW="965160" imgH="2030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200" y="1628775"/>
                        <a:ext cx="1938338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7" name="Object 27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016317557"/>
              </p:ext>
            </p:extLst>
          </p:nvPr>
        </p:nvGraphicFramePr>
        <p:xfrm>
          <a:off x="301336" y="3001284"/>
          <a:ext cx="39814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5" name="Equation" r:id="rId5" imgW="1930320" imgH="203040" progId="Equation.3">
                  <p:embed/>
                </p:oleObj>
              </mc:Choice>
              <mc:Fallback>
                <p:oleObj name="Equation" r:id="rId5" imgW="1930320" imgH="20304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36" y="3001284"/>
                        <a:ext cx="398145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0" name="Object 3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66750" y="5229225"/>
          <a:ext cx="35607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6" name="Equation" r:id="rId7" imgW="1663560" imgH="203040" progId="Equation.3">
                  <p:embed/>
                </p:oleObj>
              </mc:Choice>
              <mc:Fallback>
                <p:oleObj name="Equation" r:id="rId7" imgW="1663560" imgH="20304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5229225"/>
                        <a:ext cx="3560763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27197F-4566-49A5-BA65-1BE1B3EB2E8B}" type="slidenum">
              <a:rPr lang="tr-TR"/>
              <a:pPr/>
              <a:t>12</a:t>
            </a:fld>
            <a:endParaRPr lang="tr-TR"/>
          </a:p>
        </p:txBody>
      </p:sp>
      <p:pic>
        <p:nvPicPr>
          <p:cNvPr id="143372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43438" y="1989138"/>
            <a:ext cx="4500562" cy="408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73" name="Line 13"/>
          <p:cNvSpPr>
            <a:spLocks noChangeShapeType="1"/>
          </p:cNvSpPr>
          <p:nvPr/>
        </p:nvSpPr>
        <p:spPr bwMode="auto">
          <a:xfrm flipH="1">
            <a:off x="7596188" y="2060575"/>
            <a:ext cx="2889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43374" name="Line 14"/>
          <p:cNvSpPr>
            <a:spLocks noChangeShapeType="1"/>
          </p:cNvSpPr>
          <p:nvPr/>
        </p:nvSpPr>
        <p:spPr bwMode="auto">
          <a:xfrm>
            <a:off x="7956550" y="20605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43389" name="Text Box 29"/>
          <p:cNvSpPr txBox="1">
            <a:spLocks noChangeArrowheads="1"/>
          </p:cNvSpPr>
          <p:nvPr/>
        </p:nvSpPr>
        <p:spPr bwMode="auto">
          <a:xfrm>
            <a:off x="395288" y="4437063"/>
            <a:ext cx="37000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latin typeface="+mj-lt"/>
              </a:rPr>
              <a:t>K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decision regions </a:t>
            </a:r>
            <a:r>
              <a:rPr lang="tr-TR" sz="2400" dirty="0">
                <a:latin typeface="Lucida Calligraphy" pitchFamily="66" charset="0"/>
              </a:rPr>
              <a:t>R</a:t>
            </a:r>
            <a:r>
              <a:rPr lang="tr-TR" sz="2400" baseline="-25000" dirty="0">
                <a:latin typeface="Lucida Bright" pitchFamily="18" charset="0"/>
              </a:rPr>
              <a:t>1</a:t>
            </a:r>
            <a:r>
              <a:rPr lang="tr-TR" sz="2400" dirty="0">
                <a:latin typeface="Lucida Bright" pitchFamily="18" charset="0"/>
              </a:rPr>
              <a:t>,...,</a:t>
            </a:r>
            <a:r>
              <a:rPr lang="tr-TR" sz="2400" dirty="0">
                <a:latin typeface="Lucida Calligraphy" pitchFamily="66" charset="0"/>
              </a:rPr>
              <a:t>R</a:t>
            </a:r>
            <a:r>
              <a:rPr lang="tr-TR" sz="2400" i="1" baseline="-25000" dirty="0">
                <a:latin typeface="Lucida Bright" pitchFamily="18" charset="0"/>
              </a:rPr>
              <a:t>K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577305"/>
              </p:ext>
            </p:extLst>
          </p:nvPr>
        </p:nvGraphicFramePr>
        <p:xfrm>
          <a:off x="265113" y="3644900"/>
          <a:ext cx="4508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7" name="Equation" r:id="rId10" imgW="1981080" imgH="228600" progId="Equation.3">
                  <p:embed/>
                </p:oleObj>
              </mc:Choice>
              <mc:Fallback>
                <p:oleObj name="Equation" r:id="rId10" imgW="19810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5113" y="3644900"/>
                        <a:ext cx="45085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1521" y="1556792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Classification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 be seen as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implementing a set of discriminant functions </a:t>
            </a:r>
            <a:r>
              <a:rPr lang="tr-TR" sz="24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en-US" sz="2400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(x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):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075240" cy="936104"/>
          </a:xfrm>
        </p:spPr>
        <p:txBody>
          <a:bodyPr>
            <a:normAutofit fontScale="90000"/>
          </a:bodyPr>
          <a:lstStyle/>
          <a:p>
            <a:r>
              <a:rPr lang="tr-TR" i="1" dirty="0"/>
              <a:t>K</a:t>
            </a:r>
            <a:r>
              <a:rPr lang="tr-TR" dirty="0"/>
              <a:t>=2 </a:t>
            </a:r>
            <a:r>
              <a:rPr lang="tr-TR" dirty="0" smtClean="0"/>
              <a:t>Classes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rgbClr val="0070C0"/>
                </a:solidFill>
              </a:rPr>
              <a:t>see Chapter 3 Exercises 2 and 3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556792"/>
            <a:ext cx="8928992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Some alternative ways of combining discriminant functions </a:t>
            </a:r>
            <a:r>
              <a:rPr lang="tr-TR" sz="2800" i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tr-TR" sz="2800" baseline="-250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tr-TR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tr-TR" sz="2800" b="1" i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tr-TR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tr-TR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P(C</a:t>
            </a:r>
            <a:r>
              <a:rPr lang="en-US" sz="2800" baseline="-250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|</a:t>
            </a:r>
            <a:r>
              <a:rPr lang="en-US" sz="28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) and</a:t>
            </a:r>
            <a:r>
              <a:rPr lang="tr-TR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2800" i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tr-TR" sz="2800" baseline="-250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tr-TR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tr-TR" sz="2800" b="1" i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tr-TR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P(C</a:t>
            </a:r>
            <a:r>
              <a:rPr lang="en-US" sz="2800" baseline="-250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|</a:t>
            </a:r>
            <a:r>
              <a:rPr lang="en-US" sz="28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en-US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into just one</a:t>
            </a:r>
            <a:r>
              <a:rPr lang="tr-TR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i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g(x):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define</a:t>
            </a:r>
            <a:r>
              <a:rPr lang="en-US" sz="25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25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tr-TR" sz="25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tr-TR" sz="2500" b="1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tr-TR" sz="25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) = </a:t>
            </a:r>
            <a:r>
              <a:rPr lang="tr-TR" sz="25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tr-TR" sz="2500" baseline="-25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tr-TR" sz="25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tr-TR" sz="2500" b="1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tr-TR" sz="25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) – </a:t>
            </a:r>
            <a:r>
              <a:rPr lang="tr-TR" sz="25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tr-TR" sz="2500" baseline="-25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tr-TR" sz="25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tr-TR" sz="2500" b="1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tr-TR" sz="25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sz="2500" i="1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5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In terms of </a:t>
            </a:r>
            <a:r>
              <a:rPr lang="en-US" sz="24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tr-TR" sz="24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og </a:t>
            </a:r>
            <a:r>
              <a:rPr lang="tr-TR" sz="2400" i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odds</a:t>
            </a:r>
            <a:r>
              <a:rPr lang="en-US" sz="2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tr-TR" sz="2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log[P(C</a:t>
            </a:r>
            <a:r>
              <a:rPr lang="en-US" sz="2400" baseline="-250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|</a:t>
            </a:r>
            <a:r>
              <a:rPr lang="en-US" sz="2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)/P(C</a:t>
            </a:r>
            <a:r>
              <a:rPr lang="en-US" sz="2400" baseline="-250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|</a:t>
            </a:r>
            <a:r>
              <a:rPr lang="en-US" sz="2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)]</a:t>
            </a:r>
            <a:endParaRPr lang="en-GB" sz="8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marL="365760" lvl="1" indent="0">
              <a:lnSpc>
                <a:spcPct val="200000"/>
              </a:lnSpc>
              <a:buNone/>
            </a:pPr>
            <a:r>
              <a:rPr lang="en-US" sz="25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  define</a:t>
            </a:r>
            <a:r>
              <a:rPr lang="en-US" sz="2500" i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25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In terms of likelihood ratio</a:t>
            </a:r>
            <a:r>
              <a:rPr lang="tr-TR" sz="25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en-US" sz="25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P(</a:t>
            </a:r>
            <a:r>
              <a:rPr lang="en-US" sz="25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5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|C</a:t>
            </a:r>
            <a:r>
              <a:rPr lang="en-US" sz="2500" baseline="-250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5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)/P(</a:t>
            </a:r>
            <a:r>
              <a:rPr lang="en-US" sz="25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5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|C</a:t>
            </a:r>
            <a:r>
              <a:rPr lang="en-US" sz="2500" baseline="-250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5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sz="9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5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      define</a:t>
            </a:r>
          </a:p>
          <a:p>
            <a:pPr marL="0" indent="0">
              <a:buNone/>
            </a:pPr>
            <a:endParaRPr lang="en-US" sz="2800" i="1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64875" name="Object 11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865974677"/>
              </p:ext>
            </p:extLst>
          </p:nvPr>
        </p:nvGraphicFramePr>
        <p:xfrm>
          <a:off x="5508104" y="2492896"/>
          <a:ext cx="274637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88" name="Equation" r:id="rId3" imgW="1473120" imgH="457200" progId="Equation.3">
                  <p:embed/>
                </p:oleObj>
              </mc:Choice>
              <mc:Fallback>
                <p:oleObj name="Equation" r:id="rId3" imgW="1473120" imgH="457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492896"/>
                        <a:ext cx="2746375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7" name="Object 1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023953506"/>
              </p:ext>
            </p:extLst>
          </p:nvPr>
        </p:nvGraphicFramePr>
        <p:xfrm>
          <a:off x="1835696" y="3861048"/>
          <a:ext cx="2302765" cy="82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89" name="Equation" r:id="rId5" imgW="1206360" imgH="431640" progId="Equation.3">
                  <p:embed/>
                </p:oleObj>
              </mc:Choice>
              <mc:Fallback>
                <p:oleObj name="Equation" r:id="rId5" imgW="1206360" imgH="431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861048"/>
                        <a:ext cx="2302765" cy="8240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16216" y="6237312"/>
            <a:ext cx="2133600" cy="457200"/>
          </a:xfrm>
        </p:spPr>
        <p:txBody>
          <a:bodyPr/>
          <a:lstStyle/>
          <a:p>
            <a:fld id="{8D10CBB3-1A3C-4451-952A-321AA564EB22}" type="slidenum">
              <a:rPr lang="tr-TR"/>
              <a:pPr/>
              <a:t>13</a:t>
            </a:fld>
            <a:endParaRPr lang="tr-TR"/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69437948"/>
              </p:ext>
            </p:extLst>
          </p:nvPr>
        </p:nvGraphicFramePr>
        <p:xfrm>
          <a:off x="5436096" y="3861048"/>
          <a:ext cx="274637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90" name="Equation" r:id="rId7" imgW="1473200" imgH="457200" progId="Equation.3">
                  <p:embed/>
                </p:oleObj>
              </mc:Choice>
              <mc:Fallback>
                <p:oleObj name="Equation" r:id="rId7" imgW="1473200" imgH="457200" progId="Equation.3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861048"/>
                        <a:ext cx="2746375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30649608"/>
              </p:ext>
            </p:extLst>
          </p:nvPr>
        </p:nvGraphicFramePr>
        <p:xfrm>
          <a:off x="1835150" y="5373688"/>
          <a:ext cx="399732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91" name="Equation" r:id="rId8" imgW="2095200" imgH="431640" progId="Equation.3">
                  <p:embed/>
                </p:oleObj>
              </mc:Choice>
              <mc:Fallback>
                <p:oleObj name="Equation" r:id="rId8" imgW="2095200" imgH="431640" progId="Equation.3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373688"/>
                        <a:ext cx="3997325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59765397"/>
              </p:ext>
            </p:extLst>
          </p:nvPr>
        </p:nvGraphicFramePr>
        <p:xfrm>
          <a:off x="6012160" y="5301208"/>
          <a:ext cx="25336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92" name="Equation" r:id="rId10" imgW="1358640" imgH="482400" progId="Equation.3">
                  <p:embed/>
                </p:oleObj>
              </mc:Choice>
              <mc:Fallback>
                <p:oleObj name="Equation" r:id="rId10" imgW="1358640" imgH="482400" progId="Equation.3">
                  <p:embed/>
                  <p:pic>
                    <p:nvPicPr>
                      <p:cNvPr id="0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5301208"/>
                        <a:ext cx="253365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3608" y="6268611"/>
            <a:ext cx="797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if the priors are equal, P(C</a:t>
            </a:r>
            <a:r>
              <a:rPr lang="en-US" sz="1800" baseline="-25000" dirty="0" smtClean="0">
                <a:solidFill>
                  <a:srgbClr val="C00000"/>
                </a:solidFill>
              </a:rPr>
              <a:t>1</a:t>
            </a:r>
            <a:r>
              <a:rPr lang="en-US" sz="1800" dirty="0" smtClean="0">
                <a:solidFill>
                  <a:srgbClr val="C00000"/>
                </a:solidFill>
              </a:rPr>
              <a:t>) = P(C</a:t>
            </a:r>
            <a:r>
              <a:rPr lang="en-US" sz="1800" baseline="-25000" dirty="0" smtClean="0">
                <a:solidFill>
                  <a:srgbClr val="C00000"/>
                </a:solidFill>
              </a:rPr>
              <a:t>2</a:t>
            </a:r>
            <a:r>
              <a:rPr lang="en-US" sz="1800" dirty="0" smtClean="0">
                <a:solidFill>
                  <a:srgbClr val="C00000"/>
                </a:solidFill>
              </a:rPr>
              <a:t>), then the discriminant = likelihood ratio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8075240" cy="739552"/>
          </a:xfrm>
        </p:spPr>
        <p:txBody>
          <a:bodyPr>
            <a:noAutofit/>
          </a:bodyPr>
          <a:lstStyle/>
          <a:p>
            <a:r>
              <a:rPr lang="tr-TR" dirty="0"/>
              <a:t>Utility Theory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786688" cy="396875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Prob of state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given exidence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: 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Utility of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α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when state is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k: U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ik</a:t>
            </a:r>
            <a:endParaRPr lang="tr-TR" i="1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Expected utility:</a:t>
            </a:r>
          </a:p>
        </p:txBody>
      </p:sp>
      <p:graphicFrame>
        <p:nvGraphicFramePr>
          <p:cNvPr id="144394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1930400" y="3478213"/>
          <a:ext cx="48514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9" name="Equation" r:id="rId3" imgW="2514600" imgH="634680" progId="Equation.3">
                  <p:embed/>
                </p:oleObj>
              </mc:Choice>
              <mc:Fallback>
                <p:oleObj name="Equation" r:id="rId3" imgW="2514600" imgH="6346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3478213"/>
                        <a:ext cx="4851400" cy="122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3220C6-2917-4B35-9280-2B4C30EB3D2E}" type="slidenum">
              <a:rPr lang="tr-TR"/>
              <a:pPr/>
              <a:t>14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8075240" cy="864096"/>
          </a:xfrm>
        </p:spPr>
        <p:txBody>
          <a:bodyPr>
            <a:normAutofit/>
          </a:bodyPr>
          <a:lstStyle/>
          <a:p>
            <a:r>
              <a:rPr lang="tr-TR" dirty="0"/>
              <a:t>Association Rules</a:t>
            </a:r>
            <a:endParaRPr lang="en-GB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075613" cy="396875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Association rule: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Y</a:t>
            </a:r>
          </a:p>
          <a:p>
            <a:r>
              <a:rPr lang="tr-TR" i="1" dirty="0" smtClean="0">
                <a:solidFill>
                  <a:schemeClr val="tx2"/>
                </a:solidFill>
                <a:latin typeface="+mj-lt"/>
              </a:rPr>
              <a:t>People who buy/click/visit/enjoy X are also likely to buy/click/visit/enjoy Y.</a:t>
            </a: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A rule implies association, not necessarily causation.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E0CA4B-C25F-42D4-9729-F14F76BFC467}" type="slidenum">
              <a:rPr lang="tr-TR"/>
              <a:pPr/>
              <a:t>15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Association measures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F335C58-C29B-48E6-9F8A-45CCD3A5AEE2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/>
                </a:solidFill>
              </a:rPr>
              <a:t>Support (</a:t>
            </a:r>
            <a:r>
              <a:rPr lang="tr-TR" i="1" dirty="0" smtClean="0">
                <a:solidFill>
                  <a:schemeClr val="tx2"/>
                </a:solidFill>
              </a:rPr>
              <a:t>X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i="1" dirty="0" smtClean="0">
                <a:solidFill>
                  <a:schemeClr val="tx2"/>
                </a:solidFill>
              </a:rPr>
              <a:t>Y</a:t>
            </a:r>
            <a:r>
              <a:rPr lang="tr-TR" dirty="0" smtClean="0">
                <a:solidFill>
                  <a:schemeClr val="tx2"/>
                </a:solidFill>
              </a:rPr>
              <a:t>): </a:t>
            </a:r>
          </a:p>
          <a:p>
            <a:pPr>
              <a:buFont typeface="Wingdings" pitchFamily="2" charset="2"/>
              <a:buNone/>
            </a:pPr>
            <a:r>
              <a:rPr lang="tr-TR" dirty="0" smtClean="0"/>
              <a:t>	</a:t>
            </a:r>
          </a:p>
          <a:p>
            <a:pPr>
              <a:buFont typeface="Wingdings" pitchFamily="2" charset="2"/>
              <a:buNone/>
            </a:pPr>
            <a:endParaRPr lang="tr-TR" dirty="0" smtClean="0"/>
          </a:p>
          <a:p>
            <a:r>
              <a:rPr lang="tr-TR" dirty="0" smtClean="0">
                <a:solidFill>
                  <a:schemeClr val="tx2"/>
                </a:solidFill>
              </a:rPr>
              <a:t>Confidence (</a:t>
            </a:r>
            <a:r>
              <a:rPr lang="tr-TR" i="1" dirty="0" smtClean="0">
                <a:solidFill>
                  <a:schemeClr val="tx2"/>
                </a:solidFill>
              </a:rPr>
              <a:t>X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i="1" dirty="0" smtClean="0">
                <a:solidFill>
                  <a:schemeClr val="tx2"/>
                </a:solidFill>
              </a:rPr>
              <a:t>Y</a:t>
            </a:r>
            <a:r>
              <a:rPr lang="tr-TR" dirty="0" smtClean="0">
                <a:solidFill>
                  <a:schemeClr val="tx2"/>
                </a:solidFill>
              </a:rPr>
              <a:t>):</a:t>
            </a:r>
            <a:endParaRPr lang="en-GB" dirty="0" smtClean="0">
              <a:solidFill>
                <a:schemeClr val="tx2"/>
              </a:solidFill>
            </a:endParaRP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>
                <a:solidFill>
                  <a:schemeClr val="tx2"/>
                </a:solidFill>
              </a:rPr>
              <a:t>Lift (</a:t>
            </a:r>
            <a:r>
              <a:rPr lang="tr-TR" i="1" dirty="0" smtClean="0">
                <a:solidFill>
                  <a:schemeClr val="tx2"/>
                </a:solidFill>
              </a:rPr>
              <a:t>X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i="1" dirty="0" smtClean="0">
                <a:solidFill>
                  <a:schemeClr val="tx2"/>
                </a:solidFill>
              </a:rPr>
              <a:t>Y</a:t>
            </a:r>
            <a:r>
              <a:rPr lang="tr-TR" dirty="0" smtClean="0">
                <a:solidFill>
                  <a:schemeClr val="tx2"/>
                </a:solidFill>
              </a:rPr>
              <a:t>):</a:t>
            </a:r>
            <a:endParaRPr lang="en-GB" dirty="0" smtClean="0">
              <a:solidFill>
                <a:schemeClr val="tx2"/>
              </a:solidFill>
            </a:endParaRPr>
          </a:p>
          <a:p>
            <a:endParaRPr lang="tr-TR" dirty="0"/>
          </a:p>
        </p:txBody>
      </p:sp>
      <p:graphicFrame>
        <p:nvGraphicFramePr>
          <p:cNvPr id="199682" name="Object 2"/>
          <p:cNvGraphicFramePr>
            <a:graphicFrameLocks noChangeAspect="1"/>
          </p:cNvGraphicFramePr>
          <p:nvPr/>
        </p:nvGraphicFramePr>
        <p:xfrm>
          <a:off x="2100263" y="2286000"/>
          <a:ext cx="599122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14" name="Equation" r:id="rId3" imgW="2869920" imgH="419040" progId="Equation.3">
                  <p:embed/>
                </p:oleObj>
              </mc:Choice>
              <mc:Fallback>
                <p:oleObj name="Equation" r:id="rId3" imgW="286992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2286000"/>
                        <a:ext cx="5991225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3" name="Object 3"/>
          <p:cNvGraphicFramePr>
            <a:graphicFrameLocks noChangeAspect="1"/>
          </p:cNvGraphicFramePr>
          <p:nvPr/>
        </p:nvGraphicFramePr>
        <p:xfrm>
          <a:off x="2882900" y="3630613"/>
          <a:ext cx="6189663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15" name="Equation" r:id="rId5" imgW="2895480" imgH="863280" progId="Equation.3">
                  <p:embed/>
                </p:oleObj>
              </mc:Choice>
              <mc:Fallback>
                <p:oleObj name="Equation" r:id="rId5" imgW="2895480" imgH="863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3630613"/>
                        <a:ext cx="6189663" cy="184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4" name="Object 4"/>
          <p:cNvGraphicFramePr>
            <a:graphicFrameLocks noChangeAspect="1"/>
          </p:cNvGraphicFramePr>
          <p:nvPr/>
        </p:nvGraphicFramePr>
        <p:xfrm>
          <a:off x="928662" y="5286388"/>
          <a:ext cx="27432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16" name="Equation" r:id="rId7" imgW="1282680" imgH="419040" progId="Equation.3">
                  <p:embed/>
                </p:oleObj>
              </mc:Choice>
              <mc:Fallback>
                <p:oleObj name="Equation" r:id="rId7" imgW="128268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5286388"/>
                        <a:ext cx="274320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8B6B350-9C2B-4FB0-B653-A9B04F10EC1D}" type="slidenum">
              <a:rPr lang="tr-TR" smtClean="0"/>
              <a:pPr/>
              <a:t>17</a:t>
            </a:fld>
            <a:endParaRPr lang="tr-TR"/>
          </a:p>
        </p:txBody>
      </p:sp>
      <p:pic>
        <p:nvPicPr>
          <p:cNvPr id="201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844824"/>
            <a:ext cx="71056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>
                <a:solidFill>
                  <a:schemeClr val="accent1"/>
                </a:solidFill>
              </a:rPr>
              <a:t>Apriori algorithm </a:t>
            </a:r>
            <a:r>
              <a:rPr lang="tr-TR" dirty="0" smtClean="0"/>
              <a:t>(Agrawal et al., 1996)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F335C58-C29B-48E6-9F8A-45CCD3A5AEE2}" type="slidenum">
              <a:rPr lang="tr-TR" smtClean="0"/>
              <a:pPr/>
              <a:t>18</a:t>
            </a:fld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/>
                </a:solidFill>
              </a:rPr>
              <a:t>For (X,Y,Z), a 3-item set, to be </a:t>
            </a:r>
            <a:r>
              <a:rPr lang="tr-TR" dirty="0" smtClean="0">
                <a:solidFill>
                  <a:schemeClr val="accent1"/>
                </a:solidFill>
              </a:rPr>
              <a:t>frequent</a:t>
            </a:r>
            <a:r>
              <a:rPr lang="tr-TR" dirty="0" smtClean="0">
                <a:solidFill>
                  <a:schemeClr val="tx2"/>
                </a:solidFill>
              </a:rPr>
              <a:t> (have enough support), (X,Y), (X,Z), and (Y,Z) should be frequent.</a:t>
            </a:r>
          </a:p>
          <a:p>
            <a:r>
              <a:rPr lang="tr-TR" dirty="0" smtClean="0">
                <a:solidFill>
                  <a:schemeClr val="tx2"/>
                </a:solidFill>
              </a:rPr>
              <a:t>If (X,Y) is not frequent, none of its supersets can be frequent.</a:t>
            </a:r>
          </a:p>
          <a:p>
            <a:r>
              <a:rPr lang="tr-TR" dirty="0" smtClean="0">
                <a:solidFill>
                  <a:schemeClr val="tx2"/>
                </a:solidFill>
              </a:rPr>
              <a:t>Once we find the frequent </a:t>
            </a:r>
            <a:r>
              <a:rPr lang="tr-TR" i="1" dirty="0" smtClean="0">
                <a:solidFill>
                  <a:schemeClr val="tx2"/>
                </a:solidFill>
              </a:rPr>
              <a:t>k</a:t>
            </a:r>
            <a:r>
              <a:rPr lang="tr-TR" dirty="0" smtClean="0">
                <a:solidFill>
                  <a:schemeClr val="tx2"/>
                </a:solidFill>
              </a:rPr>
              <a:t>-item sets, we convert them to rules: X, Y 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 smtClean="0">
                <a:solidFill>
                  <a:schemeClr val="tx2"/>
                </a:solidFill>
              </a:rPr>
              <a:t> Z, ...</a:t>
            </a:r>
          </a:p>
          <a:p>
            <a:pPr>
              <a:buNone/>
            </a:pPr>
            <a:r>
              <a:rPr lang="tr-TR" dirty="0" smtClean="0">
                <a:solidFill>
                  <a:schemeClr val="tx2"/>
                </a:solidFill>
              </a:rPr>
              <a:t>	and X 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 smtClean="0">
                <a:solidFill>
                  <a:schemeClr val="tx2"/>
                </a:solidFill>
              </a:rPr>
              <a:t> Y, Z, ...</a:t>
            </a:r>
          </a:p>
          <a:p>
            <a:pPr>
              <a:buNone/>
            </a:pPr>
            <a:endParaRPr lang="tr-TR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400" i="0"/>
              <a:t>CHAPTER 3:</a:t>
            </a:r>
            <a:br>
              <a:rPr lang="tr-TR" sz="2400" i="0"/>
            </a:br>
            <a:r>
              <a:rPr lang="tr-TR"/>
              <a:t>Bayesian Decision Theory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Probability and Inference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3C3B64-C785-44CA-8443-53C55DF4B013}" type="slidenum">
              <a:rPr lang="tr-TR"/>
              <a:pPr/>
              <a:t>3</a:t>
            </a:fld>
            <a:endParaRPr lang="tr-TR"/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</a:rPr>
              <a:t>Result of tossing a coin is </a:t>
            </a:r>
            <a:r>
              <a:rPr lang="tr-TR" dirty="0">
                <a:solidFill>
                  <a:schemeClr val="tx2"/>
                </a:solidFill>
                <a:latin typeface="Symbol" pitchFamily="18" charset="2"/>
              </a:rPr>
              <a:t>Î </a:t>
            </a:r>
            <a:r>
              <a:rPr lang="tr-TR" dirty="0">
                <a:solidFill>
                  <a:schemeClr val="tx2"/>
                </a:solidFill>
              </a:rPr>
              <a:t>{</a:t>
            </a:r>
            <a:r>
              <a:rPr lang="tr-TR" dirty="0" smtClean="0">
                <a:solidFill>
                  <a:schemeClr val="tx2"/>
                </a:solidFill>
              </a:rPr>
              <a:t>Heads,Tails}</a:t>
            </a:r>
            <a:endParaRPr lang="tr-TR" dirty="0">
              <a:solidFill>
                <a:schemeClr val="tx2"/>
              </a:solidFill>
            </a:endParaRPr>
          </a:p>
          <a:p>
            <a:r>
              <a:rPr lang="tr-TR" dirty="0">
                <a:solidFill>
                  <a:schemeClr val="tx2"/>
                </a:solidFill>
              </a:rPr>
              <a:t>Random </a:t>
            </a:r>
            <a:r>
              <a:rPr lang="tr-TR" dirty="0" smtClean="0">
                <a:solidFill>
                  <a:schemeClr val="tx2"/>
                </a:solidFill>
              </a:rPr>
              <a:t>var</a:t>
            </a:r>
            <a:r>
              <a:rPr lang="en-US" dirty="0" err="1" smtClean="0">
                <a:solidFill>
                  <a:schemeClr val="tx2"/>
                </a:solidFill>
              </a:rPr>
              <a:t>iable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Î</a:t>
            </a:r>
            <a:r>
              <a:rPr lang="tr-TR" dirty="0" smtClean="0">
                <a:solidFill>
                  <a:schemeClr val="tx2"/>
                </a:solidFill>
              </a:rPr>
              <a:t>{1,0}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sz="2400" dirty="0" smtClean="0">
                <a:solidFill>
                  <a:schemeClr val="tx2"/>
                </a:solidFill>
              </a:rPr>
              <a:t>where 1 = Heads, 0 = tails</a:t>
            </a:r>
            <a:endParaRPr lang="tr-TR" sz="24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	Bernoulli: </a:t>
            </a: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tr-TR" i="1" dirty="0" smtClean="0">
                <a:solidFill>
                  <a:schemeClr val="tx2"/>
                </a:solidFill>
              </a:rPr>
              <a:t>P </a:t>
            </a:r>
            <a:r>
              <a:rPr lang="tr-TR" dirty="0" smtClean="0">
                <a:solidFill>
                  <a:schemeClr val="tx2"/>
                </a:solidFill>
              </a:rPr>
              <a:t>{</a:t>
            </a:r>
            <a:r>
              <a:rPr lang="tr-TR" i="1" dirty="0" smtClean="0">
                <a:solidFill>
                  <a:schemeClr val="tx2"/>
                </a:solidFill>
              </a:rPr>
              <a:t>X</a:t>
            </a:r>
            <a:r>
              <a:rPr lang="tr-TR" dirty="0" smtClean="0">
                <a:solidFill>
                  <a:schemeClr val="tx2"/>
                </a:solidFill>
              </a:rPr>
              <a:t>=</a:t>
            </a:r>
            <a:r>
              <a:rPr lang="en-US" dirty="0" smtClean="0">
                <a:solidFill>
                  <a:schemeClr val="tx2"/>
                </a:solidFill>
              </a:rPr>
              <a:t> 1</a:t>
            </a:r>
            <a:r>
              <a:rPr lang="tr-TR" dirty="0" smtClean="0">
                <a:solidFill>
                  <a:schemeClr val="tx2"/>
                </a:solidFill>
              </a:rPr>
              <a:t>} = </a:t>
            </a:r>
            <a:r>
              <a:rPr lang="tr-TR" i="1" dirty="0" smtClean="0">
                <a:solidFill>
                  <a:schemeClr val="tx2"/>
                </a:solidFill>
              </a:rPr>
              <a:t>p</a:t>
            </a:r>
            <a:r>
              <a:rPr lang="tr-TR" i="1" baseline="-25000" dirty="0" smtClean="0">
                <a:solidFill>
                  <a:schemeClr val="tx2"/>
                </a:solidFill>
              </a:rPr>
              <a:t>o</a:t>
            </a:r>
            <a:r>
              <a:rPr lang="en-US" i="1" baseline="30000" dirty="0" smtClean="0">
                <a:solidFill>
                  <a:schemeClr val="tx2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i="1" baseline="30000" dirty="0">
                <a:solidFill>
                  <a:schemeClr val="tx2"/>
                </a:solidFill>
              </a:rPr>
              <a:t>	 </a:t>
            </a:r>
            <a:r>
              <a:rPr lang="en-US" i="1" baseline="30000" dirty="0" smtClean="0">
                <a:solidFill>
                  <a:schemeClr val="tx2"/>
                </a:solidFill>
              </a:rPr>
              <a:t>			</a:t>
            </a:r>
            <a:r>
              <a:rPr lang="tr-TR" i="1" dirty="0" smtClean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{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=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0</a:t>
            </a:r>
            <a:r>
              <a:rPr lang="tr-TR" dirty="0" smtClean="0">
                <a:solidFill>
                  <a:schemeClr val="tx2"/>
                </a:solidFill>
              </a:rPr>
              <a:t>} </a:t>
            </a:r>
            <a:r>
              <a:rPr lang="tr-TR" dirty="0">
                <a:solidFill>
                  <a:schemeClr val="tx2"/>
                </a:solidFill>
              </a:rPr>
              <a:t>= (</a:t>
            </a:r>
            <a:r>
              <a:rPr lang="tr-TR" dirty="0" smtClean="0">
                <a:solidFill>
                  <a:schemeClr val="tx2"/>
                </a:solidFill>
              </a:rPr>
              <a:t>1 </a:t>
            </a:r>
            <a:r>
              <a:rPr lang="tr-TR" dirty="0">
                <a:solidFill>
                  <a:schemeClr val="tx2"/>
                </a:solidFill>
              </a:rPr>
              <a:t>‒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i="1" baseline="-25000" dirty="0">
                <a:solidFill>
                  <a:schemeClr val="tx2"/>
                </a:solidFill>
              </a:rPr>
              <a:t>o</a:t>
            </a:r>
            <a:r>
              <a:rPr lang="tr-TR" dirty="0" smtClean="0">
                <a:solidFill>
                  <a:schemeClr val="tx2"/>
                </a:solidFill>
              </a:rPr>
              <a:t>)</a:t>
            </a:r>
            <a:endParaRPr lang="tr-TR" dirty="0">
              <a:solidFill>
                <a:schemeClr val="tx2"/>
              </a:solidFill>
            </a:endParaRPr>
          </a:p>
          <a:p>
            <a:r>
              <a:rPr lang="tr-TR" dirty="0">
                <a:solidFill>
                  <a:schemeClr val="tx2"/>
                </a:solidFill>
              </a:rPr>
              <a:t>Sample: </a:t>
            </a:r>
            <a:r>
              <a:rPr lang="tr-TR" b="1" i="1" dirty="0">
                <a:solidFill>
                  <a:schemeClr val="tx2"/>
                </a:solidFill>
              </a:rPr>
              <a:t>X </a:t>
            </a:r>
            <a:r>
              <a:rPr lang="tr-TR" dirty="0">
                <a:solidFill>
                  <a:schemeClr val="tx2"/>
                </a:solidFill>
              </a:rPr>
              <a:t>= {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i="1" baseline="30000" dirty="0">
                <a:solidFill>
                  <a:schemeClr val="tx2"/>
                </a:solidFill>
              </a:rPr>
              <a:t>t </a:t>
            </a:r>
            <a:r>
              <a:rPr lang="tr-TR" dirty="0">
                <a:solidFill>
                  <a:schemeClr val="tx2"/>
                </a:solidFill>
              </a:rPr>
              <a:t>}</a:t>
            </a:r>
            <a:r>
              <a:rPr lang="tr-TR" i="1" baseline="30000" dirty="0">
                <a:solidFill>
                  <a:schemeClr val="tx2"/>
                </a:solidFill>
              </a:rPr>
              <a:t>N</a:t>
            </a:r>
            <a:r>
              <a:rPr lang="tr-TR" i="1" baseline="-25000" dirty="0">
                <a:solidFill>
                  <a:schemeClr val="tx2"/>
                </a:solidFill>
              </a:rPr>
              <a:t>t </a:t>
            </a:r>
            <a:r>
              <a:rPr lang="tr-TR" baseline="-25000" dirty="0">
                <a:solidFill>
                  <a:schemeClr val="tx2"/>
                </a:solidFill>
              </a:rPr>
              <a:t>=1</a:t>
            </a:r>
            <a:endParaRPr lang="tr-TR" i="1" baseline="300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Estimation: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i="1" baseline="-25000" dirty="0">
                <a:solidFill>
                  <a:schemeClr val="tx2"/>
                </a:solidFill>
              </a:rPr>
              <a:t>o</a:t>
            </a:r>
            <a:r>
              <a:rPr lang="tr-TR" dirty="0">
                <a:solidFill>
                  <a:schemeClr val="tx2"/>
                </a:solidFill>
              </a:rPr>
              <a:t> = # {Heads}/#{Tosses} = ∑</a:t>
            </a:r>
            <a:r>
              <a:rPr lang="tr-TR" i="1" baseline="-40000" dirty="0">
                <a:solidFill>
                  <a:schemeClr val="tx2"/>
                </a:solidFill>
              </a:rPr>
              <a:t>t</a:t>
            </a:r>
            <a:r>
              <a:rPr lang="tr-TR" i="1" baseline="-25000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i="1" baseline="30000" dirty="0">
                <a:solidFill>
                  <a:schemeClr val="tx2"/>
                </a:solidFill>
              </a:rPr>
              <a:t>t </a:t>
            </a:r>
            <a:r>
              <a:rPr lang="tr-TR" dirty="0">
                <a:solidFill>
                  <a:schemeClr val="tx2"/>
                </a:solidFill>
              </a:rPr>
              <a:t>/ </a:t>
            </a:r>
            <a:r>
              <a:rPr lang="tr-TR" i="1" dirty="0">
                <a:solidFill>
                  <a:schemeClr val="tx2"/>
                </a:solidFill>
              </a:rPr>
              <a:t>N</a:t>
            </a:r>
          </a:p>
          <a:p>
            <a:r>
              <a:rPr lang="tr-TR" dirty="0">
                <a:solidFill>
                  <a:schemeClr val="tx2"/>
                </a:solidFill>
              </a:rPr>
              <a:t>Prediction of next toss: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	Heads if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i="1" baseline="-25000" dirty="0">
                <a:solidFill>
                  <a:schemeClr val="tx2"/>
                </a:solidFill>
              </a:rPr>
              <a:t>o</a:t>
            </a:r>
            <a:r>
              <a:rPr lang="tr-TR" baseline="-25000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</a:rPr>
              <a:t>&gt; ½, Tails otherwise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229600" cy="864096"/>
          </a:xfrm>
        </p:spPr>
        <p:txBody>
          <a:bodyPr>
            <a:normAutofit/>
          </a:bodyPr>
          <a:lstStyle/>
          <a:p>
            <a:r>
              <a:rPr lang="tr-TR" dirty="0"/>
              <a:t>Classification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643813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tx2"/>
                </a:solidFill>
                <a:latin typeface="+mj-lt"/>
              </a:rPr>
              <a:t>Example: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Credit scoring </a:t>
            </a:r>
            <a:endParaRPr lang="en-US" dirty="0" smtClean="0">
              <a:solidFill>
                <a:schemeClr val="tx2"/>
              </a:solidFill>
              <a:latin typeface="+mj-lt"/>
            </a:endParaRPr>
          </a:p>
          <a:p>
            <a:pPr lvl="1">
              <a:lnSpc>
                <a:spcPct val="80000"/>
              </a:lnSpc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Inputs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are income and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savings </a:t>
            </a:r>
            <a:endParaRPr lang="en-US" dirty="0" smtClean="0">
              <a:solidFill>
                <a:schemeClr val="tx2"/>
              </a:solidFill>
              <a:latin typeface="+mj-lt"/>
            </a:endParaRPr>
          </a:p>
          <a:p>
            <a:pPr lvl="1">
              <a:lnSpc>
                <a:spcPct val="80000"/>
              </a:lnSpc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Output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is low-risk vs high-risk</a:t>
            </a:r>
          </a:p>
          <a:p>
            <a:pPr>
              <a:lnSpc>
                <a:spcPct val="8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Input: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[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Output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C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belongs to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{0,1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Prediction: 	</a:t>
            </a:r>
          </a:p>
        </p:txBody>
      </p:sp>
      <p:graphicFrame>
        <p:nvGraphicFramePr>
          <p:cNvPr id="138250" name="Object 1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79691761"/>
              </p:ext>
            </p:extLst>
          </p:nvPr>
        </p:nvGraphicFramePr>
        <p:xfrm>
          <a:off x="1574800" y="4005064"/>
          <a:ext cx="5994400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95" name="Equation" r:id="rId3" imgW="3276360" imgH="1180800" progId="Equation.3">
                  <p:embed/>
                </p:oleObj>
              </mc:Choice>
              <mc:Fallback>
                <p:oleObj name="Equation" r:id="rId3" imgW="3276360" imgH="1180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4005064"/>
                        <a:ext cx="5994400" cy="216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7A9BB6-0795-496E-A2D0-7546A1AF2870}" type="slidenum">
              <a:rPr lang="tr-TR">
                <a:latin typeface="+mj-lt"/>
              </a:rPr>
              <a:pPr/>
              <a:t>4</a:t>
            </a:fld>
            <a:endParaRPr lang="tr-TR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Bayes’ </a:t>
            </a:r>
            <a:r>
              <a:rPr lang="tr-TR" dirty="0" smtClean="0"/>
              <a:t>Rule</a:t>
            </a:r>
            <a:endParaRPr lang="tr-TR" dirty="0"/>
          </a:p>
        </p:txBody>
      </p:sp>
      <p:graphicFrame>
        <p:nvGraphicFramePr>
          <p:cNvPr id="137241" name="Object 2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036888" y="2492375"/>
          <a:ext cx="328453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2" name="Equation" r:id="rId3" imgW="1409400" imgH="419040" progId="Equation.3">
                  <p:embed/>
                </p:oleObj>
              </mc:Choice>
              <mc:Fallback>
                <p:oleObj name="Equation" r:id="rId3" imgW="1409400" imgH="4190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2492375"/>
                        <a:ext cx="3284537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3" name="Object 27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278380199"/>
              </p:ext>
            </p:extLst>
          </p:nvPr>
        </p:nvGraphicFramePr>
        <p:xfrm>
          <a:off x="1166019" y="4869160"/>
          <a:ext cx="6669088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3" name="Equation" r:id="rId5" imgW="2857320" imgH="660240" progId="Equation.3">
                  <p:embed/>
                </p:oleObj>
              </mc:Choice>
              <mc:Fallback>
                <p:oleObj name="Equation" r:id="rId5" imgW="2857320" imgH="66024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019" y="4869160"/>
                        <a:ext cx="6669088" cy="154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677507B4-FC13-4347-893B-755CC9BA2349}" type="slidenum">
              <a:rPr lang="tr-TR">
                <a:solidFill>
                  <a:schemeClr val="tx2"/>
                </a:solidFill>
                <a:latin typeface="+mj-lt"/>
              </a:rPr>
              <a:pPr/>
              <a:t>5</a:t>
            </a:fld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476375" y="2060575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posterior</a:t>
            </a:r>
          </a:p>
        </p:txBody>
      </p:sp>
      <p:cxnSp>
        <p:nvCxnSpPr>
          <p:cNvPr id="137223" name="AutoShape 7"/>
          <p:cNvCxnSpPr>
            <a:cxnSpLocks noChangeShapeType="1"/>
          </p:cNvCxnSpPr>
          <p:nvPr/>
        </p:nvCxnSpPr>
        <p:spPr bwMode="auto">
          <a:xfrm rot="16200000" flipH="1">
            <a:off x="2368550" y="2536825"/>
            <a:ext cx="409575" cy="4667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5219700" y="1665288"/>
            <a:ext cx="11780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likelihood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3995738" y="1665288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prior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5148263" y="3860800"/>
            <a:ext cx="10903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evidence</a:t>
            </a:r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 flipH="1" flipV="1">
            <a:off x="5435600" y="3500438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>
            <a:off x="4500563" y="213360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 flipH="1">
            <a:off x="5795963" y="2133600"/>
            <a:ext cx="1444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5575" y="4153835"/>
            <a:ext cx="7459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case of 2 classes, C = 0 and C = 1: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229600" cy="867524"/>
          </a:xfrm>
        </p:spPr>
        <p:txBody>
          <a:bodyPr>
            <a:normAutofit/>
          </a:bodyPr>
          <a:lstStyle/>
          <a:p>
            <a:r>
              <a:rPr lang="tr-TR" dirty="0"/>
              <a:t>Bayes’ Rule: </a:t>
            </a:r>
            <a:r>
              <a:rPr lang="tr-TR" i="1" dirty="0"/>
              <a:t>K</a:t>
            </a:r>
            <a:r>
              <a:rPr lang="tr-TR" dirty="0"/>
              <a:t>&gt;2 Classes</a:t>
            </a:r>
          </a:p>
        </p:txBody>
      </p:sp>
      <p:graphicFrame>
        <p:nvGraphicFramePr>
          <p:cNvPr id="139281" name="Object 17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54275" y="1928813"/>
          <a:ext cx="3768725" cy="23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98" name="Equation" r:id="rId3" imgW="1638000" imgH="1041120" progId="Equation.3">
                  <p:embed/>
                </p:oleObj>
              </mc:Choice>
              <mc:Fallback>
                <p:oleObj name="Equation" r:id="rId3" imgW="1638000" imgH="10411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1928813"/>
                        <a:ext cx="3768725" cy="239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5" name="Object 21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478635432"/>
              </p:ext>
            </p:extLst>
          </p:nvPr>
        </p:nvGraphicFramePr>
        <p:xfrm>
          <a:off x="1835696" y="4437112"/>
          <a:ext cx="3599681" cy="96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99" name="Equation" r:id="rId5" imgW="1612800" imgH="431640" progId="Equation.3">
                  <p:embed/>
                </p:oleObj>
              </mc:Choice>
              <mc:Fallback>
                <p:oleObj name="Equation" r:id="rId5" imgW="1612800" imgH="43164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437112"/>
                        <a:ext cx="3599681" cy="96329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55B3E897-6897-4F6B-B827-8D748011E4DF}" type="slidenum">
              <a:rPr lang="tr-TR"/>
              <a:pPr/>
              <a:t>6</a:t>
            </a:fld>
            <a:endParaRPr lang="tr-TR"/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08555956"/>
              </p:ext>
            </p:extLst>
          </p:nvPr>
        </p:nvGraphicFramePr>
        <p:xfrm>
          <a:off x="3622675" y="5613400"/>
          <a:ext cx="49863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00" name="Equation" r:id="rId7" imgW="2361960" imgH="228600" progId="Equation.3">
                  <p:embed/>
                </p:oleObj>
              </mc:Choice>
              <mc:Fallback>
                <p:oleObj name="Equation" r:id="rId7" imgW="2361960" imgH="228600" progId="Equation.3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5613400"/>
                        <a:ext cx="49863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5616" y="5554859"/>
            <a:ext cx="259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To classify </a:t>
            </a:r>
            <a:r>
              <a:rPr lang="en-US" b="1" dirty="0" smtClean="0">
                <a:solidFill>
                  <a:srgbClr val="0070C0"/>
                </a:solidFill>
              </a:rPr>
              <a:t>x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075240" cy="936104"/>
          </a:xfrm>
        </p:spPr>
        <p:txBody>
          <a:bodyPr>
            <a:normAutofit/>
          </a:bodyPr>
          <a:lstStyle/>
          <a:p>
            <a:r>
              <a:rPr lang="tr-TR" dirty="0"/>
              <a:t>Losses and Risks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715250" cy="3608388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Actions: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α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: choose class C</a:t>
            </a:r>
            <a:r>
              <a:rPr lang="en-US" baseline="-25000" dirty="0" smtClean="0">
                <a:solidFill>
                  <a:srgbClr val="0070C0"/>
                </a:solidFill>
                <a:latin typeface="+mj-lt"/>
              </a:rPr>
              <a:t>i</a:t>
            </a:r>
            <a:endParaRPr lang="tr-TR" baseline="-25000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Loss of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α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when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actual class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is 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: λ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Expected risk (Duda and Hart, 1973)</a:t>
            </a:r>
          </a:p>
        </p:txBody>
      </p:sp>
      <p:graphicFrame>
        <p:nvGraphicFramePr>
          <p:cNvPr id="140296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38528042"/>
              </p:ext>
            </p:extLst>
          </p:nvPr>
        </p:nvGraphicFramePr>
        <p:xfrm>
          <a:off x="899592" y="3861048"/>
          <a:ext cx="7322077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41" name="Equation" r:id="rId3" imgW="3200400" imgH="660240" progId="Equation.3">
                  <p:embed/>
                </p:oleObj>
              </mc:Choice>
              <mc:Fallback>
                <p:oleObj name="Equation" r:id="rId3" imgW="3200400" imgH="6602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861048"/>
                        <a:ext cx="7322077" cy="15121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B55A17-3ACB-4EBD-84FB-B5DB317F51E3}" type="slidenum">
              <a:rPr lang="tr-TR">
                <a:solidFill>
                  <a:schemeClr val="tx2"/>
                </a:solidFill>
              </a:rPr>
              <a:pPr/>
              <a:t>7</a:t>
            </a:fld>
            <a:endParaRPr 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085584" cy="864096"/>
          </a:xfrm>
        </p:spPr>
        <p:txBody>
          <a:bodyPr>
            <a:normAutofit/>
          </a:bodyPr>
          <a:lstStyle/>
          <a:p>
            <a:r>
              <a:rPr lang="tr-TR" dirty="0"/>
              <a:t>Losses and Risks: 0/1 Loss</a:t>
            </a:r>
          </a:p>
        </p:txBody>
      </p:sp>
      <p:graphicFrame>
        <p:nvGraphicFramePr>
          <p:cNvPr id="141327" name="Object 1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314575" y="1649413"/>
          <a:ext cx="2065338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20" name="Equation" r:id="rId3" imgW="914400" imgH="457200" progId="Equation.3">
                  <p:embed/>
                </p:oleObj>
              </mc:Choice>
              <mc:Fallback>
                <p:oleObj name="Equation" r:id="rId3" imgW="914400" imgH="457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1649413"/>
                        <a:ext cx="2065338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9" name="Object 1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24100" y="2727325"/>
          <a:ext cx="3490913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21" name="Equation" r:id="rId5" imgW="1460160" imgH="1015920" progId="Equation.3">
                  <p:embed/>
                </p:oleObj>
              </mc:Choice>
              <mc:Fallback>
                <p:oleObj name="Equation" r:id="rId5" imgW="1460160" imgH="10159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2727325"/>
                        <a:ext cx="3490913" cy="242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DC89A4EB-B6A0-4D6E-A1AA-1C1C5AB94CC9}" type="slidenum">
              <a:rPr lang="tr-TR"/>
              <a:pPr/>
              <a:t>8</a:t>
            </a:fld>
            <a:endParaRPr lang="tr-TR"/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827088" y="5445125"/>
            <a:ext cx="63881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For minimum risk, choose the most probable class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8229600" cy="828660"/>
          </a:xfrm>
        </p:spPr>
        <p:txBody>
          <a:bodyPr>
            <a:normAutofit fontScale="90000"/>
          </a:bodyPr>
          <a:lstStyle/>
          <a:p>
            <a:r>
              <a:rPr lang="tr-TR" dirty="0"/>
              <a:t>Losses and Risks: </a:t>
            </a:r>
            <a:r>
              <a:rPr lang="en-US" dirty="0" smtClean="0"/>
              <a:t>Misclassification Cost</a:t>
            </a:r>
            <a:br>
              <a:rPr lang="en-US" dirty="0" smtClean="0"/>
            </a:br>
            <a:r>
              <a:rPr lang="en-US" sz="3600" i="1" dirty="0" smtClean="0"/>
              <a:t>What </a:t>
            </a:r>
            <a:r>
              <a:rPr lang="en-US" sz="3600" i="1" dirty="0"/>
              <a:t>c</a:t>
            </a:r>
            <a:r>
              <a:rPr lang="en-US" sz="3600" i="1" dirty="0" smtClean="0"/>
              <a:t>lass C</a:t>
            </a:r>
            <a:r>
              <a:rPr lang="en-US" sz="3600" i="1" baseline="-25000" dirty="0" smtClean="0"/>
              <a:t>i</a:t>
            </a:r>
            <a:r>
              <a:rPr lang="en-US" sz="3600" i="1" dirty="0" smtClean="0"/>
              <a:t> to pick or to </a:t>
            </a:r>
            <a:r>
              <a:rPr lang="tr-TR" sz="3600" i="1" dirty="0" smtClean="0"/>
              <a:t>Reject</a:t>
            </a:r>
            <a:r>
              <a:rPr lang="en-US" sz="3600" i="1" dirty="0" smtClean="0"/>
              <a:t> all classes?</a:t>
            </a:r>
            <a:endParaRPr lang="en-GB" sz="3600" i="1" dirty="0"/>
          </a:p>
        </p:txBody>
      </p:sp>
      <p:graphicFrame>
        <p:nvGraphicFramePr>
          <p:cNvPr id="195593" name="Object 9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32192695"/>
              </p:ext>
            </p:extLst>
          </p:nvPr>
        </p:nvGraphicFramePr>
        <p:xfrm>
          <a:off x="2968179" y="3863260"/>
          <a:ext cx="349567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5" name="Equation" r:id="rId3" imgW="1942920" imgH="711000" progId="Equation.3">
                  <p:embed/>
                </p:oleObj>
              </mc:Choice>
              <mc:Fallback>
                <p:oleObj name="Equation" r:id="rId3" imgW="1942920" imgH="711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179" y="3863260"/>
                        <a:ext cx="3495675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7" name="Object 1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365085233"/>
              </p:ext>
            </p:extLst>
          </p:nvPr>
        </p:nvGraphicFramePr>
        <p:xfrm>
          <a:off x="1285081" y="5733256"/>
          <a:ext cx="65738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6" name="Equation" r:id="rId5" imgW="3619440" imgH="431640" progId="Equation.3">
                  <p:embed/>
                </p:oleObj>
              </mc:Choice>
              <mc:Fallback>
                <p:oleObj name="Equation" r:id="rId5" imgW="3619440" imgH="431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081" y="5733256"/>
                        <a:ext cx="6573838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EBC060-DC25-4AE6-9E32-CE653105CAC8}" type="slidenum">
              <a:rPr lang="tr-TR"/>
              <a:pPr/>
              <a:t>9</a:t>
            </a:fld>
            <a:endParaRPr lang="tr-TR"/>
          </a:p>
        </p:txBody>
      </p:sp>
      <p:sp>
        <p:nvSpPr>
          <p:cNvPr id="3" name="TextBox 2"/>
          <p:cNvSpPr txBox="1"/>
          <p:nvPr/>
        </p:nvSpPr>
        <p:spPr>
          <a:xfrm>
            <a:off x="539553" y="1556792"/>
            <a:ext cx="8352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Assume: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there are K classes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there is a loss function</a:t>
            </a:r>
            <a:r>
              <a:rPr lang="en-US" sz="2000" dirty="0" smtClean="0"/>
              <a:t>: cost of making a misclassification</a:t>
            </a:r>
          </a:p>
          <a:p>
            <a:pPr lvl="1"/>
            <a:r>
              <a:rPr lang="el-GR" sz="2000" dirty="0" smtClean="0"/>
              <a:t>λ</a:t>
            </a:r>
            <a:r>
              <a:rPr lang="en-US" sz="2000" baseline="-25000" dirty="0" err="1" smtClean="0"/>
              <a:t>ik</a:t>
            </a:r>
            <a:r>
              <a:rPr lang="en-US" sz="2000" dirty="0" smtClean="0"/>
              <a:t> : cost of misclassifying an instance as class C</a:t>
            </a:r>
            <a:r>
              <a:rPr lang="en-US" sz="2000" baseline="-25000" dirty="0" smtClean="0"/>
              <a:t>i </a:t>
            </a:r>
            <a:r>
              <a:rPr lang="en-US" sz="2000" dirty="0" smtClean="0"/>
              <a:t> when it is actually   	of class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k</a:t>
            </a:r>
            <a:endParaRPr lang="en-US" sz="2000" baseline="-25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there is a “Reject” option </a:t>
            </a:r>
            <a:r>
              <a:rPr lang="en-US" sz="2000" dirty="0" smtClean="0"/>
              <a:t>(i.e., not to classify an instance in any class) Let the cost of “Reject” be </a:t>
            </a:r>
            <a:r>
              <a:rPr lang="el-GR" sz="2000" dirty="0" smtClean="0"/>
              <a:t>λ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21624" y="5214289"/>
            <a:ext cx="90185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For minimum risk, choose </a:t>
            </a:r>
            <a:r>
              <a:rPr lang="tr-TR" sz="2400" i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most </a:t>
            </a:r>
            <a:r>
              <a:rPr lang="tr-TR" sz="24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probable </a:t>
            </a:r>
            <a:r>
              <a:rPr lang="tr-TR" sz="2400" i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class</a:t>
            </a:r>
            <a:r>
              <a:rPr lang="en-US" sz="2400" i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, unless is better to reject</a:t>
            </a:r>
            <a:endParaRPr lang="tr-TR" sz="2400" i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7936" y="4168130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90033"/>
                </a:solidFill>
              </a:rPr>
              <a:t>A possible loss function is:</a:t>
            </a:r>
            <a:endParaRPr lang="en-US" sz="20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6082</TotalTime>
  <Words>560</Words>
  <Application>Microsoft Office PowerPoint</Application>
  <PresentationFormat>On-screen Show (4:3)</PresentationFormat>
  <Paragraphs>124</Paragraphs>
  <Slides>18</Slides>
  <Notes>1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Median</vt:lpstr>
      <vt:lpstr>Equation</vt:lpstr>
      <vt:lpstr>Microsoft Equation 3.0</vt:lpstr>
      <vt:lpstr>INTRODUCTION  TO  Machine  Learning 3rd Edition</vt:lpstr>
      <vt:lpstr>CHAPTER 3: Bayesian Decision Theory</vt:lpstr>
      <vt:lpstr>Probability and Inference</vt:lpstr>
      <vt:lpstr>Classification</vt:lpstr>
      <vt:lpstr>Bayes’ Rule</vt:lpstr>
      <vt:lpstr>Bayes’ Rule: K&gt;2 Classes</vt:lpstr>
      <vt:lpstr>Losses and Risks</vt:lpstr>
      <vt:lpstr>Losses and Risks: 0/1 Loss</vt:lpstr>
      <vt:lpstr>Losses and Risks: Misclassification Cost What class Ci to pick or to Reject all classes?</vt:lpstr>
      <vt:lpstr>Example: Exercise 4 from Chapter 4 </vt:lpstr>
      <vt:lpstr>Different Losses and Reject See calculations for these plots on solutions to Exercise 4  </vt:lpstr>
      <vt:lpstr>Discriminant Functions</vt:lpstr>
      <vt:lpstr>K=2 Classes see Chapter 3 Exercises 2 and 3</vt:lpstr>
      <vt:lpstr>Utility Theory</vt:lpstr>
      <vt:lpstr>Association Rules</vt:lpstr>
      <vt:lpstr>Association measures</vt:lpstr>
      <vt:lpstr>Example</vt:lpstr>
      <vt:lpstr>Apriori algorithm (Agrawal et al., 1996)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Ruiz</cp:lastModifiedBy>
  <cp:revision>261</cp:revision>
  <dcterms:created xsi:type="dcterms:W3CDTF">2005-01-24T14:46:28Z</dcterms:created>
  <dcterms:modified xsi:type="dcterms:W3CDTF">2017-01-26T20:44:55Z</dcterms:modified>
</cp:coreProperties>
</file>