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35"/>
  </p:notesMasterIdLst>
  <p:handoutMasterIdLst>
    <p:handoutMasterId r:id="rId36"/>
  </p:handoutMasterIdLst>
  <p:sldIdLst>
    <p:sldId id="354" r:id="rId2"/>
    <p:sldId id="322" r:id="rId3"/>
    <p:sldId id="326" r:id="rId4"/>
    <p:sldId id="324" r:id="rId5"/>
    <p:sldId id="327" r:id="rId6"/>
    <p:sldId id="328" r:id="rId7"/>
    <p:sldId id="329" r:id="rId8"/>
    <p:sldId id="331" r:id="rId9"/>
    <p:sldId id="356" r:id="rId10"/>
    <p:sldId id="332" r:id="rId11"/>
    <p:sldId id="333" r:id="rId12"/>
    <p:sldId id="337" r:id="rId13"/>
    <p:sldId id="334" r:id="rId14"/>
    <p:sldId id="335" r:id="rId15"/>
    <p:sldId id="355" r:id="rId16"/>
    <p:sldId id="360" r:id="rId17"/>
    <p:sldId id="338" r:id="rId18"/>
    <p:sldId id="340" r:id="rId19"/>
    <p:sldId id="341" r:id="rId20"/>
    <p:sldId id="342" r:id="rId21"/>
    <p:sldId id="357" r:id="rId22"/>
    <p:sldId id="343" r:id="rId23"/>
    <p:sldId id="358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9" r:id="rId32"/>
    <p:sldId id="351" r:id="rId33"/>
    <p:sldId id="352" r:id="rId3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B2B2B2"/>
    <a:srgbClr val="66FF33"/>
    <a:srgbClr val="990033"/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 autoAdjust="0"/>
    <p:restoredTop sz="95355" autoAdjust="0"/>
  </p:normalViewPr>
  <p:slideViewPr>
    <p:cSldViewPr>
      <p:cViewPr>
        <p:scale>
          <a:sx n="80" d="100"/>
          <a:sy n="80" d="100"/>
        </p:scale>
        <p:origin x="-1723" y="-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04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94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Figure 4.5’s caption,</a:t>
            </a:r>
            <a:r>
              <a:rPr lang="en-US" baseline="0" dirty="0" smtClean="0"/>
              <a:t> p. 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74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Fig. 4.6 p. 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23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Fig. 4.7 p. 85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02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2"/>
                </a:solidFill>
              </a:rPr>
              <a:t>λ</a:t>
            </a:r>
            <a:r>
              <a:rPr lang="en-US" sz="1200" dirty="0" smtClean="0">
                <a:solidFill>
                  <a:schemeClr val="tx2"/>
                </a:solidFill>
              </a:rPr>
              <a:t> is a penalty weight: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>
                <a:solidFill>
                  <a:schemeClr val="tx2"/>
                </a:solidFill>
              </a:rPr>
              <a:t>If </a:t>
            </a:r>
            <a:r>
              <a:rPr lang="tr-TR" sz="1200" dirty="0" smtClean="0">
                <a:solidFill>
                  <a:schemeClr val="tx2"/>
                </a:solidFill>
              </a:rPr>
              <a:t>λ</a:t>
            </a:r>
            <a:r>
              <a:rPr lang="en-US" sz="1200" dirty="0" smtClean="0">
                <a:solidFill>
                  <a:schemeClr val="tx2"/>
                </a:solidFill>
              </a:rPr>
              <a:t> is too</a:t>
            </a:r>
            <a:r>
              <a:rPr lang="en-US" sz="1200" baseline="0" dirty="0" smtClean="0">
                <a:solidFill>
                  <a:schemeClr val="tx2"/>
                </a:solidFill>
              </a:rPr>
              <a:t> high, then models allowed may be too simple, and that increases the bias.</a:t>
            </a:r>
          </a:p>
          <a:p>
            <a:pPr marL="0" indent="0">
              <a:buFontTx/>
              <a:buNone/>
            </a:pPr>
            <a:r>
              <a:rPr lang="en-US" sz="1200" baseline="0" dirty="0" smtClean="0">
                <a:solidFill>
                  <a:schemeClr val="tx2"/>
                </a:solidFill>
              </a:rPr>
              <a:t>“Optimal” value for </a:t>
            </a:r>
            <a:r>
              <a:rPr lang="tr-TR" sz="1200" dirty="0" smtClean="0">
                <a:solidFill>
                  <a:schemeClr val="tx2"/>
                </a:solidFill>
              </a:rPr>
              <a:t>λ</a:t>
            </a:r>
            <a:r>
              <a:rPr lang="en-US" sz="1200" dirty="0" smtClean="0">
                <a:solidFill>
                  <a:schemeClr val="tx2"/>
                </a:solidFill>
              </a:rPr>
              <a:t> can</a:t>
            </a:r>
            <a:r>
              <a:rPr lang="en-US" sz="1200" baseline="0" dirty="0" smtClean="0">
                <a:solidFill>
                  <a:schemeClr val="tx2"/>
                </a:solidFill>
              </a:rPr>
              <a:t> be found using cross-validation.</a:t>
            </a:r>
          </a:p>
          <a:p>
            <a:pPr marL="0" indent="0">
              <a:buFontTx/>
              <a:buNone/>
            </a:pPr>
            <a:endParaRPr lang="en-US" sz="1200" baseline="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sz="1200" baseline="0" dirty="0" smtClean="0">
                <a:solidFill>
                  <a:schemeClr val="tx2"/>
                </a:solidFill>
              </a:rPr>
              <a:t>AIC and BIC are defined in Chapter 16, equations (16.36) and (16.35) on p. 470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48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48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2/10/2010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B81425-3619-4773-91F9-BD917B5FFDC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3528" y="4143410"/>
            <a:ext cx="8568952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3A447"/>
              </a:buClr>
              <a:buSzPct val="60000"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865133" y="4177942"/>
            <a:ext cx="3672408" cy="6252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>
                <a:solidFill>
                  <a:srgbClr val="C00000"/>
                </a:solidFill>
                <a:latin typeface="Tw Cen MT"/>
              </a:rPr>
              <a:t>Modified by Prof. Carolina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Ruiz</a:t>
            </a:r>
            <a:endParaRPr lang="en-US" sz="1800" dirty="0">
              <a:solidFill>
                <a:srgbClr val="C00000"/>
              </a:solidFill>
            </a:endParaRPr>
          </a:p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for </a:t>
            </a:r>
            <a:r>
              <a:rPr lang="en-US" sz="1800" b="1" dirty="0">
                <a:solidFill>
                  <a:srgbClr val="C00000"/>
                </a:solidFill>
                <a:latin typeface="Tw Cen MT"/>
              </a:rPr>
              <a:t>CS539 Machine Learning at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WPI</a:t>
            </a:r>
            <a:endParaRPr lang="tr-TR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147248" cy="864096"/>
          </a:xfrm>
        </p:spPr>
        <p:txBody>
          <a:bodyPr>
            <a:normAutofit/>
          </a:bodyPr>
          <a:lstStyle/>
          <a:p>
            <a:r>
              <a:rPr lang="tr-TR" dirty="0"/>
              <a:t>Bayes’ Estimator: Example</a:t>
            </a:r>
            <a:endParaRPr lang="en-GB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772816"/>
            <a:ext cx="8928992" cy="44644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, σ</a:t>
            </a:r>
            <a:r>
              <a:rPr lang="tr-TR" baseline="-25000" dirty="0">
                <a:solidFill>
                  <a:schemeClr val="tx2"/>
                </a:solidFill>
              </a:rPr>
              <a:t>o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 smtClean="0">
                <a:solidFill>
                  <a:schemeClr val="tx2"/>
                </a:solidFill>
              </a:rPr>
              <a:t>σ</a:t>
            </a:r>
            <a:r>
              <a:rPr lang="tr-TR" baseline="30000" dirty="0" smtClean="0">
                <a:solidFill>
                  <a:schemeClr val="tx2"/>
                </a:solidFill>
              </a:rPr>
              <a:t>2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          </a:t>
            </a:r>
            <a:r>
              <a:rPr lang="en-US" sz="2400" dirty="0" smtClean="0">
                <a:solidFill>
                  <a:srgbClr val="0070C0"/>
                </a:solidFill>
              </a:rPr>
              <a:t>where </a:t>
            </a:r>
            <a:r>
              <a:rPr lang="tr-TR" sz="2400" dirty="0" smtClean="0">
                <a:solidFill>
                  <a:srgbClr val="0070C0"/>
                </a:solidFill>
              </a:rPr>
              <a:t>σ</a:t>
            </a:r>
            <a:r>
              <a:rPr lang="tr-TR" sz="2400" baseline="-25000" dirty="0" smtClean="0">
                <a:solidFill>
                  <a:srgbClr val="0070C0"/>
                </a:solidFill>
              </a:rPr>
              <a:t>o</a:t>
            </a:r>
            <a:r>
              <a:rPr lang="tr-TR" sz="2400" baseline="30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tr-TR" sz="2400" i="1" dirty="0" smtClean="0">
                <a:solidFill>
                  <a:srgbClr val="0070C0"/>
                </a:solidFill>
              </a:rPr>
              <a:t>μ</a:t>
            </a:r>
            <a:r>
              <a:rPr lang="tr-TR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and </a:t>
            </a:r>
            <a:r>
              <a:rPr lang="tr-TR" sz="2400" i="1" dirty="0" smtClean="0">
                <a:solidFill>
                  <a:srgbClr val="0070C0"/>
                </a:solidFill>
              </a:rPr>
              <a:t>σ</a:t>
            </a:r>
            <a:r>
              <a:rPr lang="tr-TR" sz="2400" baseline="30000" dirty="0" smtClean="0">
                <a:solidFill>
                  <a:srgbClr val="0070C0"/>
                </a:solidFill>
              </a:rPr>
              <a:t>2 </a:t>
            </a:r>
            <a:r>
              <a:rPr lang="en-US" sz="2400" dirty="0" smtClean="0">
                <a:solidFill>
                  <a:srgbClr val="0070C0"/>
                </a:solidFill>
              </a:rPr>
              <a:t> are known</a:t>
            </a:r>
            <a:endParaRPr lang="en-US" sz="2400" baseline="30000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then:</a:t>
            </a:r>
            <a:endParaRPr lang="tr-TR" dirty="0">
              <a:solidFill>
                <a:srgbClr val="0070C0"/>
              </a:solidFill>
            </a:endParaRPr>
          </a:p>
          <a:p>
            <a:pPr lvl="1"/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   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sample mean</a:t>
            </a:r>
            <a:endParaRPr lang="tr-TR" dirty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 smtClean="0">
                <a:solidFill>
                  <a:schemeClr val="tx2"/>
                </a:solidFill>
              </a:rPr>
              <a:t>Bayes’</a:t>
            </a:r>
            <a:r>
              <a:rPr lang="tr-TR" dirty="0" smtClean="0">
                <a:solidFill>
                  <a:schemeClr val="tx2"/>
                </a:solidFill>
              </a:rPr>
              <a:t> =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Note: if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l-GR" sz="2400" dirty="0">
                <a:solidFill>
                  <a:srgbClr val="0070C0"/>
                </a:solidFill>
                <a:latin typeface="Palatino Linotype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Palatino Linotype"/>
              </a:rPr>
              <a:t>’s 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Palatino Linotype"/>
              </a:rPr>
              <a:t>Θ</a:t>
            </a:r>
            <a:r>
              <a:rPr lang="en-US" sz="2400" dirty="0">
                <a:solidFill>
                  <a:srgbClr val="0070C0"/>
                </a:solidFill>
                <a:latin typeface="Palatino Linotype"/>
              </a:rPr>
              <a:t> are </a:t>
            </a:r>
            <a:r>
              <a:rPr lang="en-US" sz="2400" dirty="0" smtClean="0">
                <a:solidFill>
                  <a:srgbClr val="0070C0"/>
                </a:solidFill>
                <a:latin typeface="Palatino Linotype"/>
              </a:rPr>
              <a:t>normally distributed and </a:t>
            </a:r>
            <a:r>
              <a:rPr lang="tr-TR" sz="2400" i="1" dirty="0" smtClean="0">
                <a:solidFill>
                  <a:srgbClr val="0070C0"/>
                </a:solidFill>
              </a:rPr>
              <a:t>p</a:t>
            </a:r>
            <a:r>
              <a:rPr lang="tr-TR" sz="2400" dirty="0" smtClean="0">
                <a:solidFill>
                  <a:srgbClr val="0070C0"/>
                </a:solidFill>
              </a:rPr>
              <a:t>(</a:t>
            </a:r>
            <a:r>
              <a:rPr lang="tr-TR" sz="2400" dirty="0" smtClean="0">
                <a:solidFill>
                  <a:srgbClr val="0070C0"/>
                </a:solidFill>
                <a:latin typeface="Lucida Calligraphy" pitchFamily="66" charset="0"/>
              </a:rPr>
              <a:t>X</a:t>
            </a:r>
            <a:r>
              <a:rPr lang="en-GB" sz="2400" dirty="0" smtClean="0">
                <a:solidFill>
                  <a:srgbClr val="0070C0"/>
                </a:solidFill>
              </a:rPr>
              <a:t>|θ</a:t>
            </a:r>
            <a:r>
              <a:rPr lang="tr-TR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>
                <a:solidFill>
                  <a:srgbClr val="0070C0"/>
                </a:solidFill>
              </a:rPr>
              <a:t>is normal, </a:t>
            </a:r>
            <a:r>
              <a:rPr lang="en-US" sz="2400" dirty="0" smtClean="0">
                <a:solidFill>
                  <a:srgbClr val="0070C0"/>
                </a:solidFill>
                <a:latin typeface="Palatino Linotype"/>
              </a:rPr>
              <a:t>then </a:t>
            </a:r>
            <a:r>
              <a:rPr lang="tr-TR" sz="2400" i="1" dirty="0">
                <a:solidFill>
                  <a:srgbClr val="0070C0"/>
                </a:solidFill>
              </a:rPr>
              <a:t>p</a:t>
            </a:r>
            <a:r>
              <a:rPr lang="tr-TR" sz="2400" dirty="0">
                <a:solidFill>
                  <a:srgbClr val="0070C0"/>
                </a:solidFill>
              </a:rPr>
              <a:t>(</a:t>
            </a:r>
            <a:r>
              <a:rPr lang="en-GB" sz="2400" i="1" dirty="0">
                <a:solidFill>
                  <a:srgbClr val="0070C0"/>
                </a:solidFill>
              </a:rPr>
              <a:t>θ</a:t>
            </a:r>
            <a:r>
              <a:rPr lang="tr-TR" sz="2400" dirty="0">
                <a:solidFill>
                  <a:srgbClr val="0070C0"/>
                </a:solidFill>
              </a:rPr>
              <a:t>|</a:t>
            </a:r>
            <a:r>
              <a:rPr lang="tr-TR" sz="2400" dirty="0">
                <a:solidFill>
                  <a:srgbClr val="0070C0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rgbClr val="0070C0"/>
                </a:solidFill>
              </a:rPr>
              <a:t>) </a:t>
            </a:r>
            <a:r>
              <a:rPr lang="en-US" sz="2400" dirty="0" smtClean="0">
                <a:solidFill>
                  <a:srgbClr val="0070C0"/>
                </a:solidFill>
              </a:rPr>
              <a:t> is normal and </a:t>
            </a:r>
            <a:r>
              <a:rPr lang="en-GB" sz="2400" i="1" dirty="0" smtClean="0">
                <a:solidFill>
                  <a:srgbClr val="0070C0"/>
                </a:solidFill>
              </a:rPr>
              <a:t>θ</a:t>
            </a:r>
            <a:r>
              <a:rPr lang="tr-TR" sz="2400" baseline="-25000" dirty="0">
                <a:solidFill>
                  <a:srgbClr val="0070C0"/>
                </a:solidFill>
              </a:rPr>
              <a:t>MAP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GB" sz="2400" i="1" dirty="0" smtClean="0">
                <a:solidFill>
                  <a:srgbClr val="0070C0"/>
                </a:solidFill>
              </a:rPr>
              <a:t>θ</a:t>
            </a:r>
            <a:r>
              <a:rPr lang="en-US" sz="2400" baseline="-25000" dirty="0" smtClean="0">
                <a:solidFill>
                  <a:srgbClr val="0070C0"/>
                </a:solidFill>
              </a:rPr>
              <a:t>Bayes’</a:t>
            </a:r>
            <a:endParaRPr lang="en-GB" sz="2800" dirty="0">
              <a:solidFill>
                <a:srgbClr val="0070C0"/>
              </a:solidFill>
            </a:endParaRPr>
          </a:p>
        </p:txBody>
      </p:sp>
      <p:graphicFrame>
        <p:nvGraphicFramePr>
          <p:cNvPr id="179207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9229671"/>
              </p:ext>
            </p:extLst>
          </p:nvPr>
        </p:nvGraphicFramePr>
        <p:xfrm>
          <a:off x="1475656" y="4149080"/>
          <a:ext cx="61960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6" name="Equation" r:id="rId3" imgW="2730240" imgH="495000" progId="Equation.3">
                  <p:embed/>
                </p:oleObj>
              </mc:Choice>
              <mc:Fallback>
                <p:oleObj name="Equation" r:id="rId3" imgW="2730240" imgH="49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149080"/>
                        <a:ext cx="619601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F91E-EBD6-4DBB-8B45-AC5FF2FF4F04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Parametric Classification</a:t>
            </a:r>
            <a:endParaRPr lang="en-GB"/>
          </a:p>
        </p:txBody>
      </p:sp>
      <p:graphicFrame>
        <p:nvGraphicFramePr>
          <p:cNvPr id="180233" name="Object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7984721"/>
              </p:ext>
            </p:extLst>
          </p:nvPr>
        </p:nvGraphicFramePr>
        <p:xfrm>
          <a:off x="4932040" y="2160398"/>
          <a:ext cx="39830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7" name="Equation" r:id="rId3" imgW="1777680" imgH="660240" progId="Equation.3">
                  <p:embed/>
                </p:oleObj>
              </mc:Choice>
              <mc:Fallback>
                <p:oleObj name="Equation" r:id="rId3" imgW="177768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60398"/>
                        <a:ext cx="39830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28035458"/>
              </p:ext>
            </p:extLst>
          </p:nvPr>
        </p:nvGraphicFramePr>
        <p:xfrm>
          <a:off x="899592" y="4437112"/>
          <a:ext cx="6538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8" name="Equation" r:id="rId5" imgW="2869920" imgH="965160" progId="Equation.3">
                  <p:embed/>
                </p:oleObj>
              </mc:Choice>
              <mc:Fallback>
                <p:oleObj name="Equation" r:id="rId5" imgW="2869920" imgH="965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6538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11</a:t>
            </a:fld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251520" y="1556792"/>
            <a:ext cx="868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Remember from Chapter 3, where </a:t>
            </a:r>
            <a:r>
              <a:rPr lang="en-US" sz="2400" i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is a discriminant function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858" y="4019872"/>
            <a:ext cx="696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If  p(</a:t>
            </a:r>
            <a:r>
              <a:rPr lang="en-US" sz="2400" dirty="0" err="1" smtClean="0">
                <a:solidFill>
                  <a:srgbClr val="0070C0"/>
                </a:solidFill>
              </a:rPr>
              <a:t>x|C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) are Gaussian, then:  </a:t>
            </a:r>
            <a:r>
              <a:rPr lang="en-US" sz="1800" dirty="0" smtClean="0">
                <a:solidFill>
                  <a:srgbClr val="0070C0"/>
                </a:solidFill>
              </a:rPr>
              <a:t>(here “log” is natural log)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27253674"/>
              </p:ext>
            </p:extLst>
          </p:nvPr>
        </p:nvGraphicFramePr>
        <p:xfrm>
          <a:off x="833324" y="1992079"/>
          <a:ext cx="3326763" cy="211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9" name="Equation" r:id="rId7" imgW="1638300" imgH="1041400" progId="Equation.3">
                  <p:embed/>
                </p:oleObj>
              </mc:Choice>
              <mc:Fallback>
                <p:oleObj name="Equation" r:id="rId7" imgW="1638300" imgH="10414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24" y="1992079"/>
                        <a:ext cx="3326763" cy="211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9252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5856" y="548680"/>
          <a:ext cx="2073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5"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48680"/>
                        <a:ext cx="207327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6" name="Equation" r:id="rId5" imgW="419040" imgH="177480" progId="Equation.3">
                  <p:embed/>
                </p:oleObj>
              </mc:Choice>
              <mc:Fallback>
                <p:oleObj name="Equation" r:id="rId5" imgW="41904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1008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61982"/>
              </p:ext>
            </p:extLst>
          </p:nvPr>
        </p:nvGraphicFramePr>
        <p:xfrm>
          <a:off x="3557588" y="1196975"/>
          <a:ext cx="30972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7" name="Equation" r:id="rId7" imgW="1511280" imgH="507960" progId="Equation.3">
                  <p:embed/>
                </p:oleObj>
              </mc:Choice>
              <mc:Fallback>
                <p:oleObj name="Equation" r:id="rId7" imgW="151128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1196975"/>
                        <a:ext cx="309721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93559"/>
              </p:ext>
            </p:extLst>
          </p:nvPr>
        </p:nvGraphicFramePr>
        <p:xfrm>
          <a:off x="755576" y="3356992"/>
          <a:ext cx="71739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8" name="Equation" r:id="rId9" imgW="3352680" imgH="685800" progId="Equation.3">
                  <p:embed/>
                </p:oleObj>
              </mc:Choice>
              <mc:Fallback>
                <p:oleObj name="Equation" r:id="rId9" imgW="3352680" imgH="685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7173913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60353"/>
              </p:ext>
            </p:extLst>
          </p:nvPr>
        </p:nvGraphicFramePr>
        <p:xfrm>
          <a:off x="2267744" y="5085184"/>
          <a:ext cx="6454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9" name="Equation" r:id="rId11" imgW="2908080" imgH="457200" progId="Equation.3">
                  <p:embed/>
                </p:oleObj>
              </mc:Choice>
              <mc:Fallback>
                <p:oleObj name="Equation" r:id="rId11" imgW="290808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85184"/>
                        <a:ext cx="645477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13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12311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</a:t>
            </a:r>
            <a:r>
              <a:rPr lang="en-US" sz="18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1800" baseline="-25000" dirty="0" smtClean="0">
                <a:solidFill>
                  <a:srgbClr val="00B050"/>
                </a:solidFill>
              </a:rPr>
              <a:t>1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= </a:t>
            </a:r>
            <a:r>
              <a:rPr lang="en-US" sz="18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1800" baseline="-25000" dirty="0">
                <a:solidFill>
                  <a:srgbClr val="00B050"/>
                </a:solidFill>
              </a:rPr>
              <a:t>2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tr-TR" sz="1800" i="1" dirty="0" smtClean="0">
                <a:solidFill>
                  <a:schemeClr val="tx2"/>
                </a:solidFill>
                <a:latin typeface="+mj-lt"/>
              </a:rPr>
              <a:t>at</a:t>
            </a:r>
            <a:endParaRPr lang="tr-TR" sz="1800" i="1" dirty="0">
              <a:solidFill>
                <a:schemeClr val="tx2"/>
              </a:solidFill>
              <a:latin typeface="+mj-lt"/>
            </a:endParaRP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</a:t>
            </a:r>
            <a:r>
              <a:rPr lang="tr-TR" sz="1800" i="1" dirty="0" smtClean="0">
                <a:solidFill>
                  <a:schemeClr val="tx2"/>
                </a:solidFill>
                <a:latin typeface="+mj-lt"/>
              </a:rPr>
              <a:t>means</a:t>
            </a:r>
            <a:endParaRPr lang="en-US" sz="1800" i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800" i="1" dirty="0" smtClean="0">
                <a:solidFill>
                  <a:srgbClr val="00B050"/>
                </a:solidFill>
                <a:latin typeface="+mj-lt"/>
              </a:rPr>
              <a:t>same as the point where the posteriors intersect</a:t>
            </a:r>
            <a:endParaRPr lang="tr-TR" sz="18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257489"/>
            <a:ext cx="817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In this case, </a:t>
            </a:r>
            <a:r>
              <a:rPr lang="en-US" sz="2000" i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= - (x – m</a:t>
            </a:r>
            <a:r>
              <a:rPr lang="en-US" sz="2000" baseline="-25000" dirty="0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baseline="30000" dirty="0" smtClean="0">
                <a:solidFill>
                  <a:srgbClr val="00B050"/>
                </a:solidFill>
              </a:rPr>
              <a:t>2</a:t>
            </a:r>
            <a:r>
              <a:rPr lang="en-US" sz="2000" dirty="0" smtClean="0">
                <a:solidFill>
                  <a:srgbClr val="00B050"/>
                </a:solidFill>
              </a:rPr>
              <a:t>,  thus we assign x to class with nearest mean</a:t>
            </a:r>
            <a:endParaRPr lang="en-US" sz="2000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0507908"/>
              </p:ext>
            </p:extLst>
          </p:nvPr>
        </p:nvGraphicFramePr>
        <p:xfrm>
          <a:off x="282820" y="164098"/>
          <a:ext cx="2186640" cy="37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6" name="Equation" r:id="rId4" imgW="1333440" imgH="228600" progId="Equation.3">
                  <p:embed/>
                </p:oleObj>
              </mc:Choice>
              <mc:Fallback>
                <p:oleObj name="Equation" r:id="rId4" imgW="1333440" imgH="2286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0" y="164098"/>
                        <a:ext cx="2186640" cy="37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164098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assume 2 classes with equal priors P(Ci)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14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337398" y="4293096"/>
            <a:ext cx="2304627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</a:t>
            </a:r>
            <a:r>
              <a:rPr lang="tr-TR" sz="1800" i="1" dirty="0" smtClean="0">
                <a:solidFill>
                  <a:schemeClr val="tx2"/>
                </a:solidFill>
                <a:latin typeface="+mj-lt"/>
              </a:rPr>
              <a:t>boundaries</a:t>
            </a:r>
            <a:endParaRPr lang="en-US" sz="1800" i="1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sz="1800" i="1" dirty="0" smtClean="0">
                <a:solidFill>
                  <a:srgbClr val="00B050"/>
                </a:solidFill>
                <a:latin typeface="+mj-lt"/>
              </a:rPr>
              <a:t>see Exercise 4 for how to calculate these two</a:t>
            </a:r>
          </a:p>
          <a:p>
            <a:pPr lvl="1"/>
            <a:r>
              <a:rPr lang="en-US" sz="1800" i="1" dirty="0" smtClean="0">
                <a:solidFill>
                  <a:srgbClr val="00B050"/>
                </a:solidFill>
                <a:latin typeface="+mj-lt"/>
              </a:rPr>
              <a:t>boundaries</a:t>
            </a:r>
            <a:endParaRPr lang="tr-TR" sz="1800" i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42863"/>
            <a:ext cx="73628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12160" y="4531965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Reject with </a:t>
            </a:r>
            <a:r>
              <a:rPr lang="el-GR" sz="1600" dirty="0" smtClean="0">
                <a:solidFill>
                  <a:srgbClr val="C00000"/>
                </a:solidFill>
              </a:rPr>
              <a:t>λ</a:t>
            </a:r>
            <a:r>
              <a:rPr lang="en-US" sz="1600" dirty="0" smtClean="0">
                <a:solidFill>
                  <a:srgbClr val="C00000"/>
                </a:solidFill>
              </a:rPr>
              <a:t> = 0.2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Classification – Notes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9B21F6-6338-4D91-B064-393C7C6EBF5E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 that the equations for parametric classification derived in the last few slides </a:t>
            </a:r>
            <a:r>
              <a:rPr lang="en-US" dirty="0" smtClean="0">
                <a:solidFill>
                  <a:srgbClr val="0070C0"/>
                </a:solidFill>
              </a:rPr>
              <a:t>assume the data </a:t>
            </a:r>
            <a:r>
              <a:rPr lang="en-US" smtClean="0">
                <a:solidFill>
                  <a:srgbClr val="0070C0"/>
                </a:solidFill>
              </a:rPr>
              <a:t>follows a Gaussian distribution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Hence, you need to determine whether or not your univariate data X follows a Gaussian distribution</a:t>
            </a:r>
          </a:p>
          <a:p>
            <a:pPr marL="640080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using a statistical test </a:t>
            </a:r>
            <a:r>
              <a:rPr lang="en-US" sz="2400" i="1" dirty="0">
                <a:solidFill>
                  <a:srgbClr val="C00000"/>
                </a:solidFill>
              </a:rPr>
              <a:t>for </a:t>
            </a:r>
            <a:r>
              <a:rPr lang="en-US" sz="2400" i="1" dirty="0" smtClean="0">
                <a:solidFill>
                  <a:srgbClr val="C00000"/>
                </a:solidFill>
              </a:rPr>
              <a:t>normality</a:t>
            </a:r>
            <a:r>
              <a:rPr lang="en-US" sz="2400" i="1" dirty="0">
                <a:solidFill>
                  <a:srgbClr val="C00000"/>
                </a:solidFill>
              </a:rPr>
              <a:t> (e.g., Shapiro–Wilk test, </a:t>
            </a:r>
            <a:r>
              <a:rPr lang="en-US" sz="2400" i="1" dirty="0" smtClean="0">
                <a:solidFill>
                  <a:srgbClr val="C00000"/>
                </a:solidFill>
              </a:rPr>
              <a:t>Kolmogorov–Smirnov test, Lilliefors </a:t>
            </a:r>
            <a:r>
              <a:rPr lang="en-US" sz="2400" i="1" dirty="0">
                <a:solidFill>
                  <a:srgbClr val="C00000"/>
                </a:solidFill>
              </a:rPr>
              <a:t>test</a:t>
            </a:r>
            <a:r>
              <a:rPr lang="en-US" sz="2400" i="1" dirty="0" smtClean="0">
                <a:solidFill>
                  <a:srgbClr val="C00000"/>
                </a:solidFill>
              </a:rPr>
              <a:t>, …)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before you consider applying these equations</a:t>
            </a:r>
          </a:p>
        </p:txBody>
      </p:sp>
    </p:spTree>
    <p:extLst>
      <p:ext uri="{BB962C8B-B14F-4D97-AF65-F5344CB8AC3E}">
        <p14:creationId xmlns:p14="http://schemas.microsoft.com/office/powerpoint/2010/main" val="28986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7411197"/>
              </p:ext>
            </p:extLst>
          </p:nvPr>
        </p:nvGraphicFramePr>
        <p:xfrm>
          <a:off x="660400" y="1914525"/>
          <a:ext cx="3500438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1" name="Equation" r:id="rId3" imgW="1574640" imgH="939600" progId="Equation.3">
                  <p:embed/>
                </p:oleObj>
              </mc:Choice>
              <mc:Fallback>
                <p:oleObj name="Equation" r:id="rId3" imgW="157464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14525"/>
                        <a:ext cx="3500438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560" y="4293096"/>
          <a:ext cx="5681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2" name="Equation" r:id="rId5" imgW="2438280" imgH="888840" progId="Equation.3">
                  <p:embed/>
                </p:oleObj>
              </mc:Choice>
              <mc:Fallback>
                <p:oleObj name="Equation" r:id="rId5" imgW="243828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5681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F168A93-B8FE-4D39-817C-B50CD7D8D528}" type="slidenum">
              <a:rPr lang="tr-TR"/>
              <a:pPr/>
              <a:t>17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692696"/>
            <a:ext cx="4777680" cy="318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427984" y="6294511"/>
            <a:ext cx="360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second term can be ignored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Regression: From LogL to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87D6B-A9B7-45E1-8CE2-160916E46020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2895050"/>
              </p:ext>
            </p:extLst>
          </p:nvPr>
        </p:nvGraphicFramePr>
        <p:xfrm>
          <a:off x="827584" y="1652587"/>
          <a:ext cx="713581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9" name="Equation" r:id="rId3" imgW="2933640" imgH="1460160" progId="Equation.3">
                  <p:embed/>
                </p:oleObj>
              </mc:Choice>
              <mc:Fallback>
                <p:oleObj name="Equation" r:id="rId3" imgW="2933640" imgH="1460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52587"/>
                        <a:ext cx="713581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3508" y="5238330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Maximizing the log likelihood above is the same as minimizing the Error. </a:t>
            </a:r>
          </a:p>
          <a:p>
            <a:pPr algn="ctr"/>
            <a:r>
              <a:rPr lang="el-GR" sz="2000" dirty="0" smtClean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that minimizes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rror is called “least squares estimate” 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Trick: When maximizing a likelihood </a:t>
            </a:r>
            <a:r>
              <a:rPr lang="en-US" sz="2000" i="1" dirty="0" smtClean="0">
                <a:solidFill>
                  <a:srgbClr val="0070C0"/>
                </a:solidFill>
                <a:latin typeface="+mn-lt"/>
              </a:rPr>
              <a:t>l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 that contains exponents, instead minimize error E = - log </a:t>
            </a:r>
            <a:r>
              <a:rPr lang="en-US" sz="2000" i="1" dirty="0" smtClean="0">
                <a:solidFill>
                  <a:srgbClr val="0070C0"/>
                </a:solidFill>
                <a:latin typeface="+mn-lt"/>
              </a:rPr>
              <a:t>l</a:t>
            </a:r>
            <a:endParaRPr lang="en-US" sz="2000" i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332656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2" name="Equation" r:id="rId3" imgW="1498320" imgH="241200" progId="Equation.3">
                  <p:embed/>
                </p:oleObj>
              </mc:Choice>
              <mc:Fallback>
                <p:oleObj name="Equation" r:id="rId3" imgW="1498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4488"/>
                        <a:ext cx="32242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3" name="Equation" r:id="rId5" imgW="1841400" imgH="736560" progId="Equation.3">
                  <p:embed/>
                </p:oleObj>
              </mc:Choice>
              <mc:Fallback>
                <p:oleObj name="Equation" r:id="rId5" imgW="1841400" imgH="736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276475"/>
                        <a:ext cx="44291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4" name="Equation" r:id="rId7" imgW="2806560" imgH="711000" progId="Equation.3">
                  <p:embed/>
                </p:oleObj>
              </mc:Choice>
              <mc:Fallback>
                <p:oleObj name="Equation" r:id="rId7" imgW="280656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49725"/>
                        <a:ext cx="61769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03854826"/>
              </p:ext>
            </p:extLst>
          </p:nvPr>
        </p:nvGraphicFramePr>
        <p:xfrm>
          <a:off x="5148064" y="5805264"/>
          <a:ext cx="1408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5" name="Equation" r:id="rId9" imgW="622080" imgH="228600" progId="Equation.3">
                  <p:embed/>
                </p:oleObj>
              </mc:Choice>
              <mc:Fallback>
                <p:oleObj name="Equation" r:id="rId9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805264"/>
                        <a:ext cx="14081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6074549"/>
              </p:ext>
            </p:extLst>
          </p:nvPr>
        </p:nvGraphicFramePr>
        <p:xfrm>
          <a:off x="2008188" y="5905500"/>
          <a:ext cx="12080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6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905500"/>
                        <a:ext cx="12080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880" y="5804122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4:</a:t>
            </a:r>
            <a:r>
              <a:rPr lang="tr-TR"/>
              <a:t> </a:t>
            </a:r>
            <a:br>
              <a:rPr lang="tr-TR"/>
            </a:br>
            <a:r>
              <a:rPr lang="tr-TR"/>
              <a:t>Parametric Methods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9" name="Equation" r:id="rId3" imgW="3568680" imgH="266400" progId="Equation.3">
                  <p:embed/>
                </p:oleObj>
              </mc:Choice>
              <mc:Fallback>
                <p:oleObj name="Equation" r:id="rId3" imgW="35686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3388"/>
                        <a:ext cx="80502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0" name="Equation" r:id="rId5" imgW="2539800" imgH="965160" progId="Equation.3">
                  <p:embed/>
                </p:oleObj>
              </mc:Choice>
              <mc:Fallback>
                <p:oleObj name="Equation" r:id="rId5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65400"/>
                        <a:ext cx="57070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19396322"/>
              </p:ext>
            </p:extLst>
          </p:nvPr>
        </p:nvGraphicFramePr>
        <p:xfrm>
          <a:off x="2699792" y="5805264"/>
          <a:ext cx="2484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1" name="Equation" r:id="rId7" imgW="1054080" imgH="253800" progId="Equation.3">
                  <p:embed/>
                </p:oleObj>
              </mc:Choice>
              <mc:Fallback>
                <p:oleObj name="Equation" r:id="rId7" imgW="10540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805264"/>
                        <a:ext cx="24844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9033340"/>
              </p:ext>
            </p:extLst>
          </p:nvPr>
        </p:nvGraphicFramePr>
        <p:xfrm>
          <a:off x="755576" y="5157192"/>
          <a:ext cx="12080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2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12080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39268" y="505581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8057369"/>
              </p:ext>
            </p:extLst>
          </p:nvPr>
        </p:nvGraphicFramePr>
        <p:xfrm>
          <a:off x="3916363" y="4919663"/>
          <a:ext cx="40719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3" name="Equation" r:id="rId11" imgW="1726920" imgH="266400" progId="Equation.3">
                  <p:embed/>
                </p:oleObj>
              </mc:Choice>
              <mc:Fallback>
                <p:oleObj name="Equation" r:id="rId11" imgW="1726920" imgH="266400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4919663"/>
                        <a:ext cx="40719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72" y="5877272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28600"/>
            <a:ext cx="842493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and Least Squares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71BCB6F-AE7E-4F0A-AE52-15619A6EE9DA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Taken from Tom Mitchell’s Machine Learning textbook: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“… under certain assumptions</a:t>
            </a:r>
            <a:r>
              <a:rPr lang="en-US" i="1" baseline="30000" dirty="0">
                <a:solidFill>
                  <a:schemeClr val="accent6">
                    <a:lumMod val="75000"/>
                  </a:schemeClr>
                </a:solidFill>
              </a:rPr>
              <a:t> (*)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any learning algorithm that minimizes the squared error between the output hypothesis predictions and the training data will output a maximum likelihood hypothesis.”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i="1" baseline="30000" dirty="0" smtClean="0"/>
              <a:t>(*):</a:t>
            </a:r>
            <a:r>
              <a:rPr lang="en-US" i="1" dirty="0" smtClean="0"/>
              <a:t> </a:t>
            </a:r>
            <a:r>
              <a:rPr lang="en-US" sz="2400" dirty="0" smtClean="0"/>
              <a:t>Assumption:</a:t>
            </a:r>
          </a:p>
          <a:p>
            <a:pPr marL="365760" lvl="1" indent="0">
              <a:buNone/>
            </a:pPr>
            <a:r>
              <a:rPr lang="en-US" sz="2200" dirty="0" smtClean="0"/>
              <a:t>“the observed training target values are generated by adding random noise to the true target value, where the random noise is drawn independently for each example from a Normal distribution with zero mean.”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18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Other Error Measures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FA283-1E54-4BCA-8BA3-566622128B8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199688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43263" y="1628775"/>
          <a:ext cx="4022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6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1628775"/>
                        <a:ext cx="40227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4" y="1628800"/>
            <a:ext cx="8568952" cy="4394612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Square Error: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Relative Square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Error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(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baseline="-25000" dirty="0" smtClean="0">
                <a:solidFill>
                  <a:schemeClr val="accent1"/>
                </a:solidFill>
              </a:rPr>
              <a:t>RSE</a:t>
            </a:r>
            <a:r>
              <a:rPr lang="en-US" dirty="0" smtClean="0">
                <a:solidFill>
                  <a:schemeClr val="accent1"/>
                </a:solidFill>
              </a:rPr>
              <a:t>):</a:t>
            </a:r>
            <a:endParaRPr lang="tr-TR" dirty="0">
              <a:solidFill>
                <a:schemeClr val="accent1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Absolute Error: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X) 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 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)|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ε-sensitive Error: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/>
              <a:t>			</a:t>
            </a:r>
            <a:r>
              <a:rPr lang="tr-TR" sz="2400" i="1" dirty="0">
                <a:latin typeface="+mj-lt"/>
              </a:rPr>
              <a:t>E </a:t>
            </a:r>
            <a:r>
              <a:rPr lang="tr-TR" sz="2400" dirty="0" smtClean="0">
                <a:latin typeface="+mj-lt"/>
              </a:rPr>
              <a:t>(</a:t>
            </a:r>
            <a:r>
              <a:rPr lang="en-GB" i="1" dirty="0" smtClean="0"/>
              <a:t>θ </a:t>
            </a:r>
            <a:r>
              <a:rPr lang="tr-TR" sz="2400" dirty="0" smtClean="0">
                <a:latin typeface="+mj-lt"/>
              </a:rPr>
              <a:t>|</a:t>
            </a:r>
            <a:r>
              <a:rPr lang="tr-TR" sz="2400" dirty="0">
                <a:latin typeface="+mj-lt"/>
              </a:rPr>
              <a:t>X) = </a:t>
            </a:r>
            <a:r>
              <a:rPr lang="tr-TR" sz="4400" baseline="-10000" dirty="0">
                <a:latin typeface="+mj-lt"/>
              </a:rPr>
              <a:t>∑</a:t>
            </a:r>
            <a:r>
              <a:rPr lang="tr-TR" sz="2400" baseline="-10000" dirty="0">
                <a:latin typeface="+mj-lt"/>
              </a:rPr>
              <a:t> </a:t>
            </a:r>
            <a:r>
              <a:rPr lang="tr-TR" sz="2400" i="1" baseline="-4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 1(|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 smtClean="0">
                <a:latin typeface="+mj-lt"/>
              </a:rPr>
              <a:t>|</a:t>
            </a:r>
            <a:r>
              <a:rPr lang="en-GB" i="1" dirty="0" smtClean="0"/>
              <a:t> θ</a:t>
            </a:r>
            <a:r>
              <a:rPr lang="tr-TR" sz="2400" dirty="0" smtClean="0">
                <a:latin typeface="+mj-lt"/>
              </a:rPr>
              <a:t>)|&gt;</a:t>
            </a:r>
            <a:r>
              <a:rPr lang="tr-TR" sz="2400" dirty="0">
                <a:latin typeface="+mj-lt"/>
              </a:rPr>
              <a:t>ε) 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|</a:t>
            </a:r>
            <a:r>
              <a:rPr lang="en-GB" sz="2400" i="1" dirty="0">
                <a:latin typeface="+mj-lt"/>
              </a:rPr>
              <a:t>θ</a:t>
            </a:r>
            <a:r>
              <a:rPr lang="tr-TR" sz="2400" dirty="0">
                <a:latin typeface="+mj-lt"/>
              </a:rPr>
              <a:t>)| – ε</a:t>
            </a:r>
            <a:r>
              <a:rPr lang="tr-TR" sz="2400" dirty="0" smtClean="0">
                <a:latin typeface="+mj-lt"/>
              </a:rPr>
              <a:t>)</a:t>
            </a:r>
            <a:endParaRPr lang="en-US" sz="24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accent1"/>
                </a:solidFill>
              </a:rPr>
              <a:t>R</a:t>
            </a:r>
            <a:r>
              <a:rPr lang="en-US" sz="2800" baseline="30000" dirty="0">
                <a:solidFill>
                  <a:schemeClr val="accent1"/>
                </a:solidFill>
              </a:rPr>
              <a:t>2 </a:t>
            </a:r>
            <a:r>
              <a:rPr lang="en-US" sz="2800" baseline="30000" dirty="0" smtClean="0">
                <a:solidFill>
                  <a:schemeClr val="accent1"/>
                </a:solidFill>
              </a:rPr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Coefficient of Determination: 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 1 </a:t>
            </a:r>
            <a:r>
              <a:rPr lang="en-US" sz="2800" dirty="0" smtClean="0"/>
              <a:t>– E</a:t>
            </a:r>
            <a:r>
              <a:rPr lang="en-US" sz="2800" baseline="-25000" dirty="0" smtClean="0"/>
              <a:t>RSE</a:t>
            </a:r>
            <a:r>
              <a:rPr lang="en-US" sz="2800" dirty="0" smtClean="0"/>
              <a:t>    </a:t>
            </a:r>
            <a:r>
              <a:rPr lang="en-US" sz="1900" i="1" dirty="0" smtClean="0"/>
              <a:t>(see next slide)</a:t>
            </a:r>
            <a:endParaRPr lang="tr-TR" sz="2700" i="1" dirty="0"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199690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932040" y="2492896"/>
          <a:ext cx="36195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7" name="Equation" r:id="rId5" imgW="1765080" imgH="888840" progId="Equation.3">
                  <p:embed/>
                </p:oleObj>
              </mc:Choice>
              <mc:Fallback>
                <p:oleObj name="Equation" r:id="rId5" imgW="176508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36195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</a:t>
            </a:r>
            <a:r>
              <a:rPr lang="en-US" dirty="0" smtClean="0"/>
              <a:t>etermination: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0AD7C3-E12A-4BB1-B11B-67710BB9F2EE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395536" y="4133291"/>
            <a:ext cx="85395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Figure adapted from Wikipedia (Sept. 2015)</a:t>
            </a:r>
            <a:endParaRPr lang="en-US" sz="1400" dirty="0"/>
          </a:p>
          <a:p>
            <a:r>
              <a:rPr lang="en-US" sz="1200" dirty="0" smtClean="0"/>
              <a:t>"Coefficient </a:t>
            </a:r>
            <a:r>
              <a:rPr lang="en-US" sz="1200" dirty="0"/>
              <a:t>of Determination" by </a:t>
            </a:r>
            <a:r>
              <a:rPr lang="en-US" sz="1200" dirty="0" err="1"/>
              <a:t>Orzetto</a:t>
            </a:r>
            <a:r>
              <a:rPr lang="en-US" sz="1200" dirty="0"/>
              <a:t> - Own work. Licensed under CC BY-SA 3.0 via Commons </a:t>
            </a:r>
            <a:r>
              <a:rPr lang="en-US" sz="1200" dirty="0" smtClean="0"/>
              <a:t>– 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://commons.wikimedia.org/wiki/File:Coefficient_of_Determination.svg#/media/File:Coefficient_of_Determination.svg</a:t>
            </a: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13" y="1570847"/>
            <a:ext cx="5184576" cy="259228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8881766"/>
              </p:ext>
            </p:extLst>
          </p:nvPr>
        </p:nvGraphicFramePr>
        <p:xfrm>
          <a:off x="539552" y="4810399"/>
          <a:ext cx="33321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47" name="Equation" r:id="rId4" imgW="1625400" imgH="888840" progId="Equation.3">
                  <p:embed/>
                </p:oleObj>
              </mc:Choice>
              <mc:Fallback>
                <p:oleObj name="Equation" r:id="rId4" imgW="1625400" imgH="8888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10399"/>
                        <a:ext cx="33321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40575" y="5157192"/>
            <a:ext cx="276687" cy="288032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29230" y="5949280"/>
            <a:ext cx="288032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48484"/>
              </p:ext>
            </p:extLst>
          </p:nvPr>
        </p:nvGraphicFramePr>
        <p:xfrm>
          <a:off x="4932040" y="2494375"/>
          <a:ext cx="848736" cy="37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48" name="Equation" r:id="rId6" imgW="520560" imgH="228600" progId="Equation.3">
                  <p:embed/>
                </p:oleObj>
              </mc:Choice>
              <mc:Fallback>
                <p:oleObj name="Equation" r:id="rId6" imgW="52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2040" y="2494375"/>
                        <a:ext cx="848736" cy="3726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6492"/>
              </p:ext>
            </p:extLst>
          </p:nvPr>
        </p:nvGraphicFramePr>
        <p:xfrm>
          <a:off x="2195736" y="2492896"/>
          <a:ext cx="243520" cy="29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49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736" y="2492896"/>
                        <a:ext cx="243520" cy="2922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36303"/>
              </p:ext>
            </p:extLst>
          </p:nvPr>
        </p:nvGraphicFramePr>
        <p:xfrm>
          <a:off x="2195736" y="1561469"/>
          <a:ext cx="2190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50" name="Equation" r:id="rId10" imgW="114120" imgH="126720" progId="Equation.3">
                  <p:embed/>
                </p:oleObj>
              </mc:Choice>
              <mc:Fallback>
                <p:oleObj name="Equation" r:id="rId10" imgW="114120" imgH="126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561469"/>
                        <a:ext cx="219075" cy="24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53442"/>
              </p:ext>
            </p:extLst>
          </p:nvPr>
        </p:nvGraphicFramePr>
        <p:xfrm>
          <a:off x="4788024" y="1570847"/>
          <a:ext cx="2190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51" name="Equation" r:id="rId12" imgW="114120" imgH="126720" progId="Equation.3">
                  <p:embed/>
                </p:oleObj>
              </mc:Choice>
              <mc:Fallback>
                <p:oleObj name="Equation" r:id="rId12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70847"/>
                        <a:ext cx="219075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5802" y="4926359"/>
            <a:ext cx="43492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n-lt"/>
              </a:rPr>
              <a:t>The closer R</a:t>
            </a:r>
            <a:r>
              <a:rPr lang="en-US" sz="2400" i="1" baseline="30000" dirty="0" smtClean="0">
                <a:latin typeface="+mn-lt"/>
              </a:rPr>
              <a:t>2</a:t>
            </a:r>
            <a:r>
              <a:rPr lang="en-US" sz="2400" i="1" dirty="0" smtClean="0">
                <a:latin typeface="+mn-lt"/>
              </a:rPr>
              <a:t> is to 1 the better </a:t>
            </a:r>
          </a:p>
          <a:p>
            <a:r>
              <a:rPr lang="en-US" sz="2000" dirty="0" smtClean="0">
                <a:latin typeface="+mn-lt"/>
              </a:rPr>
              <a:t>as this means that the </a:t>
            </a:r>
            <a:r>
              <a:rPr lang="en-US" sz="2000" i="1" dirty="0" smtClean="0">
                <a:latin typeface="+mn-lt"/>
              </a:rPr>
              <a:t>g(.)</a:t>
            </a:r>
            <a:r>
              <a:rPr lang="en-US" sz="2000" dirty="0" smtClean="0">
                <a:latin typeface="+mn-lt"/>
              </a:rPr>
              <a:t> estimates (</a:t>
            </a:r>
            <a:r>
              <a:rPr lang="en-US" sz="2000" dirty="0">
                <a:latin typeface="+mn-lt"/>
              </a:rPr>
              <a:t>on the </a:t>
            </a:r>
            <a:r>
              <a:rPr lang="en-US" sz="2000" dirty="0" smtClean="0">
                <a:latin typeface="+mn-lt"/>
              </a:rPr>
              <a:t>right graph) fit </a:t>
            </a:r>
            <a:r>
              <a:rPr lang="en-US" sz="2000" dirty="0">
                <a:latin typeface="+mn-lt"/>
              </a:rPr>
              <a:t>the data </a:t>
            </a:r>
            <a:r>
              <a:rPr lang="en-US" sz="2000" dirty="0" smtClean="0">
                <a:latin typeface="+mn-lt"/>
              </a:rPr>
              <a:t>well in </a:t>
            </a:r>
          </a:p>
          <a:p>
            <a:r>
              <a:rPr lang="en-US" sz="2000" dirty="0" smtClean="0">
                <a:latin typeface="+mn-lt"/>
              </a:rPr>
              <a:t>comparison </a:t>
            </a:r>
            <a:r>
              <a:rPr lang="en-US" sz="2000" dirty="0">
                <a:latin typeface="+mn-lt"/>
              </a:rPr>
              <a:t>to the simple </a:t>
            </a:r>
            <a:r>
              <a:rPr lang="en-US" sz="2000" dirty="0" smtClean="0">
                <a:latin typeface="+mn-lt"/>
              </a:rPr>
              <a:t>estimate given by the average value (on </a:t>
            </a:r>
            <a:r>
              <a:rPr lang="en-US" sz="2000" dirty="0">
                <a:latin typeface="+mn-lt"/>
              </a:rPr>
              <a:t>the left graph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7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9248" y="1632986"/>
            <a:ext cx="8773231" cy="43946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Given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X = {</a:t>
            </a:r>
            <a:r>
              <a:rPr lang="en-US" i="1" dirty="0" err="1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n-US" i="1" baseline="30000" dirty="0" err="1" smtClean="0">
                <a:solidFill>
                  <a:schemeClr val="accent1"/>
                </a:solidFill>
                <a:latin typeface="+mj-lt"/>
              </a:rPr>
              <a:t>t</a:t>
            </a:r>
            <a:r>
              <a:rPr lang="en-US" i="1" dirty="0" err="1" smtClean="0">
                <a:solidFill>
                  <a:schemeClr val="accent1"/>
                </a:solidFill>
                <a:latin typeface="+mj-lt"/>
              </a:rPr>
              <a:t>,r</a:t>
            </a:r>
            <a:r>
              <a:rPr lang="en-US" i="1" baseline="30000" dirty="0" err="1" smtClean="0">
                <a:solidFill>
                  <a:schemeClr val="accent1"/>
                </a:solidFill>
                <a:latin typeface="+mj-lt"/>
              </a:rPr>
              <a:t>t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drawn from unknown pdf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p(</a:t>
            </a:r>
            <a:r>
              <a:rPr lang="en-US" i="1" dirty="0" err="1" smtClean="0">
                <a:solidFill>
                  <a:schemeClr val="accent1"/>
                </a:solidFill>
                <a:latin typeface="+mj-lt"/>
              </a:rPr>
              <a:t>x,r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Expected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Square Error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of the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g(.)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estimate at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:</a:t>
            </a:r>
            <a:endParaRPr lang="tr-TR" dirty="0" smtClean="0">
              <a:solidFill>
                <a:schemeClr val="accent1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sz="800" dirty="0" smtClean="0">
              <a:solidFill>
                <a:schemeClr val="tx2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tx2"/>
                </a:solidFill>
                <a:latin typeface="+mj-lt"/>
              </a:rPr>
              <a:t>it may be that for a sample X, g(.) is a very good fit, and for another sample it is not</a:t>
            </a:r>
            <a:endParaRPr lang="en-US" sz="2000" i="1" dirty="0">
              <a:solidFill>
                <a:schemeClr val="tx2"/>
              </a:solidFill>
              <a:latin typeface="+mj-lt"/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Given samples </a:t>
            </a:r>
            <a:r>
              <a:rPr lang="en-US" i="1" dirty="0" smtClean="0">
                <a:solidFill>
                  <a:schemeClr val="accent1"/>
                </a:solidFill>
                <a:latin typeface="+mj-lt"/>
              </a:rPr>
              <a:t>X’s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, all of size N drawn from the same joint density p(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x,r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). Expected value, averaged over </a:t>
            </a:r>
            <a:r>
              <a:rPr lang="en-US" sz="2800" i="1" dirty="0" smtClean="0">
                <a:solidFill>
                  <a:schemeClr val="accent1"/>
                </a:solidFill>
              </a:rPr>
              <a:t>X’s: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tr-TR" dirty="0" smtClean="0">
              <a:solidFill>
                <a:schemeClr val="accent1"/>
              </a:solidFill>
              <a:latin typeface="+mj-lt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tr-TR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tr-TR" dirty="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D11E6A-6C53-4A9D-A5C2-B99419ADC8C8}" type="slidenum">
              <a:rPr lang="tr-TR">
                <a:latin typeface="+mj-lt"/>
              </a:rPr>
              <a:pPr/>
              <a:t>24</a:t>
            </a:fld>
            <a:endParaRPr lang="tr-TR">
              <a:latin typeface="+mj-lt"/>
            </a:endParaRPr>
          </a:p>
        </p:txBody>
      </p:sp>
      <p:graphicFrame>
        <p:nvGraphicFramePr>
          <p:cNvPr id="200717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0" y="3816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2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63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119248" y="5301433"/>
            <a:ext cx="8820150" cy="1466850"/>
            <a:chOff x="68" y="2397"/>
            <a:chExt cx="5556" cy="924"/>
          </a:xfrm>
        </p:grpSpPr>
        <p:graphicFrame>
          <p:nvGraphicFramePr>
            <p:cNvPr id="200722" name="Object 18"/>
            <p:cNvGraphicFramePr>
              <a:graphicFrameLocks noChangeAspect="1"/>
            </p:cNvGraphicFramePr>
            <p:nvPr/>
          </p:nvGraphicFramePr>
          <p:xfrm>
            <a:off x="68" y="2397"/>
            <a:ext cx="555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21" name="Equation" r:id="rId5" imgW="4597200" imgH="253800" progId="Equation.3">
                    <p:embed/>
                  </p:oleObj>
                </mc:Choice>
                <mc:Fallback>
                  <p:oleObj name="Equation" r:id="rId5" imgW="4597200" imgH="2538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397"/>
                          <a:ext cx="555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1512" y="2669"/>
              <a:ext cx="2301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r-TR" sz="1800" i="1" dirty="0" smtClean="0">
                  <a:solidFill>
                    <a:schemeClr val="tx2"/>
                  </a:solidFill>
                  <a:latin typeface="+mj-lt"/>
                </a:rPr>
                <a:t>bias</a:t>
              </a:r>
              <a:endParaRPr lang="en-US" sz="1800" i="1" dirty="0" smtClean="0">
                <a:solidFill>
                  <a:schemeClr val="tx2"/>
                </a:solidFill>
                <a:latin typeface="+mj-l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how much g(.) is wrong</a:t>
              </a:r>
              <a:endParaRPr lang="en-US" sz="1800" i="1" dirty="0">
                <a:solidFill>
                  <a:srgbClr val="0070C0"/>
                </a:solidFill>
                <a:latin typeface="Tw Cen M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disregarding effect of varying samples</a:t>
              </a:r>
              <a:endParaRPr lang="tr-TR" sz="1800" i="1" dirty="0">
                <a:solidFill>
                  <a:srgbClr val="0070C0"/>
                </a:solidFill>
                <a:latin typeface="Tw Cen MT"/>
              </a:endParaRPr>
            </a:p>
            <a:p>
              <a:endParaRPr lang="tr-TR" sz="1800" i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3871" y="2670"/>
              <a:ext cx="1604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r-TR" sz="1800" i="1" dirty="0" smtClean="0">
                  <a:solidFill>
                    <a:schemeClr val="tx2"/>
                  </a:solidFill>
                  <a:latin typeface="+mj-lt"/>
                </a:rPr>
                <a:t>variance</a:t>
              </a:r>
              <a:endParaRPr lang="en-US" sz="1800" i="1" dirty="0" smtClean="0">
                <a:solidFill>
                  <a:schemeClr val="tx2"/>
                </a:solidFill>
                <a:latin typeface="+mj-l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>
                  <a:solidFill>
                    <a:srgbClr val="0070C0"/>
                  </a:solidFill>
                  <a:latin typeface="Tw Cen MT"/>
                </a:rPr>
                <a:t>how much g(.) </a:t>
              </a: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fluctuates</a:t>
              </a:r>
              <a:endParaRPr lang="en-US" sz="1800" i="1" dirty="0">
                <a:solidFill>
                  <a:srgbClr val="0070C0"/>
                </a:solidFill>
                <a:latin typeface="Tw Cen M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as samples varies</a:t>
              </a:r>
              <a:endParaRPr lang="tr-TR" sz="1800" i="1" dirty="0">
                <a:solidFill>
                  <a:srgbClr val="0070C0"/>
                </a:solidFill>
                <a:latin typeface="Tw Cen MT"/>
              </a:endParaRPr>
            </a:p>
            <a:p>
              <a:endParaRPr lang="tr-TR" sz="1800" i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78706" y="2697122"/>
            <a:ext cx="7407127" cy="1477975"/>
            <a:chOff x="1041400" y="2212983"/>
            <a:chExt cx="7407127" cy="1477975"/>
          </a:xfrm>
        </p:grpSpPr>
        <p:graphicFrame>
          <p:nvGraphicFramePr>
            <p:cNvPr id="2007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665343"/>
                </p:ext>
              </p:extLst>
            </p:nvPr>
          </p:nvGraphicFramePr>
          <p:xfrm>
            <a:off x="1041400" y="2212983"/>
            <a:ext cx="69865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22" name="Equation" r:id="rId7" imgW="3174840" imgH="228600" progId="Equation.3">
                    <p:embed/>
                  </p:oleObj>
                </mc:Choice>
                <mc:Fallback>
                  <p:oleObj name="Equation" r:id="rId7" imgW="317484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00" y="2212983"/>
                          <a:ext cx="698658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9" name="Text Box 25"/>
            <p:cNvSpPr txBox="1">
              <a:spLocks noChangeArrowheads="1"/>
            </p:cNvSpPr>
            <p:nvPr/>
          </p:nvSpPr>
          <p:spPr bwMode="auto">
            <a:xfrm>
              <a:off x="2979661" y="2700164"/>
              <a:ext cx="2773516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tr-TR" sz="1800" i="1" dirty="0" smtClean="0">
                  <a:solidFill>
                    <a:schemeClr val="tx2"/>
                  </a:solidFill>
                  <a:latin typeface="+mj-lt"/>
                </a:rPr>
                <a:t>noise</a:t>
              </a:r>
              <a:endParaRPr lang="en-US" sz="1800" i="1" dirty="0" smtClean="0">
                <a:solidFill>
                  <a:schemeClr val="tx2"/>
                </a:solidFill>
                <a:latin typeface="+mj-lt"/>
              </a:endParaRPr>
            </a:p>
            <a:p>
              <a:pPr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+mj-lt"/>
                </a:rPr>
                <a:t>variance of noise added</a:t>
              </a:r>
            </a:p>
            <a:p>
              <a:pPr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+mj-lt"/>
                </a:rPr>
                <a:t>does not depend on g(.) or X</a:t>
              </a:r>
              <a:endParaRPr lang="tr-TR" sz="18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5868845" y="2656829"/>
              <a:ext cx="2579682" cy="1034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squared </a:t>
              </a:r>
              <a:r>
                <a:rPr lang="tr-TR" sz="1800" i="1" dirty="0" smtClean="0">
                  <a:solidFill>
                    <a:schemeClr val="tx2"/>
                  </a:solidFill>
                  <a:latin typeface="+mj-lt"/>
                </a:rPr>
                <a:t>error</a:t>
              </a:r>
              <a:endParaRPr lang="en-US" sz="1800" i="1" dirty="0" smtClean="0">
                <a:solidFill>
                  <a:schemeClr val="tx2"/>
                </a:solidFill>
                <a:latin typeface="+mj-l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g(x) deviation from E[</a:t>
              </a:r>
              <a:r>
                <a:rPr lang="en-US" sz="1800" i="1" dirty="0" err="1" smtClean="0">
                  <a:solidFill>
                    <a:srgbClr val="0070C0"/>
                  </a:solidFill>
                  <a:latin typeface="Tw Cen MT"/>
                </a:rPr>
                <a:t>r|x</a:t>
              </a: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]</a:t>
              </a:r>
              <a:endParaRPr lang="en-US" sz="1800" i="1" dirty="0">
                <a:solidFill>
                  <a:srgbClr val="0070C0"/>
                </a:solidFill>
                <a:latin typeface="Tw Cen M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depend </a:t>
              </a:r>
              <a:r>
                <a:rPr lang="en-US" sz="1800" i="1" dirty="0">
                  <a:solidFill>
                    <a:srgbClr val="0070C0"/>
                  </a:solidFill>
                  <a:latin typeface="Tw Cen MT"/>
                </a:rPr>
                <a:t>on g(.) </a:t>
              </a:r>
              <a:r>
                <a:rPr lang="en-US" sz="1800" i="1" dirty="0" smtClean="0">
                  <a:solidFill>
                    <a:srgbClr val="0070C0"/>
                  </a:solidFill>
                  <a:latin typeface="Tw Cen MT"/>
                </a:rPr>
                <a:t>and </a:t>
              </a:r>
              <a:r>
                <a:rPr lang="en-US" sz="1800" i="1" dirty="0">
                  <a:solidFill>
                    <a:srgbClr val="0070C0"/>
                  </a:solidFill>
                  <a:latin typeface="Tw Cen MT"/>
                </a:rPr>
                <a:t>X</a:t>
              </a:r>
              <a:endParaRPr lang="tr-TR" sz="1800" i="1" dirty="0">
                <a:solidFill>
                  <a:srgbClr val="0070C0"/>
                </a:solidFill>
                <a:latin typeface="Tw Cen MT"/>
              </a:endParaRPr>
            </a:p>
            <a:p>
              <a:pPr algn="ctr"/>
              <a:endParaRPr lang="tr-TR" sz="1800" i="1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Estimating Bias and Variance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32C56A-10CA-4B09-9ADB-456312E58732}" type="slidenum">
              <a:rPr lang="tr-TR">
                <a:latin typeface="+mj-lt"/>
              </a:rPr>
              <a:pPr/>
              <a:t>25</a:t>
            </a:fld>
            <a:endParaRPr lang="tr-TR">
              <a:latin typeface="+mj-lt"/>
            </a:endParaRPr>
          </a:p>
        </p:txBody>
      </p:sp>
      <p:graphicFrame>
        <p:nvGraphicFramePr>
          <p:cNvPr id="203788" name="Object 1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88183085"/>
              </p:ext>
            </p:extLst>
          </p:nvPr>
        </p:nvGraphicFramePr>
        <p:xfrm>
          <a:off x="1981200" y="3259138"/>
          <a:ext cx="493395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5" name="Equation" r:id="rId3" imgW="2527200" imgH="1282680" progId="Equation.3">
                  <p:embed/>
                </p:oleObj>
              </mc:Choice>
              <mc:Fallback>
                <p:oleObj name="Equation" r:id="rId3" imgW="2527200" imgH="1282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59138"/>
                        <a:ext cx="4933950" cy="250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0025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samples 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are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used to fit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Bias/Variance Dilemma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1C611B-9ADB-4B57-86F8-8A35B7E08561}" type="slidenum">
              <a:rPr lang="tr-TR"/>
              <a:pPr/>
              <a:t>26</a:t>
            </a:fld>
            <a:endParaRPr lang="tr-TR"/>
          </a:p>
        </p:txBody>
      </p:sp>
      <p:sp>
        <p:nvSpPr>
          <p:cNvPr id="204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Example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i="1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)=2 has no variance and high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bias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i="1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/N has lower bias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but higher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variance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complexity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g(.)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bias decreases (a better fit to data) and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variance increases (fit varies more with 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Bias/Variance dilemma: (Geman et al., 1992)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1E5F0F-24EB-4AC7-B66D-107FCC1570C8}" type="slidenum">
              <a:rPr lang="tr-TR"/>
              <a:pPr/>
              <a:t>27</a:t>
            </a:fld>
            <a:endParaRPr lang="tr-TR"/>
          </a:p>
        </p:txBody>
      </p:sp>
      <p:pic>
        <p:nvPicPr>
          <p:cNvPr id="20584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414338"/>
            <a:ext cx="7134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7885113" y="1628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8101013" y="16176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003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3924300" y="5373688"/>
            <a:ext cx="97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692275" y="968375"/>
            <a:ext cx="30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940425" y="197643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8101013" y="204787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8243888" y="2133600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101013" y="1184275"/>
            <a:ext cx="30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9335" y="126732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added noise ~ </a:t>
            </a:r>
            <a:r>
              <a:rPr lang="en-US" sz="1800" dirty="0" smtClean="0">
                <a:solidFill>
                  <a:schemeClr val="accent1"/>
                </a:solidFill>
                <a:latin typeface="Lucida Handwriting" panose="03010101010101010101" pitchFamily="66" charset="0"/>
              </a:rPr>
              <a:t>N</a:t>
            </a:r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(0,1) 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4459" y="126732"/>
            <a:ext cx="405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A linear regression for each of </a:t>
            </a:r>
            <a:r>
              <a:rPr lang="en-US" sz="1800" dirty="0">
                <a:solidFill>
                  <a:srgbClr val="A5B592"/>
                </a:solidFill>
                <a:latin typeface="Tw Cen MT"/>
              </a:rPr>
              <a:t>5 samples 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520" y="3367102"/>
            <a:ext cx="762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Polynomial regression of order 3 (left)  and order 5 (right) for each of </a:t>
            </a:r>
            <a:r>
              <a:rPr lang="en-US" sz="1800" dirty="0">
                <a:solidFill>
                  <a:srgbClr val="A5B592"/>
                </a:solidFill>
                <a:latin typeface="Tw Cen MT"/>
              </a:rPr>
              <a:t>5 samples 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38802" y="6308725"/>
                <a:ext cx="5997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0000"/>
                    </a:solidFill>
                    <a:latin typeface="+mn-lt"/>
                  </a:rPr>
                  <a:t>dotted red line in each plot is the average of the five fits,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02" y="6308725"/>
                <a:ext cx="599709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305800" cy="724648"/>
          </a:xfrm>
        </p:spPr>
        <p:txBody>
          <a:bodyPr>
            <a:noAutofit/>
          </a:bodyPr>
          <a:lstStyle/>
          <a:p>
            <a:r>
              <a:rPr lang="tr-TR" dirty="0"/>
              <a:t>Polynomial Regression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796FC5-0337-43BE-B707-24F4E94448E5}" type="slidenum">
              <a:rPr lang="tr-TR"/>
              <a:pPr/>
              <a:t>28</a:t>
            </a:fld>
            <a:endParaRPr lang="tr-TR"/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571612"/>
            <a:ext cx="5476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356100" y="3213100"/>
            <a:ext cx="1963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 “min error”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859338" y="36449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996177" y="6080491"/>
            <a:ext cx="744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Same settings as plots on the previous slide, but using 100 models instead of 5</a:t>
            </a:r>
            <a:r>
              <a:rPr lang="en-US" sz="1800" dirty="0" smtClean="0">
                <a:solidFill>
                  <a:srgbClr val="A5B592"/>
                </a:solidFill>
                <a:latin typeface="Tw Cen MT"/>
              </a:rPr>
              <a:t> 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A9CB49-70D8-4C15-89A6-E9AEDD8E63B1}" type="slidenum">
              <a:rPr lang="tr-TR"/>
              <a:pPr/>
              <a:t>29</a:t>
            </a:fld>
            <a:endParaRPr lang="tr-TR"/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263" y="400050"/>
            <a:ext cx="72294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276600" y="4713288"/>
            <a:ext cx="1704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fit, “elbow”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3203575" y="44370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366348" y="6309320"/>
            <a:ext cx="855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Settings as plots on previous slides, but using training and validation sets (50 instances each)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0284" y="692696"/>
            <a:ext cx="503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Fitted polynomials of orders 1, …, 8 on training set</a:t>
            </a: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= {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			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estimate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 smtClean="0">
                <a:solidFill>
                  <a:schemeClr val="tx2"/>
                </a:solidFill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e.g.,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ormal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distribution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}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Remember that a probability density function is defined as:</a:t>
            </a:r>
          </a:p>
          <a:p>
            <a:pPr lvl="1">
              <a:buFont typeface="Wingdings" pitchFamily="2" charset="2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</a:t>
            </a:r>
            <a:r>
              <a:rPr lang="tr-TR" sz="2000" i="1" dirty="0" smtClean="0">
                <a:solidFill>
                  <a:schemeClr val="tx2"/>
                </a:solidFill>
              </a:rPr>
              <a:t>p </a:t>
            </a:r>
            <a:r>
              <a:rPr lang="tr-TR" sz="2000" dirty="0">
                <a:solidFill>
                  <a:schemeClr val="tx2"/>
                </a:solidFill>
              </a:rPr>
              <a:t>(</a:t>
            </a:r>
            <a:r>
              <a:rPr lang="tr-TR" sz="2000" i="1" dirty="0" smtClean="0">
                <a:solidFill>
                  <a:schemeClr val="tx2"/>
                </a:solidFill>
              </a:rPr>
              <a:t>x</a:t>
            </a:r>
            <a:r>
              <a:rPr lang="en-US" sz="2000" i="1" baseline="-25000" dirty="0" smtClean="0">
                <a:solidFill>
                  <a:schemeClr val="tx2"/>
                </a:solidFill>
              </a:rPr>
              <a:t>0</a:t>
            </a:r>
            <a:r>
              <a:rPr lang="tr-TR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Palatino Linotype"/>
              </a:rPr>
              <a:t>≡ </a:t>
            </a:r>
            <a:r>
              <a:rPr lang="en-US" sz="2000" dirty="0" err="1" smtClean="0">
                <a:solidFill>
                  <a:schemeClr val="tx2"/>
                </a:solidFill>
                <a:latin typeface="Palatino Linotype"/>
              </a:rPr>
              <a:t>lim</a:t>
            </a:r>
            <a:r>
              <a:rPr lang="en-US" sz="2000" dirty="0" smtClean="0">
                <a:solidFill>
                  <a:schemeClr val="tx2"/>
                </a:solidFill>
                <a:latin typeface="Palatino Linotype"/>
              </a:rPr>
              <a:t> </a:t>
            </a:r>
            <a:r>
              <a:rPr lang="el-GR" sz="2000" baseline="-25000" dirty="0" smtClean="0">
                <a:solidFill>
                  <a:schemeClr val="tx2"/>
                </a:solidFill>
                <a:latin typeface="Palatino Linotype"/>
              </a:rPr>
              <a:t>ε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  <a:cs typeface="Times New Roman"/>
              </a:rPr>
              <a:t>→0</a:t>
            </a:r>
            <a:r>
              <a:rPr lang="en-US" sz="2000" dirty="0" smtClean="0">
                <a:solidFill>
                  <a:schemeClr val="tx2"/>
                </a:solidFill>
                <a:latin typeface="Calibri"/>
                <a:cs typeface="Times New Roman"/>
              </a:rPr>
              <a:t> P(x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  <a:cs typeface="Times New Roman"/>
              </a:rPr>
              <a:t>0</a:t>
            </a:r>
            <a:r>
              <a:rPr lang="en-US" sz="2000" dirty="0" smtClean="0">
                <a:solidFill>
                  <a:schemeClr val="tx2"/>
                </a:solidFill>
                <a:latin typeface="Calibri"/>
                <a:cs typeface="Times New Roman"/>
              </a:rPr>
              <a:t>  ≤ x &lt; x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  <a:cs typeface="Times New Roman"/>
              </a:rPr>
              <a:t>0</a:t>
            </a:r>
            <a:r>
              <a:rPr lang="en-US" sz="2000" dirty="0" smtClean="0">
                <a:solidFill>
                  <a:schemeClr val="tx2"/>
                </a:solidFill>
                <a:latin typeface="Calibri"/>
                <a:cs typeface="Times New Roman"/>
              </a:rPr>
              <a:t> + </a:t>
            </a:r>
            <a:r>
              <a:rPr lang="el-GR" sz="2400" dirty="0" smtClean="0">
                <a:solidFill>
                  <a:schemeClr val="tx2"/>
                </a:solidFill>
                <a:latin typeface="Palatino Linotype"/>
              </a:rPr>
              <a:t>ε</a:t>
            </a:r>
            <a:r>
              <a:rPr lang="en-US" sz="2400" dirty="0" smtClean="0">
                <a:solidFill>
                  <a:schemeClr val="tx2"/>
                </a:solidFill>
                <a:latin typeface="Palatino Linotype"/>
              </a:rPr>
              <a:t>)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2276872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“distributed as”       probability density function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95936" y="191683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48085" y="2017188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Model </a:t>
            </a:r>
            <a:r>
              <a:rPr lang="tr-TR" dirty="0" smtClean="0"/>
              <a:t>Selection</a:t>
            </a:r>
            <a:r>
              <a:rPr lang="en-US" dirty="0" smtClean="0"/>
              <a:t> (1 of 2 slides) </a:t>
            </a:r>
            <a:br>
              <a:rPr lang="en-US" dirty="0" smtClean="0"/>
            </a:br>
            <a:r>
              <a:rPr lang="en-US" sz="3600" dirty="0" smtClean="0">
                <a:solidFill>
                  <a:schemeClr val="accent1"/>
                </a:solidFill>
              </a:rPr>
              <a:t>Methods to fine-tune model complexity</a:t>
            </a:r>
            <a:endParaRPr lang="tr-TR" sz="36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756712-1969-48E5-B41B-1EADF359533A}" type="slidenum">
              <a:rPr lang="tr-TR"/>
              <a:pPr/>
              <a:t>30</a:t>
            </a:fld>
            <a:endParaRPr lang="tr-TR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28800"/>
            <a:ext cx="8568952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Cross-validation: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Measure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generalization accuracy by testing on data unused during training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Regularization: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Penalize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complex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’=error on data + λ model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complexity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+mj-lt"/>
              </a:rPr>
              <a:t>(where </a:t>
            </a:r>
            <a:r>
              <a:rPr lang="tr-TR" sz="2300" dirty="0" smtClean="0">
                <a:solidFill>
                  <a:schemeClr val="tx2"/>
                </a:solidFill>
              </a:rPr>
              <a:t>λ</a:t>
            </a:r>
            <a:r>
              <a:rPr lang="en-US" sz="2300" dirty="0" smtClean="0">
                <a:solidFill>
                  <a:schemeClr val="tx2"/>
                </a:solidFill>
              </a:rPr>
              <a:t> is a penalty weight)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i="1" dirty="0" smtClean="0">
                <a:solidFill>
                  <a:srgbClr val="FF0000"/>
                </a:solidFill>
              </a:rPr>
              <a:t>	the lower </a:t>
            </a:r>
            <a:r>
              <a:rPr lang="en-US" sz="3200" i="1" dirty="0">
                <a:solidFill>
                  <a:srgbClr val="FF0000"/>
                </a:solidFill>
              </a:rPr>
              <a:t>the better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Other measures of “goodness of fit” with complexity penalty: </a:t>
            </a:r>
          </a:p>
          <a:p>
            <a:pPr lvl="1"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Akaike’s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information criterion (AIC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 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pPr marL="685800" lvl="2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600" dirty="0">
                <a:solidFill>
                  <a:schemeClr val="tx2"/>
                </a:solidFill>
              </a:rPr>
              <a:t>A</a:t>
            </a:r>
            <a:r>
              <a:rPr lang="en-US" sz="2600" dirty="0" smtClean="0">
                <a:solidFill>
                  <a:schemeClr val="tx2"/>
                </a:solidFill>
              </a:rPr>
              <a:t>IC </a:t>
            </a:r>
            <a:r>
              <a:rPr lang="en-US" sz="2600" dirty="0">
                <a:solidFill>
                  <a:schemeClr val="tx2"/>
                </a:solidFill>
                <a:latin typeface="Palatino Linotype"/>
              </a:rPr>
              <a:t>≡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i="1" dirty="0" smtClean="0">
                <a:solidFill>
                  <a:schemeClr val="tx2"/>
                </a:solidFill>
              </a:rPr>
              <a:t>log p(X|</a:t>
            </a:r>
            <a:r>
              <a:rPr lang="el-GR" sz="2600" i="1" dirty="0" smtClean="0">
                <a:solidFill>
                  <a:schemeClr val="tx2"/>
                </a:solidFill>
                <a:latin typeface="Palatino Linotype"/>
              </a:rPr>
              <a:t>θ</a:t>
            </a:r>
            <a:r>
              <a:rPr lang="en-US" sz="2600" i="1" baseline="-25000" dirty="0" smtClean="0">
                <a:solidFill>
                  <a:schemeClr val="tx2"/>
                </a:solidFill>
                <a:latin typeface="Palatino Linotype"/>
              </a:rPr>
              <a:t>ML</a:t>
            </a:r>
            <a:r>
              <a:rPr lang="en-US" sz="2600" i="1" dirty="0" smtClean="0">
                <a:solidFill>
                  <a:schemeClr val="tx2"/>
                </a:solidFill>
                <a:latin typeface="Palatino Linotype"/>
              </a:rPr>
              <a:t>,M)</a:t>
            </a:r>
            <a:r>
              <a:rPr lang="en-US" sz="2600" i="1" dirty="0" smtClean="0">
                <a:solidFill>
                  <a:schemeClr val="tx2"/>
                </a:solidFill>
              </a:rPr>
              <a:t> – k(M) </a:t>
            </a:r>
            <a:endParaRPr lang="en-US" sz="2600" i="1" dirty="0" smtClean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Bayesian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information criterion (BIC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BIC </a:t>
            </a:r>
            <a:r>
              <a:rPr lang="en-US" dirty="0">
                <a:solidFill>
                  <a:schemeClr val="tx2"/>
                </a:solidFill>
                <a:latin typeface="Palatino Linotype"/>
              </a:rPr>
              <a:t>≡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log p(X|</a:t>
            </a:r>
            <a:r>
              <a:rPr lang="el-GR" i="1" dirty="0">
                <a:solidFill>
                  <a:schemeClr val="tx2"/>
                </a:solidFill>
                <a:latin typeface="Palatino Linotype"/>
              </a:rPr>
              <a:t>θ</a:t>
            </a:r>
            <a:r>
              <a:rPr lang="en-US" i="1" baseline="-25000" dirty="0">
                <a:solidFill>
                  <a:schemeClr val="tx2"/>
                </a:solidFill>
                <a:latin typeface="Palatino Linotype"/>
              </a:rPr>
              <a:t>ML</a:t>
            </a:r>
            <a:r>
              <a:rPr lang="en-US" i="1" dirty="0">
                <a:solidFill>
                  <a:schemeClr val="tx2"/>
                </a:solidFill>
                <a:latin typeface="Palatino Linotype"/>
              </a:rPr>
              <a:t>,M)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– k(M) log(N)/2 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300" dirty="0" smtClean="0">
                <a:solidFill>
                  <a:schemeClr val="tx2"/>
                </a:solidFill>
                <a:latin typeface="+mj-lt"/>
              </a:rPr>
              <a:t>where: M is a model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en-US" i="1" dirty="0" smtClean="0">
                <a:solidFill>
                  <a:schemeClr val="tx2"/>
                </a:solidFill>
              </a:rPr>
              <a:t>log </a:t>
            </a:r>
            <a:r>
              <a:rPr lang="en-US" i="1" dirty="0">
                <a:solidFill>
                  <a:schemeClr val="tx2"/>
                </a:solidFill>
              </a:rPr>
              <a:t>p(X|</a:t>
            </a:r>
            <a:r>
              <a:rPr lang="el-GR" i="1" dirty="0">
                <a:solidFill>
                  <a:schemeClr val="tx2"/>
                </a:solidFill>
                <a:latin typeface="Palatino Linotype"/>
              </a:rPr>
              <a:t>θ</a:t>
            </a:r>
            <a:r>
              <a:rPr lang="en-US" i="1" baseline="-25000" dirty="0">
                <a:solidFill>
                  <a:schemeClr val="tx2"/>
                </a:solidFill>
                <a:latin typeface="Palatino Linotype"/>
              </a:rPr>
              <a:t>ML</a:t>
            </a:r>
            <a:r>
              <a:rPr lang="en-US" i="1" dirty="0">
                <a:solidFill>
                  <a:schemeClr val="tx2"/>
                </a:solidFill>
                <a:latin typeface="Palatino Linotype"/>
              </a:rPr>
              <a:t>,M</a:t>
            </a:r>
            <a:r>
              <a:rPr lang="en-US" i="1" dirty="0" smtClean="0">
                <a:solidFill>
                  <a:schemeClr val="tx2"/>
                </a:solidFill>
                <a:latin typeface="Palatino Linotype"/>
              </a:rPr>
              <a:t>)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is the 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log likelihood of M where M’s parameters </a:t>
            </a:r>
            <a:r>
              <a:rPr lang="el-GR" i="1" dirty="0">
                <a:solidFill>
                  <a:schemeClr val="tx2"/>
                </a:solidFill>
                <a:latin typeface="Palatino Linotype"/>
              </a:rPr>
              <a:t>θ</a:t>
            </a:r>
            <a:r>
              <a:rPr lang="en-US" i="1" baseline="-25000" dirty="0">
                <a:solidFill>
                  <a:schemeClr val="tx2"/>
                </a:solidFill>
                <a:latin typeface="Palatino Linotype"/>
              </a:rPr>
              <a:t>ML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 have been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	estimated using maximum likelihood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en-US" i="1" dirty="0" smtClean="0">
                <a:solidFill>
                  <a:schemeClr val="tx2"/>
                </a:solidFill>
                <a:latin typeface="+mj-lt"/>
              </a:rPr>
              <a:t>k(M)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= number of adjustable parameters in </a:t>
            </a:r>
            <a:r>
              <a:rPr lang="el-GR" i="1" dirty="0">
                <a:solidFill>
                  <a:schemeClr val="tx2"/>
                </a:solidFill>
                <a:latin typeface="Palatino Linotype"/>
              </a:rPr>
              <a:t>θ</a:t>
            </a:r>
            <a:r>
              <a:rPr lang="en-US" i="1" baseline="-25000" dirty="0">
                <a:solidFill>
                  <a:schemeClr val="tx2"/>
                </a:solidFill>
                <a:latin typeface="Palatino Linotype"/>
              </a:rPr>
              <a:t>ML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of the model M 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en-US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= size of sample 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X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For both AIC and BIC, </a:t>
            </a:r>
            <a:r>
              <a:rPr lang="en-US" sz="24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he higher the better</a:t>
            </a:r>
            <a:endParaRPr lang="tr-TR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Model </a:t>
            </a:r>
            <a:r>
              <a:rPr lang="tr-TR" dirty="0" smtClean="0"/>
              <a:t>Selection</a:t>
            </a:r>
            <a:r>
              <a:rPr lang="en-US" dirty="0" smtClean="0"/>
              <a:t> (2 of 2 slides)</a:t>
            </a:r>
            <a:br>
              <a:rPr lang="en-US" dirty="0" smtClean="0"/>
            </a:br>
            <a:r>
              <a:rPr lang="en-US" sz="3600" dirty="0" smtClean="0">
                <a:solidFill>
                  <a:schemeClr val="accent1"/>
                </a:solidFill>
              </a:rPr>
              <a:t>Methods to fine-tune model complexity</a:t>
            </a:r>
            <a:endParaRPr lang="tr-TR" sz="36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756712-1969-48E5-B41B-1EADF359533A}" type="slidenum">
              <a:rPr lang="tr-TR"/>
              <a:pPr/>
              <a:t>31</a:t>
            </a:fld>
            <a:endParaRPr lang="tr-TR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28800"/>
            <a:ext cx="8568952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Minimum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description length (MDL):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Kolmogorov complexity, shortest description of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data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	Given a dataset X,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	MDL (M) = Description length  of model M +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 Description length of data in X not correctly described by 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	the </a:t>
            </a:r>
            <a:r>
              <a:rPr lang="en-US" sz="2800" i="1" dirty="0">
                <a:solidFill>
                  <a:srgbClr val="FF0000"/>
                </a:solidFill>
              </a:rPr>
              <a:t>lower the </a:t>
            </a:r>
            <a:r>
              <a:rPr lang="en-US" sz="2800" i="1" dirty="0" smtClean="0">
                <a:solidFill>
                  <a:srgbClr val="FF0000"/>
                </a:solidFill>
              </a:rPr>
              <a:t>better</a:t>
            </a:r>
          </a:p>
          <a:p>
            <a:pPr marL="0" indent="0">
              <a:lnSpc>
                <a:spcPct val="90000"/>
              </a:lnSpc>
              <a:buNone/>
            </a:pPr>
            <a:endParaRPr lang="tr-TR" sz="9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Structural risk minimization (SRM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Uses a set of models and their complexities (measured usually using their number of free parameters or their VC-dimension)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Selects the simplest model in terms of order and best in terms of empirical error on the data </a:t>
            </a: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4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Bayesian Model 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AA43BF-00AD-474E-B2EC-6D3F6FA21203}" type="slidenum">
              <a:rPr lang="tr-TR"/>
              <a:pPr/>
              <a:t>32</a:t>
            </a:fld>
            <a:endParaRPr lang="tr-TR"/>
          </a:p>
        </p:txBody>
      </p:sp>
      <p:graphicFrame>
        <p:nvGraphicFramePr>
          <p:cNvPr id="21094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55763" y="2570163"/>
          <a:ext cx="5689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5" name="Equation" r:id="rId3" imgW="2603160" imgH="419040" progId="Equation.3">
                  <p:embed/>
                </p:oleObj>
              </mc:Choice>
              <mc:Fallback>
                <p:oleObj name="Equation" r:id="rId3" imgW="26031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70163"/>
                        <a:ext cx="56896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Used when we have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Prior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on models,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Regularization, when prior favors simpler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Bayes, MAP of the posterior,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(model|data)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Average over a number of models with high posterior (voting, ensembles: Chapter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17)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724648"/>
          </a:xfrm>
        </p:spPr>
        <p:txBody>
          <a:bodyPr>
            <a:noAutofit/>
          </a:bodyPr>
          <a:lstStyle/>
          <a:p>
            <a:r>
              <a:rPr lang="tr-TR" dirty="0" smtClean="0"/>
              <a:t>Regression example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0AD7C3-E12A-4BB1-B11B-67710BB9F2EE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214942" y="1571612"/>
            <a:ext cx="36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Coefficients increase in magnitude as order increases: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1: [-0.0769, 0.0016]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2: [0.1682, -0.6657, 0.0080]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3: [0.4238, -2.5778, 3.4675, -0.0002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4: [-0.1093, 1.4356, 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-5.5007, 6.0454, -0.0019]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50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3347864" y="5589240"/>
          <a:ext cx="55610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4" name="Equation" r:id="rId4" imgW="2476440" imgH="457200" progId="Equation.3">
                  <p:embed/>
                </p:oleObj>
              </mc:Choice>
              <mc:Fallback>
                <p:oleObj name="Equation" r:id="rId4" imgW="24764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589240"/>
                        <a:ext cx="556101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5877272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Regularization (L2):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71448B-E8AA-4D1F-9506-381EAEFE5035}" type="slidenum">
              <a:rPr lang="tr-TR"/>
              <a:pPr/>
              <a:t>4</a:t>
            </a:fld>
            <a:endParaRPr lang="tr-TR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 smtClean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5</a:t>
            </a:fld>
            <a:endParaRPr lang="tr-T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600200"/>
            <a:ext cx="8496944" cy="44958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Bernoulli: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Two states, failure/success,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}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e.g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, coin)</a:t>
            </a:r>
            <a:endParaRPr lang="tr-TR" dirty="0">
              <a:solidFill>
                <a:srgbClr val="FF0000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    </a:t>
            </a:r>
            <a:r>
              <a:rPr lang="tr-TR" sz="2000" i="1" dirty="0" smtClean="0">
                <a:solidFill>
                  <a:srgbClr val="0070C0"/>
                </a:solidFill>
              </a:rPr>
              <a:t>p</a:t>
            </a:r>
            <a:r>
              <a:rPr lang="tr-TR" sz="2000" i="1" baseline="-25000" dirty="0" smtClean="0">
                <a:solidFill>
                  <a:srgbClr val="0070C0"/>
                </a:solidFill>
              </a:rPr>
              <a:t>o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</a:rPr>
              <a:t> is the parameter for probability of success</a:t>
            </a:r>
            <a:endParaRPr lang="tr-TR" sz="2000" i="1" baseline="300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) 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r>
              <a:rPr lang="tr-TR" sz="2400" i="1" baseline="30000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tr-TR" sz="2400" i="1" baseline="30000" dirty="0"/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states,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}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(e.g., die with 6 faces)</a:t>
            </a:r>
            <a:endParaRPr lang="tr-TR" sz="2000" dirty="0" smtClean="0">
              <a:solidFill>
                <a:srgbClr val="FF0000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i="1" dirty="0" smtClean="0">
                <a:solidFill>
                  <a:schemeClr val="tx2"/>
                </a:solidFill>
              </a:rPr>
              <a:t>P </a:t>
            </a:r>
            <a:r>
              <a:rPr lang="tr-TR" sz="2400" dirty="0" smtClean="0">
                <a:solidFill>
                  <a:schemeClr val="tx2"/>
                </a:solidFill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</a:rPr>
              <a:t>x</a:t>
            </a:r>
            <a:r>
              <a:rPr lang="tr-TR" sz="2400" baseline="-25000" dirty="0" smtClean="0">
                <a:solidFill>
                  <a:schemeClr val="tx2"/>
                </a:solidFill>
              </a:rPr>
              <a:t>1</a:t>
            </a:r>
            <a:r>
              <a:rPr lang="tr-TR" sz="2400" dirty="0" smtClean="0">
                <a:solidFill>
                  <a:schemeClr val="tx2"/>
                </a:solidFill>
              </a:rPr>
              <a:t>,</a:t>
            </a:r>
            <a:r>
              <a:rPr lang="tr-TR" sz="2400" i="1" dirty="0" smtClean="0">
                <a:solidFill>
                  <a:schemeClr val="tx2"/>
                </a:solidFill>
              </a:rPr>
              <a:t>x</a:t>
            </a:r>
            <a:r>
              <a:rPr lang="tr-TR" sz="2400" baseline="-25000" dirty="0" smtClean="0">
                <a:solidFill>
                  <a:schemeClr val="tx2"/>
                </a:solidFill>
              </a:rPr>
              <a:t>2</a:t>
            </a:r>
            <a:r>
              <a:rPr lang="tr-TR" sz="2400" dirty="0" smtClean="0">
                <a:solidFill>
                  <a:schemeClr val="tx2"/>
                </a:solidFill>
              </a:rPr>
              <a:t>,...,</a:t>
            </a:r>
            <a:r>
              <a:rPr lang="tr-TR" sz="2400" i="1" dirty="0" smtClean="0">
                <a:solidFill>
                  <a:schemeClr val="tx2"/>
                </a:solidFill>
              </a:rPr>
              <a:t>x</a:t>
            </a:r>
            <a:r>
              <a:rPr lang="tr-TR" sz="2400" baseline="-25000" dirty="0" smtClean="0">
                <a:solidFill>
                  <a:schemeClr val="tx2"/>
                </a:solidFill>
              </a:rPr>
              <a:t>K</a:t>
            </a:r>
            <a:r>
              <a:rPr lang="tr-TR" sz="2400" dirty="0" smtClean="0">
                <a:solidFill>
                  <a:schemeClr val="tx2"/>
                </a:solidFill>
              </a:rPr>
              <a:t>) = ∏</a:t>
            </a:r>
            <a:r>
              <a:rPr lang="tr-TR" sz="2400" i="1" baseline="-40000" dirty="0" smtClean="0">
                <a:solidFill>
                  <a:schemeClr val="tx2"/>
                </a:solidFill>
              </a:rPr>
              <a:t>i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r>
              <a:rPr lang="tr-TR" sz="2400" i="1" dirty="0" smtClean="0">
                <a:solidFill>
                  <a:schemeClr val="tx2"/>
                </a:solidFill>
              </a:rPr>
              <a:t>p</a:t>
            </a:r>
            <a:r>
              <a:rPr lang="tr-TR" sz="2400" i="1" baseline="-25000" dirty="0" smtClean="0">
                <a:solidFill>
                  <a:schemeClr val="tx2"/>
                </a:solidFill>
              </a:rPr>
              <a:t>i</a:t>
            </a:r>
            <a:r>
              <a:rPr lang="tr-TR" sz="2400" i="1" baseline="30000" dirty="0" smtClean="0">
                <a:solidFill>
                  <a:schemeClr val="tx2"/>
                </a:solidFill>
              </a:rPr>
              <a:t>x</a:t>
            </a:r>
            <a:r>
              <a:rPr lang="tr-TR" sz="2400" i="1" baseline="10000" dirty="0" smtClean="0">
                <a:solidFill>
                  <a:schemeClr val="tx2"/>
                </a:solidFill>
              </a:rPr>
              <a:t>i</a:t>
            </a:r>
            <a:r>
              <a:rPr lang="en-US" sz="2400" i="1" baseline="10000" dirty="0" smtClean="0">
                <a:solidFill>
                  <a:schemeClr val="tx2"/>
                </a:solidFill>
              </a:rPr>
              <a:t>    </a:t>
            </a:r>
            <a:r>
              <a:rPr lang="tr-TR" sz="2000" i="1" dirty="0" smtClean="0">
                <a:solidFill>
                  <a:srgbClr val="0070C0"/>
                </a:solidFill>
              </a:rPr>
              <a:t>p</a:t>
            </a:r>
            <a:r>
              <a:rPr lang="en-US" sz="2000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</a:rPr>
              <a:t>is </a:t>
            </a:r>
            <a:r>
              <a:rPr lang="en-US" sz="2000" i="1" dirty="0">
                <a:solidFill>
                  <a:srgbClr val="0070C0"/>
                </a:solidFill>
              </a:rPr>
              <a:t>the </a:t>
            </a:r>
            <a:r>
              <a:rPr lang="en-US" sz="2000" i="1" dirty="0" smtClean="0">
                <a:solidFill>
                  <a:srgbClr val="0070C0"/>
                </a:solidFill>
              </a:rPr>
              <a:t>parameter </a:t>
            </a:r>
            <a:r>
              <a:rPr lang="en-US" sz="2000" i="1" dirty="0">
                <a:solidFill>
                  <a:srgbClr val="0070C0"/>
                </a:solidFill>
              </a:rPr>
              <a:t>for probability of </a:t>
            </a:r>
            <a:r>
              <a:rPr lang="en-US" sz="2000" i="1" dirty="0" smtClean="0">
                <a:solidFill>
                  <a:srgbClr val="0070C0"/>
                </a:solidFill>
              </a:rPr>
              <a:t>state </a:t>
            </a:r>
            <a:r>
              <a:rPr lang="en-US" sz="2000" i="1" dirty="0" err="1" smtClean="0">
                <a:solidFill>
                  <a:srgbClr val="0070C0"/>
                </a:solidFill>
              </a:rPr>
              <a:t>i</a:t>
            </a:r>
            <a:r>
              <a:rPr lang="en-US" sz="2000" i="1" dirty="0" smtClean="0">
                <a:solidFill>
                  <a:srgbClr val="0070C0"/>
                </a:solidFill>
              </a:rPr>
              <a:t> success</a:t>
            </a:r>
            <a:endParaRPr lang="tr-TR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i="1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endParaRPr lang="en-GB" sz="2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3" name="Equation" r:id="rId3" imgW="1854000" imgH="507960" progId="Equation.3">
                  <p:embed/>
                </p:oleObj>
              </mc:Choice>
              <mc:Fallback>
                <p:oleObj name="Equation" r:id="rId3" imgW="185400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660650"/>
                        <a:ext cx="185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02485483"/>
              </p:ext>
            </p:extLst>
          </p:nvPr>
        </p:nvGraphicFramePr>
        <p:xfrm>
          <a:off x="5508104" y="4648347"/>
          <a:ext cx="1800200" cy="186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4" name="Equation" r:id="rId5" imgW="1054080" imgH="1091880" progId="Equation.3">
                  <p:embed/>
                </p:oleObj>
              </mc:Choice>
              <mc:Fallback>
                <p:oleObj name="Equation" r:id="rId5" imgW="1054080" imgH="1091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648347"/>
                        <a:ext cx="1800200" cy="1865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6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5" name="Equation" r:id="rId8" imgW="1828800" imgH="482400" progId="Equation.3">
                  <p:embed/>
                </p:oleObj>
              </mc:Choice>
              <mc:Fallback>
                <p:oleObj name="Equation" r:id="rId8" imgW="1828800" imgH="482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A05309-7D62-4CB4-AC5F-9F81C23AB40C}" type="slidenum">
              <a:rPr lang="tr-TR"/>
              <a:pPr/>
              <a:t>7</a:t>
            </a:fld>
            <a:endParaRPr lang="tr-TR"/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428868"/>
            <a:ext cx="4505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9750" y="1844675"/>
            <a:ext cx="45223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Unknown parameter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Symbol" pitchFamily="18" charset="2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= d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on sample 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Bias: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sz="2400" i="1" baseline="-25000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Variance: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Mean square error: 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	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latin typeface="+mj-lt"/>
              </a:rPr>
              <a:t>	=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Bias</a:t>
            </a:r>
            <a:r>
              <a:rPr lang="tr-TR" sz="24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tr-TR" sz="2400" dirty="0">
                <a:latin typeface="+mj-lt"/>
              </a:rPr>
              <a:t> + 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Variance</a:t>
            </a:r>
            <a:r>
              <a:rPr lang="tr-TR" sz="2400" dirty="0">
                <a:latin typeface="+mj-lt"/>
              </a:rPr>
              <a:t> 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6858016" y="37147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i="1" dirty="0" smtClean="0">
                <a:latin typeface="Symbol" pitchFamily="18" charset="2"/>
              </a:rPr>
              <a:t>q</a:t>
            </a:r>
            <a:endParaRPr lang="tr-T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5938025"/>
            <a:ext cx="559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the smaller the bias and the variance, the better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Estimator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54A59C-DDAE-4347-9095-17E6B1F05CA2}" type="slidenum">
              <a:rPr lang="tr-TR"/>
              <a:pPr/>
              <a:t>8</a:t>
            </a:fld>
            <a:endParaRPr lang="tr-TR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628800"/>
            <a:ext cx="8424936" cy="4781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Treat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as a random var with prior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Bayes’ rule</a:t>
            </a:r>
            <a:r>
              <a:rPr lang="tr-TR" dirty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/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Full: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endParaRPr lang="tr-TR" i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Maximum a Posteriori (MAP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):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Maximum Likelihood (ML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): 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Bayes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’: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 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8992" y="162880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this prior may come from domain expertise,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without looking at </a:t>
            </a:r>
            <a:r>
              <a:rPr lang="tr-TR" sz="1600" dirty="0">
                <a:solidFill>
                  <a:srgbClr val="C00000"/>
                </a:solidFill>
                <a:latin typeface="Lucida Calligraphy" pitchFamily="66" charset="0"/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29052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posterior density of </a:t>
            </a:r>
            <a:r>
              <a:rPr lang="en-GB" sz="1600" i="1" dirty="0">
                <a:solidFill>
                  <a:srgbClr val="C00000"/>
                </a:solidFill>
              </a:rPr>
              <a:t>θ</a:t>
            </a:r>
            <a:r>
              <a:rPr lang="en-US" sz="1600" dirty="0" smtClean="0">
                <a:solidFill>
                  <a:srgbClr val="C00000"/>
                </a:solidFill>
              </a:rPr>
              <a:t> 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2905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likelihood density  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55776" y="2564904"/>
            <a:ext cx="1440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39952" y="2557066"/>
            <a:ext cx="144016" cy="151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ML, MAP, and Bayes’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54A59C-DDAE-4347-9095-17E6B1F05CA2}" type="slidenum">
              <a:rPr lang="tr-TR"/>
              <a:pPr/>
              <a:t>9</a:t>
            </a:fld>
            <a:endParaRPr lang="tr-TR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600200"/>
            <a:ext cx="864096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Let </a:t>
            </a:r>
            <a:r>
              <a:rPr lang="el-GR" dirty="0" smtClean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 be the set of all possible solutions </a:t>
            </a:r>
            <a:r>
              <a:rPr lang="el-GR" dirty="0" smtClean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’s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r>
              <a:rPr lang="tr-TR" b="1" dirty="0" smtClean="0">
                <a:solidFill>
                  <a:schemeClr val="accent1"/>
                </a:solidFill>
                <a:latin typeface="+mj-lt"/>
              </a:rPr>
              <a:t>Maximum </a:t>
            </a:r>
            <a:r>
              <a:rPr lang="tr-TR" b="1" dirty="0">
                <a:solidFill>
                  <a:schemeClr val="accent1"/>
                </a:solidFill>
                <a:latin typeface="+mj-lt"/>
              </a:rPr>
              <a:t>a Posteriori (MAP</a:t>
            </a:r>
            <a:r>
              <a:rPr lang="tr-TR" b="1" dirty="0" smtClean="0">
                <a:solidFill>
                  <a:schemeClr val="accent1"/>
                </a:solidFill>
                <a:latin typeface="+mj-lt"/>
              </a:rPr>
              <a:t>):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Selects the </a:t>
            </a:r>
            <a:r>
              <a:rPr lang="el-GR" dirty="0" smtClean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 that satisfies 	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tr-TR" dirty="0" smtClean="0">
                <a:solidFill>
                  <a:schemeClr val="tx2"/>
                </a:solidFill>
              </a:rPr>
              <a:t>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endParaRPr lang="tr-TR" dirty="0">
              <a:solidFill>
                <a:schemeClr val="tx2"/>
              </a:solidFill>
            </a:endParaRPr>
          </a:p>
          <a:p>
            <a:endParaRPr lang="en-US" sz="1000" b="1" dirty="0" smtClean="0">
              <a:solidFill>
                <a:schemeClr val="accent1"/>
              </a:solidFill>
              <a:latin typeface="+mj-lt"/>
            </a:endParaRPr>
          </a:p>
          <a:p>
            <a:r>
              <a:rPr lang="tr-TR" b="1" dirty="0" smtClean="0">
                <a:solidFill>
                  <a:schemeClr val="accent1"/>
                </a:solidFill>
                <a:latin typeface="+mj-lt"/>
              </a:rPr>
              <a:t>Maximum </a:t>
            </a:r>
            <a:r>
              <a:rPr lang="tr-TR" b="1" dirty="0">
                <a:solidFill>
                  <a:schemeClr val="accent1"/>
                </a:solidFill>
                <a:latin typeface="+mj-lt"/>
              </a:rPr>
              <a:t>Likelihood (ML</a:t>
            </a:r>
            <a:r>
              <a:rPr lang="tr-TR" b="1" dirty="0" smtClean="0">
                <a:solidFill>
                  <a:schemeClr val="accent1"/>
                </a:solidFill>
                <a:latin typeface="+mj-lt"/>
              </a:rPr>
              <a:t>): </a:t>
            </a:r>
            <a:r>
              <a:rPr lang="en-US" dirty="0">
                <a:solidFill>
                  <a:schemeClr val="accent1"/>
                </a:solidFill>
              </a:rPr>
              <a:t>Selects the </a:t>
            </a:r>
            <a:r>
              <a:rPr lang="el-GR" dirty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>
                <a:solidFill>
                  <a:schemeClr val="accent1"/>
                </a:solidFill>
                <a:latin typeface="Palatino Linotype"/>
              </a:rPr>
              <a:t> that satisfies 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	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tr-TR" dirty="0" smtClean="0">
                <a:solidFill>
                  <a:schemeClr val="tx2"/>
                </a:solidFill>
              </a:rPr>
              <a:t>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endParaRPr lang="tr-TR" dirty="0">
              <a:solidFill>
                <a:schemeClr val="tx2"/>
              </a:solidFill>
            </a:endParaRPr>
          </a:p>
          <a:p>
            <a:endParaRPr lang="en-US" sz="1000" b="1" dirty="0" smtClean="0">
              <a:solidFill>
                <a:schemeClr val="accent1"/>
              </a:solidFill>
              <a:latin typeface="+mj-lt"/>
            </a:endParaRPr>
          </a:p>
          <a:p>
            <a:r>
              <a:rPr lang="tr-TR" b="1" dirty="0" smtClean="0">
                <a:solidFill>
                  <a:schemeClr val="accent1"/>
                </a:solidFill>
                <a:latin typeface="+mj-lt"/>
              </a:rPr>
              <a:t>Bayes</a:t>
            </a:r>
            <a:r>
              <a:rPr lang="tr-TR" b="1" dirty="0">
                <a:solidFill>
                  <a:schemeClr val="accent1"/>
                </a:solidFill>
                <a:latin typeface="+mj-lt"/>
              </a:rPr>
              <a:t>’: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Constructs the “weighted average” over all </a:t>
            </a:r>
            <a:r>
              <a:rPr lang="el-GR" dirty="0" smtClean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’s in </a:t>
            </a:r>
            <a:r>
              <a:rPr lang="el-GR" dirty="0" smtClean="0">
                <a:solidFill>
                  <a:schemeClr val="accent1"/>
                </a:solidFill>
                <a:latin typeface="Palatino Linotype"/>
              </a:rPr>
              <a:t>Θ</a:t>
            </a:r>
            <a:r>
              <a:rPr lang="en-US" dirty="0" smtClean="0">
                <a:solidFill>
                  <a:schemeClr val="accent1"/>
                </a:solidFill>
                <a:latin typeface="Palatino Linotype"/>
              </a:rPr>
              <a:t>: 	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tr-TR" dirty="0" smtClean="0">
                <a:solidFill>
                  <a:schemeClr val="tx2"/>
                </a:solidFill>
              </a:rPr>
              <a:t>= </a:t>
            </a:r>
            <a:r>
              <a:rPr lang="tr-TR" dirty="0">
                <a:solidFill>
                  <a:schemeClr val="tx2"/>
                </a:solidFill>
              </a:rPr>
              <a:t>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Note that if the </a:t>
            </a:r>
            <a:r>
              <a:rPr lang="el-GR" sz="2800" dirty="0" smtClean="0">
                <a:solidFill>
                  <a:srgbClr val="0070C0"/>
                </a:solidFill>
                <a:latin typeface="Palatino Linotype"/>
              </a:rPr>
              <a:t>θ</a:t>
            </a:r>
            <a:r>
              <a:rPr lang="en-US" sz="2800" dirty="0" smtClean="0">
                <a:solidFill>
                  <a:srgbClr val="0070C0"/>
                </a:solidFill>
                <a:latin typeface="Palatino Linotype"/>
              </a:rPr>
              <a:t>’s in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l-GR" sz="2800" dirty="0">
                <a:solidFill>
                  <a:srgbClr val="0070C0"/>
                </a:solidFill>
                <a:latin typeface="Palatino Linotype"/>
              </a:rPr>
              <a:t>Θ</a:t>
            </a:r>
            <a:r>
              <a:rPr lang="en-US" sz="2800" dirty="0">
                <a:solidFill>
                  <a:srgbClr val="0070C0"/>
                </a:solidFill>
                <a:latin typeface="Palatino Linotype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Palatino Linotype"/>
              </a:rPr>
              <a:t>are uniformly distributed then </a:t>
            </a:r>
            <a:r>
              <a:rPr lang="en-GB" sz="2800" i="1" dirty="0">
                <a:solidFill>
                  <a:srgbClr val="0070C0"/>
                </a:solidFill>
              </a:rPr>
              <a:t>θ</a:t>
            </a:r>
            <a:r>
              <a:rPr lang="tr-TR" sz="2800" baseline="-25000" dirty="0" smtClean="0">
                <a:solidFill>
                  <a:srgbClr val="0070C0"/>
                </a:solidFill>
              </a:rPr>
              <a:t>MAP</a:t>
            </a:r>
            <a:r>
              <a:rPr lang="en-US" sz="2800" dirty="0" smtClean="0">
                <a:solidFill>
                  <a:srgbClr val="0070C0"/>
                </a:solidFill>
              </a:rPr>
              <a:t>=</a:t>
            </a:r>
            <a:r>
              <a:rPr lang="en-GB" sz="2800" i="1" dirty="0" smtClean="0">
                <a:solidFill>
                  <a:srgbClr val="0070C0"/>
                </a:solidFill>
              </a:rPr>
              <a:t>θ</a:t>
            </a:r>
            <a:r>
              <a:rPr lang="tr-TR" sz="2800" baseline="-25000" dirty="0" smtClean="0">
                <a:solidFill>
                  <a:srgbClr val="0070C0"/>
                </a:solidFill>
              </a:rPr>
              <a:t>ML</a:t>
            </a:r>
            <a:r>
              <a:rPr lang="en-US" sz="2800" baseline="-25000" dirty="0" smtClean="0">
                <a:solidFill>
                  <a:srgbClr val="0070C0"/>
                </a:solidFill>
              </a:rPr>
              <a:t> </a:t>
            </a:r>
            <a:r>
              <a:rPr lang="tr-TR" sz="2800" dirty="0" smtClean="0">
                <a:solidFill>
                  <a:srgbClr val="0070C0"/>
                </a:solidFill>
              </a:rPr>
              <a:t>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since </a:t>
            </a:r>
            <a:r>
              <a:rPr lang="en-GB" sz="2800" i="1" dirty="0" smtClean="0">
                <a:solidFill>
                  <a:schemeClr val="tx2"/>
                </a:solidFill>
              </a:rPr>
              <a:t>θ</a:t>
            </a:r>
            <a:r>
              <a:rPr lang="tr-TR" sz="2800" baseline="-25000" dirty="0" smtClean="0">
                <a:solidFill>
                  <a:schemeClr val="tx2"/>
                </a:solidFill>
              </a:rPr>
              <a:t>MAP</a:t>
            </a:r>
            <a:r>
              <a:rPr lang="en-US" sz="2800" baseline="-25000" dirty="0">
                <a:solidFill>
                  <a:schemeClr val="tx2"/>
                </a:solidFill>
              </a:rPr>
              <a:t> </a:t>
            </a:r>
            <a:r>
              <a:rPr lang="tr-TR" sz="2800" dirty="0" smtClean="0">
                <a:solidFill>
                  <a:schemeClr val="tx2"/>
                </a:solidFill>
              </a:rPr>
              <a:t>= </a:t>
            </a:r>
            <a:r>
              <a:rPr lang="tr-TR" sz="2800" dirty="0">
                <a:solidFill>
                  <a:schemeClr val="tx2"/>
                </a:solidFill>
              </a:rPr>
              <a:t>argmax</a:t>
            </a:r>
            <a:r>
              <a:rPr lang="en-GB" sz="2800" i="1" baseline="-25000" dirty="0">
                <a:solidFill>
                  <a:schemeClr val="tx2"/>
                </a:solidFill>
              </a:rPr>
              <a:t>θ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i="1" dirty="0">
                <a:solidFill>
                  <a:schemeClr val="tx2"/>
                </a:solidFill>
              </a:rPr>
              <a:t>p</a:t>
            </a:r>
            <a:r>
              <a:rPr lang="tr-TR" sz="2800" dirty="0">
                <a:solidFill>
                  <a:schemeClr val="tx2"/>
                </a:solidFill>
              </a:rPr>
              <a:t>(</a:t>
            </a:r>
            <a:r>
              <a:rPr lang="en-GB" sz="2800" i="1" dirty="0">
                <a:solidFill>
                  <a:schemeClr val="tx2"/>
                </a:solidFill>
              </a:rPr>
              <a:t>θ</a:t>
            </a:r>
            <a:r>
              <a:rPr lang="tr-TR" sz="2800" dirty="0">
                <a:solidFill>
                  <a:schemeClr val="tx2"/>
                </a:solidFill>
              </a:rPr>
              <a:t>|</a:t>
            </a:r>
            <a:r>
              <a:rPr lang="tr-TR" sz="28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	    </a:t>
            </a:r>
            <a:r>
              <a:rPr lang="tr-TR" sz="2800" dirty="0" smtClean="0">
                <a:solidFill>
                  <a:schemeClr val="tx2"/>
                </a:solidFill>
              </a:rPr>
              <a:t>= </a:t>
            </a:r>
            <a:r>
              <a:rPr lang="tr-TR" sz="2800" dirty="0">
                <a:solidFill>
                  <a:schemeClr val="tx2"/>
                </a:solidFill>
              </a:rPr>
              <a:t>argmax</a:t>
            </a:r>
            <a:r>
              <a:rPr lang="en-GB" sz="2800" i="1" baseline="-25000" dirty="0">
                <a:solidFill>
                  <a:schemeClr val="tx2"/>
                </a:solidFill>
              </a:rPr>
              <a:t>θ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i="1" dirty="0" smtClean="0">
                <a:solidFill>
                  <a:schemeClr val="tx2"/>
                </a:solidFill>
              </a:rPr>
              <a:t>p</a:t>
            </a:r>
            <a:r>
              <a:rPr lang="tr-TR" sz="2800" dirty="0" smtClean="0">
                <a:solidFill>
                  <a:schemeClr val="tx2"/>
                </a:solidFill>
              </a:rPr>
              <a:t>(</a:t>
            </a:r>
            <a:r>
              <a:rPr lang="tr-TR" sz="2800" dirty="0" smtClean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800" dirty="0">
                <a:solidFill>
                  <a:schemeClr val="tx2"/>
                </a:solidFill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θ</a:t>
            </a:r>
            <a:r>
              <a:rPr lang="tr-TR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tr-TR" sz="2800" i="1" dirty="0">
                <a:solidFill>
                  <a:schemeClr val="tx2"/>
                </a:solidFill>
              </a:rPr>
              <a:t>p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θ)/</a:t>
            </a:r>
            <a:r>
              <a:rPr lang="tr-TR" sz="2800" i="1" dirty="0" smtClean="0">
                <a:solidFill>
                  <a:schemeClr val="tx2"/>
                </a:solidFill>
              </a:rPr>
              <a:t>p</a:t>
            </a:r>
            <a:r>
              <a:rPr lang="tr-TR" sz="2800" dirty="0" smtClean="0">
                <a:solidFill>
                  <a:schemeClr val="tx2"/>
                </a:solidFill>
              </a:rPr>
              <a:t>(</a:t>
            </a:r>
            <a:r>
              <a:rPr lang="tr-TR" sz="2800" dirty="0" smtClean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= </a:t>
            </a:r>
            <a:r>
              <a:rPr lang="tr-TR" sz="2800" dirty="0">
                <a:solidFill>
                  <a:schemeClr val="tx2"/>
                </a:solidFill>
              </a:rPr>
              <a:t>argmax</a:t>
            </a:r>
            <a:r>
              <a:rPr lang="en-GB" sz="2400" i="1" baseline="-25000" dirty="0">
                <a:solidFill>
                  <a:schemeClr val="tx2"/>
                </a:solidFill>
              </a:rPr>
              <a:t>θ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en-GB" sz="2400" i="1" dirty="0">
                <a:solidFill>
                  <a:schemeClr val="tx2"/>
                </a:solidFill>
              </a:rPr>
              <a:t>θ</a:t>
            </a:r>
            <a:r>
              <a:rPr lang="tr-TR" sz="24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GB" sz="2800" i="1" dirty="0" smtClean="0">
                <a:solidFill>
                  <a:schemeClr val="tx2"/>
                </a:solidFill>
              </a:rPr>
              <a:t>= θ</a:t>
            </a:r>
            <a:r>
              <a:rPr lang="tr-TR" sz="2800" baseline="-25000" dirty="0">
                <a:solidFill>
                  <a:schemeClr val="tx2"/>
                </a:solidFill>
              </a:rPr>
              <a:t>ML</a:t>
            </a:r>
            <a:r>
              <a:rPr lang="en-US" sz="2800" baseline="-25000" dirty="0">
                <a:solidFill>
                  <a:schemeClr val="tx2"/>
                </a:solidFill>
              </a:rPr>
              <a:t> 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6443</TotalTime>
  <Words>1364</Words>
  <Application>Microsoft Office PowerPoint</Application>
  <PresentationFormat>On-screen Show (4:3)</PresentationFormat>
  <Paragraphs>289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Median</vt:lpstr>
      <vt:lpstr>Equation</vt:lpstr>
      <vt:lpstr>INTRODUCTION  TO  Machine  Learning 3rd Edition</vt:lpstr>
      <vt:lpstr>CHAPTER 4:  Parametric Methods</vt:lpstr>
      <vt:lpstr>Parametric Estimation</vt:lpstr>
      <vt:lpstr>Maximum Likelihood Estimation</vt:lpstr>
      <vt:lpstr>Examples: Bernoulli/Multinomial</vt:lpstr>
      <vt:lpstr>Gaussian (Normal) Distribution</vt:lpstr>
      <vt:lpstr>Bias and Variance</vt:lpstr>
      <vt:lpstr>Bayes’ Estimator</vt:lpstr>
      <vt:lpstr>Comparing ML, MAP, and Bayes’</vt:lpstr>
      <vt:lpstr>Bayes’ Estimator: Example</vt:lpstr>
      <vt:lpstr>Parametric Classification</vt:lpstr>
      <vt:lpstr>PowerPoint Presentation</vt:lpstr>
      <vt:lpstr>PowerPoint Presentation</vt:lpstr>
      <vt:lpstr>PowerPoint Presentation</vt:lpstr>
      <vt:lpstr>PowerPoint Presentation</vt:lpstr>
      <vt:lpstr>Parametric Classification – Notes </vt:lpstr>
      <vt:lpstr>Regression</vt:lpstr>
      <vt:lpstr>Regression: From LogL to Error</vt:lpstr>
      <vt:lpstr>Linear Regression</vt:lpstr>
      <vt:lpstr>Polynomial Regression</vt:lpstr>
      <vt:lpstr>Maximum Likelihood and Least Squares </vt:lpstr>
      <vt:lpstr>Other Error Measures</vt:lpstr>
      <vt:lpstr>Coefficient of Determination: R2  </vt:lpstr>
      <vt:lpstr>Bias and Variance</vt:lpstr>
      <vt:lpstr>Estimating Bias and Variance</vt:lpstr>
      <vt:lpstr>Bias/Variance Dilemma</vt:lpstr>
      <vt:lpstr>PowerPoint Presentation</vt:lpstr>
      <vt:lpstr>Polynomial Regression</vt:lpstr>
      <vt:lpstr>PowerPoint Presentation</vt:lpstr>
      <vt:lpstr>Model Selection (1 of 2 slides)  Methods to fine-tune model complexity</vt:lpstr>
      <vt:lpstr>Model Selection (2 of 2 slides) Methods to fine-tune model complexity</vt:lpstr>
      <vt:lpstr>Bayesian Model Selection</vt:lpstr>
      <vt:lpstr>Regression example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Ruiz</cp:lastModifiedBy>
  <cp:revision>317</cp:revision>
  <dcterms:created xsi:type="dcterms:W3CDTF">2005-01-24T14:46:28Z</dcterms:created>
  <dcterms:modified xsi:type="dcterms:W3CDTF">2017-01-26T20:53:11Z</dcterms:modified>
</cp:coreProperties>
</file>