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1.xml.rels" ContentType="application/vnd.openxmlformats-package.relationships+xml"/>
  <Override PartName="/ppt/notesSlides/_rels/notesSlide9.xml.rels" ContentType="application/vnd.openxmlformats-package.relationships+xml"/>
  <Override PartName="/ppt/notesSlides/notesSlide21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50.png" ContentType="image/png"/>
  <Override PartName="/ppt/media/image36.wmf" ContentType="image/x-wmf"/>
  <Override PartName="/ppt/media/image47.png" ContentType="image/png"/>
  <Override PartName="/ppt/media/image46.wmf" ContentType="image/x-wmf"/>
  <Override PartName="/ppt/media/image6.png" ContentType="image/png"/>
  <Override PartName="/ppt/media/image45.wmf" ContentType="image/x-wmf"/>
  <Override PartName="/ppt/media/image44.wmf" ContentType="image/x-wmf"/>
  <Override PartName="/ppt/media/image16.jpeg" ContentType="image/jpeg"/>
  <Override PartName="/ppt/media/image32.wmf" ContentType="image/x-wmf"/>
  <Override PartName="/ppt/media/image43.png" ContentType="image/png"/>
  <Override PartName="/ppt/media/image28.wmf" ContentType="image/x-wmf"/>
  <Override PartName="/ppt/media/image39.png" ContentType="image/png"/>
  <Override PartName="/ppt/media/image49.png" ContentType="image/png"/>
  <Override PartName="/ppt/media/image38.wmf" ContentType="image/x-wmf"/>
  <Override PartName="/ppt/media/image37.wmf" ContentType="image/x-wmf"/>
  <Override PartName="/ppt/media/image35.wmf" ContentType="image/x-wmf"/>
  <Override PartName="/ppt/media/image33.wmf" ContentType="image/x-wmf"/>
  <Override PartName="/ppt/media/image18.wmf" ContentType="image/x-wmf"/>
  <Override PartName="/ppt/media/image29.png" ContentType="image/png"/>
  <Override PartName="/ppt/media/image31.wmf" ContentType="image/x-wmf"/>
  <Override PartName="/ppt/media/image42.png" ContentType="image/png"/>
  <Override PartName="/ppt/media/image40.png" ContentType="image/png"/>
  <Override PartName="/ppt/media/image26.wmf" ContentType="image/x-wmf"/>
  <Override PartName="/ppt/media/image25.wmf" ContentType="image/x-wmf"/>
  <Override PartName="/ppt/media/image24.wmf" ContentType="image/x-wmf"/>
  <Override PartName="/ppt/media/image5.wmf" ContentType="image/x-wmf"/>
  <Override PartName="/ppt/media/image20.wmf" ContentType="image/x-wmf"/>
  <Override PartName="/ppt/media/image19.wmf" ContentType="image/x-wmf"/>
  <Override PartName="/ppt/media/image17.wmf" ContentType="image/x-wmf"/>
  <Override PartName="/ppt/media/image34.wmf" ContentType="image/x-wmf"/>
  <Override PartName="/ppt/media/image15.png" ContentType="image/png"/>
  <Override PartName="/ppt/media/image14.wmf" ContentType="image/x-wmf"/>
  <Override PartName="/ppt/media/image13.png" ContentType="image/png"/>
  <Override PartName="/ppt/media/image12.png" ContentType="image/png"/>
  <Override PartName="/ppt/media/image10.png" ContentType="image/png"/>
  <Override PartName="/ppt/media/image48.wmf" ContentType="image/x-wmf"/>
  <Override PartName="/ppt/media/image9.png" ContentType="image/png"/>
  <Override PartName="/ppt/media/image8.png" ContentType="image/png"/>
  <Override PartName="/ppt/media/image41.png" ContentType="image/png"/>
  <Override PartName="/ppt/media/image30.wmf" ContentType="image/x-wmf"/>
  <Override PartName="/ppt/media/image11.png" ContentType="image/png"/>
  <Override PartName="/ppt/media/image22.wmf" ContentType="image/x-wmf"/>
  <Override PartName="/ppt/media/image7.wmf" ContentType="image/x-wmf"/>
  <Override PartName="/ppt/media/image27.wmf" ContentType="image/x-wmf"/>
  <Override PartName="/ppt/media/image4.wmf" ContentType="image/x-wmf"/>
  <Override PartName="/ppt/media/image23.wmf" ContentType="image/x-wmf"/>
  <Override PartName="/ppt/media/image3.png" ContentType="image/png"/>
  <Override PartName="/ppt/media/image2.png" ContentType="image/png"/>
  <Override PartName="/ppt/media/image21.wmf" ContentType="image/x-wmf"/>
  <Override PartName="/ppt/media/image51.png" ContentType="image/png"/>
  <Override PartName="/ppt/media/image1.png" ContentType="image/png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</p:sldIdLst>
  <p:sldSz cx="9144000" cy="6858000"/>
  <p:notesSz cx="10234612" cy="7099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39306F7-167A-406F-93CD-7CCBCDC7582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5797440" y="6742080"/>
            <a:ext cx="4435200" cy="3553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B9D30DA7-485C-4687-8F8E-9A0027C9A61B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400" cy="319536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400" cy="319536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Remember that the norm of a vector: ||w|| = ||&lt;w1,w2,…,wn&gt;|| = sqrt(w1^2 + w2^2+ ….+wn^2)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Remember that: The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eigenvectors of a symmetric matrix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corresponding to different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eigenvalues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orthogonal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each other.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5797440" y="6742080"/>
            <a:ext cx="4435200" cy="3553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D7CB7DD8-7D7E-4E24-A5AF-0513C0E60B53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d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9FA191F-4EB9-4CB0-96F5-E1E247F837CE}" type="datetime1"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03/01/2017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945B0B6-E978-4BCA-A6D2-77DAF77014AB}" type="slidenum">
              <a:rPr b="1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0A87889-98C1-40D8-BEDE-A830B1291BD0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03/01/2017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FEF286B-8498-4127-978D-32DA8391E7A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B037C4E-4651-4CF9-B9F8-31BD3CA46545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03/01/2017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0" y="6248520"/>
            <a:ext cx="53316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620EAFF-670E-4623-BA41-F5E396CE8E97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r-T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Click to edit the title text format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8448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B599C21-C38C-4917-886D-7D58F3D44EF6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03/01/2017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8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98C6A29-E6AB-4759-A4E0-2F8F3810ED59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PlaceHolder 9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body"/>
          </p:nvPr>
        </p:nvSpPr>
        <p:spPr>
          <a:xfrm>
            <a:off x="4648320" y="40006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PlaceHolder 8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PlaceHolder 9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ABBCC60-2486-4790-A544-EFB68FD22447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6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7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8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8E47483-15DF-4BC8-804F-24FE0AAE24B9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03/01/2017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B33B251-03F1-46D1-8266-ED88B2F9266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2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image" Target="../media/image21.wmf"/><Relationship Id="rId8" Type="http://schemas.openxmlformats.org/officeDocument/2006/relationships/image" Target="../media/image22.wmf"/><Relationship Id="rId9" Type="http://schemas.openxmlformats.org/officeDocument/2006/relationships/image" Target="../media/image23.wmf"/><Relationship Id="rId10" Type="http://schemas.openxmlformats.org/officeDocument/2006/relationships/image" Target="../media/image24.wmf"/><Relationship Id="rId11" Type="http://schemas.openxmlformats.org/officeDocument/2006/relationships/image" Target="../media/image25.wmf"/><Relationship Id="rId12" Type="http://schemas.openxmlformats.org/officeDocument/2006/relationships/image" Target="../media/image26.wmf"/><Relationship Id="rId13" Type="http://schemas.openxmlformats.org/officeDocument/2006/relationships/image" Target="../media/image27.wmf"/><Relationship Id="rId14" Type="http://schemas.openxmlformats.org/officeDocument/2006/relationships/image" Target="../media/image28.wmf"/><Relationship Id="rId15" Type="http://schemas.openxmlformats.org/officeDocument/2006/relationships/slideLayout" Target="../slideLayouts/slideLayout40.xml"/><Relationship Id="rId16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wmf"/><Relationship Id="rId3" Type="http://schemas.openxmlformats.org/officeDocument/2006/relationships/slideLayout" Target="../slideLayouts/slideLayout5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Relationship Id="rId3" Type="http://schemas.openxmlformats.org/officeDocument/2006/relationships/image" Target="../media/image38.wmf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6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wmf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20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CHAPTER 6: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Dimensionality Reduction</a:t>
            </a:r>
            <a:endParaRPr b="0" lang="tr-T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611640" y="476640"/>
            <a:ext cx="8229240" cy="65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PCA does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7E0D308-5349-48C5-A963-13F8A1389C6E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395280" y="14842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</a:pP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</a:t>
            </a:r>
            <a:r>
              <a:rPr b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–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 the columns of </a:t>
            </a:r>
            <a:r>
              <a:rPr b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are the eigenvectors of </a:t>
            </a:r>
            <a:r>
              <a:rPr b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sample mean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Centers the data at the origin and rotates the axes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10" name="Picture 5" descr=""/>
          <p:cNvPicPr/>
          <p:nvPr/>
        </p:nvPicPr>
        <p:blipFill>
          <a:blip r:embed="rId1"/>
          <a:stretch/>
        </p:blipFill>
        <p:spPr>
          <a:xfrm>
            <a:off x="611640" y="3573000"/>
            <a:ext cx="8019720" cy="306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 to choose k ?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A3FE367-3BEF-4C46-BA78-B80D5DE545F7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914400" y="200016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Proportion of Variance (PoV) explained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when λ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are sorted in descending order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Typically, stop at PoV&gt;0.9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Scree graph plots of PoV vs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stop at “elbow”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2387520" y="2629080"/>
            <a:ext cx="3645000" cy="10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DE2B811-5451-44E3-B142-AED0F9E1FB88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16" name="Picture 9" descr=""/>
          <p:cNvPicPr/>
          <p:nvPr/>
        </p:nvPicPr>
        <p:blipFill>
          <a:blip r:embed="rId1"/>
          <a:stretch/>
        </p:blipFill>
        <p:spPr>
          <a:xfrm>
            <a:off x="919080" y="490680"/>
            <a:ext cx="7305480" cy="5876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93FC48C-1D25-401D-9579-00E39440BEBD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18" name="Picture 5" descr=""/>
          <p:cNvPicPr/>
          <p:nvPr/>
        </p:nvPicPr>
        <p:blipFill>
          <a:blip r:embed="rId1"/>
          <a:stretch/>
        </p:blipFill>
        <p:spPr>
          <a:xfrm>
            <a:off x="928800" y="485640"/>
            <a:ext cx="7286400" cy="5886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Feature Embedding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886F1C6-C854-456A-BDBD-E71B916B7758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612720" y="1600200"/>
            <a:ext cx="8152920" cy="478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When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the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data matrix,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 the dxd matrix (covariance of features, if mean-centered)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 the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matrix (pairwise similarities of instances)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PCA uses the eigenvectors of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which are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-dim and can be used for projection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Feature embedding uses the eigenvectors of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which are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-dim and which give directly the coordinates after projection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Sometimes, we can define pairwise similarities (or distances) between instances, then we can use feature embedding without needing to represent instances as vectors.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Factor Analysis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499C7BC-4164-4DC2-9B8A-D4468E0756C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a small number of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factors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which when combined generate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–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µ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+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i2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+ ... +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ik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+ ε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z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=1,...,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are the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latent factors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with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E[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]=0, Var(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)=1, Cov(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,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z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)=0,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≠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,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ε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are the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noise sources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E[ ε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]= ψ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Cov(ε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, ε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=0,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≠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Cov(ε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=0 ,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and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are the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factor loadings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PCA vs FA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B0FF9A1-9B82-4753-B5FC-2F9D55075CB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PCA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From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to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</a:t>
            </a:r>
            <a:r>
              <a:rPr b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µ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FA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From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to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µ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</a:t>
            </a:r>
            <a:r>
              <a:rPr b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+ </a:t>
            </a:r>
            <a:r>
              <a:rPr b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ε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28" name="Picture 13" descr=""/>
          <p:cNvPicPr/>
          <p:nvPr/>
        </p:nvPicPr>
        <p:blipFill>
          <a:blip r:embed="rId1"/>
          <a:stretch/>
        </p:blipFill>
        <p:spPr>
          <a:xfrm>
            <a:off x="539640" y="2997360"/>
            <a:ext cx="8100720" cy="3377880"/>
          </a:xfrm>
          <a:prstGeom prst="rect">
            <a:avLst/>
          </a:prstGeom>
          <a:ln>
            <a:noFill/>
          </a:ln>
        </p:spPr>
      </p:pic>
      <p:sp>
        <p:nvSpPr>
          <p:cNvPr id="329" name="CustomShape 4"/>
          <p:cNvSpPr/>
          <p:nvPr/>
        </p:nvSpPr>
        <p:spPr>
          <a:xfrm>
            <a:off x="539640" y="3573360"/>
            <a:ext cx="3474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8056440" y="3500280"/>
            <a:ext cx="2998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6"/>
          <p:cNvSpPr/>
          <p:nvPr/>
        </p:nvSpPr>
        <p:spPr>
          <a:xfrm>
            <a:off x="568080" y="5516640"/>
            <a:ext cx="2998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7"/>
          <p:cNvSpPr/>
          <p:nvPr/>
        </p:nvSpPr>
        <p:spPr>
          <a:xfrm>
            <a:off x="8034840" y="5445000"/>
            <a:ext cx="333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Factor Analysis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73D84F5-E4C9-46C3-908D-150C1F7B48A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 FA, factors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are stretched, rotated and translated to generate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36" name="Picture 7" descr=""/>
          <p:cNvPicPr/>
          <p:nvPr/>
        </p:nvPicPr>
        <p:blipFill>
          <a:blip r:embed="rId1"/>
          <a:stretch/>
        </p:blipFill>
        <p:spPr>
          <a:xfrm>
            <a:off x="826920" y="3068640"/>
            <a:ext cx="7667280" cy="33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Singular Value Decomposition and Matrix Factorization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0F9894C-7834-41F1-B81D-313F0767012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Singular value decomposition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VAW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contains the eigenvectors of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contains the eigenvectors of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and </a:t>
            </a:r>
            <a:r>
              <a:rPr b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contains singular values on its first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diagonal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</a:t>
            </a:r>
            <a:r>
              <a:rPr b="0" i="1" lang="tr-TR" sz="29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0" i="1" lang="tr-TR" sz="29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0" i="1" lang="tr-TR" sz="29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+...+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</a:t>
            </a:r>
            <a:r>
              <a:rPr b="0" i="1" lang="tr-TR" sz="29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0" i="1" lang="tr-TR" sz="29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0" i="1" lang="tr-TR" sz="29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where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the rank of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Matrix Factorization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3AE1FE9-90C2-4F63-8257-51C2EFF1B6E2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Matrix factorization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X=FG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43" name="Picture 2" descr=""/>
          <p:cNvPicPr/>
          <p:nvPr/>
        </p:nvPicPr>
        <p:blipFill>
          <a:blip r:embed="rId1"/>
          <a:stretch/>
        </p:blipFill>
        <p:spPr>
          <a:xfrm>
            <a:off x="1115640" y="2637000"/>
            <a:ext cx="6552720" cy="2885760"/>
          </a:xfrm>
          <a:prstGeom prst="rect">
            <a:avLst/>
          </a:prstGeom>
          <a:ln w="9360">
            <a:noFill/>
          </a:ln>
        </p:spPr>
      </p:pic>
      <p:pic>
        <p:nvPicPr>
          <p:cNvPr id="344" name="Picture 3" descr=""/>
          <p:cNvPicPr/>
          <p:nvPr/>
        </p:nvPicPr>
        <p:blipFill>
          <a:blip r:embed="rId2"/>
          <a:stretch/>
        </p:blipFill>
        <p:spPr>
          <a:xfrm>
            <a:off x="971640" y="5373360"/>
            <a:ext cx="3024000" cy="1152720"/>
          </a:xfrm>
          <a:prstGeom prst="rect">
            <a:avLst/>
          </a:prstGeom>
          <a:ln w="9360">
            <a:noFill/>
          </a:ln>
        </p:spPr>
      </p:pic>
      <p:sp>
        <p:nvSpPr>
          <p:cNvPr id="345" name="CustomShape 4"/>
          <p:cNvSpPr/>
          <p:nvPr/>
        </p:nvSpPr>
        <p:spPr>
          <a:xfrm>
            <a:off x="4535640" y="5589360"/>
            <a:ext cx="3249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Latent semantic indexing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Why Reduce Dimensionality?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A470D7C-2DAE-4E22-85B7-9057BD7295C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Reduces time complexity: Less computation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Reduces space complexity: Fewer parameters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Saves the cost of observing the feature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Simpler models are more robust on small datasets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More interpretable; simpler explanation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Data visualization (structure, groups, outliers, etc) if plotted in 2 or 3 dimensions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611640" y="260640"/>
            <a:ext cx="8229240" cy="86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Multidimensional Scaling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98B85EA-38E8-4735-9616-A06859CE97B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708120" y="1428840"/>
            <a:ext cx="843552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Given pairwise distances between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points,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i,j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=1,...,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place on a low-dim map s.t. distances are preserved (by feature embedding)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that min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Sammon stress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1473120" y="3924360"/>
            <a:ext cx="6070680" cy="260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611640" y="260640"/>
            <a:ext cx="822924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Map of Europe by MDS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351" name="Picture 8" descr=""/>
          <p:cNvPicPr/>
          <p:nvPr/>
        </p:nvPicPr>
        <p:blipFill>
          <a:blip r:embed="rId1"/>
          <a:stretch/>
        </p:blipFill>
        <p:spPr>
          <a:xfrm>
            <a:off x="571320" y="2000160"/>
            <a:ext cx="4038120" cy="3017880"/>
          </a:xfrm>
          <a:prstGeom prst="rect">
            <a:avLst/>
          </a:prstGeom>
          <a:ln>
            <a:noFill/>
          </a:ln>
        </p:spPr>
      </p:pic>
      <p:pic>
        <p:nvPicPr>
          <p:cNvPr id="352" name="Picture 7" descr=""/>
          <p:cNvPicPr/>
          <p:nvPr/>
        </p:nvPicPr>
        <p:blipFill>
          <a:blip r:embed="rId2"/>
          <a:stretch/>
        </p:blipFill>
        <p:spPr>
          <a:xfrm>
            <a:off x="4929120" y="1500120"/>
            <a:ext cx="3354840" cy="4433400"/>
          </a:xfrm>
          <a:prstGeom prst="rect">
            <a:avLst/>
          </a:prstGeom>
          <a:ln>
            <a:noFill/>
          </a:ln>
        </p:spPr>
      </p:pic>
      <p:sp>
        <p:nvSpPr>
          <p:cNvPr id="35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09064B0-0D3B-4331-AE41-09CCE4AF91E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5049000" y="6093000"/>
            <a:ext cx="355068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Map from CIA – The World Factbook: http://www.cia.gov/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5" name="Ink 10" descr=""/>
          <p:cNvPicPr/>
          <p:nvPr/>
        </p:nvPicPr>
        <p:blipFill>
          <a:blip r:embed="rId3"/>
          <a:stretch/>
        </p:blipFill>
        <p:spPr>
          <a:xfrm>
            <a:off x="0" y="360"/>
            <a:ext cx="142920" cy="360000"/>
          </a:xfrm>
          <a:prstGeom prst="rect">
            <a:avLst/>
          </a:prstGeom>
          <a:ln>
            <a:noFill/>
          </a:ln>
        </p:spPr>
      </p:pic>
      <p:pic>
        <p:nvPicPr>
          <p:cNvPr id="356" name="Ink 11" descr=""/>
          <p:cNvPicPr/>
          <p:nvPr/>
        </p:nvPicPr>
        <p:blipFill>
          <a:blip r:embed="rId4"/>
          <a:stretch/>
        </p:blipFill>
        <p:spPr>
          <a:xfrm>
            <a:off x="0" y="360"/>
            <a:ext cx="89280" cy="360000"/>
          </a:xfrm>
          <a:prstGeom prst="rect">
            <a:avLst/>
          </a:prstGeom>
          <a:ln>
            <a:noFill/>
          </a:ln>
        </p:spPr>
      </p:pic>
      <p:pic>
        <p:nvPicPr>
          <p:cNvPr id="357" name="Ink 12" descr=""/>
          <p:cNvPicPr/>
          <p:nvPr/>
        </p:nvPicPr>
        <p:blipFill>
          <a:blip r:embed="rId5"/>
          <a:stretch/>
        </p:blipFill>
        <p:spPr>
          <a:xfrm>
            <a:off x="6195600" y="4159440"/>
            <a:ext cx="111240" cy="505080"/>
          </a:xfrm>
          <a:prstGeom prst="rect">
            <a:avLst/>
          </a:prstGeom>
          <a:ln>
            <a:noFill/>
          </a:ln>
        </p:spPr>
      </p:pic>
      <p:pic>
        <p:nvPicPr>
          <p:cNvPr id="358" name="Ink 13" descr=""/>
          <p:cNvPicPr/>
          <p:nvPr/>
        </p:nvPicPr>
        <p:blipFill>
          <a:blip r:embed="rId6"/>
          <a:stretch/>
        </p:blipFill>
        <p:spPr>
          <a:xfrm>
            <a:off x="7329600" y="3183480"/>
            <a:ext cx="164520" cy="233280"/>
          </a:xfrm>
          <a:prstGeom prst="rect">
            <a:avLst/>
          </a:prstGeom>
          <a:ln>
            <a:noFill/>
          </a:ln>
        </p:spPr>
      </p:pic>
      <p:pic>
        <p:nvPicPr>
          <p:cNvPr id="359" name="Ink 14" descr=""/>
          <p:cNvPicPr/>
          <p:nvPr/>
        </p:nvPicPr>
        <p:blipFill>
          <a:blip r:embed="rId7"/>
          <a:stretch/>
        </p:blipFill>
        <p:spPr>
          <a:xfrm>
            <a:off x="8053560" y="3249000"/>
            <a:ext cx="145440" cy="505080"/>
          </a:xfrm>
          <a:prstGeom prst="rect">
            <a:avLst/>
          </a:prstGeom>
          <a:ln>
            <a:noFill/>
          </a:ln>
        </p:spPr>
      </p:pic>
      <p:pic>
        <p:nvPicPr>
          <p:cNvPr id="360" name="Ink 15" descr=""/>
          <p:cNvPicPr/>
          <p:nvPr/>
        </p:nvPicPr>
        <p:blipFill>
          <a:blip r:embed="rId8"/>
          <a:stretch/>
        </p:blipFill>
        <p:spPr>
          <a:xfrm>
            <a:off x="6829560" y="4942080"/>
            <a:ext cx="128520" cy="261000"/>
          </a:xfrm>
          <a:prstGeom prst="rect">
            <a:avLst/>
          </a:prstGeom>
          <a:ln>
            <a:noFill/>
          </a:ln>
        </p:spPr>
      </p:pic>
      <p:pic>
        <p:nvPicPr>
          <p:cNvPr id="361" name="Ink 16" descr=""/>
          <p:cNvPicPr/>
          <p:nvPr/>
        </p:nvPicPr>
        <p:blipFill>
          <a:blip r:embed="rId9"/>
          <a:stretch/>
        </p:blipFill>
        <p:spPr>
          <a:xfrm>
            <a:off x="0" y="0"/>
            <a:ext cx="62640" cy="360000"/>
          </a:xfrm>
          <a:prstGeom prst="rect">
            <a:avLst/>
          </a:prstGeom>
          <a:ln>
            <a:noFill/>
          </a:ln>
        </p:spPr>
      </p:pic>
      <p:pic>
        <p:nvPicPr>
          <p:cNvPr id="362" name="Ink 17" descr=""/>
          <p:cNvPicPr/>
          <p:nvPr/>
        </p:nvPicPr>
        <p:blipFill>
          <a:blip r:embed="rId10"/>
          <a:stretch/>
        </p:blipFill>
        <p:spPr>
          <a:xfrm>
            <a:off x="6856920" y="3847320"/>
            <a:ext cx="117360" cy="505440"/>
          </a:xfrm>
          <a:prstGeom prst="rect">
            <a:avLst/>
          </a:prstGeom>
          <a:ln>
            <a:noFill/>
          </a:ln>
        </p:spPr>
      </p:pic>
      <p:pic>
        <p:nvPicPr>
          <p:cNvPr id="363" name="Ink 18" descr=""/>
          <p:cNvPicPr/>
          <p:nvPr/>
        </p:nvPicPr>
        <p:blipFill>
          <a:blip r:embed="rId11"/>
          <a:stretch/>
        </p:blipFill>
        <p:spPr>
          <a:xfrm>
            <a:off x="0" y="360"/>
            <a:ext cx="44280" cy="360000"/>
          </a:xfrm>
          <a:prstGeom prst="rect">
            <a:avLst/>
          </a:prstGeom>
          <a:ln>
            <a:noFill/>
          </a:ln>
        </p:spPr>
      </p:pic>
      <p:pic>
        <p:nvPicPr>
          <p:cNvPr id="364" name="Ink 19" descr=""/>
          <p:cNvPicPr/>
          <p:nvPr/>
        </p:nvPicPr>
        <p:blipFill>
          <a:blip r:embed="rId12"/>
          <a:stretch/>
        </p:blipFill>
        <p:spPr>
          <a:xfrm>
            <a:off x="0" y="360"/>
            <a:ext cx="71640" cy="360000"/>
          </a:xfrm>
          <a:prstGeom prst="rect">
            <a:avLst/>
          </a:prstGeom>
          <a:ln>
            <a:noFill/>
          </a:ln>
        </p:spPr>
      </p:pic>
      <p:pic>
        <p:nvPicPr>
          <p:cNvPr id="365" name="Ink 20" descr=""/>
          <p:cNvPicPr/>
          <p:nvPr/>
        </p:nvPicPr>
        <p:blipFill>
          <a:blip r:embed="rId13"/>
          <a:stretch/>
        </p:blipFill>
        <p:spPr>
          <a:xfrm>
            <a:off x="0" y="360"/>
            <a:ext cx="80640" cy="360000"/>
          </a:xfrm>
          <a:prstGeom prst="rect">
            <a:avLst/>
          </a:prstGeom>
          <a:ln>
            <a:noFill/>
          </a:ln>
        </p:spPr>
      </p:pic>
      <p:pic>
        <p:nvPicPr>
          <p:cNvPr id="366" name="Ink 21" descr=""/>
          <p:cNvPicPr/>
          <p:nvPr/>
        </p:nvPicPr>
        <p:blipFill>
          <a:blip r:embed="rId14"/>
          <a:stretch/>
        </p:blipFill>
        <p:spPr>
          <a:xfrm>
            <a:off x="6088320" y="4004280"/>
            <a:ext cx="110520" cy="23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611640" y="260640"/>
            <a:ext cx="822924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Linear Discriminant Analysis 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428760" y="164304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a low-dimensional space such that when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projected, classes are well-separated.</a:t>
            </a:r>
            <a:r>
              <a:rPr b="0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that maximizes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69" name="Picture 10" descr=""/>
          <p:cNvPicPr/>
          <p:nvPr/>
        </p:nvPicPr>
        <p:blipFill>
          <a:blip r:embed="rId1"/>
          <a:stretch/>
        </p:blipFill>
        <p:spPr>
          <a:xfrm>
            <a:off x="4500720" y="1714320"/>
            <a:ext cx="3958920" cy="3409560"/>
          </a:xfrm>
          <a:prstGeom prst="rect">
            <a:avLst/>
          </a:prstGeom>
          <a:ln>
            <a:noFill/>
          </a:ln>
        </p:spPr>
      </p:pic>
      <p:sp>
        <p:nvSpPr>
          <p:cNvPr id="370" name="TextShape 3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AFB5323-D1D6-4502-93C1-20F11AB0FE6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2"/>
          <a:stretch/>
        </p:blipFill>
        <p:spPr>
          <a:xfrm>
            <a:off x="888840" y="4076640"/>
            <a:ext cx="5892840" cy="22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AB0EB40-0CCE-4802-8CDB-FD1F298261C6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0" y="571680"/>
            <a:ext cx="8229240" cy="539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Between-class scatter: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Within-class scatter: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>
            <a:off x="965160" y="3645000"/>
            <a:ext cx="6718320" cy="2489040"/>
          </a:xfrm>
          <a:prstGeom prst="rect">
            <a:avLst/>
          </a:prstGeom>
          <a:ln>
            <a:noFill/>
          </a:ln>
        </p:spPr>
      </p:pic>
      <p:pic>
        <p:nvPicPr>
          <p:cNvPr id="375" name="" descr=""/>
          <p:cNvPicPr/>
          <p:nvPr/>
        </p:nvPicPr>
        <p:blipFill>
          <a:blip r:embed="rId2"/>
          <a:stretch/>
        </p:blipFill>
        <p:spPr>
          <a:xfrm>
            <a:off x="749160" y="1193760"/>
            <a:ext cx="7010280" cy="163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Fisher’s Linear Discriminant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F8FF4A3-C7FD-4E40-9C4B-BE50B5D3A2D8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that max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LDA soln: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Parametric soln: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2768760" y="3517920"/>
            <a:ext cx="3086280" cy="571680"/>
          </a:xfrm>
          <a:prstGeom prst="rect">
            <a:avLst/>
          </a:prstGeom>
          <a:ln>
            <a:noFill/>
          </a:ln>
        </p:spPr>
      </p:pic>
      <p:pic>
        <p:nvPicPr>
          <p:cNvPr id="380" name="" descr=""/>
          <p:cNvPicPr/>
          <p:nvPr/>
        </p:nvPicPr>
        <p:blipFill>
          <a:blip r:embed="rId2"/>
          <a:stretch/>
        </p:blipFill>
        <p:spPr>
          <a:xfrm>
            <a:off x="2552760" y="2120760"/>
            <a:ext cx="4368960" cy="1117440"/>
          </a:xfrm>
          <a:prstGeom prst="rect">
            <a:avLst/>
          </a:prstGeom>
          <a:ln>
            <a:noFill/>
          </a:ln>
        </p:spPr>
      </p:pic>
      <p:pic>
        <p:nvPicPr>
          <p:cNvPr id="381" name="" descr=""/>
          <p:cNvPicPr/>
          <p:nvPr/>
        </p:nvPicPr>
        <p:blipFill>
          <a:blip r:embed="rId3"/>
          <a:stretch/>
        </p:blipFill>
        <p:spPr>
          <a:xfrm>
            <a:off x="2616120" y="4940280"/>
            <a:ext cx="4724280" cy="11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Within-class scatter: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Between-class scatter: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</a:t>
            </a:r>
            <a:r>
              <a:rPr b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that max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K&gt;2 Classes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4C9E227-78C9-4013-9CA2-F41E7A56873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574200" y="5949360"/>
            <a:ext cx="782928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largest eigenvectors of </a:t>
            </a:r>
            <a:r>
              <a:rPr b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0" i="1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en-US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-1</a:t>
            </a:r>
            <a:r>
              <a:rPr b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0" i="1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B;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maximum rank of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1536840" y="2197080"/>
            <a:ext cx="5969160" cy="1003320"/>
          </a:xfrm>
          <a:prstGeom prst="rect">
            <a:avLst/>
          </a:prstGeom>
          <a:ln>
            <a:noFill/>
          </a:ln>
        </p:spPr>
      </p:pic>
      <p:pic>
        <p:nvPicPr>
          <p:cNvPr id="387" name="" descr=""/>
          <p:cNvPicPr/>
          <p:nvPr/>
        </p:nvPicPr>
        <p:blipFill>
          <a:blip r:embed="rId2"/>
          <a:stretch/>
        </p:blipFill>
        <p:spPr>
          <a:xfrm>
            <a:off x="1536840" y="3784680"/>
            <a:ext cx="6248520" cy="990720"/>
          </a:xfrm>
          <a:prstGeom prst="rect">
            <a:avLst/>
          </a:prstGeom>
          <a:ln>
            <a:noFill/>
          </a:ln>
        </p:spPr>
      </p:pic>
      <p:pic>
        <p:nvPicPr>
          <p:cNvPr id="388" name="" descr=""/>
          <p:cNvPicPr/>
          <p:nvPr/>
        </p:nvPicPr>
        <p:blipFill>
          <a:blip r:embed="rId3"/>
          <a:stretch/>
        </p:blipFill>
        <p:spPr>
          <a:xfrm>
            <a:off x="3556080" y="4863960"/>
            <a:ext cx="2146320" cy="102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02696BC-D2CC-4DF0-A2A5-927F37BE45C7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90" name="Picture 5" descr=""/>
          <p:cNvPicPr/>
          <p:nvPr/>
        </p:nvPicPr>
        <p:blipFill>
          <a:blip r:embed="rId1"/>
          <a:stretch/>
        </p:blipFill>
        <p:spPr>
          <a:xfrm>
            <a:off x="826920" y="476280"/>
            <a:ext cx="7429320" cy="6000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PCA vs LDA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CF4B68D-BAD3-44B2-918D-63CBF121DC39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93" name="Picture 2" descr=""/>
          <p:cNvPicPr/>
          <p:nvPr/>
        </p:nvPicPr>
        <p:blipFill>
          <a:blip r:embed="rId1"/>
          <a:stretch/>
        </p:blipFill>
        <p:spPr>
          <a:xfrm>
            <a:off x="471600" y="1938240"/>
            <a:ext cx="8200800" cy="2980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Canonical Correlation Analysis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C0B4EED-DD5E-49D1-8B19-51FEC088F6F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={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r>
              <a:rPr b="0" lang="tr-TR" sz="29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; two sets of variables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x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want to find two projections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st when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projected along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projected along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the correlation is maximized: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97" name="Picture 2" descr=""/>
          <p:cNvPicPr/>
          <p:nvPr/>
        </p:nvPicPr>
        <p:blipFill>
          <a:blip r:embed="rId1"/>
          <a:stretch/>
        </p:blipFill>
        <p:spPr>
          <a:xfrm>
            <a:off x="1115640" y="3861000"/>
            <a:ext cx="7268400" cy="1944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CCA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3143024-5AE0-4C83-AA54-70165963671A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may be two different views or modalities; e.g., image and word tags, and CCA does a joint mapping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401" name="Picture 2" descr=""/>
          <p:cNvPicPr/>
          <p:nvPr/>
        </p:nvPicPr>
        <p:blipFill>
          <a:blip r:embed="rId1"/>
          <a:stretch/>
        </p:blipFill>
        <p:spPr>
          <a:xfrm>
            <a:off x="1979640" y="3141000"/>
            <a:ext cx="5970600" cy="3096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Feature Selection vs Extraction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63796BC-F3F6-49B0-9F9F-454401E8F847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Feature selection: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Choosing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important features, ignoring the remaining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–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Subset selection algorithms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Feature extraction: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Project the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original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=1,...,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dimensions to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new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dimensions,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=1,...,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Isomap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444AE34-38F8-4B5D-9D3F-18AA607B7FD7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Geodesic distance is the distance along the manifold that the data lies in, as opposed to the Euclidean distance in the input space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405" name="Picture 2" descr=""/>
          <p:cNvPicPr/>
          <p:nvPr/>
        </p:nvPicPr>
        <p:blipFill>
          <a:blip r:embed="rId1"/>
          <a:stretch/>
        </p:blipFill>
        <p:spPr>
          <a:xfrm>
            <a:off x="1907640" y="3213000"/>
            <a:ext cx="4973400" cy="3023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Isomap 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0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66342BD-E259-4396-BD08-E7A00B495F1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Instances r and s are connected in the graph if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||</a:t>
            </a:r>
            <a:r>
              <a:rPr b="1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8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</a:t>
            </a:r>
            <a:r>
              <a:rPr b="1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8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||&lt;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e 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or if </a:t>
            </a:r>
            <a:r>
              <a:rPr b="1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8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 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 one of the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neighbors of </a:t>
            </a:r>
            <a:r>
              <a:rPr b="1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8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edge length is ||</a:t>
            </a:r>
            <a:r>
              <a:rPr b="1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8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</a:t>
            </a:r>
            <a:r>
              <a:rPr b="1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8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||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two nodes r and s not connected, the distance is equal to the shortest path between them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Once the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distance matrix is thus formed, use MDS to find a lower-dimensional mapping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ECE666F-12A3-4C5E-95AD-146D9F64D1CC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10" name="Picture 4" descr=""/>
          <p:cNvPicPr/>
          <p:nvPr/>
        </p:nvPicPr>
        <p:blipFill>
          <a:blip r:embed="rId1"/>
          <a:stretch/>
        </p:blipFill>
        <p:spPr>
          <a:xfrm>
            <a:off x="827640" y="404640"/>
            <a:ext cx="7286400" cy="5464800"/>
          </a:xfrm>
          <a:prstGeom prst="rect">
            <a:avLst/>
          </a:prstGeom>
          <a:ln w="9360">
            <a:noFill/>
          </a:ln>
        </p:spPr>
      </p:pic>
      <p:sp>
        <p:nvSpPr>
          <p:cNvPr id="411" name="CustomShape 2"/>
          <p:cNvSpPr/>
          <p:nvPr/>
        </p:nvSpPr>
        <p:spPr>
          <a:xfrm>
            <a:off x="4000320" y="5929200"/>
            <a:ext cx="45716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Matlab source from http://web.mit.edu/cocosci/isomap/isomap.html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Locally Linear Embedding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0D17556-02FC-46A7-9D51-A3126C54997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14440" indent="-514080">
              <a:lnSpc>
                <a:spcPct val="100000"/>
              </a:lnSpc>
              <a:buClr>
                <a:srgbClr val="f3a447"/>
              </a:buClr>
              <a:buSzPct val="60000"/>
              <a:buFont typeface="Tw Cen MT"/>
              <a:buAutoNum type="arabicPeriod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Given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find its neighbors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(r)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14440" indent="-514080">
              <a:lnSpc>
                <a:spcPct val="100000"/>
              </a:lnSpc>
              <a:buClr>
                <a:srgbClr val="f3a447"/>
              </a:buClr>
              <a:buSzPct val="60000"/>
              <a:buFont typeface="Tw Cen MT"/>
              <a:buAutoNum type="arabicPeriod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</a:t>
            </a:r>
            <a:r>
              <a:rPr b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rs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that minimize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14440" indent="-5140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14440" indent="-514080">
              <a:lnSpc>
                <a:spcPct val="100000"/>
              </a:lnSpc>
              <a:buClr>
                <a:srgbClr val="f3a447"/>
              </a:buClr>
              <a:buSzPct val="60000"/>
              <a:buFont typeface="Tw Cen MT"/>
              <a:buAutoNum type="arabicPeriod" startAt="3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the new coordinates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that minimize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2565360" y="2921040"/>
            <a:ext cx="4114800" cy="1066680"/>
          </a:xfrm>
          <a:prstGeom prst="rect">
            <a:avLst/>
          </a:prstGeom>
          <a:ln>
            <a:noFill/>
          </a:ln>
        </p:spPr>
      </p:pic>
      <p:pic>
        <p:nvPicPr>
          <p:cNvPr id="416" name="" descr=""/>
          <p:cNvPicPr/>
          <p:nvPr/>
        </p:nvPicPr>
        <p:blipFill>
          <a:blip r:embed="rId2"/>
          <a:stretch/>
        </p:blipFill>
        <p:spPr>
          <a:xfrm>
            <a:off x="2705040" y="4927680"/>
            <a:ext cx="4000680" cy="106668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77974AD-7E86-47A0-8869-75A35BD6FAEC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18" name="Picture 2" descr=""/>
          <p:cNvPicPr/>
          <p:nvPr/>
        </p:nvPicPr>
        <p:blipFill>
          <a:blip r:embed="rId1"/>
          <a:stretch/>
        </p:blipFill>
        <p:spPr>
          <a:xfrm>
            <a:off x="428760" y="1500120"/>
            <a:ext cx="8401320" cy="39286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539640" y="260640"/>
            <a:ext cx="8146800" cy="93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LLE on Optdigits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588F182-8A98-46C3-8C97-58583A43CE02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21" name="Picture 2" descr=""/>
          <p:cNvPicPr/>
          <p:nvPr/>
        </p:nvPicPr>
        <p:blipFill>
          <a:blip r:embed="rId1"/>
          <a:stretch/>
        </p:blipFill>
        <p:spPr>
          <a:xfrm>
            <a:off x="1071360" y="1500120"/>
            <a:ext cx="7286400" cy="4498200"/>
          </a:xfrm>
          <a:prstGeom prst="rect">
            <a:avLst/>
          </a:prstGeom>
          <a:ln w="9360">
            <a:noFill/>
          </a:ln>
        </p:spPr>
      </p:pic>
      <p:sp>
        <p:nvSpPr>
          <p:cNvPr id="422" name="CustomShape 3"/>
          <p:cNvSpPr/>
          <p:nvPr/>
        </p:nvSpPr>
        <p:spPr>
          <a:xfrm>
            <a:off x="4000320" y="5929200"/>
            <a:ext cx="45716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Matlab source from http://www.cs.toronto.edu/~roweis/lle/code.html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Laplacian Eigenmaps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267CF31-CE48-494E-9605-1B4F1E74F58E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Let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 two instances and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</a:t>
            </a:r>
            <a:r>
              <a:rPr b="0" i="1" lang="tr-TR" sz="29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rs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their similarity, we want to find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and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that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</a:t>
            </a:r>
            <a:r>
              <a:rPr b="0" i="1" lang="tr-TR" sz="29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rs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can be defined in terms of similarity in an original space: 0 if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and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are too far, otherwise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Defines a graph Laplacian, and feature embedding returns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426" name="Picture 3" descr=""/>
          <p:cNvPicPr/>
          <p:nvPr/>
        </p:nvPicPr>
        <p:blipFill>
          <a:blip r:embed="rId1"/>
          <a:stretch/>
        </p:blipFill>
        <p:spPr>
          <a:xfrm>
            <a:off x="2555640" y="2493000"/>
            <a:ext cx="3215880" cy="935640"/>
          </a:xfrm>
          <a:prstGeom prst="rect">
            <a:avLst/>
          </a:prstGeom>
          <a:ln w="9360">
            <a:noFill/>
          </a:ln>
        </p:spPr>
      </p:pic>
      <p:pic>
        <p:nvPicPr>
          <p:cNvPr id="427" name="Picture 5" descr=""/>
          <p:cNvPicPr/>
          <p:nvPr/>
        </p:nvPicPr>
        <p:blipFill>
          <a:blip r:embed="rId2"/>
          <a:stretch/>
        </p:blipFill>
        <p:spPr>
          <a:xfrm>
            <a:off x="2627640" y="4149000"/>
            <a:ext cx="3662280" cy="9356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Laplacian Eigenmaps on Iris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623ED9C-C80B-4320-B125-3205219EDB9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30" name="Picture 2" descr=""/>
          <p:cNvPicPr/>
          <p:nvPr/>
        </p:nvPicPr>
        <p:blipFill>
          <a:blip r:embed="rId1"/>
          <a:stretch/>
        </p:blipFill>
        <p:spPr>
          <a:xfrm>
            <a:off x="827640" y="1628640"/>
            <a:ext cx="7848360" cy="4014000"/>
          </a:xfrm>
          <a:prstGeom prst="rect">
            <a:avLst/>
          </a:prstGeom>
          <a:ln w="9360">
            <a:noFill/>
          </a:ln>
        </p:spPr>
      </p:pic>
      <p:sp>
        <p:nvSpPr>
          <p:cNvPr id="431" name="CustomShape 3"/>
          <p:cNvSpPr/>
          <p:nvPr/>
        </p:nvSpPr>
        <p:spPr>
          <a:xfrm>
            <a:off x="970920" y="5733360"/>
            <a:ext cx="3937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Spectral clustering (chapter 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Subset Selection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475BFA4-C9FD-430A-9B45-C603AFA671F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468360" y="1981080"/>
            <a:ext cx="8218080" cy="432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There are 2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subsets of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features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Forward search: Add the best feature at each step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Set of features 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initially Ø.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 each iteration, find the best new feature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i="1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argmin</a:t>
            </a:r>
            <a:r>
              <a:rPr b="0" i="1" lang="tr-TR" sz="20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 </a:t>
            </a:r>
            <a:r>
              <a:rPr b="0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 </a:t>
            </a:r>
            <a:r>
              <a:rPr b="0" i="1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 </a:t>
            </a:r>
            <a:r>
              <a:rPr b="0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È</a:t>
            </a:r>
            <a:r>
              <a:rPr b="0" i="1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x</a:t>
            </a:r>
            <a:r>
              <a:rPr b="0" i="1" lang="tr-TR" sz="20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)</a:t>
            </a:r>
            <a:r>
              <a:rPr b="0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3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 E(.) is the error on the validation set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Add 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6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to 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if 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 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 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 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È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x</a:t>
            </a:r>
            <a:r>
              <a:rPr b="0" i="1" lang="tr-TR" sz="26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) &lt; 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 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 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 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Hill-climbing O(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algorithm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Backward search: Start with all features and remove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one at a time, if possible.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Floating search (Add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remove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Example: weather dataset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EFC8111-D861-4C64-B064-01DC22CD79E7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86" name="Picture 2" descr=""/>
          <p:cNvPicPr/>
          <p:nvPr/>
        </p:nvPicPr>
        <p:blipFill>
          <a:blip r:embed="rId1"/>
          <a:stretch/>
        </p:blipFill>
        <p:spPr>
          <a:xfrm>
            <a:off x="1043640" y="1556640"/>
            <a:ext cx="6768360" cy="5057640"/>
          </a:xfrm>
          <a:prstGeom prst="rect">
            <a:avLst/>
          </a:prstGeom>
          <a:ln>
            <a:noFill/>
          </a:ln>
        </p:spPr>
      </p:pic>
      <p:sp>
        <p:nvSpPr>
          <p:cNvPr id="287" name="CustomShape 3"/>
          <p:cNvSpPr/>
          <p:nvPr/>
        </p:nvSpPr>
        <p:spPr>
          <a:xfrm>
            <a:off x="7704360" y="1700640"/>
            <a:ext cx="215640" cy="579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7926480" y="1768320"/>
            <a:ext cx="911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forward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 rot="10800000">
            <a:off x="7704360" y="6385680"/>
            <a:ext cx="215640" cy="579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6"/>
          <p:cNvSpPr/>
          <p:nvPr/>
        </p:nvSpPr>
        <p:spPr>
          <a:xfrm>
            <a:off x="7710480" y="5873040"/>
            <a:ext cx="1069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backward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7"/>
          <p:cNvSpPr/>
          <p:nvPr/>
        </p:nvSpPr>
        <p:spPr>
          <a:xfrm>
            <a:off x="251640" y="5646960"/>
            <a:ext cx="35280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Figure taken from Witten's and Frank's “Data Mining Practical Machine Learning Tools and Techniques” textbook slides - Chapter 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C50261D-68C7-4D71-B159-AC55BE1D1253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93" name="Picture 2" descr=""/>
          <p:cNvPicPr/>
          <p:nvPr/>
        </p:nvPicPr>
        <p:blipFill>
          <a:blip r:embed="rId1"/>
          <a:stretch/>
        </p:blipFill>
        <p:spPr>
          <a:xfrm>
            <a:off x="755640" y="1196640"/>
            <a:ext cx="7022520" cy="5231160"/>
          </a:xfrm>
          <a:prstGeom prst="rect">
            <a:avLst/>
          </a:prstGeom>
          <a:ln w="9360">
            <a:noFill/>
          </a:ln>
        </p:spPr>
      </p:pic>
      <p:sp>
        <p:nvSpPr>
          <p:cNvPr id="294" name="CustomShape 2"/>
          <p:cNvSpPr/>
          <p:nvPr/>
        </p:nvSpPr>
        <p:spPr>
          <a:xfrm>
            <a:off x="11880" y="485280"/>
            <a:ext cx="94716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Another Example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Iris data: Single feature </a:t>
            </a:r>
            <a:r>
              <a:rPr b="0" lang="en-US" sz="24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Training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7879680" y="5373360"/>
            <a:ext cx="105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Chosen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63F5B0D-005B-4BA6-A294-8BE8B53AD846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48560" y="476640"/>
            <a:ext cx="6813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Iris data: Add one more feature to F4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8" name="Picture 2" descr=""/>
          <p:cNvPicPr/>
          <p:nvPr/>
        </p:nvPicPr>
        <p:blipFill>
          <a:blip r:embed="rId1"/>
          <a:stretch/>
        </p:blipFill>
        <p:spPr>
          <a:xfrm>
            <a:off x="409680" y="1938240"/>
            <a:ext cx="8324640" cy="2980800"/>
          </a:xfrm>
          <a:prstGeom prst="rect">
            <a:avLst/>
          </a:prstGeom>
          <a:ln w="9360">
            <a:noFill/>
          </a:ln>
        </p:spPr>
      </p:pic>
      <p:sp>
        <p:nvSpPr>
          <p:cNvPr id="299" name="CustomShape 3"/>
          <p:cNvSpPr/>
          <p:nvPr/>
        </p:nvSpPr>
        <p:spPr>
          <a:xfrm>
            <a:off x="7087680" y="4941000"/>
            <a:ext cx="105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Chosen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539640" y="476640"/>
            <a:ext cx="8229240" cy="72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Principal Components Analysis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A9B5455-A34F-4280-B467-85B7B5164A3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a low-dimensional space such that when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projected there, information loss is minimized.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projection of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on the direction of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such that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Var(</a:t>
            </a:r>
            <a:r>
              <a:rPr b="0" i="1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is maximized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Var(z) = Var(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E[(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w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]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E[(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w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w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)]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E[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]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E[(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]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 Var(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)= E[(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] = </a:t>
            </a:r>
            <a:r>
              <a:rPr b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1638075-EAAC-4983-A5DA-A4F96CB3454C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467640" y="548640"/>
            <a:ext cx="8229240" cy="56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Maximize Var(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subject to ||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||=1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(i.e, w</a:t>
            </a:r>
            <a:r>
              <a:rPr b="0" lang="tr-TR" sz="29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900" spc="-1" strike="noStrike" baseline="30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9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1)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</a:t>
            </a:r>
            <a:r>
              <a:rPr b="0" lang="tr-TR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using Lagrange formulation: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</a:t>
            </a: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taking derivative w.r.t. w</a:t>
            </a:r>
            <a:r>
              <a:rPr b="0" lang="tr-TR" sz="20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making it equal to 0: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that is, 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an eigenvector of </a:t>
            </a:r>
            <a:r>
              <a:rPr b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 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and </a:t>
            </a:r>
            <a:r>
              <a:rPr b="0" i="1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 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its eigenvalue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Choose the one with the largest eigenvalue for Var(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to be max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principal component: Max Var(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), s.t., ||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||=1 and orthogonal to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 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 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that is, 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another eigenvector of </a:t>
            </a:r>
            <a:r>
              <a:rPr b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and so on.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3911760" y="1117440"/>
            <a:ext cx="3276720" cy="673200"/>
          </a:xfrm>
          <a:prstGeom prst="rect">
            <a:avLst/>
          </a:prstGeom>
          <a:ln>
            <a:noFill/>
          </a:ln>
        </p:spPr>
      </p:pic>
      <p:pic>
        <p:nvPicPr>
          <p:cNvPr id="306" name="" descr=""/>
          <p:cNvPicPr/>
          <p:nvPr/>
        </p:nvPicPr>
        <p:blipFill>
          <a:blip r:embed="rId2"/>
          <a:stretch/>
        </p:blipFill>
        <p:spPr>
          <a:xfrm>
            <a:off x="1752480" y="4140360"/>
            <a:ext cx="5448240" cy="71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3868</TotalTime>
  <Application>LibreOffice/5.3.0.3$MacOSX_X86_64 LibreOffice_project/7074905676c47b82bbcfbea1aeefc84afe1c50e1</Application>
  <Words>986</Words>
  <Paragraphs>218</Paragraphs>
  <Company>BOGAZICI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2005-01-24T14:46:28Z</dcterms:created>
  <dc:creator>ethem</dc:creator>
  <dc:description/>
  <dc:language>en-US</dc:language>
  <cp:lastModifiedBy/>
  <dcterms:modified xsi:type="dcterms:W3CDTF">2017-03-01T12:21:14Z</dcterms:modified>
  <cp:revision>229</cp:revision>
  <dc:subject/>
  <dc:title>Introduction to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BOGAZICI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38</vt:i4>
  </property>
</Properties>
</file>