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28.png" ContentType="image/png"/>
  <Override PartName="/ppt/media/image27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5.wmf" ContentType="image/x-wmf"/>
  <Override PartName="/ppt/media/image20.wmf" ContentType="image/x-wmf"/>
  <Override PartName="/ppt/media/image3.wmf" ContentType="image/x-wmf"/>
  <Override PartName="/ppt/media/image19.png" ContentType="image/png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13.wmf" ContentType="image/x-wmf"/>
  <Override PartName="/ppt/media/image12.wmf" ContentType="image/x-wmf"/>
  <Override PartName="/ppt/media/image10.png" ContentType="image/png"/>
  <Override PartName="/ppt/media/image9.png" ContentType="image/png"/>
  <Override PartName="/ppt/media/image23.wmf" ContentType="image/x-wmf"/>
  <Override PartName="/ppt/media/image8.wmf" ContentType="image/x-wmf"/>
  <Override PartName="/ppt/media/image7.png" ContentType="image/png"/>
  <Override PartName="/ppt/media/image11.wmf" ContentType="image/x-wmf"/>
  <Override PartName="/ppt/media/image21.wmf" ContentType="image/x-wmf"/>
  <Override PartName="/ppt/media/image6.wmf" ContentType="image/x-wmf"/>
  <Override PartName="/ppt/media/image4.wmf" ContentType="image/x-wmf"/>
  <Override PartName="/ppt/media/image22.wmf" ContentType="image/x-wmf"/>
  <Override PartName="/ppt/media/image2.wmf" ContentType="image/x-wmf"/>
  <Override PartName="/ppt/media/image1.wmf" ContentType="image/x-wmf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62E35C2-B21B-440D-B3A4-CE21D629BD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19CD8BF-A913-49FA-96F7-B5E7B84B2F8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A73CD2E-7C13-4B73-AA9F-90CE84B0AD66}" type="datetime1"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E3BAC3C-B81F-40DC-9AB9-34C19ED1819D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A5177BF-7F67-4E63-8A9A-85B7AE4EDEC8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89EC80D-3B38-4CD3-8689-9486A7069B6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B0FA72B-5C34-4758-91C1-2F402E530EFE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27D12BD-95B1-4B44-9AEB-C6EF0EE6AA4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PlaceHolder 4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794D58D-A63D-472E-961A-0AE324713836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sldNum"/>
          </p:nvPr>
        </p:nvSpPr>
        <p:spPr>
          <a:xfrm>
            <a:off x="0" y="6248520"/>
            <a:ext cx="53316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771218E-A677-4230-9F2E-902EFCD105F1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the title text format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35A6EBF-397D-4564-8848-D8BE500211EF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8D02294-96FB-48C3-AABD-9C2BC9FCC1F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5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7:</a:t>
            </a: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Clustering</a:t>
            </a:r>
            <a:endParaRPr b="0" lang="tr-T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251640" y="1628640"/>
            <a:ext cx="8712720" cy="49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Iterate the two steps: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AutoNum type="arabi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E-step: Estimate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given X and current Φ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AutoNum type="arabi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M-step: Find new Φ’ given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X, and old Φ.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</a:pPr>
            <a:r>
              <a:rPr b="0" lang="tr-TR" sz="8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</a:pPr>
            <a:r>
              <a:rPr b="0" lang="tr-TR" sz="24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</a:t>
            </a:r>
            <a:r>
              <a:rPr b="0" lang="tr-TR" sz="24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the expectation of the complete likelihood given X and current parameters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 increase in    increases incomplete likelihood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E- and M-steps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34D3A6F-92D0-40B1-B1B0-3E76B99DFFC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866960" y="3276720"/>
            <a:ext cx="5397480" cy="105408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2692440" y="5803920"/>
            <a:ext cx="3378240" cy="53352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3"/>
          <a:stretch/>
        </p:blipFill>
        <p:spPr>
          <a:xfrm>
            <a:off x="2908440" y="5295960"/>
            <a:ext cx="291960" cy="34308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4"/>
          <a:stretch/>
        </p:blipFill>
        <p:spPr>
          <a:xfrm>
            <a:off x="673200" y="4419720"/>
            <a:ext cx="317520" cy="35568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5"/>
          <a:stretch/>
        </p:blipFill>
        <p:spPr>
          <a:xfrm>
            <a:off x="2336760" y="4724280"/>
            <a:ext cx="419040" cy="3808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1 if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belongs to 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0 otherwise (labels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 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of supervised learning); assume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)~N(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E-step: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M-step: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EM in Gaussian Mixtures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A068BA1-B0BB-4C12-90DD-4F616A97803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6444360" y="4869000"/>
            <a:ext cx="24127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estimated labels in place of unknown labels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260440" y="2768760"/>
            <a:ext cx="4457880" cy="153684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2400480" y="4508640"/>
            <a:ext cx="3733920" cy="18921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D8EB6B1-BF1D-438C-ADE1-2B4B1808A96B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9" name="Picture 11" descr=""/>
          <p:cNvPicPr/>
          <p:nvPr/>
        </p:nvPicPr>
        <p:blipFill>
          <a:blip r:embed="rId1"/>
          <a:stretch/>
        </p:blipFill>
        <p:spPr>
          <a:xfrm>
            <a:off x="684360" y="260280"/>
            <a:ext cx="7733880" cy="6286320"/>
          </a:xfrm>
          <a:prstGeom prst="rect">
            <a:avLst/>
          </a:prstGeom>
          <a:ln w="9360"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5617080" y="4221000"/>
            <a:ext cx="1819440" cy="4363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(G</a:t>
            </a:r>
            <a:r>
              <a:rPr b="0" i="1" lang="en-US" sz="2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</a:t>
            </a: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en-US" sz="2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=0.5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Line 3"/>
          <p:cNvSpPr/>
          <p:nvPr/>
        </p:nvSpPr>
        <p:spPr>
          <a:xfrm flipV="1">
            <a:off x="6732360" y="3500280"/>
            <a:ext cx="71640" cy="647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251640" y="1628640"/>
            <a:ext cx="8640720" cy="489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Regularize clusters, </a:t>
            </a:r>
            <a:r>
              <a:rPr b="0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 avoid overfitting when attribute dimensionality is much larger than sample size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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Assume shared/diagonal covariance matrices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</a:t>
            </a:r>
            <a:r>
              <a:rPr b="0" lang="tr-TR" sz="24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but these assumptions may not be appropriate for a given dataset,</a:t>
            </a:r>
            <a:r>
              <a:rPr b="0" lang="tr-TR" sz="26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6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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PCA/FA in the clusters to decrease dimensionality: Mixtures of PCA/FA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tr-TR" sz="26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             are factor loadings and variances of cluster G</a:t>
            </a:r>
            <a:r>
              <a:rPr b="0" lang="tr-TR" sz="2600" spc="-1" strike="noStrike" baseline="-25000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use EM to learn </a:t>
            </a:r>
            <a:r>
              <a:rPr b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(Ghahramani and Hinton, 1997; Tipping and Bishop, 1999)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Mixtures of Latent Variable Models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7B3C4ED-0812-47B2-A093-6FB33C1CC8E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336760" y="4432320"/>
            <a:ext cx="4851360" cy="62244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1536840" y="5079960"/>
            <a:ext cx="1028880" cy="368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After Clustering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2627AA2-BAEF-4CBD-BEC6-A7AEC0CEEB8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Dimensionality reduction methods find correlations between features and group features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Clustering methods find similarities between instances and group instances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Allows knowledge extraction through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number of clusters,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prior probabilities,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cluster parameters, i.e., center, range of features.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CRM, customer segmentation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Clustering as Preprocessing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D845DA3-74DD-4F19-84C0-80C3EF0C41C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Estimated group labels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(soft) or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(hard) may be seen as the dimensions of a new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dimensional space, where we can then learn our discriminant or regressor.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Local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representation (only one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1, all others are 0; only few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nonzero) vs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Distributed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representation (After PCA; all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nonzero)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Mixture of Mixtures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A21D721-E4D9-4025-B8AC-931B99704AA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classification, the input comes from a mixture of classes (supervised).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each class is also a mixture, e.g., of Gaussians, (unsupervised), we have a mixture of mixtures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2349360" y="3708360"/>
            <a:ext cx="3708360" cy="20066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Spectral Clustering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52A1816-6CFC-4300-BB2B-DD6D866DC2B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Cluster using predefined pairwise similarities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</a:t>
            </a:r>
            <a:r>
              <a:rPr b="0" i="1" lang="tr-TR" sz="2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rs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instead of using Euclidean or Mahalanobis distance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be used even if instances not vectorially represented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37440" indent="-571320">
              <a:lnSpc>
                <a:spcPct val="100000"/>
              </a:lnSpc>
              <a:buClr>
                <a:srgbClr val="a5b592"/>
              </a:buClr>
              <a:buSzPct val="70000"/>
              <a:buFont typeface="Tw Cen MT"/>
              <a:buAutoNum type="romanUcPeriod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Laplacian Eigenmaps (chapter 6) to map to a new </a:t>
            </a:r>
            <a:r>
              <a:rPr b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space using </a:t>
            </a:r>
            <a:r>
              <a:rPr b="0" i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</a:t>
            </a:r>
            <a:r>
              <a:rPr b="0" i="1" lang="tr-TR" sz="2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rs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37440" indent="-571320">
              <a:lnSpc>
                <a:spcPct val="100000"/>
              </a:lnSpc>
              <a:buClr>
                <a:srgbClr val="a5b592"/>
              </a:buClr>
              <a:buSzPct val="70000"/>
              <a:buFont typeface="Tw Cen MT"/>
              <a:buAutoNum type="romanUcPeriod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</a:t>
            </a:r>
            <a:r>
              <a:rPr b="0" i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-means in this new </a:t>
            </a:r>
            <a:r>
              <a:rPr b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space for clustering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Cluster based on similarities/distances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Distance measure between instances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Minkowski 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(Euclidean for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2)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City-block distance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Hierarchical Clustering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9151F77-A872-49D3-83E3-75624621962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2400480" y="3429000"/>
            <a:ext cx="4381560" cy="78732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2768760" y="5003640"/>
            <a:ext cx="3543480" cy="6984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Start with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groups each with one instance and merge two closest groups at each iteration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Distance between two groups 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Single-link: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Complete-link: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Average-link, centroid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Agglomerative Clustering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3B47FA6-09CB-4528-8D89-B2D143897A2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3124080" y="2984400"/>
            <a:ext cx="3645000" cy="71136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3263760" y="4140360"/>
            <a:ext cx="3505320" cy="68580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3"/>
          <a:stretch/>
        </p:blipFill>
        <p:spPr>
          <a:xfrm>
            <a:off x="3200400" y="5435640"/>
            <a:ext cx="3505320" cy="685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Semiparametric Density Estimation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BE84C13-11F3-4598-9CD0-83DD33D9E72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457200" y="1935360"/>
            <a:ext cx="8472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Parametric: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Assume a single model for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 C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(Chapters 4 and 5)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Semiparametric: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|C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is a mixture of densities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Multiple possible explanations/prototypes: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Different handwriting styles, accents in speech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Nonparametric: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No model; data speaks for itself (Chapter 8)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611640" y="260640"/>
            <a:ext cx="8305560" cy="88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Single-Link Clustering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174A2FC-5461-4ED3-80D5-BE416CFC7F0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3" name="Picture 5" descr=""/>
          <p:cNvPicPr/>
          <p:nvPr/>
        </p:nvPicPr>
        <p:blipFill>
          <a:blip r:embed="rId1"/>
          <a:stretch/>
        </p:blipFill>
        <p:spPr>
          <a:xfrm>
            <a:off x="179280" y="1738440"/>
            <a:ext cx="8762760" cy="3419280"/>
          </a:xfrm>
          <a:prstGeom prst="rect">
            <a:avLst/>
          </a:prstGeom>
          <a:ln w="9360">
            <a:noFill/>
          </a:ln>
        </p:spPr>
      </p:pic>
      <p:sp>
        <p:nvSpPr>
          <p:cNvPr id="314" name="CustomShape 3"/>
          <p:cNvSpPr/>
          <p:nvPr/>
        </p:nvSpPr>
        <p:spPr>
          <a:xfrm>
            <a:off x="5640120" y="5259240"/>
            <a:ext cx="17431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Dendrogram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539640" y="2276640"/>
            <a:ext cx="1223640" cy="19429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>
            <a:off x="3924360" y="3573360"/>
            <a:ext cx="360000" cy="36000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"/>
          <p:cNvSpPr/>
          <p:nvPr/>
        </p:nvSpPr>
        <p:spPr>
          <a:xfrm>
            <a:off x="2627280" y="3429000"/>
            <a:ext cx="720360" cy="115200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Choosing 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22917BE-2CC2-4352-BEFF-87B05537D98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Defined by the application, e.g., image quantization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Plot data (after PCA) and check for clusters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Incremental (leader-cluster) algorithm: Add one at a time until “elbow” (reconstruction error/log likelihood/intergroup distances)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Manually check for meaning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Mixture Densities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9C6A038-B90A-4B18-B89C-AA7EA323EBB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539640" y="198900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the components/groups/clusters,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mixture proportions (priors),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component densities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Gaussian mixture where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~ N (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</a:t>
            </a:r>
            <a:r>
              <a:rPr b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parameters Φ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{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),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</a:t>
            </a:r>
            <a:r>
              <a:rPr b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i=1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unlabeled sample X={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(unsupervised learning)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336760" y="1625760"/>
            <a:ext cx="3467160" cy="10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39640" y="26064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Classes vs. Clusters 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251640" y="1700280"/>
            <a:ext cx="4104000" cy="439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Supervised: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{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Classes C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|C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~ N(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</a:t>
            </a:r>
            <a:r>
              <a:rPr b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Φ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{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),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</a:t>
            </a:r>
            <a:r>
              <a:rPr b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i=1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4572000" y="170028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Unsupervised :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{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Clusters G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|G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~ N (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</a:t>
            </a:r>
            <a:r>
              <a:rPr b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Φ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{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G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),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</a:t>
            </a:r>
            <a:r>
              <a:rPr b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i=1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Labels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?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C6F84B2-C038-46B9-BF63-5E5789A7EB6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4927680" y="2629080"/>
            <a:ext cx="2870280" cy="88884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1104840" y="2552760"/>
            <a:ext cx="2806560" cy="86364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1041480" y="4572000"/>
            <a:ext cx="3035160" cy="177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reference vectors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(prototypes/codebook vectors/codewords) which best represent data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Reference vectors,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nearest (most similar) reference: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Reconstruction error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611640" y="26064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-Means Clustering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A443397-30DA-4281-BCA2-11ABB584B94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400480" y="3708360"/>
            <a:ext cx="3378240" cy="73656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3987720" y="4788000"/>
            <a:ext cx="4508640" cy="17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Encoding/Decoding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4CCC8A4-CDBE-435C-B978-73C6BB29271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1" name="Picture 6" descr=""/>
          <p:cNvPicPr/>
          <p:nvPr/>
        </p:nvPicPr>
        <p:blipFill>
          <a:blip r:embed="rId1"/>
          <a:stretch/>
        </p:blipFill>
        <p:spPr>
          <a:xfrm>
            <a:off x="250920" y="1916280"/>
            <a:ext cx="8705520" cy="2838240"/>
          </a:xfrm>
          <a:prstGeom prst="rect">
            <a:avLst/>
          </a:prstGeom>
          <a:ln w="9360"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3454560" y="3581280"/>
            <a:ext cx="2451240" cy="5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11640" y="260640"/>
            <a:ext cx="8229240" cy="93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-means Clustering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353C580-7C28-48AC-BB2E-CCD3784D0EF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5" name="Picture 4" descr=""/>
          <p:cNvPicPr/>
          <p:nvPr/>
        </p:nvPicPr>
        <p:blipFill>
          <a:blip r:embed="rId1"/>
          <a:stretch/>
        </p:blipFill>
        <p:spPr>
          <a:xfrm>
            <a:off x="539640" y="1671480"/>
            <a:ext cx="7571880" cy="3514320"/>
          </a:xfrm>
          <a:prstGeom prst="rect">
            <a:avLst/>
          </a:prstGeom>
          <a:ln w="9360"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1332000" y="3933720"/>
            <a:ext cx="3600000" cy="79020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1332000" y="2565360"/>
            <a:ext cx="5976720" cy="1294920"/>
          </a:xfrm>
          <a:prstGeom prst="rect">
            <a:avLst/>
          </a:prstGeom>
          <a:noFill/>
          <a:ln w="9360">
            <a:solidFill>
              <a:srgbClr val="66ff33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37441E3-83F4-45D1-8EF3-3FAF87B6B3B3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9" name="Picture 5" descr=""/>
          <p:cNvPicPr/>
          <p:nvPr/>
        </p:nvPicPr>
        <p:blipFill>
          <a:blip r:embed="rId1"/>
          <a:stretch/>
        </p:blipFill>
        <p:spPr>
          <a:xfrm>
            <a:off x="933480" y="419040"/>
            <a:ext cx="7276680" cy="6019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Expectation-Maximization (EM)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F66D488-E720-4D2A-A4D5-F81D1654847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23640" y="1772640"/>
            <a:ext cx="85172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 likelihood with a mixture model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Assume hidden variables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which when known, make optimization much simpler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Complete likelihood, L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(Φ |X,Z), in terms of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Incomplete likelihood, L(Φ |X), in terms of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2031840" y="2489040"/>
            <a:ext cx="4419720" cy="16257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3855</TotalTime>
  <Application>LibreOffice/5.3.0.3$MacOSX_X86_64 LibreOffice_project/7074905676c47b82bbcfbea1aeefc84afe1c50e1</Application>
  <Words>640</Words>
  <Paragraphs>153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2017-03-01T12:39:41Z</dcterms:modified>
  <cp:revision>211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BOGAZICI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