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1.xml.rels" ContentType="application/vnd.openxmlformats-package.relationships+xml"/>
  <Override PartName="/ppt/notesSlides/notesSlide11.xml" ContentType="application/vnd.openxmlformats-officedocument.presentationml.notesSlide+xml"/>
  <Override PartName="/ppt/_rels/presentation.xml.rels" ContentType="application/vnd.openxmlformats-package.relationships+xml"/>
  <Override PartName="/ppt/media/image34.png" ContentType="image/png"/>
  <Override PartName="/ppt/media/image32.png" ContentType="image/png"/>
  <Override PartName="/ppt/media/image29.wmf" ContentType="image/x-wmf"/>
  <Override PartName="/ppt/media/image28.png" ContentType="image/png"/>
  <Override PartName="/ppt/media/image27.png" ContentType="image/png"/>
  <Override PartName="/ppt/media/image26.wmf" ContentType="image/x-wmf"/>
  <Override PartName="/ppt/media/image25.png" ContentType="image/png"/>
  <Override PartName="/ppt/media/image24.png" ContentType="image/png"/>
  <Override PartName="/ppt/media/image5.png" ContentType="image/png"/>
  <Override PartName="/ppt/media/image20.png" ContentType="image/png"/>
  <Override PartName="/ppt/media/image33.png" ContentType="image/png"/>
  <Override PartName="/ppt/media/image19.wmf" ContentType="image/x-wmf"/>
  <Override PartName="/ppt/media/image2.wmf" ContentType="image/x-wmf"/>
  <Override PartName="/ppt/media/image18.png" ContentType="image/png"/>
  <Override PartName="/ppt/media/image31.png" ContentType="image/png"/>
  <Override PartName="/ppt/media/image17.wmf" ContentType="image/x-wmf"/>
  <Override PartName="/ppt/media/image16.wmf" ContentType="image/x-wmf"/>
  <Override PartName="/ppt/media/image15.wmf" ContentType="image/x-wmf"/>
  <Override PartName="/ppt/media/image14.wmf" ContentType="image/x-wmf"/>
  <Override PartName="/ppt/media/image13.wmf" ContentType="image/x-wmf"/>
  <Override PartName="/ppt/media/image12.wmf" ContentType="image/x-wmf"/>
  <Override PartName="/ppt/media/image10.wmf" ContentType="image/x-wmf"/>
  <Override PartName="/ppt/media/image9.wmf" ContentType="image/x-wmf"/>
  <Override PartName="/ppt/media/image23.png" ContentType="image/png"/>
  <Override PartName="/ppt/media/image8.png" ContentType="image/png"/>
  <Override PartName="/ppt/media/image30.wmf" ContentType="image/x-wmf"/>
  <Override PartName="/ppt/media/image11.png" ContentType="image/png"/>
  <Override PartName="/ppt/media/image7.wmf" ContentType="image/x-wmf"/>
  <Override PartName="/ppt/media/image6.wmf" ContentType="image/x-wmf"/>
  <Override PartName="/ppt/media/image4.png" ContentType="image/png"/>
  <Override PartName="/ppt/media/image3.wmf" ContentType="image/x-wmf"/>
  <Override PartName="/ppt/media/image22.png" ContentType="image/png"/>
  <Override PartName="/ppt/media/image21.png" ContentType="image/png"/>
  <Override PartName="/ppt/media/image1.wmf" ContentType="image/x-wmf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/>
  <p:notesSz cx="10234612" cy="70993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D8893AD-D614-4320-B73E-27FF1FDD7DB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400" cy="3195360"/>
          </a:xfrm>
          <a:prstGeom prst="rect">
            <a:avLst/>
          </a:prstGeom>
        </p:spPr>
        <p:txBody>
          <a:bodyPr lIns="99000" rIns="99000" tIns="49680" bIns="4968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point here is that the k-NN classifier assign as the class of x, the majority class among the k neighbors of x.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TextShape 2"/>
          <p:cNvSpPr txBox="1"/>
          <p:nvPr/>
        </p:nvSpPr>
        <p:spPr>
          <a:xfrm>
            <a:off x="5797440" y="6742080"/>
            <a:ext cx="4435200" cy="35532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91FBCB4E-8399-4644-AABE-2D562C9DAC02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44d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5970960"/>
            <a:ext cx="9143640" cy="886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-9000" y="6053400"/>
            <a:ext cx="2248920" cy="7128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2359080" y="6044040"/>
            <a:ext cx="6784560" cy="712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tr-TR" sz="44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</a:t>
            </a:r>
            <a:r>
              <a:rPr b="0" lang="tr-TR" sz="44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Master title </a:t>
            </a:r>
            <a:r>
              <a:rPr b="0" lang="tr-TR" sz="44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style</a:t>
            </a:r>
            <a:endParaRPr b="0" lang="tr-T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76320" y="6068520"/>
            <a:ext cx="2057040" cy="6854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9156A0A-8ED7-4A21-8D2A-3789AA0BF634}" type="datetime1"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03/01/2017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2085480" y="236520"/>
            <a:ext cx="5866920" cy="3646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2010 Introduction to Machine Learning 2e © The MIT Press </a:t>
            </a:r>
            <a:r>
              <a:rPr b="0" lang="en-US" sz="1400" spc="-1" strike="noStrike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8001000" y="228600"/>
            <a:ext cx="837720" cy="3805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D1A9ABF-22BE-4054-81DB-A78763B811B9}" type="slidenum">
              <a:rPr b="1" lang="en-US" sz="1400" spc="-1" strike="noStrike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  <a:endParaRPr b="0" lang="tr-TR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  <a:endParaRPr b="0" lang="tr-TR" sz="2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5199B616-3AFA-4295-B2F2-26456BF05BFD}" type="datetime1"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03/01/2017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sldNum"/>
          </p:nvPr>
        </p:nvSpPr>
        <p:spPr>
          <a:xfrm>
            <a:off x="0" y="1272240"/>
            <a:ext cx="533160" cy="2440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39D2B31-F998-4C06-8C85-541FB41933FD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 hidden="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CustomShape 2" hidden="1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" name="CustomShape 3" hidden="1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4" name="PlaceHolder 4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A5818702-93AE-43FE-A0A3-6F474F7E3DEA}" type="datetime1"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03/01/2017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sldNum"/>
          </p:nvPr>
        </p:nvSpPr>
        <p:spPr>
          <a:xfrm>
            <a:off x="0" y="6248520"/>
            <a:ext cx="533160" cy="3805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FE839333-31ED-401C-81C2-0D58302DB238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tr-T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Click to edit the title text format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98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6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7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8" name="PlaceHolder 4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609480" y="1589400"/>
            <a:ext cx="3885840" cy="457164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body"/>
          </p:nvPr>
        </p:nvSpPr>
        <p:spPr>
          <a:xfrm>
            <a:off x="4844880" y="1589400"/>
            <a:ext cx="3885840" cy="457164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B1FB7755-6501-403F-9379-0AD3063267C6}" type="datetime1"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03/01/2017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2" name="PlaceHolder 8"/>
          <p:cNvSpPr>
            <a:spLocks noGrp="1"/>
          </p:cNvSpPr>
          <p:nvPr>
            <p:ph type="sldNum"/>
          </p:nvPr>
        </p:nvSpPr>
        <p:spPr>
          <a:xfrm>
            <a:off x="0" y="1272240"/>
            <a:ext cx="533160" cy="2440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01D15B6-922A-464A-B6EF-DF129AE310B5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3" name="PlaceHolder 9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wmf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9.wmf"/><Relationship Id="rId2" Type="http://schemas.openxmlformats.org/officeDocument/2006/relationships/image" Target="../media/image30.wmf"/><Relationship Id="rId3" Type="http://schemas.openxmlformats.org/officeDocument/2006/relationships/slideLayout" Target="../slideLayouts/slideLayout40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image" Target="../media/image3.wmf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wmf"/><Relationship Id="rId3" Type="http://schemas.openxmlformats.org/officeDocument/2006/relationships/image" Target="../media/image13.wmf"/><Relationship Id="rId4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2362320" y="4038480"/>
            <a:ext cx="6476760" cy="182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tr-TR" sz="20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CHAPTER 8:</a:t>
            </a:r>
            <a:r>
              <a:rPr b="0" lang="tr-TR" sz="20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
</a:t>
            </a:r>
            <a:r>
              <a:rPr b="0" lang="tr-TR" sz="44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Nonparametric Methods</a:t>
            </a:r>
            <a:endParaRPr b="0" lang="tr-T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179640" y="1700640"/>
            <a:ext cx="8712720" cy="482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Kernel density estimator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9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9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9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Multivariate Gaussian kernel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spheric                                                </a:t>
            </a:r>
            <a:r>
              <a:rPr b="0" lang="tr-TR" sz="2200" spc="-1" strike="noStrike">
                <a:solidFill>
                  <a:srgbClr val="4e75a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Euclidean distance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ellipsoid                                                        </a:t>
            </a:r>
            <a:r>
              <a:rPr b="0" lang="tr-TR" sz="22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Mahalanobis distance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Multivariate Data </a:t>
            </a:r>
            <a:r>
              <a:rPr b="0" lang="tr-TR" sz="3600" spc="-1" strike="noStrike">
                <a:solidFill>
                  <a:srgbClr val="4e75a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(d dimensions)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23" name="TextShape 3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D3A8276-C577-425D-B8CE-C43A2B5EB735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7524360" y="5013000"/>
            <a:ext cx="180000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inputs should be normalized to have the same variance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2616120" y="2197080"/>
            <a:ext cx="3314880" cy="1054080"/>
          </a:xfrm>
          <a:prstGeom prst="rect">
            <a:avLst/>
          </a:prstGeom>
          <a:ln>
            <a:noFill/>
          </a:ln>
        </p:spPr>
      </p:pic>
      <p:pic>
        <p:nvPicPr>
          <p:cNvPr id="226" name="" descr=""/>
          <p:cNvPicPr/>
          <p:nvPr/>
        </p:nvPicPr>
        <p:blipFill>
          <a:blip r:embed="rId2"/>
          <a:stretch/>
        </p:blipFill>
        <p:spPr>
          <a:xfrm>
            <a:off x="2616120" y="4076640"/>
            <a:ext cx="4788000" cy="220968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611640" y="170064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Estimate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|C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and use Bayes’ rule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Kernel estimator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i="1" lang="tr-TR" sz="2900" spc="-1" strike="noStrike">
                <a:solidFill>
                  <a:srgbClr val="4e75a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particular case: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-NN estimator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Nonparametric Classification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E9027453-45CB-4E9F-A32D-C6E76765C925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5580000" y="4653000"/>
            <a:ext cx="3456000" cy="88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k</a:t>
            </a:r>
            <a:r>
              <a:rPr b="0" lang="en-US" sz="1600" spc="-1" strike="noStrike" baseline="-2500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</a:t>
            </a:r>
            <a:r>
              <a:rPr b="0" lang="en-US" sz="16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: # of k-nn in class C</a:t>
            </a:r>
            <a:r>
              <a:rPr b="0" lang="en-US" sz="1600" spc="-1" strike="noStrike" baseline="-2500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V</a:t>
            </a:r>
            <a:r>
              <a:rPr b="0" lang="en-US" sz="1600" spc="-1" strike="noStrike" baseline="3000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k</a:t>
            </a:r>
            <a:r>
              <a:rPr b="0" lang="en-US" sz="16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(</a:t>
            </a:r>
            <a:r>
              <a:rPr b="1" lang="en-US" sz="16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x</a:t>
            </a:r>
            <a:r>
              <a:rPr b="0" lang="en-US" sz="16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): volume of hypersphere centered at x with radius ||x-x</a:t>
            </a:r>
            <a:r>
              <a:rPr b="0" lang="en-US" sz="1600" spc="-1" strike="noStrike" baseline="-2500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(k)</a:t>
            </a:r>
            <a:r>
              <a:rPr b="0" lang="en-US" sz="16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||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5"/>
          <p:cNvSpPr/>
          <p:nvPr/>
        </p:nvSpPr>
        <p:spPr>
          <a:xfrm>
            <a:off x="899640" y="6381360"/>
            <a:ext cx="7560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assigns x to the class having more examples among the k-NN of 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1905120" y="2705040"/>
            <a:ext cx="5270400" cy="1994040"/>
          </a:xfrm>
          <a:prstGeom prst="rect">
            <a:avLst/>
          </a:prstGeom>
          <a:ln>
            <a:noFill/>
          </a:ln>
        </p:spPr>
      </p:pic>
      <p:pic>
        <p:nvPicPr>
          <p:cNvPr id="233" name="" descr=""/>
          <p:cNvPicPr/>
          <p:nvPr/>
        </p:nvPicPr>
        <p:blipFill>
          <a:blip r:embed="rId2"/>
          <a:stretch/>
        </p:blipFill>
        <p:spPr>
          <a:xfrm>
            <a:off x="1905120" y="5587920"/>
            <a:ext cx="6070680" cy="81288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Picture 6" descr=""/>
          <p:cNvPicPr/>
          <p:nvPr/>
        </p:nvPicPr>
        <p:blipFill>
          <a:blip r:embed="rId1"/>
          <a:stretch/>
        </p:blipFill>
        <p:spPr>
          <a:xfrm>
            <a:off x="1571760" y="3214800"/>
            <a:ext cx="3771720" cy="3400200"/>
          </a:xfrm>
          <a:prstGeom prst="rect">
            <a:avLst/>
          </a:prstGeom>
          <a:ln w="9360">
            <a:noFill/>
          </a:ln>
        </p:spPr>
      </p:pic>
      <p:sp>
        <p:nvSpPr>
          <p:cNvPr id="235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Condensed Nearest Neighbor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AF6A33C-1D34-408B-BF1E-4A82508CB2A6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7" name="TextShape 3"/>
          <p:cNvSpPr txBox="1"/>
          <p:nvPr/>
        </p:nvSpPr>
        <p:spPr>
          <a:xfrm>
            <a:off x="611640" y="170064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Time/space complexity of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-NN is O (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Find a subset Z of X that is small and is accurate in classifying X (Hart, 1968)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4e75a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Voronoi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4e75a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diagram                                      </a:t>
            </a:r>
            <a:r>
              <a:rPr b="0" lang="tr-TR" sz="2900" spc="-1" strike="noStrike">
                <a:solidFill>
                  <a:srgbClr val="4e75a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e75a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circled data points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800" spc="-1" strike="noStrike">
                <a:solidFill>
                  <a:srgbClr val="4e75a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                                                     </a:t>
            </a:r>
            <a:r>
              <a:rPr b="0" lang="tr-TR" sz="2800" spc="-1" strike="noStrike">
                <a:solidFill>
                  <a:srgbClr val="4e75a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can be discarded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2268360" y="5084640"/>
            <a:ext cx="431280" cy="431280"/>
          </a:xfrm>
          <a:prstGeom prst="ellipse">
            <a:avLst/>
          </a:prstGeom>
          <a:noFill/>
          <a:ln w="2844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5"/>
          <p:cNvSpPr/>
          <p:nvPr/>
        </p:nvSpPr>
        <p:spPr>
          <a:xfrm>
            <a:off x="4716360" y="5373720"/>
            <a:ext cx="431280" cy="431280"/>
          </a:xfrm>
          <a:prstGeom prst="ellipse">
            <a:avLst/>
          </a:prstGeom>
          <a:noFill/>
          <a:ln w="2844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40" name="" descr=""/>
          <p:cNvPicPr/>
          <p:nvPr/>
        </p:nvPicPr>
        <p:blipFill>
          <a:blip r:embed="rId2"/>
          <a:stretch/>
        </p:blipFill>
        <p:spPr>
          <a:xfrm>
            <a:off x="4064040" y="3429000"/>
            <a:ext cx="4038480" cy="55872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Condensed Nearest Neighbor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7345A86-BC11-4AA4-BE08-3E9296660F83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3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Incremental algorithm: Add instance if needed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44" name="Picture 5" descr=""/>
          <p:cNvPicPr/>
          <p:nvPr/>
        </p:nvPicPr>
        <p:blipFill>
          <a:blip r:embed="rId1"/>
          <a:stretch/>
        </p:blipFill>
        <p:spPr>
          <a:xfrm>
            <a:off x="826920" y="2637000"/>
            <a:ext cx="7448040" cy="2533320"/>
          </a:xfrm>
          <a:prstGeom prst="rect">
            <a:avLst/>
          </a:prstGeom>
          <a:ln w="9360">
            <a:noFill/>
          </a:ln>
        </p:spPr>
      </p:pic>
      <p:sp>
        <p:nvSpPr>
          <p:cNvPr id="245" name="CustomShape 4"/>
          <p:cNvSpPr/>
          <p:nvPr/>
        </p:nvSpPr>
        <p:spPr>
          <a:xfrm>
            <a:off x="2050920" y="4292640"/>
            <a:ext cx="4536720" cy="358560"/>
          </a:xfrm>
          <a:prstGeom prst="rect">
            <a:avLst/>
          </a:prstGeom>
          <a:noFill/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Distance-based Classification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58BEAEC-6CDD-48E8-8168-0E33980A57D1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8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Find a distance function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such that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if 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and </a:t>
            </a:r>
            <a:r>
              <a:rPr b="1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belong to the same class, distance is small and if they belong to different classes, distance is large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Assume a parametric model and learn its parameters using data, e.g.,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49" name="Picture 2" descr=""/>
          <p:cNvPicPr/>
          <p:nvPr/>
        </p:nvPicPr>
        <p:blipFill>
          <a:blip r:embed="rId1"/>
          <a:stretch/>
        </p:blipFill>
        <p:spPr>
          <a:xfrm>
            <a:off x="2123640" y="4581000"/>
            <a:ext cx="5184360" cy="6476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Learning a Distance Function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CD5ACB7-C64E-4E6F-9D01-8E64C9913560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2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three-way relationship between distances, dimensionality reduction, and feature extraction.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</a:t>
            </a:r>
            <a:r>
              <a:rPr b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</a:t>
            </a:r>
            <a:r>
              <a:rPr b="0" i="1" lang="tr-TR" sz="29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is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and </a:t>
            </a:r>
            <a:r>
              <a:rPr b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is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Similarity-based representation using similarity scores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Large-margin nearest neighbor (chapter 13)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53" name="Picture 2" descr=""/>
          <p:cNvPicPr/>
          <p:nvPr/>
        </p:nvPicPr>
        <p:blipFill>
          <a:blip r:embed="rId1"/>
          <a:stretch/>
        </p:blipFill>
        <p:spPr>
          <a:xfrm>
            <a:off x="899640" y="3285000"/>
            <a:ext cx="7353000" cy="118080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0" y="6248520"/>
            <a:ext cx="533160" cy="38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3757C1D-CF5E-4A25-834B-B3D316FC0539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55" name="Picture 2" descr=""/>
          <p:cNvPicPr/>
          <p:nvPr/>
        </p:nvPicPr>
        <p:blipFill>
          <a:blip r:embed="rId1"/>
          <a:stretch/>
        </p:blipFill>
        <p:spPr>
          <a:xfrm>
            <a:off x="2123640" y="476640"/>
            <a:ext cx="4392000" cy="4042080"/>
          </a:xfrm>
          <a:prstGeom prst="rect">
            <a:avLst/>
          </a:prstGeom>
          <a:ln w="9360">
            <a:noFill/>
          </a:ln>
        </p:spPr>
      </p:pic>
      <p:sp>
        <p:nvSpPr>
          <p:cNvPr id="256" name="CustomShape 2"/>
          <p:cNvSpPr/>
          <p:nvPr/>
        </p:nvSpPr>
        <p:spPr>
          <a:xfrm>
            <a:off x="105480" y="4581000"/>
            <a:ext cx="9326520" cy="16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Euclidean distance (circle) is not suitable,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Mahalanobis distance using an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(ellipse) is suitable.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After the data is projected along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Euclidean distance can be used.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Outlier Detection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7FE72B8E-7C46-4CA9-BA4B-0008C492EA18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9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Find outlier/novelty points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Not a two-class problem because outliers are very few, of many types, and seldom labeled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Instead, one-class classification problem: Find instances that have low probability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 nonparametric case: Find instances far away from other instances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Local Outlier Factor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7B4105D-C624-40E9-9EB6-25767B028BE2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62" name="Picture 3" descr=""/>
          <p:cNvPicPr/>
          <p:nvPr/>
        </p:nvPicPr>
        <p:blipFill>
          <a:blip r:embed="rId1"/>
          <a:stretch/>
        </p:blipFill>
        <p:spPr>
          <a:xfrm>
            <a:off x="683640" y="2421000"/>
            <a:ext cx="7992360" cy="4140720"/>
          </a:xfrm>
          <a:prstGeom prst="rect">
            <a:avLst/>
          </a:prstGeom>
          <a:ln w="9360">
            <a:noFill/>
          </a:ln>
        </p:spPr>
      </p:pic>
      <p:pic>
        <p:nvPicPr>
          <p:cNvPr id="263" name="Picture 2" descr=""/>
          <p:cNvPicPr/>
          <p:nvPr/>
        </p:nvPicPr>
        <p:blipFill>
          <a:blip r:embed="rId2"/>
          <a:stretch/>
        </p:blipFill>
        <p:spPr>
          <a:xfrm>
            <a:off x="2339640" y="1556640"/>
            <a:ext cx="3857400" cy="875880"/>
          </a:xfrm>
          <a:prstGeom prst="rect">
            <a:avLst/>
          </a:prstGeom>
          <a:ln w="9360">
            <a:noFill/>
          </a:ln>
        </p:spPr>
      </p:pic>
      <p:sp>
        <p:nvSpPr>
          <p:cNvPr id="264" name="CustomShape 3"/>
          <p:cNvSpPr/>
          <p:nvPr/>
        </p:nvSpPr>
        <p:spPr>
          <a:xfrm>
            <a:off x="899640" y="2349000"/>
            <a:ext cx="7560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the larger LOF(x), the most likely x is an outlier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Nonparametric Regression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5B7DCEC-DBFE-4400-B60F-9964364E4EDC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7" name="TextShape 3"/>
          <p:cNvSpPr txBox="1"/>
          <p:nvPr/>
        </p:nvSpPr>
        <p:spPr>
          <a:xfrm>
            <a:off x="611640" y="170064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Aka smoothing models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Regressogram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68" name="" descr=""/>
          <p:cNvPicPr/>
          <p:nvPr/>
        </p:nvPicPr>
        <p:blipFill>
          <a:blip r:embed="rId1"/>
          <a:stretch/>
        </p:blipFill>
        <p:spPr>
          <a:xfrm>
            <a:off x="1968480" y="2921040"/>
            <a:ext cx="5384880" cy="25146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Nonparametric Estimation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62D25AB-372F-4BAF-8AAB-B6A50D519370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Parametric (single global model), semiparametric (small number of local models)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Nonparametric: Similar inputs have similar outputs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Functions (pdf, discriminant, regression) change smoothly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Keep the training data;“let the data speak for itself”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Given x, find a small number of </a:t>
            </a: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closest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training instances and </a:t>
            </a: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interpolate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from these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Aka lazy/memory-based/case-based/instance-based learning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0" y="6248520"/>
            <a:ext cx="533160" cy="38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BA74618-0713-46E9-A290-1F426AA1AEF2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70" name="Picture 6" descr=""/>
          <p:cNvPicPr/>
          <p:nvPr/>
        </p:nvPicPr>
        <p:blipFill>
          <a:blip r:embed="rId1"/>
          <a:stretch/>
        </p:blipFill>
        <p:spPr>
          <a:xfrm>
            <a:off x="1133640" y="533520"/>
            <a:ext cx="6876720" cy="579096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0" y="6248520"/>
            <a:ext cx="533160" cy="38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87E505F-9988-403F-AE20-0E1A5A44A45C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72" name="Picture 4" descr=""/>
          <p:cNvPicPr/>
          <p:nvPr/>
        </p:nvPicPr>
        <p:blipFill>
          <a:blip r:embed="rId1"/>
          <a:stretch/>
        </p:blipFill>
        <p:spPr>
          <a:xfrm>
            <a:off x="1114560" y="500040"/>
            <a:ext cx="6914880" cy="585756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Running Mean/Kernel Smoother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611640" y="1772640"/>
            <a:ext cx="4038120" cy="425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Running mean smoother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9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9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9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9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9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9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Running line smoother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75" name="TextShape 3"/>
          <p:cNvSpPr txBox="1"/>
          <p:nvPr/>
        </p:nvSpPr>
        <p:spPr>
          <a:xfrm>
            <a:off x="4788000" y="1772640"/>
            <a:ext cx="38858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Kernel smoother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9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9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9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9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where </a:t>
            </a:r>
            <a:r>
              <a:rPr b="0" i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 ) is Gaussian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Additive models (Hastie and Tibshirani, 1990)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76" name="TextShape 4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7C27752-2722-4756-8730-283A35BA27E5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77" name="" descr=""/>
          <p:cNvPicPr/>
          <p:nvPr/>
        </p:nvPicPr>
        <p:blipFill>
          <a:blip r:embed="rId1"/>
          <a:stretch/>
        </p:blipFill>
        <p:spPr>
          <a:xfrm>
            <a:off x="927000" y="2349360"/>
            <a:ext cx="2882880" cy="3060720"/>
          </a:xfrm>
          <a:prstGeom prst="rect">
            <a:avLst/>
          </a:prstGeom>
          <a:ln>
            <a:noFill/>
          </a:ln>
        </p:spPr>
      </p:pic>
      <p:pic>
        <p:nvPicPr>
          <p:cNvPr id="278" name="" descr=""/>
          <p:cNvPicPr/>
          <p:nvPr/>
        </p:nvPicPr>
        <p:blipFill>
          <a:blip r:embed="rId2"/>
          <a:stretch/>
        </p:blipFill>
        <p:spPr>
          <a:xfrm>
            <a:off x="5219640" y="2120760"/>
            <a:ext cx="2959200" cy="179064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0" y="6248520"/>
            <a:ext cx="533160" cy="38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8A4D62D-9231-4D01-BEFE-112D06CB6377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80" name="Picture 6" descr=""/>
          <p:cNvPicPr/>
          <p:nvPr/>
        </p:nvPicPr>
        <p:blipFill>
          <a:blip r:embed="rId1"/>
          <a:stretch/>
        </p:blipFill>
        <p:spPr>
          <a:xfrm>
            <a:off x="1128600" y="552600"/>
            <a:ext cx="6886080" cy="575280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0" y="6248520"/>
            <a:ext cx="533160" cy="38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E656045-E77D-4EC9-96F2-DEADDB640869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82" name="Picture 5" descr=""/>
          <p:cNvPicPr/>
          <p:nvPr/>
        </p:nvPicPr>
        <p:blipFill>
          <a:blip r:embed="rId1"/>
          <a:stretch/>
        </p:blipFill>
        <p:spPr>
          <a:xfrm>
            <a:off x="1123920" y="533520"/>
            <a:ext cx="6895800" cy="579096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0" y="6248520"/>
            <a:ext cx="533160" cy="38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31637BE-EB65-4063-9491-52A02AC0A45E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84" name="Picture 5" descr=""/>
          <p:cNvPicPr/>
          <p:nvPr/>
        </p:nvPicPr>
        <p:blipFill>
          <a:blip r:embed="rId1"/>
          <a:stretch/>
        </p:blipFill>
        <p:spPr>
          <a:xfrm>
            <a:off x="1152360" y="528480"/>
            <a:ext cx="6838560" cy="58003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How to Choose </a:t>
            </a:r>
            <a:r>
              <a:rPr b="0" i="1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or </a:t>
            </a:r>
            <a:r>
              <a:rPr b="0" i="1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</a:t>
            </a: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?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E2B20E89-417B-4903-89A5-CF24E50E4A43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7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When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or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is small, single instances matter; bias is small, variance is large (undersmoothing): High complexity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As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or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increases, we average over more instances and variance decreases but bias increases (oversmoothing): Low complexity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Cross-validation is used to finetune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or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.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0" y="6248520"/>
            <a:ext cx="533160" cy="38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07773AD-3039-4F47-90C9-0D03660C442E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89" name="Picture 3" descr=""/>
          <p:cNvPicPr/>
          <p:nvPr/>
        </p:nvPicPr>
        <p:blipFill>
          <a:blip r:embed="rId1"/>
          <a:stretch/>
        </p:blipFill>
        <p:spPr>
          <a:xfrm>
            <a:off x="1714320" y="1000080"/>
            <a:ext cx="5952600" cy="471456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Density Estimation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815DD42-BE7D-431F-B607-0B4CB8F5F4DA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1" name="TextShape 3"/>
          <p:cNvSpPr txBox="1"/>
          <p:nvPr/>
        </p:nvSpPr>
        <p:spPr>
          <a:xfrm>
            <a:off x="611640" y="170064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Given the training set </a:t>
            </a:r>
            <a:r>
              <a:rPr b="1" i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={</a:t>
            </a:r>
            <a:r>
              <a:rPr b="0" i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8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}</a:t>
            </a:r>
            <a:r>
              <a:rPr b="0" i="1" lang="tr-TR" sz="28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drawn iid from </a:t>
            </a:r>
            <a:r>
              <a:rPr b="0" i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i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Divide data into bins of size </a:t>
            </a:r>
            <a:r>
              <a:rPr b="0" i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8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Histogram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8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Naive estimator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or equivalently,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3149640" y="2946240"/>
            <a:ext cx="3822840" cy="762120"/>
          </a:xfrm>
          <a:prstGeom prst="rect">
            <a:avLst/>
          </a:prstGeom>
          <a:ln>
            <a:noFill/>
          </a:ln>
        </p:spPr>
      </p:pic>
      <p:pic>
        <p:nvPicPr>
          <p:cNvPr id="193" name="" descr=""/>
          <p:cNvPicPr/>
          <p:nvPr/>
        </p:nvPicPr>
        <p:blipFill>
          <a:blip r:embed="rId2"/>
          <a:stretch/>
        </p:blipFill>
        <p:spPr>
          <a:xfrm>
            <a:off x="3556080" y="4089240"/>
            <a:ext cx="3441600" cy="698400"/>
          </a:xfrm>
          <a:prstGeom prst="rect">
            <a:avLst/>
          </a:prstGeom>
          <a:ln>
            <a:noFill/>
          </a:ln>
        </p:spPr>
      </p:pic>
      <p:pic>
        <p:nvPicPr>
          <p:cNvPr id="194" name="" descr=""/>
          <p:cNvPicPr/>
          <p:nvPr/>
        </p:nvPicPr>
        <p:blipFill>
          <a:blip r:embed="rId3"/>
          <a:stretch/>
        </p:blipFill>
        <p:spPr>
          <a:xfrm>
            <a:off x="1244520" y="5219640"/>
            <a:ext cx="6959520" cy="99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0" y="6248520"/>
            <a:ext cx="533160" cy="38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8E9153E-6FC4-415B-9EDA-8EAFD09270D7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96" name="Picture 6" descr=""/>
          <p:cNvPicPr/>
          <p:nvPr/>
        </p:nvPicPr>
        <p:blipFill>
          <a:blip r:embed="rId1"/>
          <a:stretch/>
        </p:blipFill>
        <p:spPr>
          <a:xfrm>
            <a:off x="1123920" y="576360"/>
            <a:ext cx="6895800" cy="5705280"/>
          </a:xfrm>
          <a:prstGeom prst="rect">
            <a:avLst/>
          </a:prstGeom>
          <a:ln w="9360">
            <a:noFill/>
          </a:ln>
        </p:spPr>
      </p:pic>
      <p:sp>
        <p:nvSpPr>
          <p:cNvPr id="197" name="CustomShape 2"/>
          <p:cNvSpPr/>
          <p:nvPr/>
        </p:nvSpPr>
        <p:spPr>
          <a:xfrm>
            <a:off x="6004080" y="376200"/>
            <a:ext cx="681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N= 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0" y="6248520"/>
            <a:ext cx="533160" cy="38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C4CD1E8-246E-4F0A-B307-24868064B9B7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99" name="Picture 5" descr=""/>
          <p:cNvPicPr/>
          <p:nvPr/>
        </p:nvPicPr>
        <p:blipFill>
          <a:blip r:embed="rId1"/>
          <a:stretch/>
        </p:blipFill>
        <p:spPr>
          <a:xfrm>
            <a:off x="1042920" y="549360"/>
            <a:ext cx="7000560" cy="5800320"/>
          </a:xfrm>
          <a:prstGeom prst="rect">
            <a:avLst/>
          </a:prstGeom>
          <a:ln w="9360">
            <a:noFill/>
          </a:ln>
        </p:spPr>
      </p:pic>
      <p:sp>
        <p:nvSpPr>
          <p:cNvPr id="200" name="CustomShape 2"/>
          <p:cNvSpPr/>
          <p:nvPr/>
        </p:nvSpPr>
        <p:spPr>
          <a:xfrm>
            <a:off x="6004080" y="376200"/>
            <a:ext cx="681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N= 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683640" y="6345000"/>
            <a:ext cx="7560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the kernel estimate is a sum of “boxes”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Kernel Estimator </a:t>
            </a:r>
            <a:r>
              <a:rPr b="0" lang="tr-TR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to get a smooth estimate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8695CD6-1B5E-4E77-913B-C03E39309311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4" name="TextShape 3"/>
          <p:cNvSpPr txBox="1"/>
          <p:nvPr/>
        </p:nvSpPr>
        <p:spPr>
          <a:xfrm>
            <a:off x="611640" y="170064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Kernel function, e.g., Gaussian kernel: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Kernel estimator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(Parzen windows)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539640" y="5592960"/>
            <a:ext cx="7560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the kernel function K(.) determines the shape of the “influence”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h determines the width of the “influence”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the kernel estimate is the sum of “bumps”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2692440" y="4508640"/>
            <a:ext cx="3238560" cy="1079640"/>
          </a:xfrm>
          <a:prstGeom prst="rect">
            <a:avLst/>
          </a:prstGeom>
          <a:ln>
            <a:noFill/>
          </a:ln>
        </p:spPr>
      </p:pic>
      <p:pic>
        <p:nvPicPr>
          <p:cNvPr id="207" name="" descr=""/>
          <p:cNvPicPr/>
          <p:nvPr/>
        </p:nvPicPr>
        <p:blipFill>
          <a:blip r:embed="rId2"/>
          <a:stretch/>
        </p:blipFill>
        <p:spPr>
          <a:xfrm>
            <a:off x="2552760" y="2413080"/>
            <a:ext cx="3263760" cy="111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0" y="6248520"/>
            <a:ext cx="533160" cy="38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C106588-606B-426C-8C27-F6C120CD199D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09" name="Picture 5" descr=""/>
          <p:cNvPicPr/>
          <p:nvPr/>
        </p:nvPicPr>
        <p:blipFill>
          <a:blip r:embed="rId1"/>
          <a:stretch/>
        </p:blipFill>
        <p:spPr>
          <a:xfrm>
            <a:off x="1187280" y="549360"/>
            <a:ext cx="6905160" cy="56955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611640" y="177264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Instead of fixing bin width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and counting the number of instances, fix the instances (neighbors)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and check bin width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), distance to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 closest instance to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i="1" lang="tr-TR" sz="2900" spc="-1" strike="noStrike">
                <a:solidFill>
                  <a:srgbClr val="4e75a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this is like a naïve estimator with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k-Nearest Neighbor Estimator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EA2B681-82E7-4C2F-8CB9-F7490F9944E3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3124080" y="3098880"/>
            <a:ext cx="2146320" cy="901800"/>
          </a:xfrm>
          <a:prstGeom prst="rect">
            <a:avLst/>
          </a:prstGeom>
          <a:ln>
            <a:noFill/>
          </a:ln>
        </p:spPr>
      </p:pic>
      <p:pic>
        <p:nvPicPr>
          <p:cNvPr id="214" name="" descr=""/>
          <p:cNvPicPr/>
          <p:nvPr/>
        </p:nvPicPr>
        <p:blipFill>
          <a:blip r:embed="rId2"/>
          <a:stretch/>
        </p:blipFill>
        <p:spPr>
          <a:xfrm>
            <a:off x="5791320" y="5003640"/>
            <a:ext cx="1371600" cy="50796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0" y="6248520"/>
            <a:ext cx="533160" cy="38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0B01B35-5CF2-43E7-8DC3-87110AC2A7F1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16" name="Picture 6" descr=""/>
          <p:cNvPicPr/>
          <p:nvPr/>
        </p:nvPicPr>
        <p:blipFill>
          <a:blip r:embed="rId1"/>
          <a:stretch/>
        </p:blipFill>
        <p:spPr>
          <a:xfrm>
            <a:off x="1089000" y="404640"/>
            <a:ext cx="6972120" cy="5648040"/>
          </a:xfrm>
          <a:prstGeom prst="rect">
            <a:avLst/>
          </a:prstGeom>
          <a:ln w="9360">
            <a:noFill/>
          </a:ln>
        </p:spPr>
      </p:pic>
      <p:sp>
        <p:nvSpPr>
          <p:cNvPr id="217" name="CustomShape 2"/>
          <p:cNvSpPr/>
          <p:nvPr/>
        </p:nvSpPr>
        <p:spPr>
          <a:xfrm>
            <a:off x="794520" y="6053040"/>
            <a:ext cx="75603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where density is high, bins are small and so           is high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where density is low, bins are large and so          is low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3924000" y="601200"/>
            <a:ext cx="4896360" cy="88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k-NN estimator is not continuous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not a pdf since its integral is not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but it can be smoothed using a kernel function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2"/>
          <a:stretch/>
        </p:blipFill>
        <p:spPr>
          <a:xfrm>
            <a:off x="6222960" y="6083280"/>
            <a:ext cx="406440" cy="279360"/>
          </a:xfrm>
          <a:prstGeom prst="rect">
            <a:avLst/>
          </a:prstGeom>
          <a:ln>
            <a:noFill/>
          </a:ln>
        </p:spPr>
      </p:pic>
      <p:pic>
        <p:nvPicPr>
          <p:cNvPr id="220" name="" descr=""/>
          <p:cNvPicPr/>
          <p:nvPr/>
        </p:nvPicPr>
        <p:blipFill>
          <a:blip r:embed="rId3"/>
          <a:stretch/>
        </p:blipFill>
        <p:spPr>
          <a:xfrm>
            <a:off x="6222960" y="6375240"/>
            <a:ext cx="406440" cy="27936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4414</TotalTime>
  <Application>LibreOffice/5.3.0.3$MacOSX_X86_64 LibreOffice_project/7074905676c47b82bbcfbea1aeefc84afe1c50e1</Application>
  <Words>662</Words>
  <Paragraphs>159</Paragraphs>
  <Company>BOGAZICI UNIVERSITY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2005-01-24T14:46:28Z</dcterms:created>
  <dc:creator>ethem</dc:creator>
  <dc:description/>
  <dc:language>en-US</dc:language>
  <cp:lastModifiedBy/>
  <dcterms:modified xsi:type="dcterms:W3CDTF">2017-03-01T12:44:16Z</dcterms:modified>
  <cp:revision>227</cp:revision>
  <dc:subject/>
  <dc:title>Introduction to Machine Learning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BOGAZICI UNIVERSITY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28</vt:i4>
  </property>
</Properties>
</file>