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wmf" ContentType="image/x-wmf"/>
  <Override PartName="/ppt/media/image8.wmf" ContentType="image/x-wmf"/>
  <Override PartName="/ppt/media/image7.png" ContentType="image/png"/>
  <Override PartName="/ppt/media/image6.wmf" ContentType="image/x-wmf"/>
  <Override PartName="/ppt/media/image5.wmf" ContentType="image/x-wmf"/>
  <Override PartName="/ppt/media/image4.png" ContentType="image/png"/>
  <Override PartName="/ppt/media/image3.wmf" ContentType="image/x-wmf"/>
  <Override PartName="/ppt/media/image2.wmf" ContentType="image/x-wmf"/>
  <Override PartName="/ppt/media/image1.png" ContentType="image/png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embeddings/oleObject2.bin" ContentType="application/vnd.openxmlformats-officedocument.oleObject"/>
  <Override PartName="/ppt/embeddings/oleObject1.bin" ContentType="application/vnd.openxmlformats-officedocument.oleObject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4d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970960"/>
            <a:ext cx="9143640" cy="886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9000" y="6053400"/>
            <a:ext cx="2248920" cy="712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359080" y="6044040"/>
            <a:ext cx="6784560" cy="712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76320" y="6068520"/>
            <a:ext cx="2057040" cy="6854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EBF1945-2EF1-4482-9BF4-7F18D1D85345}" type="datetime1"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03/25/2017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2085480" y="236520"/>
            <a:ext cx="586692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001000" y="228600"/>
            <a:ext cx="83772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DCAF84B-020D-4540-BA08-2BDC213EEB22}" type="slidenum">
              <a:rPr b="1" lang="en-US" sz="1400" spc="-1" strike="noStrike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tr-TR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tr-TR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AC7AF3B1-0724-4167-B35D-652D4B9FCA47}" type="datetime1"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03/25/2017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0967167-5539-44CF-801A-5AA6398E5E10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CustomShape 2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3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8F9583F3-552F-4F5F-8C3E-6E55A48F4830}" type="datetime1"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03/25/2017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0" y="6248520"/>
            <a:ext cx="53316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1CFFD3F-6F69-4E81-84C9-00DA23F98DB9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tr-T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Click to edit the title text format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8" name="PlaceHolder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38120" cy="38858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4648320" y="1981080"/>
            <a:ext cx="4038120" cy="38858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ftr"/>
          </p:nvPr>
        </p:nvSpPr>
        <p:spPr>
          <a:xfrm>
            <a:off x="0" y="6642000"/>
            <a:ext cx="6048000" cy="21564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PlaceHolder 8"/>
          <p:cNvSpPr>
            <a:spLocks noGrp="1"/>
          </p:cNvSpPr>
          <p:nvPr>
            <p:ph type="sldNum"/>
          </p:nvPr>
        </p:nvSpPr>
        <p:spPr>
          <a:xfrm>
            <a:off x="6588000" y="6237360"/>
            <a:ext cx="2133360" cy="4568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E79BD80-C6B7-4BCD-88AA-40D460BC01F1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9.wmf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362320" y="4038480"/>
            <a:ext cx="6476760" cy="182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tr-TR" sz="20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CHAPTER 9:</a:t>
            </a:r>
            <a:r>
              <a:rPr b="0" lang="tr-TR" sz="20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Decision Trees</a:t>
            </a:r>
            <a:endParaRPr b="0" lang="tr-T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539640" y="260640"/>
            <a:ext cx="8229240" cy="90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Rule Extraction from Trees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6588000" y="623736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B450392-FA79-4383-9162-42885A74A632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24" name="Picture 13" descr=""/>
          <p:cNvPicPr/>
          <p:nvPr/>
        </p:nvPicPr>
        <p:blipFill>
          <a:blip r:embed="rId1"/>
          <a:stretch/>
        </p:blipFill>
        <p:spPr>
          <a:xfrm>
            <a:off x="1835280" y="1484280"/>
            <a:ext cx="5390640" cy="2962080"/>
          </a:xfrm>
          <a:prstGeom prst="rect">
            <a:avLst/>
          </a:prstGeom>
          <a:ln w="9360">
            <a:noFill/>
          </a:ln>
        </p:spPr>
      </p:pic>
      <p:pic>
        <p:nvPicPr>
          <p:cNvPr id="225" name="Picture 14" descr=""/>
          <p:cNvPicPr/>
          <p:nvPr/>
        </p:nvPicPr>
        <p:blipFill>
          <a:blip r:embed="rId2"/>
          <a:stretch/>
        </p:blipFill>
        <p:spPr>
          <a:xfrm>
            <a:off x="1258920" y="4653000"/>
            <a:ext cx="6676560" cy="1628280"/>
          </a:xfrm>
          <a:prstGeom prst="rect">
            <a:avLst/>
          </a:prstGeom>
          <a:ln w="9360">
            <a:noFill/>
          </a:ln>
        </p:spPr>
      </p:pic>
      <p:sp>
        <p:nvSpPr>
          <p:cNvPr id="226" name="CustomShape 3"/>
          <p:cNvSpPr/>
          <p:nvPr/>
        </p:nvSpPr>
        <p:spPr>
          <a:xfrm>
            <a:off x="403200" y="1628640"/>
            <a:ext cx="1935360" cy="700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C4.5Rules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(Quinlan, 1993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Learning Rules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9B205DA-3817-45A9-858A-DE0C6D158F21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Rule induction is similar to tree induction but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tree induction is breadth-first, 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rule induction is depth-first; one rule at a time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Rule set contains rules; rules are conjunctions of terms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Rule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covers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 example if all terms of the rule evaluate to true for the example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Sequential covering: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Generate rules one at a time until all positive examples are covered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IREP (Fürnkrantz and Widmer, 1994), Ripper (Cohen, 1995)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13DBE61-6608-42CD-B884-BBDDD4B3C413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31" name="Picture 5" descr=""/>
          <p:cNvPicPr/>
          <p:nvPr/>
        </p:nvPicPr>
        <p:blipFill>
          <a:blip r:embed="rId1"/>
          <a:stretch/>
        </p:blipFill>
        <p:spPr>
          <a:xfrm>
            <a:off x="1590840" y="628560"/>
            <a:ext cx="5962320" cy="5600520"/>
          </a:xfrm>
          <a:prstGeom prst="rect">
            <a:avLst/>
          </a:prstGeom>
          <a:ln w="9360"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3203640" y="3141720"/>
            <a:ext cx="2304720" cy="21564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3"/>
          <p:cNvSpPr/>
          <p:nvPr/>
        </p:nvSpPr>
        <p:spPr>
          <a:xfrm>
            <a:off x="2771640" y="2492280"/>
            <a:ext cx="2952360" cy="288720"/>
          </a:xfrm>
          <a:prstGeom prst="rect">
            <a:avLst/>
          </a:prstGeom>
          <a:noFill/>
          <a:ln w="9360">
            <a:solidFill>
              <a:srgbClr val="66ff33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E8BC0BA-7E5F-46FC-8746-FCBDC032F791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35" name="Picture 6" descr=""/>
          <p:cNvPicPr/>
          <p:nvPr/>
        </p:nvPicPr>
        <p:blipFill>
          <a:blip r:embed="rId1"/>
          <a:stretch/>
        </p:blipFill>
        <p:spPr>
          <a:xfrm>
            <a:off x="1581120" y="357120"/>
            <a:ext cx="5981400" cy="6143400"/>
          </a:xfrm>
          <a:prstGeom prst="rect">
            <a:avLst/>
          </a:prstGeom>
          <a:ln w="9360">
            <a:noFill/>
          </a:ln>
        </p:spPr>
      </p:pic>
      <p:sp>
        <p:nvSpPr>
          <p:cNvPr id="236" name="CustomShape 2"/>
          <p:cNvSpPr/>
          <p:nvPr/>
        </p:nvSpPr>
        <p:spPr>
          <a:xfrm>
            <a:off x="2627280" y="3429000"/>
            <a:ext cx="1368000" cy="28692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3"/>
          <p:cNvSpPr/>
          <p:nvPr/>
        </p:nvSpPr>
        <p:spPr>
          <a:xfrm>
            <a:off x="2627280" y="4005360"/>
            <a:ext cx="1223640" cy="28692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611640" y="260640"/>
            <a:ext cx="8229240" cy="94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Multivariate Trees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695FFD4-121C-4AB5-8A35-699888933EA3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40" name="Picture 5" descr=""/>
          <p:cNvPicPr/>
          <p:nvPr/>
        </p:nvPicPr>
        <p:blipFill>
          <a:blip r:embed="rId1"/>
          <a:stretch/>
        </p:blipFill>
        <p:spPr>
          <a:xfrm>
            <a:off x="251640" y="1628640"/>
            <a:ext cx="8648280" cy="48765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Tree Uses Nodes and Leaves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3B53C92-887F-4C23-B7C9-9724BB77C91C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82" name="Picture 5" descr=""/>
          <p:cNvPicPr/>
          <p:nvPr/>
        </p:nvPicPr>
        <p:blipFill>
          <a:blip r:embed="rId1"/>
          <a:stretch/>
        </p:blipFill>
        <p:spPr>
          <a:xfrm>
            <a:off x="826920" y="2133720"/>
            <a:ext cx="7191000" cy="40860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Divide and Conquer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92212DC-D955-4C86-B3CF-9691BFFD100D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Internal decision nodes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9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Univariate: Uses a single attribute,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9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Numeric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: Binary split :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&gt;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9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Discrete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: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-way split for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possible values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9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Multivariate: Uses all attributes, </a:t>
            </a:r>
            <a:r>
              <a:rPr b="1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Leaves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9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Classification: Class labels, or proportions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9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Regression: Numeric;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average, or local fit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Learning is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greedy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; find the best split recursively (Breiman et al, 1984; Quinlan, 1986, 1993)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Classification Trees (ID3,CART,C4.5)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D752CBB-3984-4EE2-8374-AB3C5D00306F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88" name="Object 3"/>
          <p:cNvGraphicFramePr/>
          <p:nvPr/>
        </p:nvGraphicFramePr>
        <p:xfrm>
          <a:off x="2006640" y="2421000"/>
          <a:ext cx="2680920" cy="91872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189" name="Object 9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006640" y="2421000"/>
                    <a:ext cx="2680920" cy="9187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190" name="TextShape 4"/>
          <p:cNvSpPr txBox="1"/>
          <p:nvPr/>
        </p:nvSpPr>
        <p:spPr>
          <a:xfrm>
            <a:off x="611640" y="170064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 node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instances reach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belong to C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Node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is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pure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if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is 0 or 1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Measure of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impurity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is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entropy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graphicFrame>
        <p:nvGraphicFramePr>
          <p:cNvPr id="191" name="Object 5"/>
          <p:cNvGraphicFramePr/>
          <p:nvPr/>
        </p:nvGraphicFramePr>
        <p:xfrm>
          <a:off x="1331640" y="5013000"/>
          <a:ext cx="2579400" cy="94248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192" name="Object 11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1331640" y="5013000"/>
                    <a:ext cx="2579400" cy="9424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pic>
        <p:nvPicPr>
          <p:cNvPr id="193" name="Picture 8" descr=""/>
          <p:cNvPicPr/>
          <p:nvPr/>
        </p:nvPicPr>
        <p:blipFill>
          <a:blip r:embed="rId5"/>
          <a:stretch/>
        </p:blipFill>
        <p:spPr>
          <a:xfrm>
            <a:off x="5618160" y="3357720"/>
            <a:ext cx="3331800" cy="26632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611640" y="170064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node 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is pure, generate a leaf and stop, otherwise split and continue recursively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Impurity after split: 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i="1" lang="tr-TR" sz="28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mj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of 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i="1" lang="tr-TR" sz="28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take branch 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j. N</a:t>
            </a:r>
            <a:r>
              <a:rPr b="0" i="1" lang="tr-TR" sz="28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i="1" lang="tr-TR" sz="28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mj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belong to C</a:t>
            </a:r>
            <a:r>
              <a:rPr b="0" i="1" lang="tr-TR" sz="28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Find the variable and split that min impurity (among all variables -- and split positions for numeric variables)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Best Split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57C1BCD-7B47-4DA0-9658-D43943ABAB8E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97" name="Object 4"/>
          <p:cNvGraphicFramePr/>
          <p:nvPr/>
        </p:nvGraphicFramePr>
        <p:xfrm>
          <a:off x="1403640" y="3573000"/>
          <a:ext cx="2912760" cy="93780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198" name="Object 6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403640" y="3573000"/>
                    <a:ext cx="2912760" cy="9378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99" name="Object 5"/>
          <p:cNvGraphicFramePr/>
          <p:nvPr/>
        </p:nvGraphicFramePr>
        <p:xfrm>
          <a:off x="4644000" y="3501000"/>
          <a:ext cx="3433320" cy="91728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200" name="Object 8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4644000" y="3501000"/>
                    <a:ext cx="3433320" cy="9172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216B79E-36F2-4BD3-8EC3-616961FA57EB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2" name="Picture 5" descr=""/>
          <p:cNvPicPr/>
          <p:nvPr/>
        </p:nvPicPr>
        <p:blipFill>
          <a:blip r:embed="rId1"/>
          <a:stretch/>
        </p:blipFill>
        <p:spPr>
          <a:xfrm>
            <a:off x="1619280" y="189000"/>
            <a:ext cx="6200280" cy="6476760"/>
          </a:xfrm>
          <a:prstGeom prst="rect">
            <a:avLst/>
          </a:prstGeom>
          <a:ln w="9360">
            <a:noFill/>
          </a:ln>
        </p:spPr>
      </p:pic>
      <p:sp>
        <p:nvSpPr>
          <p:cNvPr id="203" name="CustomShape 2"/>
          <p:cNvSpPr/>
          <p:nvPr/>
        </p:nvSpPr>
        <p:spPr>
          <a:xfrm>
            <a:off x="2556000" y="2349360"/>
            <a:ext cx="1944360" cy="35856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"/>
          <p:cNvSpPr/>
          <p:nvPr/>
        </p:nvSpPr>
        <p:spPr>
          <a:xfrm>
            <a:off x="1908000" y="260280"/>
            <a:ext cx="1944360" cy="35856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4"/>
          <p:cNvSpPr/>
          <p:nvPr/>
        </p:nvSpPr>
        <p:spPr>
          <a:xfrm>
            <a:off x="2987640" y="4149720"/>
            <a:ext cx="3168360" cy="285480"/>
          </a:xfrm>
          <a:prstGeom prst="rect">
            <a:avLst/>
          </a:prstGeom>
          <a:noFill/>
          <a:ln w="9360">
            <a:solidFill>
              <a:srgbClr val="66ff3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5"/>
          <p:cNvSpPr/>
          <p:nvPr/>
        </p:nvSpPr>
        <p:spPr>
          <a:xfrm>
            <a:off x="3276720" y="5589720"/>
            <a:ext cx="3168360" cy="285480"/>
          </a:xfrm>
          <a:prstGeom prst="rect">
            <a:avLst/>
          </a:prstGeom>
          <a:noFill/>
          <a:ln w="9360">
            <a:solidFill>
              <a:srgbClr val="66ff3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6"/>
          <p:cNvSpPr/>
          <p:nvPr/>
        </p:nvSpPr>
        <p:spPr>
          <a:xfrm>
            <a:off x="2916360" y="5013360"/>
            <a:ext cx="2518920" cy="28692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11640" y="162864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Error at node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After splitting: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Regression Trees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F473205-ED82-4487-9F5E-B0A345EC7162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211" name="Object 4"/>
          <p:cNvGraphicFramePr/>
          <p:nvPr/>
        </p:nvGraphicFramePr>
        <p:xfrm>
          <a:off x="1619640" y="2205000"/>
          <a:ext cx="5549400" cy="181080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212" name="Object 1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619640" y="2205000"/>
                    <a:ext cx="5549400" cy="18108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13" name="Object 5"/>
          <p:cNvGraphicFramePr/>
          <p:nvPr/>
        </p:nvGraphicFramePr>
        <p:xfrm>
          <a:off x="1619640" y="4797000"/>
          <a:ext cx="6249600" cy="177912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214" name="Object 14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1619640" y="4797000"/>
                    <a:ext cx="6249600" cy="17791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AAC2E94-D2E6-41CF-AF5E-7CAD6DA72E93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16" name="Picture 6" descr=""/>
          <p:cNvPicPr/>
          <p:nvPr/>
        </p:nvPicPr>
        <p:blipFill>
          <a:blip r:embed="rId1"/>
          <a:stretch/>
        </p:blipFill>
        <p:spPr>
          <a:xfrm>
            <a:off x="5148360" y="404640"/>
            <a:ext cx="3285720" cy="6276600"/>
          </a:xfrm>
          <a:prstGeom prst="rect">
            <a:avLst/>
          </a:prstGeom>
          <a:ln w="9360"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437040" y="847800"/>
            <a:ext cx="31971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Model Selection in Trees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8" name="Picture 9" descr=""/>
          <p:cNvPicPr/>
          <p:nvPr/>
        </p:nvPicPr>
        <p:blipFill>
          <a:blip r:embed="rId2"/>
          <a:stretch/>
        </p:blipFill>
        <p:spPr>
          <a:xfrm>
            <a:off x="324000" y="1773360"/>
            <a:ext cx="4771800" cy="39240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Pruning Trees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A421D6E-7DC4-438B-B326-18149C7868C9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Remove subtrees for better generalization (decrease variance)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Prepruning: Early stopping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Postpruning: Grow the whole tree then prune subtrees that overfit on the pruning set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Prepruning is faster, postpruning is more accurate (requires a separate pruning set)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3483</TotalTime>
  <Application>LibreOffice/5.3.0.3$MacOSX_X86_64 LibreOffice_project/7074905676c47b82bbcfbea1aeefc84afe1c50e1</Application>
  <Words>286</Words>
  <Paragraphs>70</Paragraphs>
  <Company>BOGAZICI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2005-01-24T14:46:28Z</dcterms:created>
  <dc:creator>ethem</dc:creator>
  <dc:description/>
  <dc:language>en-US</dc:language>
  <cp:lastModifiedBy/>
  <dcterms:modified xsi:type="dcterms:W3CDTF">2017-03-25T11:16:03Z</dcterms:modified>
  <cp:revision>184</cp:revision>
  <dc:subject/>
  <dc:title>Introduction to Machine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BOGAZICI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