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3.png" ContentType="image/png"/>
  <Override PartName="/ppt/media/image52.png" ContentType="image/png"/>
  <Override PartName="/ppt/media/image50.wmf" ContentType="image/x-wmf"/>
  <Override PartName="/ppt/media/image49.png" ContentType="image/png"/>
  <Override PartName="/ppt/media/image48.wmf" ContentType="image/x-wmf"/>
  <Override PartName="/ppt/media/image35.wmf" ContentType="image/x-wmf"/>
  <Override PartName="/ppt/media/image46.png" ContentType="image/png"/>
  <Override PartName="/ppt/media/image54.png" ContentType="image/png"/>
  <Override PartName="/ppt/media/image4.png" ContentType="image/png"/>
  <Override PartName="/ppt/media/image43.wmf" ContentType="image/x-wmf"/>
  <Override PartName="/ppt/media/image42.png" ContentType="image/png"/>
  <Override PartName="/ppt/media/image27.wmf" ContentType="image/x-wmf"/>
  <Override PartName="/ppt/media/image38.png" ContentType="image/png"/>
  <Override PartName="/ppt/media/image26.wmf" ContentType="image/x-wmf"/>
  <Override PartName="/ppt/media/image37.png" ContentType="image/png"/>
  <Override PartName="/ppt/media/image31.png" ContentType="image/png"/>
  <Override PartName="/ppt/media/image18.wmf" ContentType="image/x-wmf"/>
  <Override PartName="/ppt/media/image29.png" ContentType="image/png"/>
  <Override PartName="/ppt/media/image47.wmf" ContentType="image/x-wmf"/>
  <Override PartName="/ppt/media/image28.png" ContentType="image/png"/>
  <Override PartName="/ppt/media/image41.png" ContentType="image/png"/>
  <Override PartName="/ppt/media/image40.png" ContentType="image/png"/>
  <Override PartName="/ppt/media/image25.wmf" ContentType="image/x-wmf"/>
  <Override PartName="/ppt/media/image20.png" ContentType="image/png"/>
  <Override PartName="/ppt/media/image3.wmf" ContentType="image/x-wmf"/>
  <Override PartName="/ppt/media/image19.png" ContentType="image/png"/>
  <Override PartName="/ppt/media/image36.wmf" ContentType="image/x-wmf"/>
  <Override PartName="/ppt/media/image17.png" ContentType="image/png"/>
  <Override PartName="/ppt/media/image30.png" ContentType="image/png"/>
  <Override PartName="/ppt/media/image16.wmf" ContentType="image/x-wmf"/>
  <Override PartName="/ppt/media/image45.png" ContentType="image/png"/>
  <Override PartName="/ppt/media/image34.wmf" ContentType="image/x-wmf"/>
  <Override PartName="/ppt/media/image15.png" ContentType="image/png"/>
  <Override PartName="/ppt/media/image44.png" ContentType="image/png"/>
  <Override PartName="/ppt/media/image33.wmf" ContentType="image/x-wmf"/>
  <Override PartName="/ppt/media/image14.png" ContentType="image/png"/>
  <Override PartName="/ppt/media/image32.wmf" ContentType="image/x-wmf"/>
  <Override PartName="/ppt/media/image13.png" ContentType="image/png"/>
  <Override PartName="/ppt/media/image12.png" ContentType="image/png"/>
  <Override PartName="/ppt/media/image10.wmf" ContentType="image/x-wmf"/>
  <Override PartName="/ppt/media/image24.wmf" ContentType="image/x-wmf"/>
  <Override PartName="/ppt/media/image9.wmf" ContentType="image/x-wmf"/>
  <Override PartName="/ppt/media/image23.wmf" ContentType="image/x-wmf"/>
  <Override PartName="/ppt/media/image8.wmf" ContentType="image/x-wmf"/>
  <Override PartName="/ppt/media/image22.wmf" ContentType="image/x-wmf"/>
  <Override PartName="/ppt/media/image7.wmf" ContentType="image/x-wmf"/>
  <Override PartName="/ppt/media/image11.wmf" ContentType="image/x-wmf"/>
  <Override PartName="/ppt/media/image21.wmf" ContentType="image/x-wmf"/>
  <Override PartName="/ppt/media/image6.wmf" ContentType="image/x-wmf"/>
  <Override PartName="/ppt/media/image5.wmf" ContentType="image/x-wmf"/>
  <Override PartName="/ppt/media/image39.png" ContentType="image/png"/>
  <Override PartName="/ppt/media/image2.wmf" ContentType="image/x-wmf"/>
  <Override PartName="/ppt/media/image51.png" ContentType="image/png"/>
  <Override PartName="/ppt/media/image1.png" ContentType="image/png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Master title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497F52E-2C40-408A-9953-600042A60679}" type="datetime1"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</a:t>
            </a: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7E5CF25-605D-49CA-89A4-9162B2C6A087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6AB6128-F35D-427E-8BE4-045E9A1C78D0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8E8CC2A-BFA4-4B81-9F90-9276264E534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35BC8FF-8AFA-46D5-938B-C778C6B8AE0E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87B108B-4CC4-4A1C-8753-66145A39725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2410675-C205-4C24-B20F-B71CCC4CFCC8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ABEDD68-EBA2-464D-8C58-207BFA8DDA6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7E98F18-2648-41EE-95B7-CC19B36B29F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8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PlaceHolder 8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B498F26-D126-4FE0-AD07-DC8FD5B1EB9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0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1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2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A63A488-9258-4666-9956-B48638934D1C}" type="datetime1"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03/25/2017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E3F1435-5756-4EB4-8739-AC27213F5BEA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6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wmf"/><Relationship Id="rId4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hyperlink" Target="http://neuralnetworksanddeeplearning.com/chap6.html" TargetMode="External"/><Relationship Id="rId3" Type="http://schemas.openxmlformats.org/officeDocument/2006/relationships/hyperlink" Target="http://neuralnetworksanddeeplearning.com/chap6.html" TargetMode="External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hyperlink" Target="http://neuralnetworksanddeeplearning.com/chap6.html" TargetMode="External"/><Relationship Id="rId3" Type="http://schemas.openxmlformats.org/officeDocument/2006/relationships/hyperlink" Target="http://neuralnetworksanddeeplearning.com/chap6.html" TargetMode="External"/><Relationship Id="rId4" Type="http://schemas.openxmlformats.org/officeDocument/2006/relationships/hyperlink" Target="http://neuralnetworksanddeeplearning.com/chap3.html#the_cross-entropy_cost_function" TargetMode="External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wmf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hyperlink" Target="http://www.wildml.com/2015/11/understanding-convolutional-neural-networks-for-nlp/" TargetMode="External"/><Relationship Id="rId4" Type="http://schemas.openxmlformats.org/officeDocument/2006/relationships/hyperlink" Target="http://www.wildml.com/2015/11/understanding-convolutional-neural-networks-for-nlp/" TargetMode="External"/><Relationship Id="rId5" Type="http://schemas.openxmlformats.org/officeDocument/2006/relationships/hyperlink" Target="http://www.wildml.com/2015/11/understanding-convolutional-neural-networks-for-nlp/" TargetMode="External"/><Relationship Id="rId6" Type="http://schemas.openxmlformats.org/officeDocument/2006/relationships/hyperlink" Target="http://neuralnetworksanddeeplearning.com/chap6.html" TargetMode="External"/><Relationship Id="rId7" Type="http://schemas.openxmlformats.org/officeDocument/2006/relationships/hyperlink" Target="http://neuralnetworksanddeeplearning.com/chap6.html" TargetMode="External"/><Relationship Id="rId8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wmf"/><Relationship Id="rId3" Type="http://schemas.openxmlformats.org/officeDocument/2006/relationships/slideLayout" Target="../slideLayouts/slideLayout2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7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4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5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neuralnetworksanddeeplearning.com/chap3.html#the_cross-entropy_cost_function" TargetMode="External"/><Relationship Id="rId2" Type="http://schemas.openxmlformats.org/officeDocument/2006/relationships/hyperlink" Target="http://neuralnetworksanddeeplearning.com/chap3.html#the_cross-entropy_cost_function" TargetMode="External"/><Relationship Id="rId3" Type="http://schemas.openxmlformats.org/officeDocument/2006/relationships/hyperlink" Target="http://neuralnetworksanddeeplearning.com/chap3.html#the_cross-entropy_cost_function" TargetMode="External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11:</a:t>
            </a:r>
            <a:r>
              <a:rPr b="0" lang="tr-TR" sz="28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8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Multilayer Perceptrons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Boolean AND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E8AEC71-1BCE-49E1-82BF-BF1A322438C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0" name="Picture 9" descr=""/>
          <p:cNvPicPr/>
          <p:nvPr/>
        </p:nvPicPr>
        <p:blipFill>
          <a:blip r:embed="rId1"/>
          <a:stretch/>
        </p:blipFill>
        <p:spPr>
          <a:xfrm>
            <a:off x="684360" y="2205000"/>
            <a:ext cx="7617960" cy="3833280"/>
          </a:xfrm>
          <a:prstGeom prst="rect">
            <a:avLst/>
          </a:prstGeom>
          <a:ln>
            <a:noFill/>
          </a:ln>
        </p:spPr>
      </p:pic>
      <p:pic>
        <p:nvPicPr>
          <p:cNvPr id="431" name="Picture 7" descr=""/>
          <p:cNvPicPr/>
          <p:nvPr/>
        </p:nvPicPr>
        <p:blipFill>
          <a:blip r:embed="rId2"/>
          <a:stretch/>
        </p:blipFill>
        <p:spPr>
          <a:xfrm>
            <a:off x="6659640" y="907920"/>
            <a:ext cx="2133360" cy="2228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39640" y="260640"/>
            <a:ext cx="8229240" cy="82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XOR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457200" y="198108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satisfy: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FA3B08A-A7B4-4A55-B296-52204B6D207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5" name="Picture 4" descr=""/>
          <p:cNvPicPr/>
          <p:nvPr/>
        </p:nvPicPr>
        <p:blipFill>
          <a:blip r:embed="rId1"/>
          <a:stretch/>
        </p:blipFill>
        <p:spPr>
          <a:xfrm>
            <a:off x="1547640" y="1557360"/>
            <a:ext cx="2180880" cy="2219040"/>
          </a:xfrm>
          <a:prstGeom prst="rect">
            <a:avLst/>
          </a:prstGeom>
          <a:ln w="9360">
            <a:noFill/>
          </a:ln>
        </p:spPr>
      </p:pic>
      <p:pic>
        <p:nvPicPr>
          <p:cNvPr id="436" name="Picture 8" descr=""/>
          <p:cNvPicPr/>
          <p:nvPr/>
        </p:nvPicPr>
        <p:blipFill>
          <a:blip r:embed="rId2"/>
          <a:stretch/>
        </p:blipFill>
        <p:spPr>
          <a:xfrm>
            <a:off x="4788000" y="1628640"/>
            <a:ext cx="3024000" cy="2855520"/>
          </a:xfrm>
          <a:prstGeom prst="rect">
            <a:avLst/>
          </a:prstGeom>
          <a:ln>
            <a:noFill/>
          </a:ln>
        </p:spPr>
      </p:pic>
      <p:sp>
        <p:nvSpPr>
          <p:cNvPr id="437" name="CustomShape 4"/>
          <p:cNvSpPr/>
          <p:nvPr/>
        </p:nvSpPr>
        <p:spPr>
          <a:xfrm>
            <a:off x="4499640" y="4653000"/>
            <a:ext cx="3754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(Minsky and Papert, 1969)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3"/>
          <a:stretch/>
        </p:blipFill>
        <p:spPr>
          <a:xfrm>
            <a:off x="965160" y="4508640"/>
            <a:ext cx="2793960" cy="1790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6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4073040" cy="4824000"/>
          </a:xfrm>
          <a:prstGeom prst="rect">
            <a:avLst/>
          </a:prstGeom>
          <a:ln>
            <a:noFill/>
          </a:ln>
        </p:spPr>
      </p:pic>
      <p:sp>
        <p:nvSpPr>
          <p:cNvPr id="440" name="TextShape 1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Multilayer Perceptrons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576E3E9-3C1B-4364-B322-F416E9E1E65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4788000" y="5661360"/>
            <a:ext cx="424800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(Rumelhart, 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Hinton, and Williams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1986)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2705760" y="6237360"/>
            <a:ext cx="1042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5"/>
          <p:cNvSpPr/>
          <p:nvPr/>
        </p:nvSpPr>
        <p:spPr>
          <a:xfrm>
            <a:off x="371880" y="1613160"/>
            <a:ext cx="1226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6"/>
          <p:cNvSpPr/>
          <p:nvPr/>
        </p:nvSpPr>
        <p:spPr>
          <a:xfrm>
            <a:off x="3985200" y="4077000"/>
            <a:ext cx="189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hidden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4927680" y="1486080"/>
            <a:ext cx="3822840" cy="2743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24116DC-D384-4A9B-88E1-481290CD83B9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48" name="Picture 9" descr=""/>
          <p:cNvPicPr/>
          <p:nvPr/>
        </p:nvPicPr>
        <p:blipFill>
          <a:blip r:embed="rId1"/>
          <a:stretch/>
        </p:blipFill>
        <p:spPr>
          <a:xfrm>
            <a:off x="1763640" y="620640"/>
            <a:ext cx="5832000" cy="5433480"/>
          </a:xfrm>
          <a:prstGeom prst="rect">
            <a:avLst/>
          </a:prstGeom>
          <a:ln>
            <a:noFill/>
          </a:ln>
        </p:spPr>
      </p:pic>
      <p:sp>
        <p:nvSpPr>
          <p:cNvPr id="449" name="CustomShape 2"/>
          <p:cNvSpPr/>
          <p:nvPr/>
        </p:nvSpPr>
        <p:spPr>
          <a:xfrm>
            <a:off x="899640" y="6093360"/>
            <a:ext cx="7057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XOR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(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~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OR (~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9" descr=""/>
          <p:cNvPicPr/>
          <p:nvPr/>
        </p:nvPicPr>
        <p:blipFill>
          <a:blip r:embed="rId1"/>
          <a:stretch/>
        </p:blipFill>
        <p:spPr>
          <a:xfrm>
            <a:off x="395640" y="1628640"/>
            <a:ext cx="4073040" cy="4824000"/>
          </a:xfrm>
          <a:prstGeom prst="rect">
            <a:avLst/>
          </a:prstGeom>
          <a:ln>
            <a:noFill/>
          </a:ln>
        </p:spPr>
      </p:pic>
      <p:sp>
        <p:nvSpPr>
          <p:cNvPr id="451" name="TextShape 1"/>
          <p:cNvSpPr txBox="1"/>
          <p:nvPr/>
        </p:nvSpPr>
        <p:spPr>
          <a:xfrm>
            <a:off x="179640" y="260640"/>
            <a:ext cx="878472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Backpropagation </a:t>
            </a:r>
            <a:r>
              <a:rPr b="0" lang="tr-TR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(Rumelhart, Hinton &amp; Williams, 1986)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1966B06-768C-4CD6-AC2C-98F5E0C17DD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4770000" y="4548600"/>
            <a:ext cx="3083040" cy="109548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"/>
          <p:cNvSpPr/>
          <p:nvPr/>
        </p:nvSpPr>
        <p:spPr>
          <a:xfrm>
            <a:off x="4860000" y="5875920"/>
            <a:ext cx="417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gradient of the error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2"/>
          <a:stretch/>
        </p:blipFill>
        <p:spPr>
          <a:xfrm>
            <a:off x="4203720" y="1625760"/>
            <a:ext cx="4673520" cy="3962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F23AE8F-09D1-42C4-9CA1-A762DEED64FD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6786720" y="5000760"/>
            <a:ext cx="999720" cy="431280"/>
          </a:xfrm>
          <a:prstGeom prst="rect">
            <a:avLst/>
          </a:prstGeom>
          <a:noFill/>
          <a:ln w="9360">
            <a:solidFill>
              <a:srgbClr val="66ff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"/>
          <p:cNvSpPr/>
          <p:nvPr/>
        </p:nvSpPr>
        <p:spPr>
          <a:xfrm>
            <a:off x="1285920" y="4214880"/>
            <a:ext cx="999720" cy="431280"/>
          </a:xfrm>
          <a:prstGeom prst="rect">
            <a:avLst/>
          </a:prstGeom>
          <a:noFill/>
          <a:ln w="9360">
            <a:solidFill>
              <a:srgbClr val="66ff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5"/>
          <p:cNvSpPr/>
          <p:nvPr/>
        </p:nvSpPr>
        <p:spPr>
          <a:xfrm flipV="1">
            <a:off x="1692000" y="4724280"/>
            <a:ext cx="360" cy="936720"/>
          </a:xfrm>
          <a:prstGeom prst="line">
            <a:avLst/>
          </a:prstGeom>
          <a:ln w="93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6"/>
          <p:cNvSpPr/>
          <p:nvPr/>
        </p:nvSpPr>
        <p:spPr>
          <a:xfrm flipV="1">
            <a:off x="1692000" y="3068280"/>
            <a:ext cx="360" cy="936720"/>
          </a:xfrm>
          <a:prstGeom prst="line">
            <a:avLst/>
          </a:prstGeom>
          <a:ln w="93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7"/>
          <p:cNvSpPr/>
          <p:nvPr/>
        </p:nvSpPr>
        <p:spPr>
          <a:xfrm flipV="1">
            <a:off x="2987640" y="1412640"/>
            <a:ext cx="1439640" cy="503280"/>
          </a:xfrm>
          <a:prstGeom prst="line">
            <a:avLst/>
          </a:prstGeom>
          <a:ln w="93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8"/>
          <p:cNvSpPr/>
          <p:nvPr/>
        </p:nvSpPr>
        <p:spPr>
          <a:xfrm>
            <a:off x="7019640" y="1484280"/>
            <a:ext cx="360" cy="431640"/>
          </a:xfrm>
          <a:prstGeom prst="line">
            <a:avLst/>
          </a:prstGeom>
          <a:ln w="93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9"/>
          <p:cNvSpPr/>
          <p:nvPr/>
        </p:nvSpPr>
        <p:spPr>
          <a:xfrm>
            <a:off x="7019640" y="2852640"/>
            <a:ext cx="360" cy="288720"/>
          </a:xfrm>
          <a:prstGeom prst="line">
            <a:avLst/>
          </a:prstGeom>
          <a:ln w="936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0"/>
          <p:cNvSpPr/>
          <p:nvPr/>
        </p:nvSpPr>
        <p:spPr>
          <a:xfrm>
            <a:off x="386280" y="3429000"/>
            <a:ext cx="9842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>
            <a:off x="7383960" y="2852640"/>
            <a:ext cx="11016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Backward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2"/>
          <p:cNvSpPr/>
          <p:nvPr/>
        </p:nvSpPr>
        <p:spPr>
          <a:xfrm>
            <a:off x="1476360" y="5805360"/>
            <a:ext cx="50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749160" y="4216320"/>
            <a:ext cx="2171880" cy="406440"/>
          </a:xfrm>
          <a:prstGeom prst="rect">
            <a:avLst/>
          </a:prstGeom>
          <a:ln>
            <a:noFill/>
          </a:ln>
        </p:spPr>
      </p:pic>
      <p:pic>
        <p:nvPicPr>
          <p:cNvPr id="469" name="" descr=""/>
          <p:cNvPicPr/>
          <p:nvPr/>
        </p:nvPicPr>
        <p:blipFill>
          <a:blip r:embed="rId2"/>
          <a:stretch/>
        </p:blipFill>
        <p:spPr>
          <a:xfrm>
            <a:off x="673200" y="1905120"/>
            <a:ext cx="2286000" cy="965160"/>
          </a:xfrm>
          <a:prstGeom prst="rect">
            <a:avLst/>
          </a:prstGeom>
          <a:ln>
            <a:noFill/>
          </a:ln>
        </p:spPr>
      </p:pic>
      <p:pic>
        <p:nvPicPr>
          <p:cNvPr id="470" name="" descr=""/>
          <p:cNvPicPr/>
          <p:nvPr/>
        </p:nvPicPr>
        <p:blipFill>
          <a:blip r:embed="rId3"/>
          <a:stretch/>
        </p:blipFill>
        <p:spPr>
          <a:xfrm>
            <a:off x="3911760" y="3225960"/>
            <a:ext cx="4191120" cy="3111480"/>
          </a:xfrm>
          <a:prstGeom prst="rect">
            <a:avLst/>
          </a:prstGeom>
          <a:ln>
            <a:noFill/>
          </a:ln>
        </p:spPr>
      </p:pic>
      <p:pic>
        <p:nvPicPr>
          <p:cNvPr id="471" name="" descr=""/>
          <p:cNvPicPr/>
          <p:nvPr/>
        </p:nvPicPr>
        <p:blipFill>
          <a:blip r:embed="rId4"/>
          <a:stretch/>
        </p:blipFill>
        <p:spPr>
          <a:xfrm>
            <a:off x="4572000" y="685800"/>
            <a:ext cx="3365640" cy="82548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5"/>
          <a:stretch/>
        </p:blipFill>
        <p:spPr>
          <a:xfrm>
            <a:off x="5156280" y="1994040"/>
            <a:ext cx="2413080" cy="6984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 with Multiple Outputs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BA4B96-FE22-409F-A7CC-E83A3550B5A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7020000" y="3500280"/>
            <a:ext cx="431280" cy="431280"/>
          </a:xfrm>
          <a:prstGeom prst="ellipse">
            <a:avLst/>
          </a:prstGeom>
          <a:solidFill>
            <a:srgbClr val="ff33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"/>
          <p:cNvSpPr/>
          <p:nvPr/>
        </p:nvSpPr>
        <p:spPr>
          <a:xfrm>
            <a:off x="7020000" y="4508640"/>
            <a:ext cx="431280" cy="4312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5"/>
          <p:cNvSpPr/>
          <p:nvPr/>
        </p:nvSpPr>
        <p:spPr>
          <a:xfrm>
            <a:off x="8028000" y="2133720"/>
            <a:ext cx="431280" cy="431280"/>
          </a:xfrm>
          <a:prstGeom prst="ellipse">
            <a:avLst/>
          </a:prstGeom>
          <a:solidFill>
            <a:srgbClr val="99cc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"/>
          <p:cNvSpPr/>
          <p:nvPr/>
        </p:nvSpPr>
        <p:spPr>
          <a:xfrm>
            <a:off x="6227640" y="2133720"/>
            <a:ext cx="431280" cy="431280"/>
          </a:xfrm>
          <a:prstGeom prst="ellipse">
            <a:avLst/>
          </a:prstGeom>
          <a:solidFill>
            <a:srgbClr val="99cc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7"/>
          <p:cNvSpPr/>
          <p:nvPr/>
        </p:nvSpPr>
        <p:spPr>
          <a:xfrm flipV="1">
            <a:off x="7235640" y="3933720"/>
            <a:ext cx="360" cy="574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8"/>
          <p:cNvSpPr/>
          <p:nvPr/>
        </p:nvSpPr>
        <p:spPr>
          <a:xfrm>
            <a:off x="6948360" y="2133720"/>
            <a:ext cx="431280" cy="431280"/>
          </a:xfrm>
          <a:prstGeom prst="ellipse">
            <a:avLst/>
          </a:prstGeom>
          <a:solidFill>
            <a:srgbClr val="99cc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9"/>
          <p:cNvSpPr/>
          <p:nvPr/>
        </p:nvSpPr>
        <p:spPr>
          <a:xfrm flipH="1" flipV="1">
            <a:off x="7164360" y="2565360"/>
            <a:ext cx="71280" cy="93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0"/>
          <p:cNvSpPr/>
          <p:nvPr/>
        </p:nvSpPr>
        <p:spPr>
          <a:xfrm flipV="1">
            <a:off x="7308720" y="2565360"/>
            <a:ext cx="863640" cy="93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11"/>
          <p:cNvSpPr/>
          <p:nvPr/>
        </p:nvSpPr>
        <p:spPr>
          <a:xfrm flipH="1" flipV="1">
            <a:off x="6443640" y="2565360"/>
            <a:ext cx="720720" cy="93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2"/>
          <p:cNvSpPr/>
          <p:nvPr/>
        </p:nvSpPr>
        <p:spPr>
          <a:xfrm>
            <a:off x="7495200" y="3500280"/>
            <a:ext cx="38844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z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7279560" y="2637000"/>
            <a:ext cx="4539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v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ih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14"/>
          <p:cNvSpPr/>
          <p:nvPr/>
        </p:nvSpPr>
        <p:spPr>
          <a:xfrm>
            <a:off x="6827400" y="1557360"/>
            <a:ext cx="3654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y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5"/>
          <p:cNvSpPr/>
          <p:nvPr/>
        </p:nvSpPr>
        <p:spPr>
          <a:xfrm>
            <a:off x="7618320" y="4581360"/>
            <a:ext cx="3654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x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16"/>
          <p:cNvSpPr/>
          <p:nvPr/>
        </p:nvSpPr>
        <p:spPr>
          <a:xfrm>
            <a:off x="6570360" y="3933720"/>
            <a:ext cx="52092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w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hj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736560" y="2133720"/>
            <a:ext cx="5918040" cy="36320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0" y="633888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BAF202-A655-4293-B828-F8AAE24066C8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91" name="Picture 5" descr=""/>
          <p:cNvPicPr/>
          <p:nvPr/>
        </p:nvPicPr>
        <p:blipFill>
          <a:blip r:embed="rId1"/>
          <a:stretch/>
        </p:blipFill>
        <p:spPr>
          <a:xfrm>
            <a:off x="1085760" y="399960"/>
            <a:ext cx="6972120" cy="6238440"/>
          </a:xfrm>
          <a:prstGeom prst="rect">
            <a:avLst/>
          </a:prstGeom>
          <a:ln w="9360">
            <a:noFill/>
          </a:ln>
        </p:spPr>
      </p:pic>
      <p:sp>
        <p:nvSpPr>
          <p:cNvPr id="492" name="CustomShape 2"/>
          <p:cNvSpPr/>
          <p:nvPr/>
        </p:nvSpPr>
        <p:spPr>
          <a:xfrm>
            <a:off x="4865400" y="822240"/>
            <a:ext cx="2543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small random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3926520" y="6111720"/>
            <a:ext cx="4082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let’s talk about termination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4701240" y="1575360"/>
            <a:ext cx="332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(h: index over hidden units)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4699080" y="2439360"/>
            <a:ext cx="3212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(i: index over output units)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2087640" y="1775520"/>
            <a:ext cx="215640" cy="1311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7"/>
          <p:cNvSpPr/>
          <p:nvPr/>
        </p:nvSpPr>
        <p:spPr>
          <a:xfrm>
            <a:off x="2095920" y="3231360"/>
            <a:ext cx="215640" cy="1311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8"/>
          <p:cNvSpPr/>
          <p:nvPr/>
        </p:nvSpPr>
        <p:spPr>
          <a:xfrm>
            <a:off x="271800" y="1931760"/>
            <a:ext cx="1627920" cy="100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forward propagation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9"/>
          <p:cNvSpPr/>
          <p:nvPr/>
        </p:nvSpPr>
        <p:spPr>
          <a:xfrm>
            <a:off x="185760" y="3379680"/>
            <a:ext cx="1627920" cy="100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backward propagation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errors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10"/>
          <p:cNvSpPr/>
          <p:nvPr/>
        </p:nvSpPr>
        <p:spPr>
          <a:xfrm>
            <a:off x="2067840" y="4695480"/>
            <a:ext cx="215640" cy="1311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11"/>
          <p:cNvSpPr/>
          <p:nvPr/>
        </p:nvSpPr>
        <p:spPr>
          <a:xfrm>
            <a:off x="165960" y="4997520"/>
            <a:ext cx="1627920" cy="7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weights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12"/>
          <p:cNvSpPr/>
          <p:nvPr/>
        </p:nvSpPr>
        <p:spPr>
          <a:xfrm>
            <a:off x="573840" y="90720"/>
            <a:ext cx="823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Error Back Propagation Algorithm using Stochastic Gradient Descent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13"/>
          <p:cNvSpPr/>
          <p:nvPr/>
        </p:nvSpPr>
        <p:spPr>
          <a:xfrm>
            <a:off x="6665400" y="1225800"/>
            <a:ext cx="1365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(an epoch)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F425C5E-B512-4057-8F67-C1AAE41C0E1E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05" name="Picture 13" descr=""/>
          <p:cNvPicPr/>
          <p:nvPr/>
        </p:nvPicPr>
        <p:blipFill>
          <a:blip r:embed="rId1"/>
          <a:stretch/>
        </p:blipFill>
        <p:spPr>
          <a:xfrm>
            <a:off x="468360" y="620640"/>
            <a:ext cx="4581000" cy="3704760"/>
          </a:xfrm>
          <a:prstGeom prst="rect">
            <a:avLst/>
          </a:prstGeom>
          <a:ln w="9360">
            <a:noFill/>
          </a:ln>
        </p:spPr>
      </p:pic>
      <p:pic>
        <p:nvPicPr>
          <p:cNvPr id="506" name="Picture 15" descr=""/>
          <p:cNvPicPr/>
          <p:nvPr/>
        </p:nvPicPr>
        <p:blipFill>
          <a:blip r:embed="rId2"/>
          <a:stretch/>
        </p:blipFill>
        <p:spPr>
          <a:xfrm>
            <a:off x="3564000" y="2349360"/>
            <a:ext cx="5181120" cy="4047840"/>
          </a:xfrm>
          <a:prstGeom prst="rect">
            <a:avLst/>
          </a:prstGeom>
          <a:ln w="9360">
            <a:noFill/>
          </a:ln>
        </p:spPr>
      </p:pic>
      <p:sp>
        <p:nvSpPr>
          <p:cNvPr id="507" name="CustomShape 2"/>
          <p:cNvSpPr/>
          <p:nvPr/>
        </p:nvSpPr>
        <p:spPr>
          <a:xfrm>
            <a:off x="107640" y="4375080"/>
            <a:ext cx="3635640" cy="18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+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    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training instances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…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  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f(x) = sin(6x)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100,200, 300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  Fit of an MLP with two hidden units after 100, 200, and 300 epochs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DE61646-5931-431C-B3FC-5A0A6E85F74E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09" name="Picture 4" descr=""/>
          <p:cNvPicPr/>
          <p:nvPr/>
        </p:nvPicPr>
        <p:blipFill>
          <a:blip r:embed="rId1"/>
          <a:stretch/>
        </p:blipFill>
        <p:spPr>
          <a:xfrm>
            <a:off x="890640" y="509760"/>
            <a:ext cx="7362360" cy="5838480"/>
          </a:xfrm>
          <a:prstGeom prst="rect">
            <a:avLst/>
          </a:prstGeom>
          <a:ln w="9360">
            <a:noFill/>
          </a:ln>
        </p:spPr>
      </p:pic>
      <p:sp>
        <p:nvSpPr>
          <p:cNvPr id="510" name="CustomShape 2"/>
          <p:cNvSpPr/>
          <p:nvPr/>
        </p:nvSpPr>
        <p:spPr>
          <a:xfrm>
            <a:off x="1836000" y="1701720"/>
            <a:ext cx="85140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w</a:t>
            </a:r>
            <a:r>
              <a:rPr b="0" i="1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h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+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w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00400" y="2205000"/>
            <a:ext cx="33660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z</a:t>
            </a:r>
            <a:r>
              <a:rPr b="0" i="1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6793200" y="1989000"/>
            <a:ext cx="50580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v</a:t>
            </a:r>
            <a:r>
              <a:rPr b="0" i="1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h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z</a:t>
            </a:r>
            <a:r>
              <a:rPr b="0" i="1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5"/>
          <p:cNvSpPr/>
          <p:nvPr/>
        </p:nvSpPr>
        <p:spPr>
          <a:xfrm>
            <a:off x="1763640" y="380520"/>
            <a:ext cx="1740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hyperplanes of two hidden units weights on 1</a:t>
            </a:r>
            <a:r>
              <a:rPr b="0" lang="en-US" sz="1800" spc="-1" strike="noStrike" baseline="30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</a:t>
            </a: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6"/>
          <p:cNvSpPr/>
          <p:nvPr/>
        </p:nvSpPr>
        <p:spPr>
          <a:xfrm>
            <a:off x="4060800" y="961920"/>
            <a:ext cx="1740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hidden unit 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7"/>
          <p:cNvSpPr/>
          <p:nvPr/>
        </p:nvSpPr>
        <p:spPr>
          <a:xfrm>
            <a:off x="6732720" y="665640"/>
            <a:ext cx="2161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hidden unit outputs multiplied by weights on 2</a:t>
            </a:r>
            <a:r>
              <a:rPr b="0" lang="en-US" sz="1800" spc="-1" strike="noStrike" baseline="30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nd</a:t>
            </a: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8"/>
          <p:cNvSpPr/>
          <p:nvPr/>
        </p:nvSpPr>
        <p:spPr>
          <a:xfrm>
            <a:off x="1505160" y="6323760"/>
            <a:ext cx="674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MLP fit is formed as the sum of the outputs of the hidden units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Neural Networks -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Inspired by the human brain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89704F1-F0A9-4D61-BC0C-D441FE3D47A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70920" y="1692360"/>
            <a:ext cx="889308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Networks of processing units (neurons) with connections (synapses) between them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Large number of neurons: 10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(other estimates say10</a:t>
            </a:r>
            <a:r>
              <a:rPr b="0" lang="tr-TR" sz="2900" spc="-1" strike="noStrike" baseline="30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11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Large connectitivity: 10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connections per neuron: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synapses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Parallel processing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Distributed computation/memory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Robust to noise, failures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6012000" y="5013360"/>
            <a:ext cx="431280" cy="431280"/>
          </a:xfrm>
          <a:prstGeom prst="ellipse">
            <a:avLst/>
          </a:prstGeom>
          <a:solidFill>
            <a:srgbClr val="ff66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5"/>
          <p:cNvSpPr/>
          <p:nvPr/>
        </p:nvSpPr>
        <p:spPr>
          <a:xfrm>
            <a:off x="4572000" y="5805360"/>
            <a:ext cx="431280" cy="4312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6"/>
          <p:cNvSpPr/>
          <p:nvPr/>
        </p:nvSpPr>
        <p:spPr>
          <a:xfrm>
            <a:off x="7380360" y="5300640"/>
            <a:ext cx="431280" cy="4312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7"/>
          <p:cNvSpPr/>
          <p:nvPr/>
        </p:nvSpPr>
        <p:spPr>
          <a:xfrm>
            <a:off x="7164360" y="4005360"/>
            <a:ext cx="431280" cy="4312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8"/>
          <p:cNvSpPr/>
          <p:nvPr/>
        </p:nvSpPr>
        <p:spPr>
          <a:xfrm>
            <a:off x="6357960" y="6000840"/>
            <a:ext cx="431280" cy="431280"/>
          </a:xfrm>
          <a:prstGeom prst="ellipse">
            <a:avLst/>
          </a:prstGeom>
          <a:solidFill>
            <a:srgbClr val="ff66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9"/>
          <p:cNvSpPr/>
          <p:nvPr/>
        </p:nvSpPr>
        <p:spPr>
          <a:xfrm flipV="1">
            <a:off x="4932360" y="5300640"/>
            <a:ext cx="1079280" cy="576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0"/>
          <p:cNvSpPr/>
          <p:nvPr/>
        </p:nvSpPr>
        <p:spPr>
          <a:xfrm flipH="1" flipV="1">
            <a:off x="6227640" y="5445000"/>
            <a:ext cx="272880" cy="555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1"/>
          <p:cNvSpPr/>
          <p:nvPr/>
        </p:nvSpPr>
        <p:spPr>
          <a:xfrm flipV="1">
            <a:off x="6372000" y="4365360"/>
            <a:ext cx="863640" cy="719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2"/>
          <p:cNvSpPr/>
          <p:nvPr/>
        </p:nvSpPr>
        <p:spPr>
          <a:xfrm flipH="1" flipV="1">
            <a:off x="7380000" y="4437000"/>
            <a:ext cx="21600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3"/>
          <p:cNvSpPr/>
          <p:nvPr/>
        </p:nvSpPr>
        <p:spPr>
          <a:xfrm flipV="1">
            <a:off x="6572160" y="4437000"/>
            <a:ext cx="734760" cy="1563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611640" y="1700640"/>
            <a:ext cx="83527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sigmoid output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and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≡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1-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Two-Class Discrimination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9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4281E01-2D56-4E5A-BA65-8C84C3EC79A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1689120" y="2921040"/>
            <a:ext cx="5956200" cy="32385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&gt;2 Classes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7AAA0DF-E15A-4A84-946F-6DC264B4A7D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5220000" y="1304280"/>
            <a:ext cx="122364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softmax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1"/>
          <a:stretch/>
        </p:blipFill>
        <p:spPr>
          <a:xfrm>
            <a:off x="825480" y="1905120"/>
            <a:ext cx="7531200" cy="3670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Hidden Layers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F52AC72-EB58-44A2-9EC7-AA99824DB58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7" name="TextShape 3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MLP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(multi-layer perceptrons)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with one hidden layer is a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universal approximator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(Hornik et al., 1989), but using multiple layers may lead to simpler networks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528" name="" descr=""/>
          <p:cNvPicPr/>
          <p:nvPr/>
        </p:nvPicPr>
        <p:blipFill>
          <a:blip r:embed="rId1"/>
          <a:stretch/>
        </p:blipFill>
        <p:spPr>
          <a:xfrm>
            <a:off x="888840" y="3429000"/>
            <a:ext cx="7797960" cy="29462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611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Momentum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Adaptive learning rate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Improving Convergence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E433B53-732B-497C-BA28-E0C3C1679FE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2" name="CustomShape 4"/>
          <p:cNvSpPr/>
          <p:nvPr/>
        </p:nvSpPr>
        <p:spPr>
          <a:xfrm rot="16200000">
            <a:off x="4941000" y="2763360"/>
            <a:ext cx="269640" cy="10076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5"/>
          <p:cNvSpPr/>
          <p:nvPr/>
        </p:nvSpPr>
        <p:spPr>
          <a:xfrm>
            <a:off x="4716000" y="3403440"/>
            <a:ext cx="4176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where t is time (= epoch) and 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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is a constant, say between 0.5 and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6"/>
          <p:cNvSpPr/>
          <p:nvPr/>
        </p:nvSpPr>
        <p:spPr>
          <a:xfrm>
            <a:off x="683640" y="5683680"/>
            <a:ext cx="8136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if error rate is decreasing, increase learning rate by a constant amount;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otherwise, decrease learning rate geometrically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2120760" y="2273400"/>
            <a:ext cx="3594240" cy="1130400"/>
          </a:xfrm>
          <a:prstGeom prst="rect">
            <a:avLst/>
          </a:prstGeom>
          <a:ln>
            <a:noFill/>
          </a:ln>
        </p:spPr>
      </p:pic>
      <p:pic>
        <p:nvPicPr>
          <p:cNvPr id="536" name="" descr=""/>
          <p:cNvPicPr/>
          <p:nvPr/>
        </p:nvPicPr>
        <p:blipFill>
          <a:blip r:embed="rId2"/>
          <a:stretch/>
        </p:blipFill>
        <p:spPr>
          <a:xfrm>
            <a:off x="2908440" y="4648320"/>
            <a:ext cx="3187800" cy="9907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Overfitting/Overtraining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3D46ACC-7CA0-4AF4-B922-D5775556AF3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500040" y="1484280"/>
            <a:ext cx="58532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Number of weights: 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+1)+(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+1)</a:t>
            </a:r>
            <a:r>
              <a:rPr b="0" i="1" lang="en-US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0" name="Picture 8" descr=""/>
          <p:cNvPicPr/>
          <p:nvPr/>
        </p:nvPicPr>
        <p:blipFill>
          <a:blip r:embed="rId1"/>
          <a:stretch/>
        </p:blipFill>
        <p:spPr>
          <a:xfrm>
            <a:off x="564120" y="1987560"/>
            <a:ext cx="5724000" cy="4524120"/>
          </a:xfrm>
          <a:prstGeom prst="rect">
            <a:avLst/>
          </a:prstGeom>
          <a:ln w="9360">
            <a:noFill/>
          </a:ln>
        </p:spPr>
      </p:pic>
      <p:sp>
        <p:nvSpPr>
          <p:cNvPr id="541" name="CustomShape 4"/>
          <p:cNvSpPr/>
          <p:nvPr/>
        </p:nvSpPr>
        <p:spPr>
          <a:xfrm>
            <a:off x="6355440" y="1702080"/>
            <a:ext cx="278820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MLP with d inputs,    H hidden units, and   K outputs: has Hx(d+1) weights in 1</a:t>
            </a:r>
            <a:r>
              <a:rPr b="0" lang="en-US" sz="2000" spc="-1" strike="noStrike" baseline="30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layer and Kx(H+1) in 2</a:t>
            </a:r>
            <a:r>
              <a:rPr b="0" lang="en-US" sz="2000" spc="-1" strike="noStrike" baseline="30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nd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91E94F7-A090-4BDB-A7CF-B6749F26FDE5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43" name="Picture 4" descr=""/>
          <p:cNvPicPr/>
          <p:nvPr/>
        </p:nvPicPr>
        <p:blipFill>
          <a:blip r:embed="rId1"/>
          <a:stretch/>
        </p:blipFill>
        <p:spPr>
          <a:xfrm>
            <a:off x="1187280" y="836640"/>
            <a:ext cx="6914880" cy="5447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Fully Connected, Layered MLP Architecture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EE272DC-5D2C-4313-87D5-33909741A2A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46" name="Picture 4" descr=""/>
          <p:cNvPicPr/>
          <p:nvPr/>
        </p:nvPicPr>
        <p:blipFill>
          <a:blip r:embed="rId1"/>
          <a:stretch/>
        </p:blipFill>
        <p:spPr>
          <a:xfrm>
            <a:off x="1028880" y="2133000"/>
            <a:ext cx="6792480" cy="3384000"/>
          </a:xfrm>
          <a:prstGeom prst="rect">
            <a:avLst/>
          </a:prstGeom>
          <a:ln>
            <a:noFill/>
          </a:ln>
        </p:spPr>
      </p:pic>
      <p:sp>
        <p:nvSpPr>
          <p:cNvPr id="547" name="CustomShape 3"/>
          <p:cNvSpPr/>
          <p:nvPr/>
        </p:nvSpPr>
        <p:spPr>
          <a:xfrm>
            <a:off x="316440" y="6002280"/>
            <a:ext cx="8712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Taken from </a:t>
            </a:r>
            <a:r>
              <a:rPr b="0" lang="en-US" sz="18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2"/>
              </a:rPr>
              <a:t>Chapter 6 of Michael Nielsen’s “Neural Networks and Deep Learning” online </a:t>
            </a:r>
            <a:r>
              <a:rPr b="0" lang="en-US" sz="18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3"/>
              </a:rPr>
              <a:t>texbook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Expressive Capabilities of ANNs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4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2EA0E44-F9D2-415E-B442-6E614892E10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0" name="TextShape 3"/>
          <p:cNvSpPr txBox="1"/>
          <p:nvPr/>
        </p:nvSpPr>
        <p:spPr>
          <a:xfrm>
            <a:off x="323640" y="1600200"/>
            <a:ext cx="86407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(Taken from Tom Mitchell’s “Machine Learning” Textbook)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Boolean Functions: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Every Boolean function can be represented by a network with a single hidden layer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but might require exponential (in number of inputs) hidden units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Continuous Functions: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Every bounded continuous function can be approximated with arbitrary small error by a network with one hidden layer [Cybenko 1989; Hornik et al. 1989]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Any function can be approximated to arbitrary accuracy by a network with two hidden layers [Cybenko 1988].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316440" y="228600"/>
            <a:ext cx="87127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Other ANN Architectures: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Structured MLP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CC3FF8-BF4E-4AA0-B5A8-5B2534C49DF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Convolutional networks (Deep learning)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554" name="Picture 9" descr=""/>
          <p:cNvPicPr/>
          <p:nvPr/>
        </p:nvPicPr>
        <p:blipFill>
          <a:blip r:embed="rId1"/>
          <a:stretch/>
        </p:blipFill>
        <p:spPr>
          <a:xfrm>
            <a:off x="971640" y="2493000"/>
            <a:ext cx="6913080" cy="3236400"/>
          </a:xfrm>
          <a:prstGeom prst="rect">
            <a:avLst/>
          </a:prstGeom>
          <a:ln>
            <a:noFill/>
          </a:ln>
        </p:spPr>
      </p:pic>
      <p:sp>
        <p:nvSpPr>
          <p:cNvPr id="555" name="CustomShape 4"/>
          <p:cNvSpPr/>
          <p:nvPr/>
        </p:nvSpPr>
        <p:spPr>
          <a:xfrm>
            <a:off x="468720" y="5661000"/>
            <a:ext cx="28742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(Le Cun et al, 1989)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683640" y="2076840"/>
            <a:ext cx="7992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Useful on data that has “local structure” (e.g., images; sound)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6"/>
          <p:cNvSpPr/>
          <p:nvPr/>
        </p:nvSpPr>
        <p:spPr>
          <a:xfrm>
            <a:off x="6085080" y="3285000"/>
            <a:ext cx="308124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            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each unit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     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connected to a 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  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group of units,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intends to capture a particular aspect of the data  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(e.g., an object in an image; a speech phoneme in a speech signal)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7"/>
          <p:cNvSpPr/>
          <p:nvPr/>
        </p:nvSpPr>
        <p:spPr>
          <a:xfrm>
            <a:off x="316440" y="6002280"/>
            <a:ext cx="87127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see 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2"/>
              </a:rPr>
              <a:t>Chapter 6 of Michael Nielsen’s “Neural Networks and Deep Learning” online 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3"/>
              </a:rPr>
              <a:t>texbook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4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for an explanation of convolutional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Weight Sharing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D29E7A2-9B7B-4F09-9824-A232AC85865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61" name="Picture 8" descr=""/>
          <p:cNvPicPr/>
          <p:nvPr/>
        </p:nvPicPr>
        <p:blipFill>
          <a:blip r:embed="rId1"/>
          <a:stretch/>
        </p:blipFill>
        <p:spPr>
          <a:xfrm>
            <a:off x="1332000" y="2060640"/>
            <a:ext cx="5667120" cy="2838240"/>
          </a:xfrm>
          <a:prstGeom prst="rect">
            <a:avLst/>
          </a:prstGeom>
          <a:ln>
            <a:noFill/>
          </a:ln>
        </p:spPr>
      </p:pic>
      <p:sp>
        <p:nvSpPr>
          <p:cNvPr id="562" name="CustomShape 3"/>
          <p:cNvSpPr/>
          <p:nvPr/>
        </p:nvSpPr>
        <p:spPr>
          <a:xfrm>
            <a:off x="467640" y="5301360"/>
            <a:ext cx="79923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Each “filter” is applied on overlapping segments of the data, and uses the same weights each time that is applied during the same epoch (“translation invariance”).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These weights are updated after each epoch.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1763640" y="1641960"/>
            <a:ext cx="6192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three translations over the data of the same “filter”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Understanding the Brain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B1DF99E-1466-48E8-8063-D228BBE2AFE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Levels of analysis (Marr, 1982)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38080" indent="-380520">
              <a:lnSpc>
                <a:spcPct val="100000"/>
              </a:lnSpc>
              <a:buClr>
                <a:srgbClr val="a5b592"/>
              </a:buClr>
              <a:buSzPct val="70000"/>
              <a:buFont typeface="Wingdings" charset="2"/>
              <a:buAutoNum type="arabicPeriod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Computational theory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38080" indent="-380520">
              <a:lnSpc>
                <a:spcPct val="100000"/>
              </a:lnSpc>
              <a:buClr>
                <a:srgbClr val="a5b592"/>
              </a:buClr>
              <a:buSzPct val="70000"/>
              <a:buFont typeface="Wingdings" charset="2"/>
              <a:buAutoNum type="arabicPeriod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Representation and algorithm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38080" indent="-380520">
              <a:lnSpc>
                <a:spcPct val="100000"/>
              </a:lnSpc>
              <a:buClr>
                <a:srgbClr val="a5b592"/>
              </a:buClr>
              <a:buSzPct val="70000"/>
              <a:buFont typeface="Wingdings" charset="2"/>
              <a:buAutoNum type="arabicPeriod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Hardware implementation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Reverse engineering: From hardware to theory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Parallel processing: SIMD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(single instruction, multiple data machines)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vs MIMD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(multiple instruction, multiple data machines)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Neural net: SIMD with modifiable local memory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0" indent="-45684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Learning: Update by training/experience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611640" y="33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Hints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0217A26-A089-459F-BEDC-D424FF86DA4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611640" y="1628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Invariance to translation, rotation, size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Virtual examples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Augmented error: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’=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+λ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x’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1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the “same”: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=[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|θ)-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’|θ)]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Approximation hint: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567" name="Picture 5" descr=""/>
          <p:cNvPicPr/>
          <p:nvPr/>
        </p:nvPicPr>
        <p:blipFill>
          <a:blip r:embed="rId1"/>
          <a:stretch/>
        </p:blipFill>
        <p:spPr>
          <a:xfrm>
            <a:off x="1928880" y="2000160"/>
            <a:ext cx="5409720" cy="1342800"/>
          </a:xfrm>
          <a:prstGeom prst="rect">
            <a:avLst/>
          </a:prstGeom>
          <a:ln w="9360">
            <a:noFill/>
          </a:ln>
        </p:spPr>
      </p:pic>
      <p:sp>
        <p:nvSpPr>
          <p:cNvPr id="568" name="CustomShape 4"/>
          <p:cNvSpPr/>
          <p:nvPr/>
        </p:nvSpPr>
        <p:spPr>
          <a:xfrm>
            <a:off x="5766480" y="3501000"/>
            <a:ext cx="29595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(Abu-Mostafa, 1995)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5"/>
          <p:cNvSpPr/>
          <p:nvPr/>
        </p:nvSpPr>
        <p:spPr>
          <a:xfrm>
            <a:off x="5811480" y="1645560"/>
            <a:ext cx="28699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“A” remains an “A”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0" name="" descr=""/>
          <p:cNvPicPr/>
          <p:nvPr/>
        </p:nvPicPr>
        <p:blipFill>
          <a:blip r:embed="rId2"/>
          <a:stretch/>
        </p:blipFill>
        <p:spPr>
          <a:xfrm>
            <a:off x="3263760" y="4940280"/>
            <a:ext cx="4610160" cy="13334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207360" y="228600"/>
            <a:ext cx="87127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Convolutional Neural Networks in Practice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141E8E9-3EA8-4017-9703-10DFD2FAD79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73" name="Picture 2" descr=""/>
          <p:cNvPicPr/>
          <p:nvPr/>
        </p:nvPicPr>
        <p:blipFill>
          <a:blip r:embed="rId1"/>
          <a:stretch/>
        </p:blipFill>
        <p:spPr>
          <a:xfrm>
            <a:off x="1475640" y="1412640"/>
            <a:ext cx="5238360" cy="2133360"/>
          </a:xfrm>
          <a:prstGeom prst="rect">
            <a:avLst/>
          </a:prstGeom>
          <a:ln>
            <a:noFill/>
          </a:ln>
        </p:spPr>
      </p:pic>
      <p:pic>
        <p:nvPicPr>
          <p:cNvPr id="574" name="Picture 3" descr=""/>
          <p:cNvPicPr/>
          <p:nvPr/>
        </p:nvPicPr>
        <p:blipFill>
          <a:blip r:embed="rId2"/>
          <a:stretch/>
        </p:blipFill>
        <p:spPr>
          <a:xfrm>
            <a:off x="251640" y="4005000"/>
            <a:ext cx="8784720" cy="2390400"/>
          </a:xfrm>
          <a:prstGeom prst="rect">
            <a:avLst/>
          </a:prstGeom>
          <a:ln>
            <a:noFill/>
          </a:ln>
        </p:spPr>
      </p:pic>
      <p:sp>
        <p:nvSpPr>
          <p:cNvPr id="575" name="CustomShape 3"/>
          <p:cNvSpPr/>
          <p:nvPr/>
        </p:nvSpPr>
        <p:spPr>
          <a:xfrm>
            <a:off x="517680" y="6237360"/>
            <a:ext cx="8252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Taken from 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3"/>
              </a:rPr>
              <a:t>”Understanding 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4"/>
              </a:rPr>
              <a:t>Convolutional Neural Networks for 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5"/>
              </a:rPr>
              <a:t>NLP”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>
            <a:off x="207360" y="3377520"/>
            <a:ext cx="8712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Taken from </a:t>
            </a:r>
            <a:r>
              <a:rPr b="0" lang="en-US" sz="18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6"/>
              </a:rPr>
              <a:t>Chapter 6 of Michael Nielsen’s “Neural Networks and Deep Learning” online </a:t>
            </a:r>
            <a:r>
              <a:rPr b="0" lang="en-US" sz="18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7"/>
              </a:rPr>
              <a:t>texbook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Tuning the Network Size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609480" y="15894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Destructive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Weight decay: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4844880" y="15894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Constructive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Growing networks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0" name="TextShape 4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2BF4BB6-3C7B-4B0D-BDB2-B7D62E20BCEF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81" name="Picture 6" descr=""/>
          <p:cNvPicPr/>
          <p:nvPr/>
        </p:nvPicPr>
        <p:blipFill>
          <a:blip r:embed="rId1"/>
          <a:stretch/>
        </p:blipFill>
        <p:spPr>
          <a:xfrm>
            <a:off x="3643200" y="3000240"/>
            <a:ext cx="5113080" cy="2668320"/>
          </a:xfrm>
          <a:prstGeom prst="rect">
            <a:avLst/>
          </a:prstGeom>
          <a:ln>
            <a:noFill/>
          </a:ln>
        </p:spPr>
      </p:pic>
      <p:sp>
        <p:nvSpPr>
          <p:cNvPr id="582" name="CustomShape 5"/>
          <p:cNvSpPr/>
          <p:nvPr/>
        </p:nvSpPr>
        <p:spPr>
          <a:xfrm>
            <a:off x="3653280" y="5734080"/>
            <a:ext cx="13593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(Ash, 1989)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6"/>
          <p:cNvSpPr/>
          <p:nvPr/>
        </p:nvSpPr>
        <p:spPr>
          <a:xfrm>
            <a:off x="5871960" y="5715000"/>
            <a:ext cx="3119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(Fahlman and Lebiere, 1989)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2"/>
          <a:stretch/>
        </p:blipFill>
        <p:spPr>
          <a:xfrm>
            <a:off x="812880" y="3060720"/>
            <a:ext cx="2603520" cy="180324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611640" y="1772640"/>
            <a:ext cx="8229240" cy="432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Consider weights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as random vars, prior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Weight decay, ridge regression, regularization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cost=data-misfit + λ complexity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More about Bayesian methods in chapter 14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Bayesian Learning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99F461E-FCE8-43D9-9904-98F91521A35D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8" name="CustomShape 4"/>
          <p:cNvSpPr/>
          <p:nvPr/>
        </p:nvSpPr>
        <p:spPr>
          <a:xfrm>
            <a:off x="7935840" y="1851120"/>
            <a:ext cx="183960" cy="57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1612800" y="2273400"/>
            <a:ext cx="6019920" cy="250200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611640" y="26064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Dimensionality Reduction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BC81642-9816-40A2-89D8-663C45CCAF4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92" name="Picture 6" descr=""/>
          <p:cNvPicPr/>
          <p:nvPr/>
        </p:nvPicPr>
        <p:blipFill>
          <a:blip r:embed="rId1"/>
          <a:stretch/>
        </p:blipFill>
        <p:spPr>
          <a:xfrm>
            <a:off x="250920" y="1700280"/>
            <a:ext cx="8388000" cy="4304880"/>
          </a:xfrm>
          <a:prstGeom prst="rect">
            <a:avLst/>
          </a:prstGeom>
          <a:ln>
            <a:noFill/>
          </a:ln>
        </p:spPr>
      </p:pic>
      <p:sp>
        <p:nvSpPr>
          <p:cNvPr id="593" name="CustomShape 3"/>
          <p:cNvSpPr/>
          <p:nvPr/>
        </p:nvSpPr>
        <p:spPr>
          <a:xfrm>
            <a:off x="1328760" y="6093360"/>
            <a:ext cx="4222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Autoencoder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Autoencoder: An Example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339CAD9-BE47-4A92-9ED9-13EEEB23AFE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1619640" y="6458040"/>
            <a:ext cx="61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Figure from Hinton and Salakhutdinov, Science, 2006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1"/>
          <a:stretch/>
        </p:blipFill>
        <p:spPr>
          <a:xfrm>
            <a:off x="1536840" y="1473120"/>
            <a:ext cx="6108840" cy="501660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11B1C08-1AF5-42D7-A10F-BAF945507290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99" name="Picture 5" descr=""/>
          <p:cNvPicPr/>
          <p:nvPr/>
        </p:nvPicPr>
        <p:blipFill>
          <a:blip r:embed="rId1"/>
          <a:stretch/>
        </p:blipFill>
        <p:spPr>
          <a:xfrm>
            <a:off x="1176480" y="585720"/>
            <a:ext cx="6791040" cy="56862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Time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C363143-9040-4F8B-882A-94987B3070B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Applications: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Sequence recognition: Speech recognition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Sequence reproduction: Time-series prediction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Sequence association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Network architectures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Time-delay networks (Waibel et al., 1989)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Recurrent networks (Rumelhart et al., 1986)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539640" y="260640"/>
            <a:ext cx="8229240" cy="7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Time-Delay Neural Networks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D65C998-AA4F-4ADE-B1C7-EE2C77E361F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05" name="Picture 4" descr=""/>
          <p:cNvPicPr/>
          <p:nvPr/>
        </p:nvPicPr>
        <p:blipFill>
          <a:blip r:embed="rId1"/>
          <a:stretch/>
        </p:blipFill>
        <p:spPr>
          <a:xfrm>
            <a:off x="1691640" y="1556640"/>
            <a:ext cx="5249880" cy="482364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609480" y="228600"/>
            <a:ext cx="8152920" cy="89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Recurrent Networks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9572D3E-42DE-4AA3-8D4C-3A17F0338A5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08" name="Picture 5" descr=""/>
          <p:cNvPicPr/>
          <p:nvPr/>
        </p:nvPicPr>
        <p:blipFill>
          <a:blip r:embed="rId1"/>
          <a:stretch/>
        </p:blipFill>
        <p:spPr>
          <a:xfrm>
            <a:off x="214200" y="2071800"/>
            <a:ext cx="8713440" cy="31730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13" descr=""/>
          <p:cNvPicPr/>
          <p:nvPr/>
        </p:nvPicPr>
        <p:blipFill>
          <a:blip r:embed="rId1"/>
          <a:stretch/>
        </p:blipFill>
        <p:spPr>
          <a:xfrm>
            <a:off x="539640" y="2565360"/>
            <a:ext cx="5136840" cy="3578040"/>
          </a:xfrm>
          <a:prstGeom prst="rect">
            <a:avLst/>
          </a:prstGeom>
          <a:ln>
            <a:noFill/>
          </a:ln>
        </p:spPr>
      </p:pic>
      <p:sp>
        <p:nvSpPr>
          <p:cNvPr id="331" name="TextShape 1"/>
          <p:cNvSpPr txBox="1"/>
          <p:nvPr/>
        </p:nvSpPr>
        <p:spPr>
          <a:xfrm>
            <a:off x="179640" y="228600"/>
            <a:ext cx="88567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Perceptron </a:t>
            </a:r>
            <a:r>
              <a:rPr b="0" lang="tr-TR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one “neuron” or computational unit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DD8A88A-26AE-416C-847D-084ACC38635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5473800" y="4005360"/>
            <a:ext cx="2686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(Rosenblatt, 1962)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139120" y="1917000"/>
            <a:ext cx="1645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perceptron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5"/>
          <p:cNvSpPr/>
          <p:nvPr/>
        </p:nvSpPr>
        <p:spPr>
          <a:xfrm>
            <a:off x="2436840" y="6146640"/>
            <a:ext cx="1042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256320" y="3543480"/>
            <a:ext cx="1244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weights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7"/>
          <p:cNvSpPr/>
          <p:nvPr/>
        </p:nvSpPr>
        <p:spPr>
          <a:xfrm>
            <a:off x="1058040" y="2565360"/>
            <a:ext cx="1096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5003640" y="1689120"/>
            <a:ext cx="3378240" cy="22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Picture 4" descr=""/>
          <p:cNvPicPr/>
          <p:nvPr/>
        </p:nvPicPr>
        <p:blipFill>
          <a:blip r:embed="rId1"/>
          <a:stretch/>
        </p:blipFill>
        <p:spPr>
          <a:xfrm>
            <a:off x="1116000" y="692280"/>
            <a:ext cx="7127640" cy="5489280"/>
          </a:xfrm>
          <a:prstGeom prst="rect">
            <a:avLst/>
          </a:prstGeom>
          <a:ln>
            <a:noFill/>
          </a:ln>
        </p:spPr>
      </p:pic>
      <p:sp>
        <p:nvSpPr>
          <p:cNvPr id="610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Unfolding in Time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7623CF3-3E7C-4548-A80E-D287C719F33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Deep Networks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1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A04DAF3-D79E-47F6-A0BF-2CC3F9B982A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Layers of feature extraction units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have local receptive fields as in convolution networks, or can be fully connected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be trained layer by layer using an autoencoder in an unsupervised manner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need to craft the right features or the right basis functions or the right dimensionality reduction method; learns </a:t>
            </a:r>
            <a:r>
              <a:rPr b="0" lang="tr-TR" sz="2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layers of abstraction 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by itself given a lot of data and a lot of computation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Applications in vision, language processing, 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a Perceptron Does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323640" y="177264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Regression: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4500000" y="1700640"/>
            <a:ext cx="46436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Classification: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=1(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&gt;0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2" name="TextShape 4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B1C36CF-217E-44A1-B98D-D980C866AFC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Line 5"/>
          <p:cNvSpPr/>
          <p:nvPr/>
        </p:nvSpPr>
        <p:spPr>
          <a:xfrm>
            <a:off x="2842920" y="3859920"/>
            <a:ext cx="144000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6"/>
          <p:cNvSpPr/>
          <p:nvPr/>
        </p:nvSpPr>
        <p:spPr>
          <a:xfrm>
            <a:off x="1547640" y="2707560"/>
            <a:ext cx="431280" cy="431280"/>
          </a:xfrm>
          <a:prstGeom prst="ellipse">
            <a:avLst/>
          </a:prstGeom>
          <a:solidFill>
            <a:srgbClr val="99cc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7"/>
          <p:cNvSpPr/>
          <p:nvPr/>
        </p:nvSpPr>
        <p:spPr>
          <a:xfrm>
            <a:off x="1547640" y="4507920"/>
            <a:ext cx="431280" cy="4312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8"/>
          <p:cNvSpPr/>
          <p:nvPr/>
        </p:nvSpPr>
        <p:spPr>
          <a:xfrm flipV="1">
            <a:off x="1763640" y="3140640"/>
            <a:ext cx="360" cy="1366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9"/>
          <p:cNvSpPr/>
          <p:nvPr/>
        </p:nvSpPr>
        <p:spPr>
          <a:xfrm flipV="1">
            <a:off x="610920" y="3067920"/>
            <a:ext cx="1008000" cy="1439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0"/>
          <p:cNvSpPr/>
          <p:nvPr/>
        </p:nvSpPr>
        <p:spPr>
          <a:xfrm>
            <a:off x="250920" y="4507920"/>
            <a:ext cx="431280" cy="4312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1"/>
          <p:cNvSpPr/>
          <p:nvPr/>
        </p:nvSpPr>
        <p:spPr>
          <a:xfrm>
            <a:off x="1845360" y="3283920"/>
            <a:ext cx="3837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2"/>
          <p:cNvSpPr/>
          <p:nvPr/>
        </p:nvSpPr>
        <p:spPr>
          <a:xfrm>
            <a:off x="623880" y="3067920"/>
            <a:ext cx="4827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3"/>
          <p:cNvSpPr/>
          <p:nvPr/>
        </p:nvSpPr>
        <p:spPr>
          <a:xfrm>
            <a:off x="2053440" y="2491560"/>
            <a:ext cx="316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4"/>
          <p:cNvSpPr/>
          <p:nvPr/>
        </p:nvSpPr>
        <p:spPr>
          <a:xfrm>
            <a:off x="1980000" y="4436280"/>
            <a:ext cx="316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5"/>
          <p:cNvSpPr/>
          <p:nvPr/>
        </p:nvSpPr>
        <p:spPr>
          <a:xfrm>
            <a:off x="223200" y="5012640"/>
            <a:ext cx="94032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Line 16"/>
          <p:cNvSpPr/>
          <p:nvPr/>
        </p:nvSpPr>
        <p:spPr>
          <a:xfrm flipV="1">
            <a:off x="3563640" y="2491560"/>
            <a:ext cx="360" cy="2592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7"/>
          <p:cNvSpPr/>
          <p:nvPr/>
        </p:nvSpPr>
        <p:spPr>
          <a:xfrm flipV="1">
            <a:off x="2555640" y="2707560"/>
            <a:ext cx="1943280" cy="1657080"/>
          </a:xfrm>
          <a:prstGeom prst="line">
            <a:avLst/>
          </a:prstGeom>
          <a:ln w="2844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18"/>
          <p:cNvSpPr/>
          <p:nvPr/>
        </p:nvSpPr>
        <p:spPr>
          <a:xfrm>
            <a:off x="7092720" y="4005000"/>
            <a:ext cx="1440000" cy="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9"/>
          <p:cNvSpPr/>
          <p:nvPr/>
        </p:nvSpPr>
        <p:spPr>
          <a:xfrm>
            <a:off x="5797440" y="2852640"/>
            <a:ext cx="431280" cy="431280"/>
          </a:xfrm>
          <a:prstGeom prst="ellipse">
            <a:avLst/>
          </a:prstGeom>
          <a:solidFill>
            <a:srgbClr val="99cc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0"/>
          <p:cNvSpPr/>
          <p:nvPr/>
        </p:nvSpPr>
        <p:spPr>
          <a:xfrm>
            <a:off x="5797440" y="4653000"/>
            <a:ext cx="431280" cy="4312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21"/>
          <p:cNvSpPr/>
          <p:nvPr/>
        </p:nvSpPr>
        <p:spPr>
          <a:xfrm flipV="1">
            <a:off x="6013440" y="3286080"/>
            <a:ext cx="360" cy="1366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22"/>
          <p:cNvSpPr/>
          <p:nvPr/>
        </p:nvSpPr>
        <p:spPr>
          <a:xfrm flipV="1">
            <a:off x="4789440" y="3213000"/>
            <a:ext cx="1077840" cy="1439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3"/>
          <p:cNvSpPr/>
          <p:nvPr/>
        </p:nvSpPr>
        <p:spPr>
          <a:xfrm>
            <a:off x="4500720" y="4653000"/>
            <a:ext cx="431280" cy="4312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4"/>
          <p:cNvSpPr/>
          <p:nvPr/>
        </p:nvSpPr>
        <p:spPr>
          <a:xfrm>
            <a:off x="6094800" y="3429000"/>
            <a:ext cx="3837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5"/>
          <p:cNvSpPr/>
          <p:nvPr/>
        </p:nvSpPr>
        <p:spPr>
          <a:xfrm>
            <a:off x="4873680" y="3213000"/>
            <a:ext cx="4827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6"/>
          <p:cNvSpPr/>
          <p:nvPr/>
        </p:nvSpPr>
        <p:spPr>
          <a:xfrm>
            <a:off x="6376320" y="2708280"/>
            <a:ext cx="316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7"/>
          <p:cNvSpPr/>
          <p:nvPr/>
        </p:nvSpPr>
        <p:spPr>
          <a:xfrm>
            <a:off x="6228000" y="4581360"/>
            <a:ext cx="316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Line 28"/>
          <p:cNvSpPr/>
          <p:nvPr/>
        </p:nvSpPr>
        <p:spPr>
          <a:xfrm flipV="1">
            <a:off x="7812000" y="2636640"/>
            <a:ext cx="360" cy="2592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29"/>
          <p:cNvSpPr/>
          <p:nvPr/>
        </p:nvSpPr>
        <p:spPr>
          <a:xfrm flipV="1">
            <a:off x="6948360" y="2781000"/>
            <a:ext cx="1225440" cy="1729080"/>
          </a:xfrm>
          <a:prstGeom prst="line">
            <a:avLst/>
          </a:prstGeom>
          <a:ln w="93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0"/>
          <p:cNvSpPr/>
          <p:nvPr/>
        </p:nvSpPr>
        <p:spPr>
          <a:xfrm>
            <a:off x="5869440" y="2781360"/>
            <a:ext cx="299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Line 31"/>
          <p:cNvSpPr/>
          <p:nvPr/>
        </p:nvSpPr>
        <p:spPr>
          <a:xfrm>
            <a:off x="7215120" y="3571560"/>
            <a:ext cx="1008000" cy="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32"/>
          <p:cNvSpPr/>
          <p:nvPr/>
        </p:nvSpPr>
        <p:spPr>
          <a:xfrm>
            <a:off x="6372000" y="4005000"/>
            <a:ext cx="936720" cy="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3"/>
          <p:cNvSpPr/>
          <p:nvPr/>
        </p:nvSpPr>
        <p:spPr>
          <a:xfrm>
            <a:off x="7753320" y="4005360"/>
            <a:ext cx="4827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34"/>
          <p:cNvSpPr/>
          <p:nvPr/>
        </p:nvSpPr>
        <p:spPr>
          <a:xfrm>
            <a:off x="3637800" y="2420280"/>
            <a:ext cx="316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35"/>
          <p:cNvSpPr/>
          <p:nvPr/>
        </p:nvSpPr>
        <p:spPr>
          <a:xfrm>
            <a:off x="3922920" y="3788640"/>
            <a:ext cx="316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6"/>
          <p:cNvSpPr/>
          <p:nvPr/>
        </p:nvSpPr>
        <p:spPr>
          <a:xfrm>
            <a:off x="3922560" y="342828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7"/>
          <p:cNvSpPr/>
          <p:nvPr/>
        </p:nvSpPr>
        <p:spPr>
          <a:xfrm>
            <a:off x="3851280" y="299664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8"/>
          <p:cNvSpPr/>
          <p:nvPr/>
        </p:nvSpPr>
        <p:spPr>
          <a:xfrm>
            <a:off x="3274920" y="335700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9"/>
          <p:cNvSpPr/>
          <p:nvPr/>
        </p:nvSpPr>
        <p:spPr>
          <a:xfrm>
            <a:off x="3419280" y="371556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0"/>
          <p:cNvSpPr/>
          <p:nvPr/>
        </p:nvSpPr>
        <p:spPr>
          <a:xfrm>
            <a:off x="2914560" y="436500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1"/>
          <p:cNvSpPr/>
          <p:nvPr/>
        </p:nvSpPr>
        <p:spPr>
          <a:xfrm>
            <a:off x="2627280" y="342828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2"/>
          <p:cNvSpPr/>
          <p:nvPr/>
        </p:nvSpPr>
        <p:spPr>
          <a:xfrm>
            <a:off x="4714920" y="774864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3"/>
          <p:cNvSpPr/>
          <p:nvPr/>
        </p:nvSpPr>
        <p:spPr>
          <a:xfrm>
            <a:off x="4930920" y="7964640"/>
            <a:ext cx="70920" cy="70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44"/>
          <p:cNvSpPr/>
          <p:nvPr/>
        </p:nvSpPr>
        <p:spPr>
          <a:xfrm>
            <a:off x="7885080" y="3933720"/>
            <a:ext cx="14436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45"/>
          <p:cNvSpPr/>
          <p:nvPr/>
        </p:nvSpPr>
        <p:spPr>
          <a:xfrm flipH="1">
            <a:off x="7885080" y="3933720"/>
            <a:ext cx="14436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46"/>
          <p:cNvSpPr/>
          <p:nvPr/>
        </p:nvSpPr>
        <p:spPr>
          <a:xfrm>
            <a:off x="7451640" y="3933720"/>
            <a:ext cx="14436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47"/>
          <p:cNvSpPr/>
          <p:nvPr/>
        </p:nvSpPr>
        <p:spPr>
          <a:xfrm flipH="1">
            <a:off x="7451640" y="3933720"/>
            <a:ext cx="14436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48"/>
          <p:cNvSpPr/>
          <p:nvPr/>
        </p:nvSpPr>
        <p:spPr>
          <a:xfrm>
            <a:off x="7667280" y="3933720"/>
            <a:ext cx="14472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49"/>
          <p:cNvSpPr/>
          <p:nvPr/>
        </p:nvSpPr>
        <p:spPr>
          <a:xfrm flipH="1">
            <a:off x="7667280" y="3933720"/>
            <a:ext cx="14472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50"/>
          <p:cNvSpPr/>
          <p:nvPr/>
        </p:nvSpPr>
        <p:spPr>
          <a:xfrm>
            <a:off x="7812000" y="3933720"/>
            <a:ext cx="14436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51"/>
          <p:cNvSpPr/>
          <p:nvPr/>
        </p:nvSpPr>
        <p:spPr>
          <a:xfrm flipH="1">
            <a:off x="7812000" y="3933720"/>
            <a:ext cx="144360" cy="142920"/>
          </a:xfrm>
          <a:prstGeom prst="line">
            <a:avLst/>
          </a:prstGeom>
          <a:ln w="9360">
            <a:solidFill>
              <a:srgbClr val="66ff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52"/>
          <p:cNvSpPr/>
          <p:nvPr/>
        </p:nvSpPr>
        <p:spPr>
          <a:xfrm>
            <a:off x="6949800" y="3933720"/>
            <a:ext cx="14472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53"/>
          <p:cNvSpPr/>
          <p:nvPr/>
        </p:nvSpPr>
        <p:spPr>
          <a:xfrm flipH="1">
            <a:off x="6949800" y="3933720"/>
            <a:ext cx="14472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54"/>
          <p:cNvSpPr/>
          <p:nvPr/>
        </p:nvSpPr>
        <p:spPr>
          <a:xfrm>
            <a:off x="6516360" y="3933720"/>
            <a:ext cx="14472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55"/>
          <p:cNvSpPr/>
          <p:nvPr/>
        </p:nvSpPr>
        <p:spPr>
          <a:xfrm flipH="1">
            <a:off x="6516360" y="3933720"/>
            <a:ext cx="14472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56"/>
          <p:cNvSpPr/>
          <p:nvPr/>
        </p:nvSpPr>
        <p:spPr>
          <a:xfrm>
            <a:off x="6732360" y="3933720"/>
            <a:ext cx="14436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57"/>
          <p:cNvSpPr/>
          <p:nvPr/>
        </p:nvSpPr>
        <p:spPr>
          <a:xfrm flipH="1">
            <a:off x="6732360" y="3933720"/>
            <a:ext cx="14436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58"/>
          <p:cNvSpPr/>
          <p:nvPr/>
        </p:nvSpPr>
        <p:spPr>
          <a:xfrm>
            <a:off x="6876720" y="3933720"/>
            <a:ext cx="14472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59"/>
          <p:cNvSpPr/>
          <p:nvPr/>
        </p:nvSpPr>
        <p:spPr>
          <a:xfrm flipH="1">
            <a:off x="6876720" y="3933720"/>
            <a:ext cx="144720" cy="142920"/>
          </a:xfrm>
          <a:prstGeom prst="line">
            <a:avLst/>
          </a:prstGeom>
          <a:ln w="9360">
            <a:solidFill>
              <a:srgbClr val="ff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0"/>
          <p:cNvSpPr/>
          <p:nvPr/>
        </p:nvSpPr>
        <p:spPr>
          <a:xfrm>
            <a:off x="6357960" y="3500280"/>
            <a:ext cx="1740240" cy="495000"/>
          </a:xfrm>
          <a:custGeom>
            <a:avLst/>
            <a:gdLst/>
            <a:ahLst/>
            <a:rect l="l" t="t" r="r" b="b"/>
            <a:pathLst>
              <a:path w="1740694" h="495300">
                <a:moveTo>
                  <a:pt x="1740694" y="53975"/>
                </a:moveTo>
                <a:cubicBezTo>
                  <a:pt x="1569244" y="26987"/>
                  <a:pt x="1397794" y="0"/>
                  <a:pt x="1216819" y="58738"/>
                </a:cubicBezTo>
                <a:cubicBezTo>
                  <a:pt x="1035844" y="117476"/>
                  <a:pt x="842169" y="335756"/>
                  <a:pt x="654844" y="406400"/>
                </a:cubicBezTo>
                <a:cubicBezTo>
                  <a:pt x="467519" y="477044"/>
                  <a:pt x="185738" y="469900"/>
                  <a:pt x="92869" y="482600"/>
                </a:cubicBezTo>
                <a:cubicBezTo>
                  <a:pt x="0" y="495300"/>
                  <a:pt x="97632" y="482600"/>
                  <a:pt x="97632" y="482600"/>
                </a:cubicBezTo>
                <a:lnTo>
                  <a:pt x="97632" y="482600"/>
                </a:lnTo>
              </a:path>
            </a:pathLst>
          </a:cu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4699080" y="5257800"/>
            <a:ext cx="3645000" cy="74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23" descr=""/>
          <p:cNvPicPr/>
          <p:nvPr/>
        </p:nvPicPr>
        <p:blipFill>
          <a:blip r:embed="rId1"/>
          <a:stretch/>
        </p:blipFill>
        <p:spPr>
          <a:xfrm>
            <a:off x="3286080" y="2286000"/>
            <a:ext cx="5544720" cy="3979440"/>
          </a:xfrm>
          <a:prstGeom prst="rect">
            <a:avLst/>
          </a:prstGeom>
          <a:ln>
            <a:noFill/>
          </a:ln>
        </p:spPr>
      </p:pic>
      <p:sp>
        <p:nvSpPr>
          <p:cNvPr id="401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Outputs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79A5229-0ADA-4F34-937A-A7A86AEEB2E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674280" y="1717200"/>
            <a:ext cx="208440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</a:t>
            </a:r>
            <a:r>
              <a:rPr b="0" lang="en-US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5055480" y="0"/>
            <a:ext cx="183168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</a:t>
            </a:r>
            <a:r>
              <a:rPr b="0" lang="en-US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38160" y="5033160"/>
            <a:ext cx="3381480" cy="17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softmax function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normalized exponential function 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converts a real vector into one with values in the range (0, 1) that add up to 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14689080" y="-6048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"/>
          <p:cNvSpPr/>
          <p:nvPr/>
        </p:nvSpPr>
        <p:spPr>
          <a:xfrm>
            <a:off x="2124000" y="2286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"/>
          <p:cNvSpPr/>
          <p:nvPr/>
        </p:nvSpPr>
        <p:spPr>
          <a:xfrm>
            <a:off x="2677320" y="3047040"/>
            <a:ext cx="100512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softmax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2"/>
          <a:stretch/>
        </p:blipFill>
        <p:spPr>
          <a:xfrm>
            <a:off x="673200" y="2413080"/>
            <a:ext cx="1943280" cy="2514600"/>
          </a:xfrm>
          <a:prstGeom prst="rect">
            <a:avLst/>
          </a:prstGeom>
          <a:ln>
            <a:noFill/>
          </a:ln>
        </p:spPr>
      </p:pic>
      <p:pic>
        <p:nvPicPr>
          <p:cNvPr id="410" name="" descr=""/>
          <p:cNvPicPr/>
          <p:nvPr/>
        </p:nvPicPr>
        <p:blipFill>
          <a:blip r:embed="rId3"/>
          <a:stretch/>
        </p:blipFill>
        <p:spPr>
          <a:xfrm>
            <a:off x="5219640" y="469800"/>
            <a:ext cx="3467160" cy="16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611640" y="1772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Online (instances seen one by one) vs batch (whole sample) learning: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online (= incremental) learning: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need to store the whole sample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Problem may change in time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Wear and degradation in system components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Stochastic gradient-descent </a:t>
            </a:r>
            <a:r>
              <a:rPr b="0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(= incremental gradient descent)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Update after a single data instance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Generic update rule (LMS rule):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(i.e., learning the right weights)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859C180-5398-4190-8D46-DBD0B5B9091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1689120" y="5372280"/>
            <a:ext cx="6172200" cy="12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467640" y="332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 a Perceptron: 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457200" y="1981080"/>
            <a:ext cx="721080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 (Linear output):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4A018BA-E20F-4142-927B-83CCA4A8064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6603840" y="2806560"/>
            <a:ext cx="114480" cy="216000"/>
          </a:xfrm>
          <a:prstGeom prst="rect">
            <a:avLst/>
          </a:prstGeom>
          <a:ln>
            <a:noFill/>
          </a:ln>
        </p:spPr>
      </p:pic>
      <p:pic>
        <p:nvPicPr>
          <p:cNvPr id="419" name="" descr=""/>
          <p:cNvPicPr/>
          <p:nvPr/>
        </p:nvPicPr>
        <p:blipFill>
          <a:blip r:embed="rId2"/>
          <a:stretch/>
        </p:blipFill>
        <p:spPr>
          <a:xfrm>
            <a:off x="1536840" y="2768760"/>
            <a:ext cx="5842080" cy="149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539640" y="1700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Single sigmoid output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&gt;2 softmax outputs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60833B1-F066-4DBD-BD25-780A4CD5AB9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5868000" y="2637000"/>
            <a:ext cx="3168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cross-entropy cost function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used instead of the quadratic error function to speed up learning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7541640" y="4653000"/>
            <a:ext cx="1590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cross-entropy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cost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323640" y="6023520"/>
            <a:ext cx="87127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see 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1"/>
              </a:rPr>
              <a:t>Chapter 3 of Michael Nielsen’s “Neural Networks and Deep Learning” online 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2"/>
              </a:rPr>
              <a:t>texbook</a:t>
            </a:r>
            <a:r>
              <a:rPr b="0" lang="en-US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Palatino Linotype"/>
                <a:hlinkClick r:id="rId3"/>
              </a:rPr>
              <a:t>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for an explanation of cross-entropy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4"/>
          <a:stretch/>
        </p:blipFill>
        <p:spPr>
          <a:xfrm>
            <a:off x="914400" y="2336760"/>
            <a:ext cx="4952880" cy="1384200"/>
          </a:xfrm>
          <a:prstGeom prst="rect">
            <a:avLst/>
          </a:prstGeom>
          <a:ln>
            <a:noFill/>
          </a:ln>
        </p:spPr>
      </p:pic>
      <p:pic>
        <p:nvPicPr>
          <p:cNvPr id="427" name="" descr=""/>
          <p:cNvPicPr/>
          <p:nvPr/>
        </p:nvPicPr>
        <p:blipFill>
          <a:blip r:embed="rId5"/>
          <a:stretch/>
        </p:blipFill>
        <p:spPr>
          <a:xfrm>
            <a:off x="1041480" y="4432320"/>
            <a:ext cx="6337440" cy="14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5673</TotalTime>
  <Application>LibreOffice/5.3.0.3$MacOSX_X86_64 LibreOffice_project/7074905676c47b82bbcfbea1aeefc84afe1c50e1</Application>
  <Words>1220</Words>
  <Paragraphs>264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2017-03-25T11:19:25Z</dcterms:modified>
  <cp:revision>317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42</vt:i4>
  </property>
</Properties>
</file>