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wmf" ContentType="image/x-wmf"/>
  <Override PartName="/ppt/media/image29.png" ContentType="image/png"/>
  <Override PartName="/ppt/media/image28.wmf" ContentType="image/x-wmf"/>
  <Override PartName="/ppt/media/image27.wmf" ContentType="image/x-wmf"/>
  <Override PartName="/ppt/media/image26.wmf" ContentType="image/x-wmf"/>
  <Override PartName="/ppt/media/image25.png" ContentType="image/png"/>
  <Override PartName="/ppt/media/image5.png" ContentType="image/png"/>
  <Override PartName="/ppt/media/image20.png" ContentType="image/png"/>
  <Override PartName="/ppt/media/image19.wmf" ContentType="image/x-wmf"/>
  <Override PartName="/ppt/media/image2.wmf" ContentType="image/x-wmf"/>
  <Override PartName="/ppt/media/image18.png" ContentType="image/png"/>
  <Override PartName="/ppt/media/image31.png" ContentType="image/png"/>
  <Override PartName="/ppt/media/image17.wmf" ContentType="image/x-wmf"/>
  <Override PartName="/ppt/media/image30.png" ContentType="image/png"/>
  <Override PartName="/ppt/media/image16.wmf" ContentType="image/x-wmf"/>
  <Override PartName="/ppt/media/image15.wmf" ContentType="image/x-wmf"/>
  <Override PartName="/ppt/media/image14.wmf" ContentType="image/x-wmf"/>
  <Override PartName="/ppt/media/image32.wmf" ContentType="image/x-wmf"/>
  <Override PartName="/ppt/media/image13.png" ContentType="image/png"/>
  <Override PartName="/ppt/media/image12.wmf" ContentType="image/x-wmf"/>
  <Override PartName="/ppt/media/image10.wmf" ContentType="image/x-wmf"/>
  <Override PartName="/ppt/media/image24.wmf" ContentType="image/x-wmf"/>
  <Override PartName="/ppt/media/image9.wmf" ContentType="image/x-wmf"/>
  <Override PartName="/ppt/media/image23.wmf" ContentType="image/x-wmf"/>
  <Override PartName="/ppt/media/image8.wmf" ContentType="image/x-wmf"/>
  <Override PartName="/ppt/media/image11.png" ContentType="image/png"/>
  <Override PartName="/ppt/media/image22.wmf" ContentType="image/x-wmf"/>
  <Override PartName="/ppt/media/image7.wmf" ContentType="image/x-wmf"/>
  <Override PartName="/ppt/media/image21.wmf" ContentType="image/x-wmf"/>
  <Override PartName="/ppt/media/image6.wmf" ContentType="image/x-wmf"/>
  <Override PartName="/ppt/media/image4.wmf" ContentType="image/x-wmf"/>
  <Override PartName="/ppt/media/image3.wmf" ContentType="image/x-wmf"/>
  <Override PartName="/ppt/media/image1.wmf" ContentType="image/x-wmf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embeddings/oleObject3.bin" ContentType="application/vnd.openxmlformats-officedocument.oleObject"/>
  <Override PartName="/ppt/embeddings/oleObject2.bin" ContentType="application/vnd.openxmlformats-officedocument.oleObject"/>
  <Override PartName="/ppt/embeddings/oleObject1.bin" ContentType="application/vnd.openxmlformats-officedocument.oleObject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d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8499316-95BD-43C3-BDE7-98B0C9A6CCD0}" type="datetime1"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03/25/2017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0942E8B-5539-4ED6-A246-DCD22DA4F602}" type="slidenum">
              <a:rPr b="1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48F4EED-D52D-4B32-8C69-F4C524C45503}" type="datetime1"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03/25/2017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8A81CA3-C58F-4DD9-ADEF-5FCA6A489750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3B5E821-7346-44AE-94B1-4FB2CBE9F18F}" type="datetime1"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03/25/2017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D55FFF9-DCCA-4C83-B43C-CEEF140D9EA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PlaceHolder 4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0ECD117-3864-4CA0-9A2D-BB079E5D8C19}" type="datetime1"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03/25/2017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sldNum"/>
          </p:nvPr>
        </p:nvSpPr>
        <p:spPr>
          <a:xfrm>
            <a:off x="0" y="6248520"/>
            <a:ext cx="53316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5D6AD19-DAA7-473E-AE7C-96CE657264DC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title text format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2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0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1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2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09480" y="1589400"/>
            <a:ext cx="3885840" cy="45716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4844880" y="1589400"/>
            <a:ext cx="3885840" cy="45716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9957FF6-409B-49E5-8CEF-9B47C461E050}" type="datetime1"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03/25/2017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PlaceHolder 8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BFBF631-C050-418B-8355-3FF1EC71A44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" name="PlaceHolder 9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2.wmf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4.wmf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5.wmf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6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7.wmf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9.wmf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1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23.wmf"/><Relationship Id="rId7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4.wmf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oleObject" Target="../embeddings/oleObject1.bin"/><Relationship Id="rId3" Type="http://schemas.openxmlformats.org/officeDocument/2006/relationships/image" Target="../media/image26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27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28.wmf"/><Relationship Id="rId8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5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2.wmf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3.wmf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0.wmf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2362320" y="4038480"/>
            <a:ext cx="647676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tr-TR" sz="20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CHAPTER 13:</a:t>
            </a:r>
            <a:r>
              <a:rPr b="0" lang="tr-TR" sz="28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8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Kernel Machines</a:t>
            </a:r>
            <a:endParaRPr b="0" lang="tr-T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Hinge Loss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CAA066D-9E97-477D-8512-ED5FADBE9B67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65" name="Object 3"/>
          <p:cNvGraphicFramePr/>
          <p:nvPr/>
        </p:nvGraphicFramePr>
        <p:xfrm>
          <a:off x="4140000" y="2061000"/>
          <a:ext cx="4343040" cy="982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66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140000" y="2061000"/>
                    <a:ext cx="4343040" cy="9824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pic>
        <p:nvPicPr>
          <p:cNvPr id="267" name="Picture 3" descr=""/>
          <p:cNvPicPr/>
          <p:nvPr/>
        </p:nvPicPr>
        <p:blipFill>
          <a:blip r:embed="rId3"/>
          <a:stretch/>
        </p:blipFill>
        <p:spPr>
          <a:xfrm>
            <a:off x="611640" y="2061000"/>
            <a:ext cx="5105160" cy="42476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n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-SVM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F186848-AAB7-43C1-94D9-06B4448A5B3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70" name="Object 3"/>
          <p:cNvGraphicFramePr/>
          <p:nvPr/>
        </p:nvGraphicFramePr>
        <p:xfrm>
          <a:off x="2390760" y="1500120"/>
          <a:ext cx="4854240" cy="41270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71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390760" y="1500120"/>
                    <a:ext cx="4854240" cy="41270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272" name="CustomShape 4"/>
          <p:cNvSpPr/>
          <p:nvPr/>
        </p:nvSpPr>
        <p:spPr>
          <a:xfrm>
            <a:off x="1979640" y="5805360"/>
            <a:ext cx="5040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n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controls the fraction of support vectors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D96255E-B977-4DB8-86E8-8C4698932376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74" name="Object 2"/>
          <p:cNvGraphicFramePr/>
          <p:nvPr/>
        </p:nvGraphicFramePr>
        <p:xfrm>
          <a:off x="2195640" y="3933000"/>
          <a:ext cx="4492440" cy="231228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75" name="Object 1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195640" y="3933000"/>
                    <a:ext cx="4492440" cy="23122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276" name="CustomShape 3"/>
          <p:cNvSpPr/>
          <p:nvPr/>
        </p:nvSpPr>
        <p:spPr>
          <a:xfrm>
            <a:off x="611640" y="260640"/>
            <a:ext cx="80748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Kernel Trick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611640" y="1700640"/>
            <a:ext cx="8229240" cy="38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e7bc2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Preprocess input </a:t>
            </a:r>
            <a:r>
              <a:rPr b="1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by basis 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</a:pP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1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 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</a:t>
            </a:r>
            <a:r>
              <a:rPr b="1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φ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)=</a:t>
            </a:r>
            <a:r>
              <a:rPr b="1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i="1" lang="en-US" sz="28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</a:pPr>
            <a:r>
              <a:rPr b="1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1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1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1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1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)=</a:t>
            </a:r>
            <a:r>
              <a:rPr b="1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i="1" lang="en-US" sz="28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1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φ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e7bc2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SVM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5220000" y="4725000"/>
            <a:ext cx="1428480" cy="57600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6"/>
          <p:cNvSpPr/>
          <p:nvPr/>
        </p:nvSpPr>
        <p:spPr>
          <a:xfrm>
            <a:off x="3996000" y="5445360"/>
            <a:ext cx="1071360" cy="64728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430792E-E117-4121-AAD1-E3E07DE708DE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611640" y="260640"/>
            <a:ext cx="822924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Vectorial Kernels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611640" y="1772640"/>
            <a:ext cx="8229240" cy="38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e7bc2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Polynomials of degree </a:t>
            </a:r>
            <a:r>
              <a:rPr b="0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</a:pPr>
            <a:r>
              <a:rPr b="0" i="1" lang="en-US" sz="28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en-US" sz="28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3" name="Object 4"/>
          <p:cNvGraphicFramePr/>
          <p:nvPr/>
        </p:nvGraphicFramePr>
        <p:xfrm>
          <a:off x="857160" y="2571840"/>
          <a:ext cx="2639520" cy="5472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84" name="Object 1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857160" y="2571840"/>
                    <a:ext cx="2639520" cy="5472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85" name="Object 5"/>
          <p:cNvGraphicFramePr/>
          <p:nvPr/>
        </p:nvGraphicFramePr>
        <p:xfrm>
          <a:off x="611640" y="4293000"/>
          <a:ext cx="5940000" cy="204444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286" name="Object 10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611640" y="4293000"/>
                    <a:ext cx="5940000" cy="20444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pic>
        <p:nvPicPr>
          <p:cNvPr id="287" name="Picture 7" descr=""/>
          <p:cNvPicPr/>
          <p:nvPr/>
        </p:nvPicPr>
        <p:blipFill>
          <a:blip r:embed="rId5"/>
          <a:stretch/>
        </p:blipFill>
        <p:spPr>
          <a:xfrm>
            <a:off x="4572000" y="1628640"/>
            <a:ext cx="4362120" cy="35524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D412828-C6BF-41A5-9E9B-4A840062442E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11640" y="260640"/>
            <a:ext cx="822924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Vectorial Kernels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11640" y="1772640"/>
            <a:ext cx="8229240" cy="38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e7bc2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Radial-basis functions: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91" name="Object 4"/>
          <p:cNvGraphicFramePr/>
          <p:nvPr/>
        </p:nvGraphicFramePr>
        <p:xfrm>
          <a:off x="971640" y="2565000"/>
          <a:ext cx="2698560" cy="102852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92" name="Object 1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971640" y="2565000"/>
                    <a:ext cx="2698560" cy="10285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pic>
        <p:nvPicPr>
          <p:cNvPr id="293" name="Picture 6" descr=""/>
          <p:cNvPicPr/>
          <p:nvPr/>
        </p:nvPicPr>
        <p:blipFill>
          <a:blip r:embed="rId3"/>
          <a:stretch/>
        </p:blipFill>
        <p:spPr>
          <a:xfrm>
            <a:off x="4356000" y="1917000"/>
            <a:ext cx="4400280" cy="41716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612720" y="228600"/>
            <a:ext cx="8152920" cy="89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Defining kernels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91DF7B3-90DF-4FD1-B99F-830904B1DE11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Kernel “engineering”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Defining good measures of similarity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String kernels, graph kernels, image kernels, ...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Empirical kernel map: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Define a set of templates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score function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f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)=[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),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),...,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)]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and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)=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f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f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611640" y="1700640"/>
            <a:ext cx="8229240" cy="43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e7bc2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Fixed kernel combination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e7bc2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Adaptive kernel combination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e7bc2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Localized kernel combination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457200" y="260640"/>
            <a:ext cx="822924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Multiple Kernel Learning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288C971-47E3-4E06-968E-958D3DEE3442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00" name="Object 4"/>
          <p:cNvGraphicFramePr/>
          <p:nvPr/>
        </p:nvGraphicFramePr>
        <p:xfrm>
          <a:off x="5004000" y="1917000"/>
          <a:ext cx="2714400" cy="11426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01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004000" y="1917000"/>
                    <a:ext cx="2714400" cy="11426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02" name="Object 5"/>
          <p:cNvGraphicFramePr/>
          <p:nvPr/>
        </p:nvGraphicFramePr>
        <p:xfrm>
          <a:off x="3132000" y="3789000"/>
          <a:ext cx="4163760" cy="195876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303" name="Object 4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132000" y="3789000"/>
                    <a:ext cx="4163760" cy="19587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04" name="Object 6"/>
          <p:cNvGraphicFramePr/>
          <p:nvPr/>
        </p:nvGraphicFramePr>
        <p:xfrm>
          <a:off x="5364000" y="5877360"/>
          <a:ext cx="3184200" cy="55044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305" name="Object 5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5364000" y="5877360"/>
                    <a:ext cx="3184200" cy="5504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612720" y="228600"/>
            <a:ext cx="8152920" cy="89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Multiclass Kernel Machines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E1B8FDA-44DD-4419-9F0E-9586C2435545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8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1-vs-all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Pairwise separation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Error-Correcting Output Codes (section 17.5)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Single multiclass optimization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graphicFrame>
        <p:nvGraphicFramePr>
          <p:cNvPr id="309" name="Object 4"/>
          <p:cNvGraphicFramePr/>
          <p:nvPr/>
        </p:nvGraphicFramePr>
        <p:xfrm>
          <a:off x="1363680" y="3786120"/>
          <a:ext cx="6629040" cy="193176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10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363680" y="3786120"/>
                    <a:ext cx="6629040" cy="19317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1152654-A3BA-4525-BA28-99AEDFCDE8F5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611640" y="332640"/>
            <a:ext cx="80748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SVM for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611640" y="1700640"/>
            <a:ext cx="8229240" cy="38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e7bc2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Use a linear model (possibly kernelized)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0080" indent="-246600">
              <a:lnSpc>
                <a:spcPct val="100000"/>
              </a:lnSpc>
            </a:pP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)=</a:t>
            </a:r>
            <a:r>
              <a:rPr b="1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en-US" sz="28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+</a:t>
            </a:r>
            <a:r>
              <a:rPr b="0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en-US" sz="28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e7bc2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Use the </a:t>
            </a:r>
            <a:r>
              <a:rPr b="0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є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-sensitive error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4" name="Picture 15" descr=""/>
          <p:cNvPicPr/>
          <p:nvPr/>
        </p:nvPicPr>
        <p:blipFill>
          <a:blip r:embed="rId1"/>
          <a:stretch/>
        </p:blipFill>
        <p:spPr>
          <a:xfrm>
            <a:off x="5715000" y="4286160"/>
            <a:ext cx="2666520" cy="215244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315" name="Object 4"/>
          <p:cNvGraphicFramePr/>
          <p:nvPr/>
        </p:nvGraphicFramePr>
        <p:xfrm>
          <a:off x="2411640" y="3141000"/>
          <a:ext cx="5351040" cy="1012320"/>
        </p:xfrm>
        <a:graphic>
          <a:graphicData uri="http://schemas.openxmlformats.org/presentationml/2006/ole">
            <p:oleObj progId="Equation.3" r:id="rId2" spid="">
              <p:embed/>
              <p:pic>
                <p:nvPicPr>
                  <p:cNvPr id="316" name="Object 16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2411640" y="3141000"/>
                    <a:ext cx="5351040" cy="10123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17" name="Object 5"/>
          <p:cNvGraphicFramePr/>
          <p:nvPr/>
        </p:nvGraphicFramePr>
        <p:xfrm>
          <a:off x="1866960" y="4941720"/>
          <a:ext cx="3034800" cy="1557000"/>
        </p:xfrm>
        <a:graphic>
          <a:graphicData uri="http://schemas.openxmlformats.org/presentationml/2006/ole">
            <p:oleObj progId="Equation.3" r:id="rId4" spid="">
              <p:embed/>
              <p:pic>
                <p:nvPicPr>
                  <p:cNvPr id="318" name="Object 18" descr="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1866960" y="4941720"/>
                    <a:ext cx="3034800" cy="15570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19" name="Object 6"/>
          <p:cNvGraphicFramePr/>
          <p:nvPr/>
        </p:nvGraphicFramePr>
        <p:xfrm>
          <a:off x="1222200" y="4149720"/>
          <a:ext cx="3166560" cy="850680"/>
        </p:xfrm>
        <a:graphic>
          <a:graphicData uri="http://schemas.openxmlformats.org/presentationml/2006/ole">
            <p:oleObj progId="Equation.3" r:id="rId6" spid="">
              <p:embed/>
              <p:pic>
                <p:nvPicPr>
                  <p:cNvPr id="320" name="Object 20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1222200" y="4149720"/>
                    <a:ext cx="3166560" cy="850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E73A53C-D5A4-4468-8664-6D355354145D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2" name="Picture 3" descr=""/>
          <p:cNvPicPr/>
          <p:nvPr/>
        </p:nvPicPr>
        <p:blipFill>
          <a:blip r:embed="rId1"/>
          <a:stretch/>
        </p:blipFill>
        <p:spPr>
          <a:xfrm>
            <a:off x="1938240" y="1357200"/>
            <a:ext cx="5266800" cy="41428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612720" y="228600"/>
            <a:ext cx="8152920" cy="89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Kernel Machines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418810A-3C6B-470B-9B1A-E3D4778A84DA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Discriminant-based: No need to estimate densities first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Define the discriminant in terms of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support vectors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use of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kernel functions,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application-specific measures of similarity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 need to represent instances as vectors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Convex optimization problems with a unique solution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611640" y="26064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Kernel Regression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609480" y="1589400"/>
            <a:ext cx="38858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Polynomial kernel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25" name="TextShape 3"/>
          <p:cNvSpPr txBox="1"/>
          <p:nvPr/>
        </p:nvSpPr>
        <p:spPr>
          <a:xfrm>
            <a:off x="4844880" y="1589400"/>
            <a:ext cx="38858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Gaussian kernel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26" name="TextShape 4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3F4B821-60DB-4C39-B11E-3F208C5373C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7" name="Picture 3" descr=""/>
          <p:cNvPicPr/>
          <p:nvPr/>
        </p:nvPicPr>
        <p:blipFill>
          <a:blip r:embed="rId1"/>
          <a:stretch/>
        </p:blipFill>
        <p:spPr>
          <a:xfrm>
            <a:off x="785880" y="2571840"/>
            <a:ext cx="3666600" cy="2876040"/>
          </a:xfrm>
          <a:prstGeom prst="rect">
            <a:avLst/>
          </a:prstGeom>
          <a:ln w="9360">
            <a:noFill/>
          </a:ln>
        </p:spPr>
      </p:pic>
      <p:pic>
        <p:nvPicPr>
          <p:cNvPr id="328" name="Picture 4" descr=""/>
          <p:cNvPicPr/>
          <p:nvPr/>
        </p:nvPicPr>
        <p:blipFill>
          <a:blip r:embed="rId2"/>
          <a:stretch/>
        </p:blipFill>
        <p:spPr>
          <a:xfrm>
            <a:off x="4786200" y="2500200"/>
            <a:ext cx="3533400" cy="29714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Kernel Machines for Ranking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30963D0-FB7F-40FC-8BDC-A04DB6D5ACF4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require not only that scores be correct order but at least +1 unit margin.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Linear case: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graphicFrame>
        <p:nvGraphicFramePr>
          <p:cNvPr id="332" name="Object 4"/>
          <p:cNvGraphicFramePr/>
          <p:nvPr/>
        </p:nvGraphicFramePr>
        <p:xfrm>
          <a:off x="1619640" y="3285000"/>
          <a:ext cx="6144480" cy="20880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33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619640" y="3285000"/>
                    <a:ext cx="6144480" cy="20880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One-Class Kernel Machines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FB88F16-292A-4DAD-89BD-EFD4C7CCE11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Consider a sphere with center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radius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graphicFrame>
        <p:nvGraphicFramePr>
          <p:cNvPr id="337" name="Object 4"/>
          <p:cNvGraphicFramePr/>
          <p:nvPr/>
        </p:nvGraphicFramePr>
        <p:xfrm>
          <a:off x="642960" y="2500200"/>
          <a:ext cx="5168520" cy="386676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38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642960" y="2500200"/>
                    <a:ext cx="5168520" cy="38667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39" name="CustomShape 5"/>
          <p:cNvSpPr/>
          <p:nvPr/>
        </p:nvSpPr>
        <p:spPr>
          <a:xfrm>
            <a:off x="1928880" y="4357800"/>
            <a:ext cx="856800" cy="57600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6"/>
          <p:cNvSpPr/>
          <p:nvPr/>
        </p:nvSpPr>
        <p:spPr>
          <a:xfrm>
            <a:off x="4857840" y="4429080"/>
            <a:ext cx="928440" cy="57600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41" name="Picture 4" descr=""/>
          <p:cNvPicPr/>
          <p:nvPr/>
        </p:nvPicPr>
        <p:blipFill>
          <a:blip r:embed="rId3"/>
          <a:stretch/>
        </p:blipFill>
        <p:spPr>
          <a:xfrm>
            <a:off x="5857920" y="2714760"/>
            <a:ext cx="3071520" cy="30783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20F95B7-1EBC-4046-A611-A13A63A465DF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3" name="Picture 2" descr=""/>
          <p:cNvPicPr/>
          <p:nvPr/>
        </p:nvPicPr>
        <p:blipFill>
          <a:blip r:embed="rId1"/>
          <a:stretch/>
        </p:blipFill>
        <p:spPr>
          <a:xfrm>
            <a:off x="1571760" y="1819440"/>
            <a:ext cx="6000480" cy="32191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Large Margin Nearest Neighbor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A0B690A-27CE-4941-B28C-13C26F08CC90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Learns the matrix </a:t>
            </a:r>
            <a:r>
              <a:rPr b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of Mahalanobis metric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)=(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r>
              <a:rPr b="0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 three instances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and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where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are of the same class and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different, we require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&gt;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)+1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and if this is not satisfied, we have a slack for the difference and we learn M to minimize the sum of such slacks over all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triples (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being one of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neighbors of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over all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LMNN algorithm (Weinberger and Saul 2009)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LMCA algorithm (Torresani and Lee 2007) uses  a similar approach where </a:t>
            </a:r>
            <a:r>
              <a:rPr b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</a:t>
            </a:r>
            <a:r>
              <a:rPr b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0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and learns </a:t>
            </a:r>
            <a:r>
              <a:rPr b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Learning a Distance Measure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9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C032E1F-68A6-4FBB-AE24-6073E5A90AE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50" name="Picture 2" descr=""/>
          <p:cNvPicPr/>
          <p:nvPr/>
        </p:nvPicPr>
        <p:blipFill>
          <a:blip r:embed="rId1"/>
          <a:stretch/>
        </p:blipFill>
        <p:spPr>
          <a:xfrm>
            <a:off x="1691640" y="2133000"/>
            <a:ext cx="6238440" cy="21618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611640" y="260640"/>
            <a:ext cx="8229240" cy="86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Kernel Dimensionality Reduction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EDA1E99-D541-4538-A5D5-332F129B75D4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TextShape 3"/>
          <p:cNvSpPr txBox="1"/>
          <p:nvPr/>
        </p:nvSpPr>
        <p:spPr>
          <a:xfrm>
            <a:off x="457200" y="1935360"/>
            <a:ext cx="304272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Kernel PCA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does PCA on the kernel matrix (equal to canonical PCA with a linear kernel)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Kernel LDA, CCA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54" name="Picture 5" descr=""/>
          <p:cNvPicPr/>
          <p:nvPr/>
        </p:nvPicPr>
        <p:blipFill>
          <a:blip r:embed="rId1"/>
          <a:stretch/>
        </p:blipFill>
        <p:spPr>
          <a:xfrm>
            <a:off x="3643200" y="1571760"/>
            <a:ext cx="5153400" cy="43574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1D61410-3686-46E7-828A-AD5DB9764389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611640" y="260640"/>
            <a:ext cx="82292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Optimal Separating Hyperplane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44160" y="5780160"/>
            <a:ext cx="56844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(Cortes and Vapnik, 1995; Vapnik, 1995)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1" name="Object 4"/>
          <p:cNvGraphicFramePr/>
          <p:nvPr/>
        </p:nvGraphicFramePr>
        <p:xfrm>
          <a:off x="1907640" y="1484640"/>
          <a:ext cx="5328360" cy="37386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32" name="Object 1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907640" y="1484640"/>
                    <a:ext cx="5328360" cy="37386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A0F03B1-DBD6-41D9-B888-150B5E61D908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611640" y="260640"/>
            <a:ext cx="82292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Margin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611640" y="1700640"/>
            <a:ext cx="8229240" cy="38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e7bc2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Distance from the discriminant to the closest instances on either side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e7bc2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Distance of x to the hyperplane 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e7bc2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require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e7bc2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 a unique sol’n, fix </a:t>
            </a:r>
            <a:r>
              <a:rPr b="0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ρ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||</a:t>
            </a:r>
            <a:r>
              <a:rPr b="1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||=1, and to max margin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6" name="Object 4"/>
          <p:cNvGraphicFramePr/>
          <p:nvPr/>
        </p:nvGraphicFramePr>
        <p:xfrm>
          <a:off x="5940000" y="2637000"/>
          <a:ext cx="1474560" cy="101736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37" name="Object 9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940000" y="2637000"/>
                    <a:ext cx="1474560" cy="10173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38" name="Object 5"/>
          <p:cNvGraphicFramePr/>
          <p:nvPr/>
        </p:nvGraphicFramePr>
        <p:xfrm>
          <a:off x="2843640" y="3501000"/>
          <a:ext cx="2544480" cy="8884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239" name="Object 12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843640" y="3501000"/>
                    <a:ext cx="2544480" cy="888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40" name="Object 6"/>
          <p:cNvGraphicFramePr/>
          <p:nvPr/>
        </p:nvGraphicFramePr>
        <p:xfrm>
          <a:off x="1979640" y="5373360"/>
          <a:ext cx="5522400" cy="79164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241" name="Object 14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1979640" y="5373360"/>
                    <a:ext cx="5522400" cy="7916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611640" y="332640"/>
            <a:ext cx="8305560" cy="79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Margin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4F77E62-4076-4AC8-83C6-B33C631E0D3B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44" name="Picture 3" descr=""/>
          <p:cNvPicPr/>
          <p:nvPr/>
        </p:nvPicPr>
        <p:blipFill>
          <a:blip r:embed="rId1"/>
          <a:stretch/>
        </p:blipFill>
        <p:spPr>
          <a:xfrm>
            <a:off x="1979640" y="1628640"/>
            <a:ext cx="5500080" cy="44481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0F88A53-6D19-4B19-A7E1-2701191A5B64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46" name="Object 2"/>
          <p:cNvGraphicFramePr/>
          <p:nvPr/>
        </p:nvGraphicFramePr>
        <p:xfrm>
          <a:off x="1379520" y="811080"/>
          <a:ext cx="5636880" cy="49622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47" name="Object 8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379520" y="811080"/>
                    <a:ext cx="5636880" cy="49622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D40F445-8F4E-4E4A-BE12-1F1EE64CEBC1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714240" y="4786200"/>
            <a:ext cx="7775280" cy="82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Most α</a:t>
            </a:r>
            <a:r>
              <a:rPr b="0" i="1" lang="en-US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are 0 and only a small number have α</a:t>
            </a:r>
            <a:r>
              <a:rPr b="0" i="1" lang="en-US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&gt;0; they are the 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support vectors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50" name="Object 3"/>
          <p:cNvGraphicFramePr/>
          <p:nvPr/>
        </p:nvGraphicFramePr>
        <p:xfrm>
          <a:off x="1285920" y="1071720"/>
          <a:ext cx="5898960" cy="334296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51" name="Object 8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285920" y="1071720"/>
                    <a:ext cx="5898960" cy="33429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B6A12F4-77B8-408A-A8BB-CA1B59718462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11640" y="188640"/>
            <a:ext cx="82292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Soft Margin Hyperplane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611640" y="1628640"/>
            <a:ext cx="8229240" cy="38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e7bc2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Not linearly separable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e7bc2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Soft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e7bc2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New primal 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55" name="Object 4"/>
          <p:cNvGraphicFramePr/>
          <p:nvPr/>
        </p:nvGraphicFramePr>
        <p:xfrm>
          <a:off x="1152360" y="2492280"/>
          <a:ext cx="2879280" cy="52992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56" name="Object 1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152360" y="2492280"/>
                    <a:ext cx="2879280" cy="5299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57" name="Object 5"/>
          <p:cNvGraphicFramePr/>
          <p:nvPr/>
        </p:nvGraphicFramePr>
        <p:xfrm>
          <a:off x="1928880" y="3929040"/>
          <a:ext cx="820440" cy="76176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258" name="Object 16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1928880" y="3929040"/>
                    <a:ext cx="820440" cy="7617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59" name="Object 6"/>
          <p:cNvGraphicFramePr/>
          <p:nvPr/>
        </p:nvGraphicFramePr>
        <p:xfrm>
          <a:off x="1187640" y="5301360"/>
          <a:ext cx="7343280" cy="77436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260" name="Object 18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1187640" y="5301360"/>
                    <a:ext cx="7343280" cy="7743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4CFDDC8-18F9-4C7F-84B3-E4820F45053E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62" name="Picture 3" descr=""/>
          <p:cNvPicPr/>
          <p:nvPr/>
        </p:nvPicPr>
        <p:blipFill>
          <a:blip r:embed="rId1"/>
          <a:stretch/>
        </p:blipFill>
        <p:spPr>
          <a:xfrm>
            <a:off x="1890720" y="1247760"/>
            <a:ext cx="5362200" cy="4362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156</TotalTime>
  <Application>LibreOffice/5.3.0.3$MacOSX_X86_64 LibreOffice_project/7074905676c47b82bbcfbea1aeefc84afe1c50e1</Application>
  <Words>382</Words>
  <Paragraphs>127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2010-02-24T14:37:12Z</dcterms:created>
  <dc:creator>ethem alpaydın</dc:creator>
  <dc:description/>
  <dc:language>en-US</dc:language>
  <cp:lastModifiedBy/>
  <dcterms:modified xsi:type="dcterms:W3CDTF">2017-03-25T11:14:20Z</dcterms:modified>
  <cp:revision>29</cp:revision>
  <dc:subject/>
  <dc:title>INTRODUCTION TO  Machine Learning 2nd Edition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