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0.png" ContentType="image/png"/>
  <Override PartName="/ppt/media/image39.png" ContentType="image/png"/>
  <Override PartName="/ppt/media/image38.png" ContentType="image/png"/>
  <Override PartName="/ppt/media/image35.wmf" ContentType="image/x-wmf"/>
  <Override PartName="/ppt/media/image34.png" ContentType="image/png"/>
  <Override PartName="/ppt/media/image33.wmf" ContentType="image/x-wmf"/>
  <Override PartName="/ppt/media/image32.wmf" ContentType="image/x-wmf"/>
  <Override PartName="/ppt/media/image43.png" ContentType="image/png"/>
  <Override PartName="/ppt/media/image29.wmf" ContentType="image/x-wmf"/>
  <Override PartName="/ppt/media/image42.png" ContentType="image/png"/>
  <Override PartName="/ppt/media/image28.wmf" ContentType="image/x-wmf"/>
  <Override PartName="/ppt/media/image41.png" ContentType="image/png"/>
  <Override PartName="/ppt/media/image27.wmf" ContentType="image/x-wmf"/>
  <Override PartName="/ppt/media/image26.png" ContentType="image/png"/>
  <Override PartName="/ppt/media/image25.wmf" ContentType="image/x-wmf"/>
  <Override PartName="/ppt/media/image24.wmf" ContentType="image/x-wmf"/>
  <Override PartName="/ppt/media/image20.png" ContentType="image/png"/>
  <Override PartName="/ppt/media/image19.wmf" ContentType="image/x-wmf"/>
  <Override PartName="/ppt/media/image18.png" ContentType="image/png"/>
  <Override PartName="/ppt/media/image17.wmf" ContentType="image/x-wmf"/>
  <Override PartName="/ppt/media/image16.wmf" ContentType="image/x-wmf"/>
  <Override PartName="/ppt/media/image15.wmf" ContentType="image/x-wmf"/>
  <Override PartName="/ppt/media/image14.wmf" ContentType="image/x-wmf"/>
  <Override PartName="/ppt/media/image13.wmf" ContentType="image/x-wmf"/>
  <Override PartName="/ppt/media/image31.wmf" ContentType="image/x-wmf"/>
  <Override PartName="/ppt/media/image12.png" ContentType="image/png"/>
  <Override PartName="/ppt/media/image10.wmf" ContentType="image/x-wmf"/>
  <Override PartName="/ppt/media/image9.png" ContentType="image/png"/>
  <Override PartName="/ppt/media/image8.png" ContentType="image/png"/>
  <Override PartName="/ppt/media/image22.png" ContentType="image/png"/>
  <Override PartName="/ppt/media/image7.png" ContentType="image/png"/>
  <Override PartName="/ppt/media/image30.wmf" ContentType="image/x-wmf"/>
  <Override PartName="/ppt/media/image11.png" ContentType="image/png"/>
  <Override PartName="/ppt/media/image6.png" ContentType="image/png"/>
  <Override PartName="/ppt/media/image5.wmf" ContentType="image/x-wmf"/>
  <Override PartName="/ppt/media/image4.wmf" ContentType="image/x-wmf"/>
  <Override PartName="/ppt/media/image23.wmf" ContentType="image/x-wmf"/>
  <Override PartName="/ppt/media/image3.wmf" ContentType="image/x-wmf"/>
  <Override PartName="/ppt/media/image37.png" ContentType="image/png"/>
  <Override PartName="/ppt/media/image2.png" ContentType="image/png"/>
  <Override PartName="/ppt/media/image21.wmf" ContentType="image/x-wmf"/>
  <Override PartName="/ppt/media/image36.png" ContentType="image/png"/>
  <Override PartName="/ppt/media/image1.png" ContentType="image/png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embeddings/oleObject2.bin" ContentType="application/vnd.openxmlformats-officedocument.oleObject"/>
  <Override PartName="/ppt/embeddings/oleObject1.bin" ContentType="application/vnd.openxmlformats-officedocument.oleObject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/>
  <p:notesSz cx="10234612" cy="7099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d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style</a:t>
            </a:r>
            <a:endParaRPr b="0" lang="tr-T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2004 Introduction to Machine Learning © The MIT Press (V1.1)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1235D32-1FC6-4593-8693-5E952B63416F}" type="slidenum">
              <a:rPr b="1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2004 Introduction to Machine Learning © The MIT Press (V1.1)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F54C696-DB61-4C70-A4EB-5A5E2CAB5CB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8448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5B00A78-6137-4A75-90DB-6053993C2DAE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2004 Introduction to Machine Learning © The MIT Press (V1.1)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2004 Introduction to Machine Learning © The MIT Press (V1.1)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0860D8F-E265-40D0-A206-3BC0CD6CF4E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PlaceHolder 4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2004 Introduction to Machine Learning © The MIT Press (V1.1)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sldNum"/>
          </p:nvPr>
        </p:nvSpPr>
        <p:spPr>
          <a:xfrm>
            <a:off x="0" y="6248520"/>
            <a:ext cx="53316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500D75C-CF89-48B6-983D-BA5D033AB80C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r-T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Click to edit the title text format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0.wmf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6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7.wmf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9.wmf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1.wmf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3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24.wmf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5.wmf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7.wmf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8.wmf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9.wmf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0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1.wmf"/><Relationship Id="rId5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2.wmf"/><Relationship Id="rId3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3.wmf"/><Relationship Id="rId3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35.wmf"/><Relationship Id="rId4" Type="http://schemas.openxmlformats.org/officeDocument/2006/relationships/slideLayout" Target="../slideLayouts/slideLayout4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514600" y="4191120"/>
            <a:ext cx="6476760" cy="18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CHAPTER 19:</a:t>
            </a:r>
            <a:r>
              <a:rPr b="0" lang="en-US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en-US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design and analysis of machine learning experiments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611640" y="260640"/>
            <a:ext cx="8229240" cy="86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Performance Measures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A43F8C7-98F0-49FD-BC91-6E54A55A70E6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8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8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8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8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Error rate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# of errors / # of instances = (FN+FP) / 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Recall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# of found positives / # of positives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TP / (TP+FN) = sensitivity = hit rate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Precision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# of found positives / # of found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TP / (TP+FP)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Specificity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TN / (TN+FP)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False alarm rate = FP / (FP+TN) = 1 - Specificity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64" name="Picture 4" descr=""/>
          <p:cNvPicPr/>
          <p:nvPr/>
        </p:nvPicPr>
        <p:blipFill>
          <a:blip r:embed="rId1"/>
          <a:stretch/>
        </p:blipFill>
        <p:spPr>
          <a:xfrm>
            <a:off x="827640" y="1700640"/>
            <a:ext cx="7160760" cy="13672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611640" y="260640"/>
            <a:ext cx="8229240" cy="86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ROC Curve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49E3D45-55B8-404A-BD6A-BB10F78EE5E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7" name="Picture 6" descr=""/>
          <p:cNvPicPr/>
          <p:nvPr/>
        </p:nvPicPr>
        <p:blipFill>
          <a:blip r:embed="rId1"/>
          <a:stretch/>
        </p:blipFill>
        <p:spPr>
          <a:xfrm>
            <a:off x="611280" y="1773360"/>
            <a:ext cx="7919640" cy="40032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08B7F1C-F820-4D11-9237-49AB7EF98CD9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9" name="Picture 2" descr=""/>
          <p:cNvPicPr/>
          <p:nvPr/>
        </p:nvPicPr>
        <p:blipFill>
          <a:blip r:embed="rId1"/>
          <a:stretch/>
        </p:blipFill>
        <p:spPr>
          <a:xfrm>
            <a:off x="843120" y="1176480"/>
            <a:ext cx="7457760" cy="45050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2" descr=""/>
          <p:cNvPicPr/>
          <p:nvPr/>
        </p:nvPicPr>
        <p:blipFill>
          <a:blip r:embed="rId1"/>
          <a:stretch/>
        </p:blipFill>
        <p:spPr>
          <a:xfrm>
            <a:off x="1691640" y="1772640"/>
            <a:ext cx="5596560" cy="4663800"/>
          </a:xfrm>
          <a:prstGeom prst="rect">
            <a:avLst/>
          </a:prstGeom>
          <a:ln w="9360">
            <a:noFill/>
          </a:ln>
        </p:spPr>
      </p:pic>
      <p:sp>
        <p:nvSpPr>
          <p:cNvPr id="271" name="TextShape 1"/>
          <p:cNvSpPr txBox="1"/>
          <p:nvPr/>
        </p:nvSpPr>
        <p:spPr>
          <a:xfrm>
            <a:off x="539640" y="260640"/>
            <a:ext cx="8305560" cy="86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Precision and Recall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4365AD7-3FD7-4CC6-9FA2-BE43B675854A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11640" y="26064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Interval Estimation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8EF185D-F697-4BBF-9D4F-F8154849F745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75" name="Object 3"/>
          <p:cNvGraphicFramePr/>
          <p:nvPr/>
        </p:nvGraphicFramePr>
        <p:xfrm>
          <a:off x="714240" y="2928960"/>
          <a:ext cx="4763880" cy="3160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76" name="Object 1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14240" y="2928960"/>
                    <a:ext cx="4763880" cy="31604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77" name="TextShape 4"/>
          <p:cNvSpPr txBox="1"/>
          <p:nvPr/>
        </p:nvSpPr>
        <p:spPr>
          <a:xfrm>
            <a:off x="914400" y="157176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{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~ N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σ</a:t>
            </a:r>
            <a:r>
              <a:rPr b="0" lang="tr-TR" sz="28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~ N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σ</a:t>
            </a:r>
            <a:r>
              <a:rPr b="0" lang="tr-TR" sz="28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/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5796000" y="5445360"/>
            <a:ext cx="3024000" cy="70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100(1- </a:t>
            </a:r>
            <a:r>
              <a:rPr b="0" i="1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</a:t>
            </a:r>
            <a:r>
              <a:rPr b="0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percent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confidence interval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9" name="Picture 11" descr=""/>
          <p:cNvPicPr/>
          <p:nvPr/>
        </p:nvPicPr>
        <p:blipFill>
          <a:blip r:embed="rId3"/>
          <a:stretch/>
        </p:blipFill>
        <p:spPr>
          <a:xfrm>
            <a:off x="5436000" y="2205000"/>
            <a:ext cx="3495240" cy="28573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A5C1D30-209E-46E8-899C-21531BC3D7DC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45320" y="3651120"/>
            <a:ext cx="328392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When </a:t>
            </a:r>
            <a:r>
              <a:rPr b="0" i="1" lang="en-US" sz="32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σ</a:t>
            </a:r>
            <a:r>
              <a:rPr b="0" lang="en-US" sz="32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en-US" sz="32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 not known: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2" name="Picture 11" descr=""/>
          <p:cNvPicPr/>
          <p:nvPr/>
        </p:nvPicPr>
        <p:blipFill>
          <a:blip r:embed="rId1"/>
          <a:stretch/>
        </p:blipFill>
        <p:spPr>
          <a:xfrm>
            <a:off x="5076720" y="1125360"/>
            <a:ext cx="3514320" cy="286668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283" name="Object 3"/>
          <p:cNvGraphicFramePr/>
          <p:nvPr/>
        </p:nvGraphicFramePr>
        <p:xfrm>
          <a:off x="797040" y="674640"/>
          <a:ext cx="3803400" cy="2850840"/>
        </p:xfrm>
        <a:graphic>
          <a:graphicData uri="http://schemas.openxmlformats.org/presentationml/2006/ole">
            <p:oleObj progId="Equation.3" r:id="rId2" spid="">
              <p:embed/>
              <p:pic>
                <p:nvPicPr>
                  <p:cNvPr id="284" name="Object 12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797040" y="674640"/>
                    <a:ext cx="3803400" cy="28508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85" name="Object 4"/>
          <p:cNvGraphicFramePr/>
          <p:nvPr/>
        </p:nvGraphicFramePr>
        <p:xfrm>
          <a:off x="1139760" y="4221000"/>
          <a:ext cx="6359040" cy="1990440"/>
        </p:xfrm>
        <a:graphic>
          <a:graphicData uri="http://schemas.openxmlformats.org/presentationml/2006/ole">
            <p:oleObj progId="Equation.3" r:id="rId4" spid="">
              <p:embed/>
              <p:pic>
                <p:nvPicPr>
                  <p:cNvPr id="286" name="Object 13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1139760" y="4221000"/>
                    <a:ext cx="6359040" cy="19904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87" name="CustomShape 5"/>
          <p:cNvSpPr/>
          <p:nvPr/>
        </p:nvSpPr>
        <p:spPr>
          <a:xfrm>
            <a:off x="5292000" y="332640"/>
            <a:ext cx="3312000" cy="1004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100(1- </a:t>
            </a:r>
            <a:r>
              <a:rPr b="0" i="1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</a:t>
            </a:r>
            <a:r>
              <a:rPr b="0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percent one-sided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confidence interval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611640" y="1628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Reject a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null hypothesis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not supported by the sample with enough confidence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{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~ N (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σ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vs.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≠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Accept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with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level of significance </a:t>
            </a:r>
            <a:r>
              <a:rPr b="0" i="1" lang="tr-TR" sz="28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in the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100(1-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confidence interval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Two-sided test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Hypothesis Testing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74FD83D-631F-4CC9-ABCE-7B4E7A6057A3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91" name="Object 4"/>
          <p:cNvGraphicFramePr/>
          <p:nvPr/>
        </p:nvGraphicFramePr>
        <p:xfrm>
          <a:off x="2627640" y="4077000"/>
          <a:ext cx="2974680" cy="7488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92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627640" y="4077000"/>
                    <a:ext cx="2974680" cy="7488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559C7AA-61C9-4190-BF5B-790CAF3F7BE9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914400" y="500040"/>
            <a:ext cx="8229240" cy="539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One-sided test: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≤ 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vs.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&gt;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Accept if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Variance unknown: Use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instead of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Accept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if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graphicFrame>
        <p:nvGraphicFramePr>
          <p:cNvPr id="295" name="Object 3"/>
          <p:cNvGraphicFramePr/>
          <p:nvPr/>
        </p:nvGraphicFramePr>
        <p:xfrm>
          <a:off x="2915640" y="3285000"/>
          <a:ext cx="2958480" cy="8636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96" name="Object 10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915640" y="3285000"/>
                    <a:ext cx="2958480" cy="8636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97" name="Object 4"/>
          <p:cNvGraphicFramePr/>
          <p:nvPr/>
        </p:nvGraphicFramePr>
        <p:xfrm>
          <a:off x="2267640" y="5445360"/>
          <a:ext cx="4424760" cy="93564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298" name="Object 1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267640" y="5445360"/>
                    <a:ext cx="4424760" cy="9356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pic>
        <p:nvPicPr>
          <p:cNvPr id="299" name="Picture 6" descr=""/>
          <p:cNvPicPr/>
          <p:nvPr/>
        </p:nvPicPr>
        <p:blipFill>
          <a:blip r:embed="rId5"/>
          <a:stretch/>
        </p:blipFill>
        <p:spPr>
          <a:xfrm>
            <a:off x="1331640" y="404640"/>
            <a:ext cx="6171840" cy="1828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611640" y="260640"/>
            <a:ext cx="8229240" cy="86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Assessing Error: H</a:t>
            </a:r>
            <a:r>
              <a:rPr b="0" lang="tr-TR" sz="40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4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  <a:r>
              <a:rPr b="0" i="1" lang="tr-TR" sz="4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4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≤ </a:t>
            </a:r>
            <a:r>
              <a:rPr b="0" i="1" lang="tr-TR" sz="4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40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4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vs. H</a:t>
            </a:r>
            <a:r>
              <a:rPr b="0" lang="tr-TR" sz="40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4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  <a:r>
              <a:rPr b="0" i="1" lang="tr-TR" sz="4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4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&gt; </a:t>
            </a:r>
            <a:r>
              <a:rPr b="0" i="1" lang="tr-TR" sz="4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40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4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F8BAE48-E7C5-4832-92FC-D8310B5E67E3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02" name="Object 3"/>
          <p:cNvGraphicFramePr/>
          <p:nvPr/>
        </p:nvGraphicFramePr>
        <p:xfrm>
          <a:off x="4214880" y="3214800"/>
          <a:ext cx="4209840" cy="10234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03" name="Object 1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214880" y="3214800"/>
                    <a:ext cx="4209840" cy="1023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04" name="TextShape 4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Single training/validation set: Binomial Test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error prob is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prob that there are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errors or less in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validation trials is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05" name="Picture 12" descr=""/>
          <p:cNvPicPr/>
          <p:nvPr/>
        </p:nvPicPr>
        <p:blipFill>
          <a:blip r:embed="rId3"/>
          <a:stretch/>
        </p:blipFill>
        <p:spPr>
          <a:xfrm>
            <a:off x="611280" y="3357720"/>
            <a:ext cx="3533400" cy="2790360"/>
          </a:xfrm>
          <a:prstGeom prst="rect">
            <a:avLst/>
          </a:prstGeom>
          <a:ln w="9360">
            <a:noFill/>
          </a:ln>
        </p:spPr>
      </p:pic>
      <p:sp>
        <p:nvSpPr>
          <p:cNvPr id="306" name="Line 5"/>
          <p:cNvSpPr/>
          <p:nvPr/>
        </p:nvSpPr>
        <p:spPr>
          <a:xfrm>
            <a:off x="1692000" y="5300640"/>
            <a:ext cx="360" cy="108108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6"/>
          <p:cNvSpPr/>
          <p:nvPr/>
        </p:nvSpPr>
        <p:spPr>
          <a:xfrm>
            <a:off x="1331640" y="6237000"/>
            <a:ext cx="36036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7"/>
          <p:cNvSpPr/>
          <p:nvPr/>
        </p:nvSpPr>
        <p:spPr>
          <a:xfrm>
            <a:off x="970920" y="5445000"/>
            <a:ext cx="6966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1-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8"/>
          <p:cNvSpPr/>
          <p:nvPr/>
        </p:nvSpPr>
        <p:spPr>
          <a:xfrm>
            <a:off x="4319640" y="4357800"/>
            <a:ext cx="4814280" cy="45612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Accept if this prob is less than 1-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9"/>
          <p:cNvSpPr/>
          <p:nvPr/>
        </p:nvSpPr>
        <p:spPr>
          <a:xfrm>
            <a:off x="2239920" y="5214960"/>
            <a:ext cx="1462680" cy="364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=100, </a:t>
            </a: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0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611640" y="260640"/>
            <a:ext cx="8229240" cy="86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Normal Approximation to the Binomial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17CE06B-0E2A-4839-9A65-8F8A8B08577C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13" name="Object 3"/>
          <p:cNvGraphicFramePr/>
          <p:nvPr/>
        </p:nvGraphicFramePr>
        <p:xfrm>
          <a:off x="5189400" y="2852640"/>
          <a:ext cx="2077560" cy="8553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14" name="Object 10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189400" y="2852640"/>
                    <a:ext cx="2077560" cy="8553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15" name="TextShape 4"/>
          <p:cNvSpPr txBox="1"/>
          <p:nvPr/>
        </p:nvSpPr>
        <p:spPr>
          <a:xfrm>
            <a:off x="914400" y="19288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Number of errors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approx N with mean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Np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var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Np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(1-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16" name="Picture 4" descr=""/>
          <p:cNvPicPr/>
          <p:nvPr/>
        </p:nvPicPr>
        <p:blipFill>
          <a:blip r:embed="rId3"/>
          <a:stretch/>
        </p:blipFill>
        <p:spPr>
          <a:xfrm>
            <a:off x="826920" y="2997360"/>
            <a:ext cx="3580920" cy="2752200"/>
          </a:xfrm>
          <a:prstGeom prst="rect">
            <a:avLst/>
          </a:prstGeom>
          <a:ln w="9360">
            <a:noFill/>
          </a:ln>
        </p:spPr>
      </p:pic>
      <p:sp>
        <p:nvSpPr>
          <p:cNvPr id="317" name="CustomShape 5"/>
          <p:cNvSpPr/>
          <p:nvPr/>
        </p:nvSpPr>
        <p:spPr>
          <a:xfrm>
            <a:off x="4563000" y="3929040"/>
            <a:ext cx="4181760" cy="871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Accept if this prob for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less than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1-</a:t>
            </a:r>
            <a:r>
              <a:rPr b="0" i="1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Line 6"/>
          <p:cNvSpPr/>
          <p:nvPr/>
        </p:nvSpPr>
        <p:spPr>
          <a:xfrm>
            <a:off x="1979280" y="5157720"/>
            <a:ext cx="360" cy="1081080"/>
          </a:xfrm>
          <a:prstGeom prst="line">
            <a:avLst/>
          </a:prstGeom>
          <a:ln w="93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7"/>
          <p:cNvSpPr/>
          <p:nvPr/>
        </p:nvSpPr>
        <p:spPr>
          <a:xfrm>
            <a:off x="1618920" y="5805360"/>
            <a:ext cx="36036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8"/>
          <p:cNvSpPr/>
          <p:nvPr/>
        </p:nvSpPr>
        <p:spPr>
          <a:xfrm>
            <a:off x="1186560" y="5805360"/>
            <a:ext cx="6966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1-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AE5F9A8-B230-4621-A1E7-389311C9E31D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Questions: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Assessment of the expected error of a learning algorithm: Is the error rate of 1-NN less than 2%?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Comparing the expected errors of two algorithms: Is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-NN more accurate than MLP ?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Training/validation/test sets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Resampling methods: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-fold cross-validation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Multiple training/validation sets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1 if instance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misclassified on fold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Error rate of fold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With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average and var of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, we accept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or less error if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 less than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α,K</a:t>
            </a:r>
            <a:r>
              <a:rPr b="0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-1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Paired </a:t>
            </a:r>
            <a:r>
              <a:rPr b="0" i="1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Test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90EB2E8-18F6-42E0-A8DB-8D1975577979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24" name="Object 4"/>
          <p:cNvGraphicFramePr/>
          <p:nvPr/>
        </p:nvGraphicFramePr>
        <p:xfrm>
          <a:off x="3924000" y="2565000"/>
          <a:ext cx="1503000" cy="9266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25" name="Object 7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924000" y="2565000"/>
                    <a:ext cx="1503000" cy="9266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26" name="Object 5"/>
          <p:cNvGraphicFramePr/>
          <p:nvPr/>
        </p:nvGraphicFramePr>
        <p:xfrm>
          <a:off x="3420000" y="4221000"/>
          <a:ext cx="2253960" cy="86472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327" name="Object 9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420000" y="4221000"/>
                    <a:ext cx="2253960" cy="8647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683640" y="1628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Single training/validation set: McNemar’s Test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Under H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we expect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01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01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+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)/2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Comparing Classifiers: H</a:t>
            </a:r>
            <a:r>
              <a:rPr b="0" lang="tr-TR" sz="4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:μ</a:t>
            </a:r>
            <a:r>
              <a:rPr b="0" lang="tr-TR" sz="4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=μ</a:t>
            </a:r>
            <a:r>
              <a:rPr b="0" lang="tr-TR" sz="4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vs. H</a:t>
            </a:r>
            <a:r>
              <a:rPr b="0" lang="tr-TR" sz="4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:μ</a:t>
            </a:r>
            <a:r>
              <a:rPr b="0" lang="tr-TR" sz="4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≠μ</a:t>
            </a:r>
            <a:r>
              <a:rPr b="0" lang="tr-TR" sz="4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8F075DA-699E-4BDF-B271-D7A62EF62A4E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31" name="Object 4"/>
          <p:cNvGraphicFramePr/>
          <p:nvPr/>
        </p:nvGraphicFramePr>
        <p:xfrm>
          <a:off x="2843640" y="4365000"/>
          <a:ext cx="2808000" cy="10886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32" name="Object 9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843640" y="4365000"/>
                    <a:ext cx="2808000" cy="10886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33" name="CustomShape 5"/>
          <p:cNvSpPr/>
          <p:nvPr/>
        </p:nvSpPr>
        <p:spPr>
          <a:xfrm>
            <a:off x="973800" y="5697360"/>
            <a:ext cx="2331360" cy="113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Accept if &lt; X</a:t>
            </a:r>
            <a:r>
              <a:rPr b="0" lang="en-US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en-US" sz="32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α,1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4" name="Picture 8" descr=""/>
          <p:cNvPicPr/>
          <p:nvPr/>
        </p:nvPicPr>
        <p:blipFill>
          <a:blip r:embed="rId3"/>
          <a:stretch/>
        </p:blipFill>
        <p:spPr>
          <a:xfrm>
            <a:off x="1115640" y="2205000"/>
            <a:ext cx="7143480" cy="14094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611640" y="332640"/>
            <a:ext cx="8229240" cy="79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-Fold CV Paired </a:t>
            </a:r>
            <a:r>
              <a:rPr b="0" i="1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Test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E01ADE7-DC5F-42AC-8D20-B6F6C44C3CCA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37" name="Object 3"/>
          <p:cNvGraphicFramePr/>
          <p:nvPr/>
        </p:nvGraphicFramePr>
        <p:xfrm>
          <a:off x="1043640" y="3861000"/>
          <a:ext cx="7016040" cy="23040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38" name="Object 1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043640" y="3861000"/>
                    <a:ext cx="7016040" cy="2304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39" name="TextShape 4"/>
          <p:cNvSpPr txBox="1"/>
          <p:nvPr/>
        </p:nvSpPr>
        <p:spPr>
          <a:xfrm>
            <a:off x="611640" y="1628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-fold cv to get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training/validation folds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Errors of classifiers 1 and 2 on fold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–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: Paired difference on fold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null hypothesis is whether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has mean 0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11640" y="260640"/>
            <a:ext cx="8229240" cy="93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5×2 cv Paired </a:t>
            </a:r>
            <a:r>
              <a:rPr b="0" i="1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Test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B8332C7-7DEA-471C-81C8-FD594B221D65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42" name="Object 3"/>
          <p:cNvGraphicFramePr/>
          <p:nvPr/>
        </p:nvGraphicFramePr>
        <p:xfrm>
          <a:off x="2123640" y="3645000"/>
          <a:ext cx="5085000" cy="14270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43" name="Object 1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123640" y="3645000"/>
                    <a:ext cx="5085000" cy="14270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44" name="TextShape 4"/>
          <p:cNvSpPr txBox="1"/>
          <p:nvPr/>
        </p:nvSpPr>
        <p:spPr>
          <a:xfrm>
            <a:off x="611640" y="1628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 5×2 cv to get 2 folds of 5 tra/val replications (Dietterich, 1998)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:  difference btw errors of 1 and 2 on fold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=1, 2 of replication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=1,...,5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755640" y="5373720"/>
            <a:ext cx="7992720" cy="607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Two-sided test: Accept H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μ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if in (-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α/2,5</a:t>
            </a:r>
            <a:r>
              <a:rPr b="0" lang="en-US" sz="32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α/2,5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6"/>
          <p:cNvSpPr/>
          <p:nvPr/>
        </p:nvSpPr>
        <p:spPr>
          <a:xfrm>
            <a:off x="755640" y="5734080"/>
            <a:ext cx="7561080" cy="607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One-sided test:  Accept H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  </a:t>
            </a:r>
            <a:r>
              <a:rPr b="0" i="1" lang="en-US" sz="32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≤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μ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if &lt;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α,5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5×2 cv Paired </a:t>
            </a:r>
            <a:r>
              <a:rPr b="0" i="1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Test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B4F9A6B-335D-41DC-8007-C92424D12974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49" name="Object 3"/>
          <p:cNvGraphicFramePr/>
          <p:nvPr/>
        </p:nvGraphicFramePr>
        <p:xfrm>
          <a:off x="2295360" y="2214720"/>
          <a:ext cx="3150720" cy="13251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50" name="Object 8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295360" y="2214720"/>
                    <a:ext cx="3150720" cy="13251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51" name="CustomShape 4"/>
          <p:cNvSpPr/>
          <p:nvPr/>
        </p:nvSpPr>
        <p:spPr>
          <a:xfrm>
            <a:off x="661680" y="3786120"/>
            <a:ext cx="6016320" cy="87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Two-sided test: Accept H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μ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if &lt;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α,10,5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Comparing </a:t>
            </a:r>
            <a:r>
              <a:rPr b="0" i="1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&gt;2 Algorithms: 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Analysis of Variance (Anova)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25A69D1-CB7E-4079-8A69-38272CF11FCA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54" name="Object 3"/>
          <p:cNvGraphicFramePr/>
          <p:nvPr/>
        </p:nvGraphicFramePr>
        <p:xfrm>
          <a:off x="2536920" y="1916280"/>
          <a:ext cx="2989080" cy="50292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55" name="Object 1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536920" y="1916280"/>
                    <a:ext cx="2989080" cy="5029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56" name="TextShape 4"/>
          <p:cNvSpPr txBox="1"/>
          <p:nvPr/>
        </p:nvSpPr>
        <p:spPr>
          <a:xfrm>
            <a:off x="611640" y="191700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Errors of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algorithms on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folds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construct two estimators to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σ</a:t>
            </a:r>
            <a:r>
              <a:rPr b="0" lang="tr-TR" sz="28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.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One is valid if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true, the other is always valid.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reject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if the two estimators disagree.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graphicFrame>
        <p:nvGraphicFramePr>
          <p:cNvPr id="357" name="Object 5"/>
          <p:cNvGraphicFramePr/>
          <p:nvPr/>
        </p:nvGraphicFramePr>
        <p:xfrm>
          <a:off x="2483640" y="2997000"/>
          <a:ext cx="4044600" cy="4726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358" name="Object 1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483640" y="2997000"/>
                    <a:ext cx="4044600" cy="472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D2140BE-C324-4559-854D-AF9E17D4C379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60" name="Object 2"/>
          <p:cNvGraphicFramePr/>
          <p:nvPr/>
        </p:nvGraphicFramePr>
        <p:xfrm>
          <a:off x="882720" y="525600"/>
          <a:ext cx="5260680" cy="58780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61" name="Object 1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82720" y="525600"/>
                    <a:ext cx="5260680" cy="58780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AF384AE-DF5C-4C4F-A877-E07B45021E50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63" name="Object 2"/>
          <p:cNvGraphicFramePr/>
          <p:nvPr/>
        </p:nvGraphicFramePr>
        <p:xfrm>
          <a:off x="858960" y="590400"/>
          <a:ext cx="7356240" cy="56145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64" name="Object 16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58960" y="590400"/>
                    <a:ext cx="7356240" cy="5614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611640" y="260640"/>
            <a:ext cx="8305560" cy="94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ANOVA table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7F4F58E-04DE-4F2B-A312-C0836B77E43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67" name="Picture 2" descr=""/>
          <p:cNvPicPr/>
          <p:nvPr/>
        </p:nvPicPr>
        <p:blipFill>
          <a:blip r:embed="rId1"/>
          <a:stretch/>
        </p:blipFill>
        <p:spPr>
          <a:xfrm>
            <a:off x="971640" y="1628640"/>
            <a:ext cx="7000560" cy="3076200"/>
          </a:xfrm>
          <a:prstGeom prst="rect">
            <a:avLst/>
          </a:prstGeom>
          <a:ln w="9360">
            <a:noFill/>
          </a:ln>
        </p:spPr>
      </p:pic>
      <p:sp>
        <p:nvSpPr>
          <p:cNvPr id="368" name="CustomShape 3"/>
          <p:cNvSpPr/>
          <p:nvPr/>
        </p:nvSpPr>
        <p:spPr>
          <a:xfrm>
            <a:off x="727560" y="4643280"/>
            <a:ext cx="6549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ANOVA rejects, we do pairwise posthoc tests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69" name="Object 4"/>
          <p:cNvGraphicFramePr/>
          <p:nvPr/>
        </p:nvGraphicFramePr>
        <p:xfrm>
          <a:off x="2857320" y="5072040"/>
          <a:ext cx="2499840" cy="1115640"/>
        </p:xfrm>
        <a:graphic>
          <a:graphicData uri="http://schemas.openxmlformats.org/presentationml/2006/ole">
            <p:oleObj progId="Equation.3" r:id="rId2" spid="">
              <p:embed/>
              <p:pic>
                <p:nvPicPr>
                  <p:cNvPr id="370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2857320" y="5072040"/>
                    <a:ext cx="2499840" cy="11156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Comparison over Multiple Datasets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B028E34-7D0D-4DF6-9063-764E539E32FE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Comparing two algorithms: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Sign test: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Count how many times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beats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over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datasets, and check if this could have been by chance if A and B did have the same error rate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Comparing multiple algorithms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Kruskal-Wallis test: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Calculate the average rank of all algorithms on N datasets, and check if these could have been by chance if they all had equal error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KW rejects, we do pairwise posthoc tests to find which ones have significant rank difference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Algorithm Preference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47ED987-F9AD-42E3-B96B-7FAA88A48923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Criteria (Application-dependent):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Misclassification error, or risk (loss functions)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Training time/space complexity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Testing time/space complexity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Interpretability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Easy programmability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Cost-sensitive learning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Instead of testing using a single performance measure, e.g., error, use multiple measures for better discrimination, e.g., [fp-rate,fn-rate]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Compare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-dimensional distributions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Parametric case: Assume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-variate Gaussians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Multivariate Tests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245B3E9-8334-4BEC-B5DB-9420BEFD1B3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7" name="Picture 2" descr=""/>
          <p:cNvPicPr/>
          <p:nvPr/>
        </p:nvPicPr>
        <p:blipFill>
          <a:blip r:embed="rId1"/>
          <a:stretch/>
        </p:blipFill>
        <p:spPr>
          <a:xfrm>
            <a:off x="2555640" y="4293000"/>
            <a:ext cx="3285720" cy="3902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Multivariate Pairwise Comparison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96DC3E3-68AC-49BA-802A-A04BE06EFFC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0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Paired differences: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Hotelling’s multivariate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test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p=1, reduces to paired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test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81" name="Picture 2" descr=""/>
          <p:cNvPicPr/>
          <p:nvPr/>
        </p:nvPicPr>
        <p:blipFill>
          <a:blip r:embed="rId1"/>
          <a:stretch/>
        </p:blipFill>
        <p:spPr>
          <a:xfrm>
            <a:off x="3996000" y="1628640"/>
            <a:ext cx="1944000" cy="503640"/>
          </a:xfrm>
          <a:prstGeom prst="rect">
            <a:avLst/>
          </a:prstGeom>
          <a:ln w="9360">
            <a:noFill/>
          </a:ln>
        </p:spPr>
      </p:pic>
      <p:pic>
        <p:nvPicPr>
          <p:cNvPr id="382" name="Picture 3" descr=""/>
          <p:cNvPicPr/>
          <p:nvPr/>
        </p:nvPicPr>
        <p:blipFill>
          <a:blip r:embed="rId2"/>
          <a:stretch/>
        </p:blipFill>
        <p:spPr>
          <a:xfrm>
            <a:off x="2555640" y="2421000"/>
            <a:ext cx="3909240" cy="503640"/>
          </a:xfrm>
          <a:prstGeom prst="rect">
            <a:avLst/>
          </a:prstGeom>
          <a:ln w="9360">
            <a:noFill/>
          </a:ln>
        </p:spPr>
      </p:pic>
      <p:pic>
        <p:nvPicPr>
          <p:cNvPr id="383" name="Picture 4" descr=""/>
          <p:cNvPicPr/>
          <p:nvPr/>
        </p:nvPicPr>
        <p:blipFill>
          <a:blip r:embed="rId3"/>
          <a:stretch/>
        </p:blipFill>
        <p:spPr>
          <a:xfrm>
            <a:off x="3348000" y="3789000"/>
            <a:ext cx="2471760" cy="5036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Multivariate ANOVA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881A651-ABE6-444D-A23C-14F8BA6C92C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Comparsion of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&gt;2 algorithms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87" name="Picture 2" descr=""/>
          <p:cNvPicPr/>
          <p:nvPr/>
        </p:nvPicPr>
        <p:blipFill>
          <a:blip r:embed="rId1"/>
          <a:stretch/>
        </p:blipFill>
        <p:spPr>
          <a:xfrm>
            <a:off x="2267640" y="2277000"/>
            <a:ext cx="4505040" cy="732960"/>
          </a:xfrm>
          <a:prstGeom prst="rect">
            <a:avLst/>
          </a:prstGeom>
          <a:ln w="9360">
            <a:noFill/>
          </a:ln>
        </p:spPr>
      </p:pic>
      <p:pic>
        <p:nvPicPr>
          <p:cNvPr id="388" name="Picture 3" descr=""/>
          <p:cNvPicPr/>
          <p:nvPr/>
        </p:nvPicPr>
        <p:blipFill>
          <a:blip r:embed="rId2"/>
          <a:stretch/>
        </p:blipFill>
        <p:spPr>
          <a:xfrm>
            <a:off x="2339640" y="3141000"/>
            <a:ext cx="4066920" cy="1580760"/>
          </a:xfrm>
          <a:prstGeom prst="rect">
            <a:avLst/>
          </a:prstGeom>
          <a:ln w="9360">
            <a:noFill/>
          </a:ln>
        </p:spPr>
      </p:pic>
      <p:pic>
        <p:nvPicPr>
          <p:cNvPr id="389" name="Picture 4" descr=""/>
          <p:cNvPicPr/>
          <p:nvPr/>
        </p:nvPicPr>
        <p:blipFill>
          <a:blip r:embed="rId3"/>
          <a:stretch/>
        </p:blipFill>
        <p:spPr>
          <a:xfrm>
            <a:off x="3564000" y="4941000"/>
            <a:ext cx="1552320" cy="732960"/>
          </a:xfrm>
          <a:prstGeom prst="rect">
            <a:avLst/>
          </a:prstGeom>
          <a:ln w="9360">
            <a:noFill/>
          </a:ln>
        </p:spPr>
      </p:pic>
      <p:pic>
        <p:nvPicPr>
          <p:cNvPr id="390" name="Picture 5" descr=""/>
          <p:cNvPicPr/>
          <p:nvPr/>
        </p:nvPicPr>
        <p:blipFill>
          <a:blip r:embed="rId4"/>
          <a:stretch/>
        </p:blipFill>
        <p:spPr>
          <a:xfrm>
            <a:off x="1187640" y="5733360"/>
            <a:ext cx="7086240" cy="361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Factors and Response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609480" y="1589400"/>
            <a:ext cx="38858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Response function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based on output to be maximized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Depends on controllable factors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Uncontrollable factors introduce randomness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the configuration of controllable factors that maximizes response and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minimally affected by uncontrollable factors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9694AC9-9388-461B-AD51-8E19A56A05A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34" name="Picture 2" descr=""/>
          <p:cNvPicPr/>
          <p:nvPr/>
        </p:nvPicPr>
        <p:blipFill>
          <a:blip r:embed="rId1"/>
          <a:stretch/>
        </p:blipFill>
        <p:spPr>
          <a:xfrm>
            <a:off x="4572000" y="1700640"/>
            <a:ext cx="4176000" cy="4163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Strategies of Experimentation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9CA56D3-4E1D-40D9-9BE9-1A5027D55F68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37" name="Picture 2" descr=""/>
          <p:cNvPicPr/>
          <p:nvPr/>
        </p:nvPicPr>
        <p:blipFill>
          <a:blip r:embed="rId1"/>
          <a:stretch/>
        </p:blipFill>
        <p:spPr>
          <a:xfrm>
            <a:off x="683640" y="2277000"/>
            <a:ext cx="7429320" cy="2809440"/>
          </a:xfrm>
          <a:prstGeom prst="rect">
            <a:avLst/>
          </a:prstGeom>
          <a:ln w="9360">
            <a:noFill/>
          </a:ln>
        </p:spPr>
      </p:pic>
      <p:sp>
        <p:nvSpPr>
          <p:cNvPr id="238" name="CustomShape 3"/>
          <p:cNvSpPr/>
          <p:nvPr/>
        </p:nvSpPr>
        <p:spPr>
          <a:xfrm>
            <a:off x="832320" y="5357880"/>
            <a:ext cx="70740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Response surface design </a:t>
            </a:r>
            <a:r>
              <a:rPr b="0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approximating  and maximizing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response function in terms of the controllable factors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497880" y="1700640"/>
            <a:ext cx="5288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 to search the factor space?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Guidelines for ML experiments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168FEC4-8388-4EC6-9648-B8B1F0989FA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14440" indent="-514080">
              <a:lnSpc>
                <a:spcPct val="100000"/>
              </a:lnSpc>
              <a:buClr>
                <a:srgbClr val="f3a447"/>
              </a:buClr>
              <a:buSzPct val="60000"/>
              <a:buFont typeface="Tw Cen MT"/>
              <a:buAutoNum type="alphaUcPeriod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Aim of the study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14440" indent="-514080">
              <a:lnSpc>
                <a:spcPct val="100000"/>
              </a:lnSpc>
              <a:buClr>
                <a:srgbClr val="f3a447"/>
              </a:buClr>
              <a:buSzPct val="60000"/>
              <a:buFont typeface="Tw Cen MT"/>
              <a:buAutoNum type="alphaUcPeriod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Selection of the response variable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14440" indent="-514080">
              <a:lnSpc>
                <a:spcPct val="100000"/>
              </a:lnSpc>
              <a:buClr>
                <a:srgbClr val="f3a447"/>
              </a:buClr>
              <a:buSzPct val="60000"/>
              <a:buFont typeface="Tw Cen MT"/>
              <a:buAutoNum type="alphaUcPeriod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Choice of factors and levels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14440" indent="-514080">
              <a:lnSpc>
                <a:spcPct val="100000"/>
              </a:lnSpc>
              <a:buClr>
                <a:srgbClr val="f3a447"/>
              </a:buClr>
              <a:buSzPct val="60000"/>
              <a:buFont typeface="Tw Cen MT"/>
              <a:buAutoNum type="alphaUcPeriod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Choice of experimental design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14440" indent="-514080">
              <a:lnSpc>
                <a:spcPct val="100000"/>
              </a:lnSpc>
              <a:buClr>
                <a:srgbClr val="f3a447"/>
              </a:buClr>
              <a:buSzPct val="60000"/>
              <a:buFont typeface="Tw Cen MT"/>
              <a:buAutoNum type="alphaUcPeriod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Performing the experiment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14440" indent="-514080">
              <a:lnSpc>
                <a:spcPct val="100000"/>
              </a:lnSpc>
              <a:buClr>
                <a:srgbClr val="f3a447"/>
              </a:buClr>
              <a:buSzPct val="60000"/>
              <a:buFont typeface="Tw Cen MT"/>
              <a:buAutoNum type="alphaUcPeriod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Statistical Analysis of the Data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14440" indent="-514080">
              <a:lnSpc>
                <a:spcPct val="100000"/>
              </a:lnSpc>
              <a:buClr>
                <a:srgbClr val="f3a447"/>
              </a:buClr>
              <a:buSzPct val="60000"/>
              <a:buFont typeface="Tw Cen MT"/>
              <a:buAutoNum type="alphaUcPeriod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Conclusions and Recommendations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11640" y="1700640"/>
            <a:ext cx="8229240" cy="40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need for multiple training/validation sets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{X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,V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Training/validation sets of fold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-fold cross-validation: Divide X into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X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=1,...,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share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-2 parts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Resampling and 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i="1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-Fold Cross-Validation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D77CDB5-4D7F-4536-9CFA-53BDE7228AF4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46" name="Object 4"/>
          <p:cNvGraphicFramePr/>
          <p:nvPr/>
        </p:nvGraphicFramePr>
        <p:xfrm>
          <a:off x="2195640" y="2997000"/>
          <a:ext cx="4797000" cy="2071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47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195640" y="2997000"/>
                    <a:ext cx="4797000" cy="20714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611640" y="260640"/>
            <a:ext cx="8229240" cy="86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5×2 Cross-Validation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F812A7C-91FC-427A-80CD-3278A827C7CF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50" name="Object 3"/>
          <p:cNvGraphicFramePr/>
          <p:nvPr/>
        </p:nvGraphicFramePr>
        <p:xfrm>
          <a:off x="2643120" y="2143080"/>
          <a:ext cx="3465000" cy="39603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51" name="Object 8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643120" y="2143080"/>
                    <a:ext cx="3465000" cy="39603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52" name="TextShape 4"/>
          <p:cNvSpPr txBox="1"/>
          <p:nvPr/>
        </p:nvSpPr>
        <p:spPr>
          <a:xfrm>
            <a:off x="914400" y="157176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 times 2 fold cross-validation (Dietterich, 1998)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2357280" y="2071800"/>
            <a:ext cx="3671640" cy="115200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6"/>
          <p:cNvSpPr/>
          <p:nvPr/>
        </p:nvSpPr>
        <p:spPr>
          <a:xfrm>
            <a:off x="2357280" y="3286080"/>
            <a:ext cx="3671640" cy="115200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7"/>
          <p:cNvSpPr/>
          <p:nvPr/>
        </p:nvSpPr>
        <p:spPr>
          <a:xfrm>
            <a:off x="2428920" y="4929120"/>
            <a:ext cx="3671640" cy="115200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611640" y="26064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Bootstrapping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BEC394E-21D3-4A02-A081-D2164B289422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58" name="Object 3"/>
          <p:cNvGraphicFramePr/>
          <p:nvPr/>
        </p:nvGraphicFramePr>
        <p:xfrm>
          <a:off x="2428920" y="3071880"/>
          <a:ext cx="2955600" cy="9759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59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428920" y="3071880"/>
                    <a:ext cx="2955600" cy="9759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60" name="TextShape 4"/>
          <p:cNvSpPr txBox="1"/>
          <p:nvPr/>
        </p:nvSpPr>
        <p:spPr>
          <a:xfrm>
            <a:off x="914400" y="19288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Draw instances from a dataset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with replacement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 that we do not pick an instance after N draws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that is, only 36.8% is new!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5116</TotalTime>
  <Application>LibreOffice/5.3.0.3$MacOSX_X86_64 LibreOffice_project/7074905676c47b82bbcfbea1aeefc84afe1c50e1</Application>
  <Words>683</Words>
  <Paragraphs>201</Paragraphs>
  <Company>BOGAZICI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2005-01-24T14:46:28Z</dcterms:created>
  <dc:creator>ethem</dc:creator>
  <dc:description/>
  <dc:language>en-US</dc:language>
  <cp:lastModifiedBy/>
  <dcterms:modified xsi:type="dcterms:W3CDTF">2017-03-25T11:18:27Z</dcterms:modified>
  <cp:revision>295</cp:revision>
  <dc:subject/>
  <dc:title>Introduction to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BOGAZICI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33</vt:i4>
  </property>
</Properties>
</file>