
<file path=[Content_Types].xml><?xml version="1.0" encoding="utf-8"?>
<Types xmlns="http://schemas.openxmlformats.org/package/2006/content-types">
  <Override PartName="/_rels/.rels" ContentType="application/vnd.openxmlformats-package.relationships+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40.png" ContentType="image/png"/>
  <Override PartName="/ppt/media/image39.wmf" ContentType="image/x-wmf"/>
  <Override PartName="/ppt/media/image36.wmf" ContentType="image/x-wmf"/>
  <Override PartName="/ppt/media/image35.wmf" ContentType="image/x-wmf"/>
  <Override PartName="/ppt/media/image34.wmf" ContentType="image/x-wmf"/>
  <Override PartName="/ppt/media/image30.wmf" ContentType="image/x-wmf"/>
  <Override PartName="/ppt/media/image29.wmf" ContentType="image/x-wmf"/>
  <Override PartName="/ppt/media/image28.wmf" ContentType="image/x-wmf"/>
  <Override PartName="/ppt/media/image27.wmf" ContentType="image/x-wmf"/>
  <Override PartName="/ppt/media/image25.jpeg" ContentType="image/jpeg"/>
  <Override PartName="/ppt/media/image24.jpeg" ContentType="image/jpeg"/>
  <Override PartName="/ppt/media/image31.wmf" ContentType="image/x-wmf"/>
  <Override PartName="/ppt/media/image23.gif" ContentType="image/gif"/>
  <Override PartName="/ppt/media/image5.png" ContentType="image/png"/>
  <Override PartName="/ppt/media/image20.png" ContentType="image/png"/>
  <Override PartName="/ppt/media/image38.wmf" ContentType="image/x-wmf"/>
  <Override PartName="/ppt/media/image19.png" ContentType="image/png"/>
  <Override PartName="/ppt/media/image37.wmf" ContentType="image/x-wmf"/>
  <Override PartName="/ppt/media/image18.png" ContentType="image/png"/>
  <Override PartName="/ppt/media/image17.wmf" ContentType="image/x-wmf"/>
  <Override PartName="/ppt/media/image21.jpeg" ContentType="image/jpeg"/>
  <Override PartName="/ppt/media/image16.wmf" ContentType="image/x-wmf"/>
  <Override PartName="/ppt/media/image15.wmf" ContentType="image/x-wmf"/>
  <Override PartName="/ppt/media/image33.wmf" ContentType="image/x-wmf"/>
  <Override PartName="/ppt/media/image14.png" ContentType="image/png"/>
  <Override PartName="/ppt/media/image32.wmf" ContentType="image/x-wmf"/>
  <Override PartName="/ppt/media/image13.png" ContentType="image/png"/>
  <Override PartName="/ppt/media/image12.wmf" ContentType="image/x-wmf"/>
  <Override PartName="/ppt/media/image10.wmf" ContentType="image/x-wmf"/>
  <Override PartName="/ppt/media/image9.png" ContentType="image/png"/>
  <Override PartName="/ppt/media/image8.png" ContentType="image/png"/>
  <Override PartName="/ppt/media/image7.png" ContentType="image/png"/>
  <Override PartName="/ppt/media/image22.jpeg" ContentType="image/jpeg"/>
  <Override PartName="/ppt/media/image6.png" ContentType="image/png"/>
  <Override PartName="/ppt/media/image26.jpeg" ContentType="image/jpeg"/>
  <Override PartName="/ppt/media/image11.wmf" ContentType="image/x-wmf"/>
  <Override PartName="/ppt/media/image4.png" ContentType="image/png"/>
  <Override PartName="/ppt/media/image3.png" ContentType="image/png"/>
  <Override PartName="/ppt/media/image2.png" ContentType="image/png"/>
  <Override PartName="/ppt/media/image1.png" ContentType="image/png"/>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9960" y="1825560"/>
            <a:ext cx="5450760" cy="4350960"/>
          </a:xfrm>
          <a:prstGeom prst="rect">
            <a:avLst/>
          </a:prstGeom>
          <a:ln>
            <a:noFill/>
          </a:ln>
        </p:spPr>
      </p:pic>
      <p:pic>
        <p:nvPicPr>
          <p:cNvPr id="38" name="" descr=""/>
          <p:cNvPicPr/>
          <p:nvPr/>
        </p:nvPicPr>
        <p:blipFill>
          <a:blip r:embed="rId3"/>
          <a:stretch/>
        </p:blipFill>
        <p:spPr>
          <a:xfrm>
            <a:off x="3369960" y="1825560"/>
            <a:ext cx="545076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9960" y="1825560"/>
            <a:ext cx="5450760" cy="4350960"/>
          </a:xfrm>
          <a:prstGeom prst="rect">
            <a:avLst/>
          </a:prstGeom>
          <a:ln>
            <a:noFill/>
          </a:ln>
        </p:spPr>
      </p:pic>
      <p:pic>
        <p:nvPicPr>
          <p:cNvPr id="77" name="" descr=""/>
          <p:cNvPicPr/>
          <p:nvPr/>
        </p:nvPicPr>
        <p:blipFill>
          <a:blip r:embed="rId3"/>
          <a:stretch/>
        </p:blipFill>
        <p:spPr>
          <a:xfrm>
            <a:off x="3369960" y="1825560"/>
            <a:ext cx="5450760" cy="435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3369960" y="1825560"/>
            <a:ext cx="5450760" cy="4350960"/>
          </a:xfrm>
          <a:prstGeom prst="rect">
            <a:avLst/>
          </a:prstGeom>
          <a:ln>
            <a:noFill/>
          </a:ln>
        </p:spPr>
      </p:pic>
      <p:pic>
        <p:nvPicPr>
          <p:cNvPr id="116" name="" descr=""/>
          <p:cNvPicPr/>
          <p:nvPr/>
        </p:nvPicPr>
        <p:blipFill>
          <a:blip r:embed="rId3"/>
          <a:stretch/>
        </p:blipFill>
        <p:spPr>
          <a:xfrm>
            <a:off x="3369960" y="1825560"/>
            <a:ext cx="5450760" cy="4350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a:t>
            </a:r>
            <a:r>
              <a:rPr b="0" lang="en-US" sz="6000" spc="-1" strike="noStrike">
                <a:solidFill>
                  <a:srgbClr val="000000"/>
                </a:solidFill>
                <a:uFill>
                  <a:solidFill>
                    <a:srgbClr val="ffffff"/>
                  </a:solidFill>
                </a:uFill>
                <a:latin typeface="Calibri Light"/>
              </a:rPr>
              <a:t>to edit </a:t>
            </a:r>
            <a:r>
              <a:rPr b="0" lang="en-US" sz="6000" spc="-1" strike="noStrike">
                <a:solidFill>
                  <a:srgbClr val="000000"/>
                </a:solidFill>
                <a:uFill>
                  <a:solidFill>
                    <a:srgbClr val="ffffff"/>
                  </a:solidFill>
                </a:uFill>
                <a:latin typeface="Calibri Light"/>
              </a:rPr>
              <a:t>Maste</a:t>
            </a:r>
            <a:r>
              <a:rPr b="0" lang="en-US" sz="6000" spc="-1" strike="noStrike">
                <a:solidFill>
                  <a:srgbClr val="000000"/>
                </a:solidFill>
                <a:uFill>
                  <a:solidFill>
                    <a:srgbClr val="ffffff"/>
                  </a:solidFill>
                </a:uFill>
                <a:latin typeface="Calibri Light"/>
              </a:rPr>
              <a:t>r title </a:t>
            </a:r>
            <a:r>
              <a:rPr b="0" lang="en-US" sz="60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94572A04-65A1-42EC-A16C-6DDAA841335D}" type="datetime">
              <a:rPr b="0" lang="en-US" sz="1200" spc="-1" strike="noStrike">
                <a:solidFill>
                  <a:srgbClr val="8b8b8b"/>
                </a:solidFill>
                <a:uFill>
                  <a:solidFill>
                    <a:srgbClr val="ffffff"/>
                  </a:solidFill>
                </a:uFill>
                <a:latin typeface="Calibri"/>
              </a:rPr>
              <a:t>12/4/16</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5485343C-83B8-4B02-9C74-4C811EDBFAF1}"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a:t>
            </a:r>
            <a:r>
              <a:rPr b="0" lang="en-US" sz="4400" spc="-1" strike="noStrike">
                <a:solidFill>
                  <a:srgbClr val="000000"/>
                </a:solidFill>
                <a:uFill>
                  <a:solidFill>
                    <a:srgbClr val="ffffff"/>
                  </a:solidFill>
                </a:uFill>
                <a:latin typeface="Calibri Light"/>
              </a:rPr>
              <a:t>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fld id="{9E783C03-49CF-4310-A12E-0FE09A28239B}" type="datetime">
              <a:rPr b="0" lang="en-US" sz="1200" spc="-1" strike="noStrike">
                <a:solidFill>
                  <a:srgbClr val="8b8b8b"/>
                </a:solidFill>
                <a:uFill>
                  <a:solidFill>
                    <a:srgbClr val="ffffff"/>
                  </a:solidFill>
                </a:uFill>
                <a:latin typeface="Calibri"/>
              </a:rPr>
              <a:t>12/4/16</a:t>
            </a:fld>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100272AD-663D-44D5-84D3-FF3564AFCF6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dt"/>
          </p:nvPr>
        </p:nvSpPr>
        <p:spPr>
          <a:xfrm>
            <a:off x="838080" y="6356520"/>
            <a:ext cx="2742840" cy="364680"/>
          </a:xfrm>
          <a:prstGeom prst="rect">
            <a:avLst/>
          </a:prstGeom>
        </p:spPr>
        <p:txBody>
          <a:bodyPr anchor="ctr"/>
          <a:p>
            <a:pPr>
              <a:lnSpc>
                <a:spcPct val="100000"/>
              </a:lnSpc>
            </a:pPr>
            <a:fld id="{807E2B23-6FDE-410D-8DDC-FC8AC31F2C4D}" type="datetime">
              <a:rPr b="0" lang="en-US" sz="1200" spc="-1" strike="noStrike">
                <a:solidFill>
                  <a:srgbClr val="8b8b8b"/>
                </a:solidFill>
                <a:uFill>
                  <a:solidFill>
                    <a:srgbClr val="ffffff"/>
                  </a:solidFill>
                </a:uFill>
                <a:latin typeface="Calibri"/>
              </a:rPr>
              <a:t>12/4/16</a:t>
            </a:fld>
            <a:endParaRPr b="0" lang="en-US" sz="1400" spc="-1" strike="noStrike">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8610480" y="6356520"/>
            <a:ext cx="2742840" cy="364680"/>
          </a:xfrm>
          <a:prstGeom prst="rect">
            <a:avLst/>
          </a:prstGeom>
        </p:spPr>
        <p:txBody>
          <a:bodyPr anchor="ctr"/>
          <a:p>
            <a:pPr algn="r">
              <a:lnSpc>
                <a:spcPct val="100000"/>
              </a:lnSpc>
            </a:pPr>
            <a:fld id="{4508BB8C-D3FE-47E1-8451-E26C2718C1B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a:t>
            </a:r>
            <a:r>
              <a:rPr b="0" lang="en-US" sz="1800" spc="-1" strike="noStrike">
                <a:solidFill>
                  <a:srgbClr val="000000"/>
                </a:solidFill>
                <a:uFill>
                  <a:solidFill>
                    <a:srgbClr val="ffffff"/>
                  </a:solidFill>
                </a:uFill>
                <a:latin typeface="Calibri"/>
              </a:rPr>
              <a:t>l</a:t>
            </a:r>
            <a:r>
              <a:rPr b="0" lang="en-US" sz="1800" spc="-1" strike="noStrike">
                <a:solidFill>
                  <a:srgbClr val="000000"/>
                </a:solidFill>
                <a:uFill>
                  <a:solidFill>
                    <a:srgbClr val="ffffff"/>
                  </a:solidFill>
                </a:uFill>
                <a:latin typeface="Calibri"/>
              </a:rPr>
              <a:t>i</a:t>
            </a:r>
            <a:r>
              <a:rPr b="0" lang="en-US" sz="1800" spc="-1" strike="noStrike">
                <a:solidFill>
                  <a:srgbClr val="000000"/>
                </a:solidFill>
                <a:uFill>
                  <a:solidFill>
                    <a:srgbClr val="ffffff"/>
                  </a:solidFill>
                </a:uFill>
                <a:latin typeface="Calibri"/>
              </a:rPr>
              <a:t>c</a:t>
            </a:r>
            <a:r>
              <a:rPr b="0" lang="en-US" sz="1800" spc="-1" strike="noStrike">
                <a:solidFill>
                  <a:srgbClr val="000000"/>
                </a:solidFill>
                <a:uFill>
                  <a:solidFill>
                    <a:srgbClr val="ffffff"/>
                  </a:solidFill>
                </a:uFill>
                <a:latin typeface="Calibri"/>
              </a:rPr>
              <a:t>k</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o</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e</a:t>
            </a:r>
            <a:r>
              <a:rPr b="0" lang="en-US" sz="1800" spc="-1" strike="noStrike">
                <a:solidFill>
                  <a:srgbClr val="000000"/>
                </a:solidFill>
                <a:uFill>
                  <a:solidFill>
                    <a:srgbClr val="ffffff"/>
                  </a:solidFill>
                </a:uFill>
                <a:latin typeface="Calibri"/>
              </a:rPr>
              <a:t>d</a:t>
            </a:r>
            <a:r>
              <a:rPr b="0" lang="en-US" sz="1800" spc="-1" strike="noStrike">
                <a:solidFill>
                  <a:srgbClr val="000000"/>
                </a:solidFill>
                <a:uFill>
                  <a:solidFill>
                    <a:srgbClr val="ffffff"/>
                  </a:solidFill>
                </a:uFill>
                <a:latin typeface="Calibri"/>
              </a:rPr>
              <a:t>i</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h</a:t>
            </a:r>
            <a:r>
              <a:rPr b="0" lang="en-US" sz="1800" spc="-1" strike="noStrike">
                <a:solidFill>
                  <a:srgbClr val="000000"/>
                </a:solidFill>
                <a:uFill>
                  <a:solidFill>
                    <a:srgbClr val="ffffff"/>
                  </a:solidFill>
                </a:uFill>
                <a:latin typeface="Calibri"/>
              </a:rPr>
              <a:t>e</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i</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l</a:t>
            </a:r>
            <a:r>
              <a:rPr b="0" lang="en-US" sz="1800" spc="-1" strike="noStrike">
                <a:solidFill>
                  <a:srgbClr val="000000"/>
                </a:solidFill>
                <a:uFill>
                  <a:solidFill>
                    <a:srgbClr val="ffffff"/>
                  </a:solidFill>
                </a:uFill>
                <a:latin typeface="Calibri"/>
              </a:rPr>
              <a:t>e</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e</a:t>
            </a:r>
            <a:r>
              <a:rPr b="0" lang="en-US" sz="1800" spc="-1" strike="noStrike">
                <a:solidFill>
                  <a:srgbClr val="000000"/>
                </a:solidFill>
                <a:uFill>
                  <a:solidFill>
                    <a:srgbClr val="ffffff"/>
                  </a:solidFill>
                </a:uFill>
                <a:latin typeface="Calibri"/>
              </a:rPr>
              <a:t>x</a:t>
            </a:r>
            <a:r>
              <a:rPr b="0" lang="en-US" sz="1800" spc="-1" strike="noStrike">
                <a:solidFill>
                  <a:srgbClr val="000000"/>
                </a:solidFill>
                <a:uFill>
                  <a:solidFill>
                    <a:srgbClr val="ffffff"/>
                  </a:solidFill>
                </a:uFill>
                <a:latin typeface="Calibri"/>
              </a:rPr>
              <a:t>t</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f</a:t>
            </a:r>
            <a:r>
              <a:rPr b="0" lang="en-US" sz="1800" spc="-1" strike="noStrike">
                <a:solidFill>
                  <a:srgbClr val="000000"/>
                </a:solidFill>
                <a:uFill>
                  <a:solidFill>
                    <a:srgbClr val="ffffff"/>
                  </a:solidFill>
                </a:uFill>
                <a:latin typeface="Calibri"/>
              </a:rPr>
              <a:t>o</a:t>
            </a:r>
            <a:r>
              <a:rPr b="0" lang="en-US" sz="1800" spc="-1" strike="noStrike">
                <a:solidFill>
                  <a:srgbClr val="000000"/>
                </a:solidFill>
                <a:uFill>
                  <a:solidFill>
                    <a:srgbClr val="ffffff"/>
                  </a:solidFill>
                </a:uFill>
                <a:latin typeface="Calibri"/>
              </a:rPr>
              <a:t>r</a:t>
            </a:r>
            <a:r>
              <a:rPr b="0" lang="en-US" sz="1800" spc="-1" strike="noStrike">
                <a:solidFill>
                  <a:srgbClr val="000000"/>
                </a:solidFill>
                <a:uFill>
                  <a:solidFill>
                    <a:srgbClr val="ffffff"/>
                  </a:solidFill>
                </a:uFill>
                <a:latin typeface="Calibri"/>
              </a:rPr>
              <a:t>m</a:t>
            </a:r>
            <a:r>
              <a:rPr b="0" lang="en-US" sz="1800" spc="-1" strike="noStrike">
                <a:solidFill>
                  <a:srgbClr val="000000"/>
                </a:solidFill>
                <a:uFill>
                  <a:solidFill>
                    <a:srgbClr val="ffffff"/>
                  </a:solidFill>
                </a:uFill>
                <a:latin typeface="Calibri"/>
              </a:rPr>
              <a:t>a</a:t>
            </a:r>
            <a:r>
              <a:rPr b="0" lang="en-US" sz="1800" spc="-1" strike="noStrike">
                <a:solidFill>
                  <a:srgbClr val="000000"/>
                </a:solidFill>
                <a:uFill>
                  <a:solidFill>
                    <a:srgbClr val="ffffff"/>
                  </a:solidFill>
                </a:uFill>
                <a:latin typeface="Calibri"/>
              </a:rPr>
              <a:t>t</a:t>
            </a:r>
            <a:endParaRPr b="0" lang="en-US" sz="1800" spc="-1" strike="noStrike">
              <a:solidFill>
                <a:srgbClr val="000000"/>
              </a:solidFill>
              <a:uFill>
                <a:solidFill>
                  <a:srgbClr val="ffffff"/>
                </a:solidFill>
              </a:uFill>
              <a:latin typeface="Calibri"/>
            </a:endParaRPr>
          </a:p>
        </p:txBody>
      </p:sp>
      <p:sp>
        <p:nvSpPr>
          <p:cNvPr id="82"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image" Target="../media/image23.gif"/><Relationship Id="rId4" Type="http://schemas.openxmlformats.org/officeDocument/2006/relationships/image" Target="../media/image24.jpeg"/><Relationship Id="rId5" Type="http://schemas.openxmlformats.org/officeDocument/2006/relationships/image" Target="../media/image25.jpeg"/><Relationship Id="rId6" Type="http://schemas.openxmlformats.org/officeDocument/2006/relationships/image" Target="../media/image26.jpeg"/><Relationship Id="rId7"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9.wmf"/><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402200" y="187560"/>
            <a:ext cx="9143640" cy="1722240"/>
          </a:xfrm>
          <a:prstGeom prst="rect">
            <a:avLst/>
          </a:prstGeom>
          <a:noFill/>
          <a:ln>
            <a:noFill/>
          </a:ln>
        </p:spPr>
        <p:txBody>
          <a:bodyPr anchor="b"/>
          <a:p>
            <a:pPr algn="ctr">
              <a:lnSpc>
                <a:spcPct val="100000"/>
              </a:lnSpc>
            </a:pPr>
            <a:r>
              <a:rPr b="1" lang="en-US" sz="6000" spc="-1" strike="noStrike">
                <a:solidFill>
                  <a:srgbClr val="ff0000"/>
                </a:solidFill>
                <a:uFill>
                  <a:solidFill>
                    <a:srgbClr val="ffffff"/>
                  </a:solidFill>
                </a:uFill>
                <a:latin typeface="Calibri Light"/>
              </a:rPr>
              <a:t>D</a:t>
            </a:r>
            <a:r>
              <a:rPr b="1" lang="en-US" sz="6000" spc="-1" strike="noStrike">
                <a:solidFill>
                  <a:srgbClr val="ff0000"/>
                </a:solidFill>
                <a:uFill>
                  <a:solidFill>
                    <a:srgbClr val="ffffff"/>
                  </a:solidFill>
                </a:uFill>
                <a:latin typeface="Calibri Light"/>
              </a:rPr>
              <a:t>i</a:t>
            </a:r>
            <a:r>
              <a:rPr b="1" lang="en-US" sz="6000" spc="-1" strike="noStrike">
                <a:solidFill>
                  <a:srgbClr val="ff0000"/>
                </a:solidFill>
                <a:uFill>
                  <a:solidFill>
                    <a:srgbClr val="ffffff"/>
                  </a:solidFill>
                </a:uFill>
                <a:latin typeface="Calibri Light"/>
              </a:rPr>
              <a:t>m</a:t>
            </a:r>
            <a:r>
              <a:rPr b="1" lang="en-US" sz="6000" spc="-1" strike="noStrike">
                <a:solidFill>
                  <a:srgbClr val="ff0000"/>
                </a:solidFill>
                <a:uFill>
                  <a:solidFill>
                    <a:srgbClr val="ffffff"/>
                  </a:solidFill>
                </a:uFill>
                <a:latin typeface="Calibri Light"/>
              </a:rPr>
              <a:t>e</a:t>
            </a:r>
            <a:r>
              <a:rPr b="1" lang="en-US" sz="6000" spc="-1" strike="noStrike">
                <a:solidFill>
                  <a:srgbClr val="ff0000"/>
                </a:solidFill>
                <a:uFill>
                  <a:solidFill>
                    <a:srgbClr val="ffffff"/>
                  </a:solidFill>
                </a:uFill>
                <a:latin typeface="Calibri Light"/>
              </a:rPr>
              <a:t>n</a:t>
            </a:r>
            <a:r>
              <a:rPr b="1" lang="en-US" sz="6000" spc="-1" strike="noStrike">
                <a:solidFill>
                  <a:srgbClr val="ff0000"/>
                </a:solidFill>
                <a:uFill>
                  <a:solidFill>
                    <a:srgbClr val="ffffff"/>
                  </a:solidFill>
                </a:uFill>
                <a:latin typeface="Calibri Light"/>
              </a:rPr>
              <a:t>s</a:t>
            </a:r>
            <a:r>
              <a:rPr b="1" lang="en-US" sz="6000" spc="-1" strike="noStrike">
                <a:solidFill>
                  <a:srgbClr val="ff0000"/>
                </a:solidFill>
                <a:uFill>
                  <a:solidFill>
                    <a:srgbClr val="ffffff"/>
                  </a:solidFill>
                </a:uFill>
                <a:latin typeface="Calibri Light"/>
              </a:rPr>
              <a:t>i</a:t>
            </a:r>
            <a:r>
              <a:rPr b="1" lang="en-US" sz="6000" spc="-1" strike="noStrike">
                <a:solidFill>
                  <a:srgbClr val="ff0000"/>
                </a:solidFill>
                <a:uFill>
                  <a:solidFill>
                    <a:srgbClr val="ffffff"/>
                  </a:solidFill>
                </a:uFill>
                <a:latin typeface="Calibri Light"/>
              </a:rPr>
              <a:t>o</a:t>
            </a:r>
            <a:r>
              <a:rPr b="1" lang="en-US" sz="6000" spc="-1" strike="noStrike">
                <a:solidFill>
                  <a:srgbClr val="ff0000"/>
                </a:solidFill>
                <a:uFill>
                  <a:solidFill>
                    <a:srgbClr val="ffffff"/>
                  </a:solidFill>
                </a:uFill>
                <a:latin typeface="Calibri Light"/>
              </a:rPr>
              <a:t>n</a:t>
            </a:r>
            <a:r>
              <a:rPr b="1" lang="en-US" sz="6000" spc="-1" strike="noStrike">
                <a:solidFill>
                  <a:srgbClr val="ff0000"/>
                </a:solidFill>
                <a:uFill>
                  <a:solidFill>
                    <a:srgbClr val="ffffff"/>
                  </a:solidFill>
                </a:uFill>
                <a:latin typeface="Calibri Light"/>
              </a:rPr>
              <a:t> </a:t>
            </a:r>
            <a:r>
              <a:rPr b="1" lang="en-US" sz="6000" spc="-1" strike="noStrike">
                <a:solidFill>
                  <a:srgbClr val="ff0000"/>
                </a:solidFill>
                <a:uFill>
                  <a:solidFill>
                    <a:srgbClr val="ffffff"/>
                  </a:solidFill>
                </a:uFill>
                <a:latin typeface="Calibri Light"/>
              </a:rPr>
              <a:t>R</a:t>
            </a:r>
            <a:r>
              <a:rPr b="1" lang="en-US" sz="6000" spc="-1" strike="noStrike">
                <a:solidFill>
                  <a:srgbClr val="ff0000"/>
                </a:solidFill>
                <a:uFill>
                  <a:solidFill>
                    <a:srgbClr val="ffffff"/>
                  </a:solidFill>
                </a:uFill>
                <a:latin typeface="Calibri Light"/>
              </a:rPr>
              <a:t>e</a:t>
            </a:r>
            <a:r>
              <a:rPr b="1" lang="en-US" sz="6000" spc="-1" strike="noStrike">
                <a:solidFill>
                  <a:srgbClr val="ff0000"/>
                </a:solidFill>
                <a:uFill>
                  <a:solidFill>
                    <a:srgbClr val="ffffff"/>
                  </a:solidFill>
                </a:uFill>
                <a:latin typeface="Calibri Light"/>
              </a:rPr>
              <a:t>d</a:t>
            </a:r>
            <a:r>
              <a:rPr b="1" lang="en-US" sz="6000" spc="-1" strike="noStrike">
                <a:solidFill>
                  <a:srgbClr val="ff0000"/>
                </a:solidFill>
                <a:uFill>
                  <a:solidFill>
                    <a:srgbClr val="ffffff"/>
                  </a:solidFill>
                </a:uFill>
                <a:latin typeface="Calibri Light"/>
              </a:rPr>
              <a:t>u</a:t>
            </a:r>
            <a:r>
              <a:rPr b="1" lang="en-US" sz="6000" spc="-1" strike="noStrike">
                <a:solidFill>
                  <a:srgbClr val="ff0000"/>
                </a:solidFill>
                <a:uFill>
                  <a:solidFill>
                    <a:srgbClr val="ffffff"/>
                  </a:solidFill>
                </a:uFill>
                <a:latin typeface="Calibri Light"/>
              </a:rPr>
              <a:t>c</a:t>
            </a:r>
            <a:r>
              <a:rPr b="1" lang="en-US" sz="6000" spc="-1" strike="noStrike">
                <a:solidFill>
                  <a:srgbClr val="ff0000"/>
                </a:solidFill>
                <a:uFill>
                  <a:solidFill>
                    <a:srgbClr val="ffffff"/>
                  </a:solidFill>
                </a:uFill>
                <a:latin typeface="Calibri Light"/>
              </a:rPr>
              <a:t>t</a:t>
            </a:r>
            <a:r>
              <a:rPr b="1" lang="en-US" sz="6000" spc="-1" strike="noStrike">
                <a:solidFill>
                  <a:srgbClr val="ff0000"/>
                </a:solidFill>
                <a:uFill>
                  <a:solidFill>
                    <a:srgbClr val="ffffff"/>
                  </a:solidFill>
                </a:uFill>
                <a:latin typeface="Calibri Light"/>
              </a:rPr>
              <a:t>i</a:t>
            </a:r>
            <a:r>
              <a:rPr b="1" lang="en-US" sz="6000" spc="-1" strike="noStrike">
                <a:solidFill>
                  <a:srgbClr val="ff0000"/>
                </a:solidFill>
                <a:uFill>
                  <a:solidFill>
                    <a:srgbClr val="ffffff"/>
                  </a:solidFill>
                </a:uFill>
                <a:latin typeface="Calibri Light"/>
              </a:rPr>
              <a:t>o</a:t>
            </a:r>
            <a:r>
              <a:rPr b="1" lang="en-US" sz="6000" spc="-1" strike="noStrike">
                <a:solidFill>
                  <a:srgbClr val="ff0000"/>
                </a:solidFill>
                <a:uFill>
                  <a:solidFill>
                    <a:srgbClr val="ffffff"/>
                  </a:solidFill>
                </a:uFill>
                <a:latin typeface="Calibri Light"/>
              </a:rPr>
              <a:t>n</a:t>
            </a:r>
            <a:r>
              <a:rPr b="1" lang="en-US" sz="6000" spc="-1" strike="noStrike">
                <a:solidFill>
                  <a:srgbClr val="ff0000"/>
                </a:solidFill>
                <a:uFill>
                  <a:solidFill>
                    <a:srgbClr val="ffffff"/>
                  </a:solidFill>
                </a:uFill>
                <a:latin typeface="Calibri Light"/>
              </a:rPr>
              <a:t> </a:t>
            </a:r>
            <a:r>
              <a:rPr b="1" lang="en-US" sz="6000" spc="-1" strike="noStrike">
                <a:solidFill>
                  <a:srgbClr val="ff0000"/>
                </a:solidFill>
                <a:uFill>
                  <a:solidFill>
                    <a:srgbClr val="ffffff"/>
                  </a:solidFill>
                </a:uFill>
                <a:latin typeface="Calibri Light"/>
              </a:rPr>
              <a:t>M</a:t>
            </a:r>
            <a:r>
              <a:rPr b="1" lang="en-US" sz="6000" spc="-1" strike="noStrike">
                <a:solidFill>
                  <a:srgbClr val="ff0000"/>
                </a:solidFill>
                <a:uFill>
                  <a:solidFill>
                    <a:srgbClr val="ffffff"/>
                  </a:solidFill>
                </a:uFill>
                <a:latin typeface="Calibri Light"/>
              </a:rPr>
              <a:t>e</a:t>
            </a:r>
            <a:r>
              <a:rPr b="1" lang="en-US" sz="6000" spc="-1" strike="noStrike">
                <a:solidFill>
                  <a:srgbClr val="ff0000"/>
                </a:solidFill>
                <a:uFill>
                  <a:solidFill>
                    <a:srgbClr val="ffffff"/>
                  </a:solidFill>
                </a:uFill>
                <a:latin typeface="Calibri Light"/>
              </a:rPr>
              <a:t>t</a:t>
            </a:r>
            <a:r>
              <a:rPr b="1" lang="en-US" sz="6000" spc="-1" strike="noStrike">
                <a:solidFill>
                  <a:srgbClr val="ff0000"/>
                </a:solidFill>
                <a:uFill>
                  <a:solidFill>
                    <a:srgbClr val="ffffff"/>
                  </a:solidFill>
                </a:uFill>
                <a:latin typeface="Calibri Light"/>
              </a:rPr>
              <a:t>h</a:t>
            </a:r>
            <a:r>
              <a:rPr b="1" lang="en-US" sz="6000" spc="-1" strike="noStrike">
                <a:solidFill>
                  <a:srgbClr val="ff0000"/>
                </a:solidFill>
                <a:uFill>
                  <a:solidFill>
                    <a:srgbClr val="ffffff"/>
                  </a:solidFill>
                </a:uFill>
                <a:latin typeface="Calibri Light"/>
              </a:rPr>
              <a:t>o</a:t>
            </a:r>
            <a:r>
              <a:rPr b="1" lang="en-US" sz="6000" spc="-1" strike="noStrike">
                <a:solidFill>
                  <a:srgbClr val="ff0000"/>
                </a:solidFill>
                <a:uFill>
                  <a:solidFill>
                    <a:srgbClr val="ffffff"/>
                  </a:solidFill>
                </a:uFill>
                <a:latin typeface="Calibri Light"/>
              </a:rPr>
              <a:t>d</a:t>
            </a:r>
            <a:r>
              <a:rPr b="1" lang="en-US" sz="6000" spc="-1" strike="noStrike">
                <a:solidFill>
                  <a:srgbClr val="ff0000"/>
                </a:solidFill>
                <a:uFill>
                  <a:solidFill>
                    <a:srgbClr val="ffffff"/>
                  </a:solidFill>
                </a:uFill>
                <a:latin typeface="Calibri Light"/>
              </a:rPr>
              <a:t>s</a:t>
            </a:r>
            <a:r>
              <a:rPr b="0" lang="en-US" sz="6000" spc="-1" strike="noStrike">
                <a:solidFill>
                  <a:srgbClr val="000000"/>
                </a:solidFill>
                <a:uFill>
                  <a:solidFill>
                    <a:srgbClr val="ffffff"/>
                  </a:solidFill>
                </a:uFill>
                <a:latin typeface="Calibri Light"/>
              </a:rPr>
              <a:t>
</a:t>
            </a:r>
            <a:r>
              <a:rPr b="0" lang="en-US" sz="60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118" name="TextShape 2"/>
          <p:cNvSpPr txBox="1"/>
          <p:nvPr/>
        </p:nvSpPr>
        <p:spPr>
          <a:xfrm>
            <a:off x="385920" y="1320840"/>
            <a:ext cx="11632680" cy="3936600"/>
          </a:xfrm>
          <a:prstGeom prst="rect">
            <a:avLst/>
          </a:prstGeom>
          <a:noFill/>
          <a:ln>
            <a:noFill/>
          </a:ln>
        </p:spPr>
        <p:txBody>
          <a:bodyPr/>
          <a:p>
            <a:pPr marL="571680" indent="-571320">
              <a:lnSpc>
                <a:spcPct val="100000"/>
              </a:lnSpc>
              <a:buClr>
                <a:srgbClr val="000000"/>
              </a:buClr>
              <a:buFont typeface="Wingdings" charset="2"/>
              <a:buChar char=""/>
            </a:pPr>
            <a:r>
              <a:rPr b="0" lang="en-US" sz="3600" spc="-1" strike="noStrike">
                <a:solidFill>
                  <a:srgbClr val="000000"/>
                </a:solidFill>
                <a:uFill>
                  <a:solidFill>
                    <a:srgbClr val="ffffff"/>
                  </a:solidFill>
                </a:uFill>
                <a:latin typeface="Calibri"/>
              </a:rPr>
              <a:t>The </a:t>
            </a:r>
            <a:r>
              <a:rPr b="0" lang="en-US" sz="3600" spc="-1" strike="noStrike">
                <a:solidFill>
                  <a:srgbClr val="000000"/>
                </a:solidFill>
                <a:uFill>
                  <a:solidFill>
                    <a:srgbClr val="ffffff"/>
                  </a:solidFill>
                </a:uFill>
                <a:latin typeface="Calibri"/>
              </a:rPr>
              <a:t>metho</a:t>
            </a:r>
            <a:r>
              <a:rPr b="0" lang="en-US" sz="3600" spc="-1" strike="noStrike">
                <a:solidFill>
                  <a:srgbClr val="000000"/>
                </a:solidFill>
                <a:uFill>
                  <a:solidFill>
                    <a:srgbClr val="ffffff"/>
                  </a:solidFill>
                </a:uFill>
                <a:latin typeface="Calibri"/>
              </a:rPr>
              <a:t>ds </a:t>
            </a:r>
            <a:r>
              <a:rPr b="0" lang="en-US" sz="3600" spc="-1" strike="noStrike">
                <a:solidFill>
                  <a:srgbClr val="000000"/>
                </a:solidFill>
                <a:uFill>
                  <a:solidFill>
                    <a:srgbClr val="ffffff"/>
                  </a:solidFill>
                </a:uFill>
                <a:latin typeface="Calibri"/>
              </a:rPr>
              <a:t>that </a:t>
            </a:r>
            <a:r>
              <a:rPr b="0" lang="en-US" sz="3600" spc="-1" strike="noStrike">
                <a:solidFill>
                  <a:srgbClr val="000000"/>
                </a:solidFill>
                <a:uFill>
                  <a:solidFill>
                    <a:srgbClr val="ffffff"/>
                  </a:solidFill>
                </a:uFill>
                <a:latin typeface="Calibri"/>
              </a:rPr>
              <a:t>we </a:t>
            </a:r>
            <a:r>
              <a:rPr b="0" lang="en-US" sz="3600" spc="-1" strike="noStrike">
                <a:solidFill>
                  <a:srgbClr val="000000"/>
                </a:solidFill>
                <a:uFill>
                  <a:solidFill>
                    <a:srgbClr val="ffffff"/>
                  </a:solidFill>
                </a:uFill>
                <a:latin typeface="Calibri"/>
              </a:rPr>
              <a:t>have </a:t>
            </a:r>
            <a:r>
              <a:rPr b="0" lang="en-US" sz="3600" spc="-1" strike="noStrike">
                <a:solidFill>
                  <a:srgbClr val="000000"/>
                </a:solidFill>
                <a:uFill>
                  <a:solidFill>
                    <a:srgbClr val="ffffff"/>
                  </a:solidFill>
                </a:uFill>
                <a:latin typeface="Calibri"/>
              </a:rPr>
              <a:t>discus</a:t>
            </a:r>
            <a:r>
              <a:rPr b="0" lang="en-US" sz="3600" spc="-1" strike="noStrike">
                <a:solidFill>
                  <a:srgbClr val="000000"/>
                </a:solidFill>
                <a:uFill>
                  <a:solidFill>
                    <a:srgbClr val="ffffff"/>
                  </a:solidFill>
                </a:uFill>
                <a:latin typeface="Calibri"/>
              </a:rPr>
              <a:t>sed </a:t>
            </a:r>
            <a:r>
              <a:rPr b="1" lang="en-US" sz="3600" spc="-1" strike="noStrike">
                <a:solidFill>
                  <a:srgbClr val="000000"/>
                </a:solidFill>
                <a:uFill>
                  <a:solidFill>
                    <a:srgbClr val="ffffff"/>
                  </a:solidFill>
                </a:uFill>
                <a:latin typeface="Calibri"/>
              </a:rPr>
              <a:t>so </a:t>
            </a:r>
            <a:r>
              <a:rPr b="1" lang="en-US" sz="3600" spc="-1" strike="noStrike">
                <a:solidFill>
                  <a:srgbClr val="000000"/>
                </a:solidFill>
                <a:uFill>
                  <a:solidFill>
                    <a:srgbClr val="ffffff"/>
                  </a:solidFill>
                </a:uFill>
                <a:latin typeface="Calibri"/>
              </a:rPr>
              <a:t>far</a:t>
            </a:r>
            <a:r>
              <a:rPr b="0" lang="en-US" sz="3600" spc="-1" strike="noStrike">
                <a:solidFill>
                  <a:srgbClr val="000000"/>
                </a:solidFill>
                <a:uFill>
                  <a:solidFill>
                    <a:srgbClr val="ffffff"/>
                  </a:solidFill>
                </a:uFill>
                <a:latin typeface="Calibri"/>
              </a:rPr>
              <a:t> in </a:t>
            </a:r>
            <a:r>
              <a:rPr b="0" lang="en-US" sz="3600" spc="-1" strike="noStrike">
                <a:solidFill>
                  <a:srgbClr val="000000"/>
                </a:solidFill>
                <a:uFill>
                  <a:solidFill>
                    <a:srgbClr val="ffffff"/>
                  </a:solidFill>
                </a:uFill>
                <a:latin typeface="Calibri"/>
              </a:rPr>
              <a:t>this </a:t>
            </a:r>
            <a:r>
              <a:rPr b="0" lang="en-US" sz="3600" spc="-1" strike="noStrike">
                <a:solidFill>
                  <a:srgbClr val="000000"/>
                </a:solidFill>
                <a:uFill>
                  <a:solidFill>
                    <a:srgbClr val="ffffff"/>
                  </a:solidFill>
                </a:uFill>
                <a:latin typeface="Calibri"/>
              </a:rPr>
              <a:t>chapt</a:t>
            </a:r>
            <a:r>
              <a:rPr b="0" lang="en-US" sz="3600" spc="-1" strike="noStrike">
                <a:solidFill>
                  <a:srgbClr val="000000"/>
                </a:solidFill>
                <a:uFill>
                  <a:solidFill>
                    <a:srgbClr val="ffffff"/>
                  </a:solidFill>
                </a:uFill>
                <a:latin typeface="Calibri"/>
              </a:rPr>
              <a:t>er</a:t>
            </a: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have </a:t>
            </a:r>
            <a:r>
              <a:rPr b="0" lang="en-US" sz="3600" spc="-1" strike="noStrike">
                <a:solidFill>
                  <a:srgbClr val="000000"/>
                </a:solidFill>
                <a:uFill>
                  <a:solidFill>
                    <a:srgbClr val="ffffff"/>
                  </a:solidFill>
                </a:uFill>
                <a:latin typeface="Calibri"/>
              </a:rPr>
              <a:t>involv</a:t>
            </a:r>
            <a:r>
              <a:rPr b="0" lang="en-US" sz="3600" spc="-1" strike="noStrike">
                <a:solidFill>
                  <a:srgbClr val="000000"/>
                </a:solidFill>
                <a:uFill>
                  <a:solidFill>
                    <a:srgbClr val="ffffff"/>
                  </a:solidFill>
                </a:uFill>
                <a:latin typeface="Calibri"/>
              </a:rPr>
              <a:t>ed </a:t>
            </a:r>
            <a:r>
              <a:rPr b="1" lang="en-US" sz="3600" spc="-1" strike="noStrike">
                <a:solidFill>
                  <a:srgbClr val="000000"/>
                </a:solidFill>
                <a:uFill>
                  <a:solidFill>
                    <a:srgbClr val="ffffff"/>
                  </a:solidFill>
                </a:uFill>
                <a:latin typeface="Calibri"/>
              </a:rPr>
              <a:t>fitting </a:t>
            </a:r>
            <a:r>
              <a:rPr b="1" lang="en-US" sz="3600" spc="-1" strike="noStrike">
                <a:solidFill>
                  <a:srgbClr val="000000"/>
                </a:solidFill>
                <a:uFill>
                  <a:solidFill>
                    <a:srgbClr val="ffffff"/>
                  </a:solidFill>
                </a:uFill>
                <a:latin typeface="Calibri"/>
              </a:rPr>
              <a:t>linear </a:t>
            </a:r>
            <a:r>
              <a:rPr b="1" lang="en-US" sz="3600" spc="-1" strike="noStrike">
                <a:solidFill>
                  <a:srgbClr val="000000"/>
                </a:solidFill>
                <a:uFill>
                  <a:solidFill>
                    <a:srgbClr val="ffffff"/>
                  </a:solidFill>
                </a:uFill>
                <a:latin typeface="Calibri"/>
              </a:rPr>
              <a:t>regres</a:t>
            </a:r>
            <a:r>
              <a:rPr b="1" lang="en-US" sz="3600" spc="-1" strike="noStrike">
                <a:solidFill>
                  <a:srgbClr val="000000"/>
                </a:solidFill>
                <a:uFill>
                  <a:solidFill>
                    <a:srgbClr val="ffffff"/>
                  </a:solidFill>
                </a:uFill>
                <a:latin typeface="Calibri"/>
              </a:rPr>
              <a:t>sion </a:t>
            </a:r>
            <a:r>
              <a:rPr b="1" lang="en-US" sz="3600" spc="-1" strike="noStrike">
                <a:solidFill>
                  <a:srgbClr val="000000"/>
                </a:solidFill>
                <a:uFill>
                  <a:solidFill>
                    <a:srgbClr val="ffffff"/>
                  </a:solidFill>
                </a:uFill>
                <a:latin typeface="Calibri"/>
              </a:rPr>
              <a:t>model</a:t>
            </a:r>
            <a:r>
              <a:rPr b="1" lang="en-US" sz="3600" spc="-1" strike="noStrike">
                <a:solidFill>
                  <a:srgbClr val="000000"/>
                </a:solidFill>
                <a:uFill>
                  <a:solidFill>
                    <a:srgbClr val="ffffff"/>
                  </a:solidFill>
                </a:uFill>
                <a:latin typeface="Calibri"/>
              </a:rPr>
              <a:t>s</a:t>
            </a:r>
            <a:r>
              <a:rPr b="0"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via </a:t>
            </a:r>
            <a:r>
              <a:rPr b="1" lang="en-US" sz="3600" spc="-1" strike="noStrike">
                <a:solidFill>
                  <a:srgbClr val="000000"/>
                </a:solidFill>
                <a:uFill>
                  <a:solidFill>
                    <a:srgbClr val="ffffff"/>
                  </a:solidFill>
                </a:uFill>
                <a:latin typeface="Calibri"/>
              </a:rPr>
              <a:t>least</a:t>
            </a:r>
            <a:r>
              <a:rPr b="1"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squar</a:t>
            </a:r>
            <a:r>
              <a:rPr b="1" lang="en-US" sz="3600" spc="-1" strike="noStrike">
                <a:solidFill>
                  <a:srgbClr val="000000"/>
                </a:solidFill>
                <a:uFill>
                  <a:solidFill>
                    <a:srgbClr val="ffffff"/>
                  </a:solidFill>
                </a:uFill>
                <a:latin typeface="Calibri"/>
              </a:rPr>
              <a:t>es or a </a:t>
            </a:r>
            <a:r>
              <a:rPr b="1" lang="en-US" sz="3600" spc="-1" strike="noStrike">
                <a:solidFill>
                  <a:srgbClr val="000000"/>
                </a:solidFill>
                <a:uFill>
                  <a:solidFill>
                    <a:srgbClr val="ffffff"/>
                  </a:solidFill>
                </a:uFill>
                <a:latin typeface="Calibri"/>
              </a:rPr>
              <a:t>shrun</a:t>
            </a:r>
            <a:r>
              <a:rPr b="1" lang="en-US" sz="3600" spc="-1" strike="noStrike">
                <a:solidFill>
                  <a:srgbClr val="000000"/>
                </a:solidFill>
                <a:uFill>
                  <a:solidFill>
                    <a:srgbClr val="ffffff"/>
                  </a:solidFill>
                </a:uFill>
                <a:latin typeface="Calibri"/>
              </a:rPr>
              <a:t>ken </a:t>
            </a:r>
            <a:r>
              <a:rPr b="1" lang="en-US" sz="3600" spc="-1" strike="noStrike">
                <a:solidFill>
                  <a:srgbClr val="000000"/>
                </a:solidFill>
                <a:uFill>
                  <a:solidFill>
                    <a:srgbClr val="ffffff"/>
                  </a:solidFill>
                </a:uFill>
                <a:latin typeface="Calibri"/>
              </a:rPr>
              <a:t>appro</a:t>
            </a:r>
            <a:r>
              <a:rPr b="1" lang="en-US" sz="3600" spc="-1" strike="noStrike">
                <a:solidFill>
                  <a:srgbClr val="000000"/>
                </a:solidFill>
                <a:uFill>
                  <a:solidFill>
                    <a:srgbClr val="ffffff"/>
                  </a:solidFill>
                </a:uFill>
                <a:latin typeface="Calibri"/>
              </a:rPr>
              <a:t>ach, </a:t>
            </a:r>
            <a:r>
              <a:rPr b="1" lang="en-US" sz="3600" spc="-1" strike="noStrike">
                <a:solidFill>
                  <a:srgbClr val="000000"/>
                </a:solidFill>
                <a:uFill>
                  <a:solidFill>
                    <a:srgbClr val="ffffff"/>
                  </a:solidFill>
                </a:uFill>
                <a:latin typeface="Calibri"/>
              </a:rPr>
              <a:t>using </a:t>
            </a:r>
            <a:r>
              <a:rPr b="1" lang="en-US" sz="3600" spc="-1" strike="noStrike">
                <a:solidFill>
                  <a:srgbClr val="000000"/>
                </a:solidFill>
                <a:uFill>
                  <a:solidFill>
                    <a:srgbClr val="ffffff"/>
                  </a:solidFill>
                </a:uFill>
                <a:latin typeface="Calibri"/>
              </a:rPr>
              <a:t>the </a:t>
            </a:r>
            <a:r>
              <a:rPr b="1" lang="en-US" sz="3600" spc="-1" strike="noStrike">
                <a:solidFill>
                  <a:srgbClr val="000000"/>
                </a:solidFill>
                <a:uFill>
                  <a:solidFill>
                    <a:srgbClr val="ffffff"/>
                  </a:solidFill>
                </a:uFill>
                <a:latin typeface="Calibri"/>
              </a:rPr>
              <a:t>origin</a:t>
            </a:r>
            <a:r>
              <a:rPr b="1" lang="en-US" sz="3600" spc="-1" strike="noStrike">
                <a:solidFill>
                  <a:srgbClr val="000000"/>
                </a:solidFill>
                <a:uFill>
                  <a:solidFill>
                    <a:srgbClr val="ffffff"/>
                  </a:solidFill>
                </a:uFill>
                <a:latin typeface="Calibri"/>
              </a:rPr>
              <a:t>al</a:t>
            </a:r>
            <a:r>
              <a:rPr b="1"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predic</a:t>
            </a:r>
            <a:r>
              <a:rPr b="1" lang="en-US" sz="3600" spc="-1" strike="noStrike">
                <a:solidFill>
                  <a:srgbClr val="000000"/>
                </a:solidFill>
                <a:uFill>
                  <a:solidFill>
                    <a:srgbClr val="ffffff"/>
                  </a:solidFill>
                </a:uFill>
                <a:latin typeface="Calibri"/>
              </a:rPr>
              <a:t>tors, </a:t>
            </a:r>
            <a:r>
              <a:rPr b="0"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Arial"/>
            </a:endParaRPr>
          </a:p>
          <a:p>
            <a:pPr marL="571680" indent="-571320">
              <a:lnSpc>
                <a:spcPct val="100000"/>
              </a:lnSpc>
              <a:buClr>
                <a:srgbClr val="000000"/>
              </a:buClr>
              <a:buFont typeface="Wingdings" charset="2"/>
              <a:buChar char=""/>
            </a:pPr>
            <a:r>
              <a:rPr b="0" lang="en-US" sz="3600" spc="-1" strike="noStrike">
                <a:solidFill>
                  <a:srgbClr val="000000"/>
                </a:solidFill>
                <a:uFill>
                  <a:solidFill>
                    <a:srgbClr val="ffffff"/>
                  </a:solidFill>
                </a:uFill>
                <a:latin typeface="Calibri"/>
              </a:rPr>
              <a:t>We </a:t>
            </a:r>
            <a:r>
              <a:rPr b="0" lang="en-US" sz="3600" spc="-1" strike="noStrike">
                <a:solidFill>
                  <a:srgbClr val="000000"/>
                </a:solidFill>
                <a:uFill>
                  <a:solidFill>
                    <a:srgbClr val="ffffff"/>
                  </a:solidFill>
                </a:uFill>
                <a:latin typeface="Calibri"/>
              </a:rPr>
              <a:t>now </a:t>
            </a:r>
            <a:r>
              <a:rPr b="0" lang="en-US" sz="3600" spc="-1" strike="noStrike">
                <a:solidFill>
                  <a:srgbClr val="000000"/>
                </a:solidFill>
                <a:uFill>
                  <a:solidFill>
                    <a:srgbClr val="ffffff"/>
                  </a:solidFill>
                </a:uFill>
                <a:latin typeface="Calibri"/>
              </a:rPr>
              <a:t>explor</a:t>
            </a:r>
            <a:r>
              <a:rPr b="0" lang="en-US" sz="3600" spc="-1" strike="noStrike">
                <a:solidFill>
                  <a:srgbClr val="000000"/>
                </a:solidFill>
                <a:uFill>
                  <a:solidFill>
                    <a:srgbClr val="ffffff"/>
                  </a:solidFill>
                </a:uFill>
                <a:latin typeface="Calibri"/>
              </a:rPr>
              <a:t>e a </a:t>
            </a:r>
            <a:r>
              <a:rPr b="0" lang="en-US" sz="3600" spc="-1" strike="noStrike">
                <a:solidFill>
                  <a:srgbClr val="000000"/>
                </a:solidFill>
                <a:uFill>
                  <a:solidFill>
                    <a:srgbClr val="ffffff"/>
                  </a:solidFill>
                </a:uFill>
                <a:latin typeface="Calibri"/>
              </a:rPr>
              <a:t>class </a:t>
            </a:r>
            <a:r>
              <a:rPr b="0" lang="en-US" sz="3600" spc="-1" strike="noStrike">
                <a:solidFill>
                  <a:srgbClr val="000000"/>
                </a:solidFill>
                <a:uFill>
                  <a:solidFill>
                    <a:srgbClr val="ffffff"/>
                  </a:solidFill>
                </a:uFill>
                <a:latin typeface="Calibri"/>
              </a:rPr>
              <a:t>of </a:t>
            </a:r>
            <a:r>
              <a:rPr b="0" lang="en-US" sz="3600" spc="-1" strike="noStrike">
                <a:solidFill>
                  <a:srgbClr val="000000"/>
                </a:solidFill>
                <a:uFill>
                  <a:solidFill>
                    <a:srgbClr val="ffffff"/>
                  </a:solidFill>
                </a:uFill>
                <a:latin typeface="Calibri"/>
              </a:rPr>
              <a:t>appro</a:t>
            </a:r>
            <a:r>
              <a:rPr b="0" lang="en-US" sz="3600" spc="-1" strike="noStrike">
                <a:solidFill>
                  <a:srgbClr val="000000"/>
                </a:solidFill>
                <a:uFill>
                  <a:solidFill>
                    <a:srgbClr val="ffffff"/>
                  </a:solidFill>
                </a:uFill>
                <a:latin typeface="Calibri"/>
              </a:rPr>
              <a:t>aches </a:t>
            </a:r>
            <a:r>
              <a:rPr b="0" lang="en-US" sz="3600" spc="-1" strike="noStrike">
                <a:solidFill>
                  <a:srgbClr val="000000"/>
                </a:solidFill>
                <a:uFill>
                  <a:solidFill>
                    <a:srgbClr val="ffffff"/>
                  </a:solidFill>
                </a:uFill>
                <a:latin typeface="Calibri"/>
              </a:rPr>
              <a:t>that </a:t>
            </a:r>
            <a:r>
              <a:rPr b="1" lang="en-US" sz="3600" spc="-1" strike="noStrike">
                <a:solidFill>
                  <a:srgbClr val="000000"/>
                </a:solidFill>
                <a:uFill>
                  <a:solidFill>
                    <a:srgbClr val="ffffff"/>
                  </a:solidFill>
                </a:uFill>
                <a:latin typeface="Calibri"/>
              </a:rPr>
              <a:t>transf</a:t>
            </a:r>
            <a:r>
              <a:rPr b="1" lang="en-US" sz="3600" spc="-1" strike="noStrike">
                <a:solidFill>
                  <a:srgbClr val="000000"/>
                </a:solidFill>
                <a:uFill>
                  <a:solidFill>
                    <a:srgbClr val="ffffff"/>
                  </a:solidFill>
                </a:uFill>
                <a:latin typeface="Calibri"/>
              </a:rPr>
              <a:t>orm </a:t>
            </a:r>
            <a:r>
              <a:rPr b="1" lang="en-US" sz="3600" spc="-1" strike="noStrike">
                <a:solidFill>
                  <a:srgbClr val="000000"/>
                </a:solidFill>
                <a:uFill>
                  <a:solidFill>
                    <a:srgbClr val="ffffff"/>
                  </a:solidFill>
                </a:uFill>
                <a:latin typeface="Calibri"/>
              </a:rPr>
              <a:t>the</a:t>
            </a:r>
            <a:r>
              <a:rPr b="1"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predic</a:t>
            </a:r>
            <a:r>
              <a:rPr b="1" lang="en-US" sz="3600" spc="-1" strike="noStrike">
                <a:solidFill>
                  <a:srgbClr val="000000"/>
                </a:solidFill>
                <a:uFill>
                  <a:solidFill>
                    <a:srgbClr val="ffffff"/>
                  </a:solidFill>
                </a:uFill>
                <a:latin typeface="Calibri"/>
              </a:rPr>
              <a:t>tors</a:t>
            </a: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and </a:t>
            </a:r>
            <a:r>
              <a:rPr b="0" lang="en-US" sz="3600" spc="-1" strike="noStrike">
                <a:solidFill>
                  <a:srgbClr val="000000"/>
                </a:solidFill>
                <a:uFill>
                  <a:solidFill>
                    <a:srgbClr val="ffffff"/>
                  </a:solidFill>
                </a:uFill>
                <a:latin typeface="Calibri"/>
              </a:rPr>
              <a:t>then </a:t>
            </a:r>
            <a:r>
              <a:rPr b="1" lang="en-US" sz="3600" spc="-1" strike="noStrike">
                <a:solidFill>
                  <a:srgbClr val="000000"/>
                </a:solidFill>
                <a:uFill>
                  <a:solidFill>
                    <a:srgbClr val="ffffff"/>
                  </a:solidFill>
                </a:uFill>
                <a:latin typeface="Calibri"/>
              </a:rPr>
              <a:t>fit a </a:t>
            </a:r>
            <a:r>
              <a:rPr b="1" lang="en-US" sz="3600" spc="-1" strike="noStrike">
                <a:solidFill>
                  <a:srgbClr val="000000"/>
                </a:solidFill>
                <a:uFill>
                  <a:solidFill>
                    <a:srgbClr val="ffffff"/>
                  </a:solidFill>
                </a:uFill>
                <a:latin typeface="Calibri"/>
              </a:rPr>
              <a:t>least </a:t>
            </a:r>
            <a:r>
              <a:rPr b="1" lang="en-US" sz="3600" spc="-1" strike="noStrike">
                <a:solidFill>
                  <a:srgbClr val="000000"/>
                </a:solidFill>
                <a:uFill>
                  <a:solidFill>
                    <a:srgbClr val="ffffff"/>
                  </a:solidFill>
                </a:uFill>
                <a:latin typeface="Calibri"/>
              </a:rPr>
              <a:t>squar</a:t>
            </a:r>
            <a:r>
              <a:rPr b="1" lang="en-US" sz="3600" spc="-1" strike="noStrike">
                <a:solidFill>
                  <a:srgbClr val="000000"/>
                </a:solidFill>
                <a:uFill>
                  <a:solidFill>
                    <a:srgbClr val="ffffff"/>
                  </a:solidFill>
                </a:uFill>
                <a:latin typeface="Calibri"/>
              </a:rPr>
              <a:t>es </a:t>
            </a:r>
            <a:r>
              <a:rPr b="1" lang="en-US" sz="3600" spc="-1" strike="noStrike">
                <a:solidFill>
                  <a:srgbClr val="000000"/>
                </a:solidFill>
                <a:uFill>
                  <a:solidFill>
                    <a:srgbClr val="ffffff"/>
                  </a:solidFill>
                </a:uFill>
                <a:latin typeface="Calibri"/>
              </a:rPr>
              <a:t>model </a:t>
            </a:r>
            <a:r>
              <a:rPr b="1" lang="en-US" sz="3600" spc="-1" strike="noStrike">
                <a:solidFill>
                  <a:srgbClr val="000000"/>
                </a:solidFill>
                <a:uFill>
                  <a:solidFill>
                    <a:srgbClr val="ffffff"/>
                  </a:solidFill>
                </a:uFill>
                <a:latin typeface="Calibri"/>
              </a:rPr>
              <a:t>using </a:t>
            </a:r>
            <a:r>
              <a:rPr b="1" lang="en-US" sz="3600" spc="-1" strike="noStrike">
                <a:solidFill>
                  <a:srgbClr val="000000"/>
                </a:solidFill>
                <a:uFill>
                  <a:solidFill>
                    <a:srgbClr val="ffffff"/>
                  </a:solidFill>
                </a:uFill>
                <a:latin typeface="Calibri"/>
              </a:rPr>
              <a:t>the</a:t>
            </a:r>
            <a:r>
              <a:rPr b="1"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transf</a:t>
            </a:r>
            <a:r>
              <a:rPr b="1" lang="en-US" sz="3600" spc="-1" strike="noStrike">
                <a:solidFill>
                  <a:srgbClr val="000000"/>
                </a:solidFill>
                <a:uFill>
                  <a:solidFill>
                    <a:srgbClr val="ffffff"/>
                  </a:solidFill>
                </a:uFill>
                <a:latin typeface="Calibri"/>
              </a:rPr>
              <a:t>ormed </a:t>
            </a:r>
            <a:r>
              <a:rPr b="1" lang="en-US" sz="3600" spc="-1" strike="noStrike">
                <a:solidFill>
                  <a:srgbClr val="000000"/>
                </a:solidFill>
                <a:uFill>
                  <a:solidFill>
                    <a:srgbClr val="ffffff"/>
                  </a:solidFill>
                </a:uFill>
                <a:latin typeface="Calibri"/>
              </a:rPr>
              <a:t>variab</a:t>
            </a:r>
            <a:r>
              <a:rPr b="1" lang="en-US" sz="3600" spc="-1" strike="noStrike">
                <a:solidFill>
                  <a:srgbClr val="000000"/>
                </a:solidFill>
                <a:uFill>
                  <a:solidFill>
                    <a:srgbClr val="ffffff"/>
                  </a:solidFill>
                </a:uFill>
                <a:latin typeface="Calibri"/>
              </a:rPr>
              <a:t>les</a:t>
            </a: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We </a:t>
            </a:r>
            <a:r>
              <a:rPr b="0" lang="en-US" sz="3600" spc="-1" strike="noStrike">
                <a:solidFill>
                  <a:srgbClr val="000000"/>
                </a:solidFill>
                <a:uFill>
                  <a:solidFill>
                    <a:srgbClr val="ffffff"/>
                  </a:solidFill>
                </a:uFill>
                <a:latin typeface="Calibri"/>
              </a:rPr>
              <a:t>will </a:t>
            </a:r>
            <a:r>
              <a:rPr b="0" lang="en-US" sz="3600" spc="-1" strike="noStrike">
                <a:solidFill>
                  <a:srgbClr val="000000"/>
                </a:solidFill>
                <a:uFill>
                  <a:solidFill>
                    <a:srgbClr val="ffffff"/>
                  </a:solidFill>
                </a:uFill>
                <a:latin typeface="Calibri"/>
              </a:rPr>
              <a:t>refer </a:t>
            </a:r>
            <a:r>
              <a:rPr b="0" lang="en-US" sz="3600" spc="-1" strike="noStrike">
                <a:solidFill>
                  <a:srgbClr val="000000"/>
                </a:solidFill>
                <a:uFill>
                  <a:solidFill>
                    <a:srgbClr val="ffffff"/>
                  </a:solidFill>
                </a:uFill>
                <a:latin typeface="Calibri"/>
              </a:rPr>
              <a:t>to </a:t>
            </a:r>
            <a:r>
              <a:rPr b="0" lang="en-US" sz="3600" spc="-1" strike="noStrike">
                <a:solidFill>
                  <a:srgbClr val="000000"/>
                </a:solidFill>
                <a:uFill>
                  <a:solidFill>
                    <a:srgbClr val="ffffff"/>
                  </a:solidFill>
                </a:uFill>
                <a:latin typeface="Calibri"/>
              </a:rPr>
              <a:t>these </a:t>
            </a:r>
            <a:r>
              <a:rPr b="0" lang="en-US" sz="3600" spc="-1" strike="noStrike">
                <a:solidFill>
                  <a:srgbClr val="000000"/>
                </a:solidFill>
                <a:uFill>
                  <a:solidFill>
                    <a:srgbClr val="ffffff"/>
                  </a:solidFill>
                </a:uFill>
                <a:latin typeface="Calibri"/>
              </a:rPr>
              <a:t>techni</a:t>
            </a:r>
            <a:r>
              <a:rPr b="0" lang="en-US" sz="3600" spc="-1" strike="noStrike">
                <a:solidFill>
                  <a:srgbClr val="000000"/>
                </a:solidFill>
                <a:uFill>
                  <a:solidFill>
                    <a:srgbClr val="ffffff"/>
                  </a:solidFill>
                </a:uFill>
                <a:latin typeface="Calibri"/>
              </a:rPr>
              <a:t>ques </a:t>
            </a:r>
            <a:r>
              <a:rPr b="0" lang="en-US" sz="3600" spc="-1" strike="noStrike">
                <a:solidFill>
                  <a:srgbClr val="000000"/>
                </a:solidFill>
                <a:uFill>
                  <a:solidFill>
                    <a:srgbClr val="ffffff"/>
                  </a:solidFill>
                </a:uFill>
                <a:latin typeface="Calibri"/>
              </a:rPr>
              <a:t>as</a:t>
            </a:r>
            <a:r>
              <a:rPr b="0" lang="en-US" sz="3600" spc="-1" strike="noStrike">
                <a:solidFill>
                  <a:srgbClr val="000000"/>
                </a:solidFill>
                <a:uFill>
                  <a:solidFill>
                    <a:srgbClr val="ffffff"/>
                  </a:solidFill>
                </a:uFill>
                <a:latin typeface="Calibri"/>
              </a:rPr>
              <a:t>
</a:t>
            </a:r>
            <a:r>
              <a:rPr b="1" i="1" lang="en-US" sz="3600" spc="-1" strike="noStrike" u="sng">
                <a:solidFill>
                  <a:srgbClr val="ff0000"/>
                </a:solidFill>
                <a:uFill>
                  <a:solidFill>
                    <a:srgbClr val="ffffff"/>
                  </a:solidFill>
                </a:uFill>
                <a:latin typeface="Calibri"/>
              </a:rPr>
              <a:t>dimen</a:t>
            </a:r>
            <a:r>
              <a:rPr b="1" i="1" lang="en-US" sz="3600" spc="-1" strike="noStrike" u="sng">
                <a:solidFill>
                  <a:srgbClr val="ff0000"/>
                </a:solidFill>
                <a:uFill>
                  <a:solidFill>
                    <a:srgbClr val="ffffff"/>
                  </a:solidFill>
                </a:uFill>
                <a:latin typeface="Calibri"/>
              </a:rPr>
              <a:t>sion </a:t>
            </a:r>
            <a:r>
              <a:rPr b="1" i="1" lang="en-US" sz="3600" spc="-1" strike="noStrike" u="sng">
                <a:solidFill>
                  <a:srgbClr val="ff0000"/>
                </a:solidFill>
                <a:uFill>
                  <a:solidFill>
                    <a:srgbClr val="ffffff"/>
                  </a:solidFill>
                </a:uFill>
                <a:latin typeface="Calibri"/>
              </a:rPr>
              <a:t>reduc</a:t>
            </a:r>
            <a:r>
              <a:rPr b="1" i="1" lang="en-US" sz="3600" spc="-1" strike="noStrike" u="sng">
                <a:solidFill>
                  <a:srgbClr val="ff0000"/>
                </a:solidFill>
                <a:uFill>
                  <a:solidFill>
                    <a:srgbClr val="ffffff"/>
                  </a:solidFill>
                </a:uFill>
                <a:latin typeface="Calibri"/>
              </a:rPr>
              <a:t>tion </a:t>
            </a:r>
            <a:r>
              <a:rPr b="1" i="1" lang="en-US" sz="3600" spc="-1" strike="noStrike" u="sng">
                <a:solidFill>
                  <a:srgbClr val="ff0000"/>
                </a:solidFill>
                <a:uFill>
                  <a:solidFill>
                    <a:srgbClr val="ffffff"/>
                  </a:solidFill>
                </a:uFill>
                <a:latin typeface="Calibri"/>
              </a:rPr>
              <a:t>metho</a:t>
            </a:r>
            <a:r>
              <a:rPr b="1" i="1" lang="en-US" sz="3600" spc="-1" strike="noStrike" u="sng">
                <a:solidFill>
                  <a:srgbClr val="ff0000"/>
                </a:solidFill>
                <a:uFill>
                  <a:solidFill>
                    <a:srgbClr val="ffffff"/>
                  </a:solidFill>
                </a:uFill>
                <a:latin typeface="Calibri"/>
              </a:rPr>
              <a:t>ds</a:t>
            </a:r>
            <a:r>
              <a:rPr b="0" lang="en-US" sz="2400" spc="-1" strike="noStrike">
                <a:solidFill>
                  <a:srgbClr val="000000"/>
                </a:solidFill>
                <a:uFill>
                  <a:solidFill>
                    <a:srgbClr val="ffffff"/>
                  </a:solidFill>
                </a:uFill>
                <a:latin typeface="Calibri"/>
              </a:rPr>
              <a:t>.</a:t>
            </a:r>
            <a:endParaRPr b="0" lang="en-US" sz="3200" spc="-1" strike="noStrike">
              <a:solidFill>
                <a:srgbClr val="000000"/>
              </a:solidFill>
              <a:uFill>
                <a:solidFill>
                  <a:srgbClr val="ffffff"/>
                </a:solidFill>
              </a:uFill>
              <a:latin typeface="Arial"/>
            </a:endParaRPr>
          </a:p>
        </p:txBody>
      </p:sp>
      <p:sp>
        <p:nvSpPr>
          <p:cNvPr id="119" name="TextShape 3"/>
          <p:cNvSpPr txBox="1"/>
          <p:nvPr/>
        </p:nvSpPr>
        <p:spPr>
          <a:xfrm>
            <a:off x="385920" y="1320840"/>
            <a:ext cx="11632680" cy="3936600"/>
          </a:xfrm>
          <a:prstGeom prst="rect">
            <a:avLst/>
          </a:prstGeom>
          <a:blipFill>
            <a:blip r:embed="rId1"/>
            <a:stretch>
              <a:fillRect/>
            </a:stretch>
          </a:blipFill>
          <a:ln>
            <a:noFill/>
          </a:ln>
        </p:spPr>
        <p:txBody>
          <a:bodyPr/>
          <a:p>
            <a:pPr algn="ctr">
              <a:lnSpc>
                <a:spcPct val="100000"/>
              </a:lnSpc>
            </a:pPr>
            <a:r>
              <a:rPr b="0" lang="en-US" sz="24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Content Placeholder 3" descr=""/>
          <p:cNvPicPr/>
          <p:nvPr/>
        </p:nvPicPr>
        <p:blipFill>
          <a:blip r:embed="rId1"/>
          <a:stretch/>
        </p:blipFill>
        <p:spPr>
          <a:xfrm>
            <a:off x="1362600" y="620640"/>
            <a:ext cx="9189360" cy="4055760"/>
          </a:xfrm>
          <a:prstGeom prst="rect">
            <a:avLst/>
          </a:prstGeom>
          <a:ln>
            <a:noFill/>
          </a:ln>
        </p:spPr>
      </p:pic>
      <p:sp>
        <p:nvSpPr>
          <p:cNvPr id="146" name="TextShape 1"/>
          <p:cNvSpPr txBox="1"/>
          <p:nvPr/>
        </p:nvSpPr>
        <p:spPr>
          <a:xfrm>
            <a:off x="838080" y="154800"/>
            <a:ext cx="10515240" cy="55800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Choosing the number of directions M</a:t>
            </a:r>
            <a:endParaRPr b="0" lang="en-US" sz="1800" spc="-1" strike="noStrike">
              <a:solidFill>
                <a:srgbClr val="000000"/>
              </a:solidFill>
              <a:uFill>
                <a:solidFill>
                  <a:srgbClr val="ffffff"/>
                </a:solidFill>
              </a:uFill>
              <a:latin typeface="Calibri"/>
            </a:endParaRPr>
          </a:p>
        </p:txBody>
      </p:sp>
      <p:sp>
        <p:nvSpPr>
          <p:cNvPr id="147" name="CustomShape 2"/>
          <p:cNvSpPr/>
          <p:nvPr/>
        </p:nvSpPr>
        <p:spPr>
          <a:xfrm>
            <a:off x="246960" y="5102280"/>
            <a:ext cx="11850120" cy="13701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rPr>
              <a:t>Left</a:t>
            </a:r>
            <a:r>
              <a:rPr b="0" lang="en-US" sz="2800" spc="-1" strike="noStrike">
                <a:solidFill>
                  <a:srgbClr val="000000"/>
                </a:solidFill>
                <a:uFill>
                  <a:solidFill>
                    <a:srgbClr val="ffffff"/>
                  </a:solidFill>
                </a:uFill>
                <a:latin typeface="Calibri"/>
              </a:rPr>
              <a:t>: PCR standardized coefficient estimates on the Credit data set for different values of M.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rPr>
              <a:t>Right</a:t>
            </a:r>
            <a:r>
              <a:rPr b="0" lang="en-US" sz="2800" spc="-1" strike="noStrike">
                <a:solidFill>
                  <a:srgbClr val="000000"/>
                </a:solidFill>
                <a:uFill>
                  <a:solidFill>
                    <a:srgbClr val="ffffff"/>
                  </a:solidFill>
                </a:uFill>
                <a:latin typeface="Calibri"/>
              </a:rPr>
              <a:t>: The 10-fold cross validation MSE obtained using PCR, as a function of M</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127440"/>
            <a:ext cx="10515240" cy="32940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Partial Least Squares</a:t>
            </a:r>
            <a:endParaRPr b="0" lang="en-US" sz="1800" spc="-1" strike="noStrike">
              <a:solidFill>
                <a:srgbClr val="000000"/>
              </a:solidFill>
              <a:uFill>
                <a:solidFill>
                  <a:srgbClr val="ffffff"/>
                </a:solidFill>
              </a:uFill>
              <a:latin typeface="Calibri"/>
            </a:endParaRPr>
          </a:p>
        </p:txBody>
      </p:sp>
      <p:sp>
        <p:nvSpPr>
          <p:cNvPr id="149" name="TextShape 2"/>
          <p:cNvSpPr txBox="1"/>
          <p:nvPr/>
        </p:nvSpPr>
        <p:spPr>
          <a:xfrm>
            <a:off x="536400" y="646200"/>
            <a:ext cx="11496600" cy="590976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PCR identifies linear combinations, or directions, that best represent the predictors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These directions are identified in an unsupervised way, since the response Y is not used to help determine the principal component directions.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That is, the response does not supervise the identification of the principal components.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Consequently, PCR suffers from a potentially serious drawback: there is no guarantee that the directions that best explain the predictors will also be the best directions to use for predicting the response.</a:t>
            </a:r>
            <a:endParaRPr b="0" lang="en-US" sz="2800" spc="-1" strike="noStrike">
              <a:solidFill>
                <a:srgbClr val="000000"/>
              </a:solidFill>
              <a:uFill>
                <a:solidFill>
                  <a:srgbClr val="ffffff"/>
                </a:solidFill>
              </a:uFill>
              <a:latin typeface="Calibri"/>
            </a:endParaRPr>
          </a:p>
        </p:txBody>
      </p:sp>
      <p:sp>
        <p:nvSpPr>
          <p:cNvPr id="150" name="TextShape 3"/>
          <p:cNvSpPr txBox="1"/>
          <p:nvPr/>
        </p:nvSpPr>
        <p:spPr>
          <a:xfrm>
            <a:off x="536400" y="646200"/>
            <a:ext cx="11496600" cy="59097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68680" y="127440"/>
            <a:ext cx="10515240" cy="82332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Partial Least Squares: continued</a:t>
            </a:r>
            <a:endParaRPr b="0" lang="en-US" sz="1800" spc="-1" strike="noStrike">
              <a:solidFill>
                <a:srgbClr val="000000"/>
              </a:solidFill>
              <a:uFill>
                <a:solidFill>
                  <a:srgbClr val="ffffff"/>
                </a:solidFill>
              </a:uFill>
              <a:latin typeface="Calibri"/>
            </a:endParaRPr>
          </a:p>
        </p:txBody>
      </p:sp>
      <p:sp>
        <p:nvSpPr>
          <p:cNvPr id="152" name="TextShape 2"/>
          <p:cNvSpPr txBox="1"/>
          <p:nvPr/>
        </p:nvSpPr>
        <p:spPr>
          <a:xfrm>
            <a:off x="246960" y="951120"/>
            <a:ext cx="11758680" cy="552276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Like PCR, PLS is a dimension reduction method, which first identifies a new set of features  that are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linear combinations of the original features, and then fits a linear model via OLS using these M new features.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But unlike PCR, PLS identifies these new features in a supervised way - that is, it makes use of the response Y in order to identify new features that not only approximate the old features well, but also that are related to the response.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Roughly speaking, the PLS approach attempts to find directions that help explain both the response and the predictors.</a:t>
            </a:r>
            <a:endParaRPr b="0" lang="en-US" sz="2800" spc="-1" strike="noStrike">
              <a:solidFill>
                <a:srgbClr val="000000"/>
              </a:solidFill>
              <a:uFill>
                <a:solidFill>
                  <a:srgbClr val="ffffff"/>
                </a:solidFill>
              </a:uFill>
              <a:latin typeface="Calibri"/>
            </a:endParaRPr>
          </a:p>
        </p:txBody>
      </p:sp>
      <p:sp>
        <p:nvSpPr>
          <p:cNvPr id="153" name="TextShape 3"/>
          <p:cNvSpPr txBox="1"/>
          <p:nvPr/>
        </p:nvSpPr>
        <p:spPr>
          <a:xfrm>
            <a:off x="246960" y="951120"/>
            <a:ext cx="11758680" cy="55227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765000" y="136440"/>
            <a:ext cx="10515240" cy="66780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Details of Partial Least Squares</a:t>
            </a:r>
            <a:endParaRPr b="0" lang="en-US" sz="1800" spc="-1" strike="noStrike">
              <a:solidFill>
                <a:srgbClr val="000000"/>
              </a:solidFill>
              <a:uFill>
                <a:solidFill>
                  <a:srgbClr val="ffffff"/>
                </a:solidFill>
              </a:uFill>
              <a:latin typeface="Calibri"/>
            </a:endParaRPr>
          </a:p>
        </p:txBody>
      </p:sp>
      <p:sp>
        <p:nvSpPr>
          <p:cNvPr id="155" name="TextShape 2"/>
          <p:cNvSpPr txBox="1"/>
          <p:nvPr/>
        </p:nvSpPr>
        <p:spPr>
          <a:xfrm>
            <a:off x="262080" y="966240"/>
            <a:ext cx="11688840" cy="547092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After standardizing the p predictors, PLS computes the first direction  by setting each  in (1) equal to the coefficient from the simple linear regression of Y onto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One can show that this coefficient is proportional to the correlation between Y and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Hence, in computing  , PLS places the highest weight on the variables that are most strongly related to the response.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Subsequent directions are found by taking residuals and then repeating the above prescription.</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
        <p:nvSpPr>
          <p:cNvPr id="156" name="TextShape 3"/>
          <p:cNvSpPr txBox="1"/>
          <p:nvPr/>
        </p:nvSpPr>
        <p:spPr>
          <a:xfrm>
            <a:off x="262080" y="966240"/>
            <a:ext cx="11688840" cy="547092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118080"/>
            <a:ext cx="10515240" cy="55800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Summary</a:t>
            </a:r>
            <a:endParaRPr b="0" lang="en-US" sz="1800" spc="-1" strike="noStrike">
              <a:solidFill>
                <a:srgbClr val="000000"/>
              </a:solidFill>
              <a:uFill>
                <a:solidFill>
                  <a:srgbClr val="ffffff"/>
                </a:solidFill>
              </a:uFill>
              <a:latin typeface="Calibri"/>
            </a:endParaRPr>
          </a:p>
        </p:txBody>
      </p:sp>
      <p:sp>
        <p:nvSpPr>
          <p:cNvPr id="158" name="TextShape 2"/>
          <p:cNvSpPr txBox="1"/>
          <p:nvPr/>
        </p:nvSpPr>
        <p:spPr>
          <a:xfrm>
            <a:off x="173880" y="920520"/>
            <a:ext cx="10814040" cy="4350960"/>
          </a:xfrm>
          <a:prstGeom prst="rect">
            <a:avLst/>
          </a:prstGeom>
          <a:noFill/>
          <a:ln>
            <a:noFill/>
          </a:ln>
        </p:spPr>
        <p:txBody>
          <a:bodyPr/>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Model selection methods are an essential tool for data analysis, especially for big datasets involving many predictors.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Research into methods that give sparsity, such as the lasso is an especially hot area.</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Later, we will return to sparsity in more detail, and will describe related approaches such as the elastic net.</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160"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981080" y="262080"/>
            <a:ext cx="8229240" cy="574200"/>
          </a:xfrm>
          <a:prstGeom prst="rect">
            <a:avLst/>
          </a:prstGeom>
          <a:noFill/>
          <a:ln>
            <a:noFill/>
          </a:ln>
        </p:spPr>
        <p:txBody>
          <a:bodyPr anchor="ctr"/>
          <a:p>
            <a:pPr>
              <a:lnSpc>
                <a:spcPct val="100000"/>
              </a:lnSpc>
            </a:pPr>
            <a:r>
              <a:rPr b="1" lang="en-US" sz="4000" spc="-1" strike="noStrike">
                <a:solidFill>
                  <a:srgbClr val="ff0000"/>
                </a:solidFill>
                <a:uFill>
                  <a:solidFill>
                    <a:srgbClr val="ffffff"/>
                  </a:solidFill>
                </a:uFill>
                <a:latin typeface="Calibri Light"/>
              </a:rPr>
              <a:t>PURPOSE OF FACTOR ANALYSIS</a:t>
            </a:r>
            <a:r>
              <a:rPr b="0" lang="en-US" sz="4000" spc="-1" strike="noStrike">
                <a:solidFill>
                  <a:srgbClr val="ff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162" name="TextShape 2"/>
          <p:cNvSpPr txBox="1"/>
          <p:nvPr/>
        </p:nvSpPr>
        <p:spPr>
          <a:xfrm>
            <a:off x="201240" y="1188720"/>
            <a:ext cx="11877840" cy="5479920"/>
          </a:xfrm>
          <a:prstGeom prst="rect">
            <a:avLst/>
          </a:prstGeom>
          <a:noFill/>
          <a:ln>
            <a:noFill/>
          </a:ln>
        </p:spPr>
        <p:txBody>
          <a:bodyPr/>
          <a:p>
            <a:pPr marL="228600" indent="-228240">
              <a:lnSpc>
                <a:spcPct val="90000"/>
              </a:lnSpc>
              <a:buClr>
                <a:srgbClr val="000000"/>
              </a:buClr>
              <a:buFont typeface="Arial"/>
              <a:buChar char="•"/>
            </a:pPr>
            <a:r>
              <a:rPr b="1" lang="en-US" sz="2400" spc="-1" strike="noStrike">
                <a:solidFill>
                  <a:srgbClr val="000000"/>
                </a:solidFill>
                <a:uFill>
                  <a:solidFill>
                    <a:srgbClr val="ffffff"/>
                  </a:solidFill>
                </a:uFill>
                <a:latin typeface="Calibri"/>
              </a:rPr>
              <a:t>Simplification </a:t>
            </a:r>
            <a:r>
              <a:rPr b="0" lang="en-US" sz="2400" spc="-1" strike="noStrike">
                <a:solidFill>
                  <a:srgbClr val="000000"/>
                </a:solidFill>
                <a:uFill>
                  <a:solidFill>
                    <a:srgbClr val="ffffff"/>
                  </a:solidFill>
                </a:uFill>
                <a:latin typeface="Calibri"/>
              </a:rPr>
              <a:t> -   </a:t>
            </a:r>
            <a:r>
              <a:rPr b="1" lang="en-US" sz="2400" spc="-1" strike="noStrike">
                <a:solidFill>
                  <a:srgbClr val="000000"/>
                </a:solidFill>
                <a:uFill>
                  <a:solidFill>
                    <a:srgbClr val="ffffff"/>
                  </a:solidFill>
                </a:uFill>
                <a:latin typeface="Calibri"/>
              </a:rPr>
              <a:t>identifying basic underlying factors </a:t>
            </a:r>
            <a:r>
              <a:rPr b="0" lang="en-US" sz="2400" spc="-1" strike="noStrike">
                <a:solidFill>
                  <a:srgbClr val="000000"/>
                </a:solidFill>
                <a:uFill>
                  <a:solidFill>
                    <a:srgbClr val="ffffff"/>
                  </a:solidFill>
                </a:uFill>
                <a:latin typeface="Calibri"/>
              </a:rPr>
              <a:t>(or dimensions or constructs) that </a:t>
            </a:r>
            <a:r>
              <a:rPr b="1" lang="en-US" sz="2400" spc="-1" strike="noStrike">
                <a:solidFill>
                  <a:srgbClr val="000000"/>
                </a:solidFill>
                <a:uFill>
                  <a:solidFill>
                    <a:srgbClr val="ffffff"/>
                  </a:solidFill>
                </a:uFill>
                <a:latin typeface="Calibri"/>
              </a:rPr>
              <a:t>explain relationships among a larger number of other</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400" spc="-1" strike="noStrike">
                <a:solidFill>
                  <a:srgbClr val="000000"/>
                </a:solidFill>
                <a:uFill>
                  <a:solidFill>
                    <a:srgbClr val="ffffff"/>
                  </a:solidFill>
                </a:uFill>
                <a:latin typeface="Calibri"/>
              </a:rPr>
              <a:t>how much of the variation </a:t>
            </a:r>
            <a:r>
              <a:rPr b="0" lang="en-US" sz="2400" spc="-1" strike="noStrike">
                <a:solidFill>
                  <a:srgbClr val="000000"/>
                </a:solidFill>
                <a:uFill>
                  <a:solidFill>
                    <a:srgbClr val="ffffff"/>
                  </a:solidFill>
                </a:uFill>
                <a:latin typeface="Calibri"/>
              </a:rPr>
              <a:t>in  a large number of variables can be accounted for by a very much smaller number of factors or underlying dimensions </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It </a:t>
            </a:r>
            <a:r>
              <a:rPr b="1" lang="en-US" sz="2400" spc="-1" strike="noStrike">
                <a:solidFill>
                  <a:srgbClr val="000000"/>
                </a:solidFill>
                <a:uFill>
                  <a:solidFill>
                    <a:srgbClr val="ffffff"/>
                  </a:solidFill>
                </a:uFill>
                <a:latin typeface="Calibri"/>
              </a:rPr>
              <a:t>condenses information</a:t>
            </a:r>
            <a:r>
              <a:rPr b="0" lang="en-US" sz="2400" spc="-1" strike="noStrike">
                <a:solidFill>
                  <a:srgbClr val="000000"/>
                </a:solidFill>
                <a:uFill>
                  <a:solidFill>
                    <a:srgbClr val="ffffff"/>
                  </a:solidFill>
                </a:uFill>
                <a:latin typeface="Calibri"/>
              </a:rPr>
              <a:t> contained in a number of original variables into a smaller set of dimensions (factors) with a minimum loss of information:  </a:t>
            </a:r>
            <a:endParaRPr b="0" lang="en-US" sz="2800" spc="-1" strike="noStrike">
              <a:solidFill>
                <a:srgbClr val="000000"/>
              </a:solidFill>
              <a:uFill>
                <a:solidFill>
                  <a:srgbClr val="ffffff"/>
                </a:solidFill>
              </a:uFill>
              <a:latin typeface="Calibri"/>
            </a:endParaRPr>
          </a:p>
          <a:p>
            <a:pPr lvl="1" marL="6858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Factor analysis extends correlation, by analysing  complex interactions between variables.</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55520" y="365040"/>
            <a:ext cx="11198160" cy="1325160"/>
          </a:xfrm>
          <a:prstGeom prst="rect">
            <a:avLst/>
          </a:prstGeom>
          <a:noFill/>
          <a:ln>
            <a:noFill/>
          </a:ln>
        </p:spPr>
        <p:txBody>
          <a:bodyPr anchor="ctr"/>
          <a:p>
            <a:pPr>
              <a:lnSpc>
                <a:spcPct val="100000"/>
              </a:lnSpc>
            </a:pPr>
            <a:r>
              <a:rPr b="1" lang="en-US" sz="2800" spc="-1" strike="noStrike">
                <a:solidFill>
                  <a:srgbClr val="ff0000"/>
                </a:solidFill>
                <a:uFill>
                  <a:solidFill>
                    <a:srgbClr val="ffffff"/>
                  </a:solidFill>
                </a:uFill>
                <a:latin typeface="Calibri Light"/>
              </a:rPr>
              <a:t>EXAMPLES OF CONDENSING VARIABLES TO A SMALLER NUMBER OF FACTORS</a:t>
            </a:r>
            <a:endParaRPr b="0" lang="en-US" sz="1800" spc="-1" strike="noStrike">
              <a:solidFill>
                <a:srgbClr val="000000"/>
              </a:solidFill>
              <a:uFill>
                <a:solidFill>
                  <a:srgbClr val="ffffff"/>
                </a:solidFill>
              </a:uFill>
              <a:latin typeface="Calibri"/>
            </a:endParaRPr>
          </a:p>
        </p:txBody>
      </p:sp>
      <p:graphicFrame>
        <p:nvGraphicFramePr>
          <p:cNvPr id="164" name="Table 2"/>
          <p:cNvGraphicFramePr/>
          <p:nvPr/>
        </p:nvGraphicFramePr>
        <p:xfrm>
          <a:off x="2063880" y="1841400"/>
          <a:ext cx="8208720" cy="4649400"/>
        </p:xfrm>
        <a:graphic>
          <a:graphicData uri="http://schemas.openxmlformats.org/drawingml/2006/table">
            <a:tbl>
              <a:tblPr/>
              <a:tblGrid>
                <a:gridCol w="4105080"/>
                <a:gridCol w="4103640"/>
              </a:tblGrid>
              <a:tr h="412560">
                <a:tc>
                  <a:txBody>
                    <a:bodyPr anchor="ctr"/>
                    <a:p>
                      <a:pPr algn="ctr">
                        <a:lnSpc>
                          <a:spcPct val="100000"/>
                        </a:lnSpc>
                      </a:pPr>
                      <a:r>
                        <a:rPr b="1" lang="en-US" sz="2000" spc="-1" strike="noStrike">
                          <a:solidFill>
                            <a:srgbClr val="000000"/>
                          </a:solidFill>
                          <a:uFill>
                            <a:solidFill>
                              <a:srgbClr val="ffffff"/>
                            </a:solidFill>
                          </a:uFill>
                          <a:latin typeface="Arial"/>
                        </a:rPr>
                        <a:t>Variables </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1" lang="en-US" sz="2000" spc="-1" strike="noStrike">
                          <a:solidFill>
                            <a:srgbClr val="000000"/>
                          </a:solidFill>
                          <a:uFill>
                            <a:solidFill>
                              <a:srgbClr val="ffffff"/>
                            </a:solidFill>
                          </a:uFill>
                          <a:latin typeface="Arial"/>
                        </a:rPr>
                        <a:t>Factors</a:t>
                      </a:r>
                      <a:r>
                        <a:rPr b="0" lang="en-US" sz="20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310400">
                <a:tc>
                  <a:txBody>
                    <a:bodyPr anchor="ctr"/>
                    <a:p>
                      <a:pPr algn="ctr">
                        <a:lnSpc>
                          <a:spcPct val="100000"/>
                        </a:lnSpc>
                      </a:pPr>
                      <a:r>
                        <a:rPr b="0" lang="en-US" sz="2000" spc="-1" strike="noStrike">
                          <a:solidFill>
                            <a:srgbClr val="000000"/>
                          </a:solidFill>
                          <a:uFill>
                            <a:solidFill>
                              <a:srgbClr val="ffffff"/>
                            </a:solidFill>
                          </a:uFill>
                          <a:latin typeface="Arial"/>
                        </a:rPr>
                        <a:t>Friendly</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Courteous</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Competent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etc</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2000" spc="-1" strike="noStrike">
                          <a:solidFill>
                            <a:srgbClr val="000000"/>
                          </a:solidFill>
                          <a:uFill>
                            <a:solidFill>
                              <a:srgbClr val="ffffff"/>
                            </a:solidFill>
                          </a:uFill>
                          <a:latin typeface="Arial"/>
                        </a:rPr>
                        <a:t>Hotel Employee Quality</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615320">
                <a:tc>
                  <a:txBody>
                    <a:bodyPr anchor="ctr"/>
                    <a:p>
                      <a:pPr algn="ctr">
                        <a:lnSpc>
                          <a:spcPct val="100000"/>
                        </a:lnSpc>
                      </a:pPr>
                      <a:r>
                        <a:rPr b="0" lang="en-US" sz="2000" spc="-1" strike="noStrike">
                          <a:solidFill>
                            <a:srgbClr val="000000"/>
                          </a:solidFill>
                          <a:uFill>
                            <a:solidFill>
                              <a:srgbClr val="ffffff"/>
                            </a:solidFill>
                          </a:uFill>
                          <a:latin typeface="Arial"/>
                        </a:rPr>
                        <a:t>Room size</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Bed size</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View</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Cost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etc</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2000" spc="-1" strike="noStrike">
                          <a:solidFill>
                            <a:srgbClr val="000000"/>
                          </a:solidFill>
                          <a:uFill>
                            <a:solidFill>
                              <a:srgbClr val="ffffff"/>
                            </a:solidFill>
                          </a:uFill>
                          <a:latin typeface="Arial"/>
                        </a:rPr>
                        <a:t>Hotel Room Quality</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311120">
                <a:tc>
                  <a:txBody>
                    <a:bodyPr anchor="ctr"/>
                    <a:p>
                      <a:pPr algn="ctr">
                        <a:lnSpc>
                          <a:spcPct val="100000"/>
                        </a:lnSpc>
                      </a:pPr>
                      <a:r>
                        <a:rPr b="0" lang="en-US" sz="2000" spc="-1" strike="noStrike">
                          <a:solidFill>
                            <a:srgbClr val="000000"/>
                          </a:solidFill>
                          <a:uFill>
                            <a:solidFill>
                              <a:srgbClr val="ffffff"/>
                            </a:solidFill>
                          </a:uFill>
                          <a:latin typeface="Arial"/>
                        </a:rPr>
                        <a:t>Extensive menu choice</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Service and attention</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Cleanliness </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rPr>
                        <a:t>etc</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p>
                      <a:pPr algn="ctr">
                        <a:lnSpc>
                          <a:spcPct val="100000"/>
                        </a:lnSpc>
                      </a:pPr>
                      <a:r>
                        <a:rPr b="0" lang="en-US" sz="2000" spc="-1" strike="noStrike">
                          <a:solidFill>
                            <a:srgbClr val="000000"/>
                          </a:solidFill>
                          <a:uFill>
                            <a:solidFill>
                              <a:srgbClr val="ffffff"/>
                            </a:solidFill>
                          </a:uFill>
                          <a:latin typeface="Arial"/>
                        </a:rPr>
                        <a:t>Hotel Catering Quality</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10515240" cy="51228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FACTORS</a:t>
            </a:r>
            <a:endParaRPr b="0" lang="en-US" sz="1800" spc="-1" strike="noStrike">
              <a:solidFill>
                <a:srgbClr val="000000"/>
              </a:solidFill>
              <a:uFill>
                <a:solidFill>
                  <a:srgbClr val="ffffff"/>
                </a:solidFill>
              </a:uFill>
              <a:latin typeface="Calibri"/>
            </a:endParaRPr>
          </a:p>
        </p:txBody>
      </p:sp>
      <p:sp>
        <p:nvSpPr>
          <p:cNvPr id="166" name="TextShape 2"/>
          <p:cNvSpPr txBox="1"/>
          <p:nvPr/>
        </p:nvSpPr>
        <p:spPr>
          <a:xfrm>
            <a:off x="649080" y="1083960"/>
            <a:ext cx="9671040" cy="4608000"/>
          </a:xfrm>
          <a:prstGeom prst="rect">
            <a:avLst/>
          </a:prstGeom>
          <a:noFill/>
          <a:ln>
            <a:noFill/>
          </a:ln>
        </p:spPr>
        <p:txBody>
          <a:bodyPr/>
          <a:p>
            <a:pPr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Factors are the underlying dimensions or constructs to which highly inter-correlated variables are subordinate.</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E.G. The super-ordinate factor of Room Quality on  a previous slide contains variables like cost, room size, bed size etc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Factors are also called </a:t>
            </a:r>
            <a:r>
              <a:rPr b="1" lang="en-US" sz="3200" spc="-1" strike="noStrike">
                <a:solidFill>
                  <a:srgbClr val="000000"/>
                </a:solidFill>
                <a:uFill>
                  <a:solidFill>
                    <a:srgbClr val="ffffff"/>
                  </a:solidFill>
                </a:uFill>
                <a:latin typeface="Calibri"/>
              </a:rPr>
              <a:t>Dimensions</a:t>
            </a:r>
            <a:r>
              <a:rPr b="0" lang="en-US" sz="3200" spc="-1" strike="noStrike">
                <a:solidFill>
                  <a:srgbClr val="000000"/>
                </a:solidFill>
                <a:uFill>
                  <a:solidFill>
                    <a:srgbClr val="ffffff"/>
                  </a:solidFill>
                </a:uFill>
                <a:latin typeface="Calibri"/>
              </a:rPr>
              <a:t>, and </a:t>
            </a:r>
            <a:r>
              <a:rPr b="1" lang="en-US" sz="3200" spc="-1" strike="noStrike">
                <a:solidFill>
                  <a:srgbClr val="000000"/>
                </a:solidFill>
                <a:uFill>
                  <a:solidFill>
                    <a:srgbClr val="ffffff"/>
                  </a:solidFill>
                </a:uFill>
                <a:latin typeface="Calibri"/>
              </a:rPr>
              <a:t>Constructs</a:t>
            </a:r>
            <a:r>
              <a:rPr b="0" lang="en-US" sz="3200" spc="-1" strike="noStrike">
                <a:solidFill>
                  <a:srgbClr val="000000"/>
                </a:solidFill>
                <a:uFill>
                  <a:solidFill>
                    <a:srgbClr val="ffffff"/>
                  </a:solidFill>
                </a:uFill>
                <a:latin typeface="Calibri"/>
              </a:rPr>
              <a:t> in the literature.</a:t>
            </a:r>
            <a:endParaRPr b="0" lang="en-US" sz="28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1981080" y="274680"/>
            <a:ext cx="8229240" cy="85068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THEORETICAL INTRODUCTION</a:t>
            </a:r>
            <a:endParaRPr b="0" lang="en-US" sz="1800" spc="-1" strike="noStrike">
              <a:solidFill>
                <a:srgbClr val="000000"/>
              </a:solidFill>
              <a:uFill>
                <a:solidFill>
                  <a:srgbClr val="ffffff"/>
                </a:solidFill>
              </a:uFill>
              <a:latin typeface="Calibri"/>
            </a:endParaRPr>
          </a:p>
        </p:txBody>
      </p:sp>
      <p:sp>
        <p:nvSpPr>
          <p:cNvPr id="168" name="TextShape 2"/>
          <p:cNvSpPr txBox="1"/>
          <p:nvPr/>
        </p:nvSpPr>
        <p:spPr>
          <a:xfrm>
            <a:off x="301680" y="1341360"/>
            <a:ext cx="11694960" cy="5360760"/>
          </a:xfrm>
          <a:prstGeom prst="rect">
            <a:avLst/>
          </a:prstGeom>
          <a:noFill/>
          <a:ln>
            <a:noFill/>
          </a:ln>
        </p:spPr>
        <p:txBody>
          <a:bodyPr/>
          <a:p>
            <a:pPr marL="2286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There are 2 closely related types of factor analysis: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Explanatory Factor Analysis </a:t>
            </a:r>
            <a:r>
              <a:rPr b="0" lang="en-US" sz="3200" spc="-1" strike="noStrike">
                <a:solidFill>
                  <a:srgbClr val="000000"/>
                </a:solidFill>
                <a:uFill>
                  <a:solidFill>
                    <a:srgbClr val="ffffff"/>
                  </a:solidFill>
                </a:uFill>
                <a:latin typeface="Calibri"/>
              </a:rPr>
              <a:t>(EFA) </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aims to reduce large number of variables into a smaller number of factors and thereby identify the factor structure or model - EFA is exploratory</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Confirmatory Factor Analysis </a:t>
            </a:r>
            <a:r>
              <a:rPr b="0" lang="en-US" sz="3200" spc="-1" strike="noStrike">
                <a:solidFill>
                  <a:srgbClr val="000000"/>
                </a:solidFill>
                <a:uFill>
                  <a:solidFill>
                    <a:srgbClr val="ffffff"/>
                  </a:solidFill>
                </a:uFill>
                <a:latin typeface="Calibri"/>
              </a:rPr>
              <a:t>(CFA)</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aims to confirm theoretical predictions whether a specified set of constructs is influencing responses in a predicted way - CFA provides a way of confirming that the factor structure or model obtained in an EFA study is robust  </a:t>
            </a:r>
            <a:endParaRPr b="0" lang="en-US" sz="18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Dimension Reduction Methods: details</a:t>
            </a:r>
            <a:endParaRPr b="0" lang="en-US" sz="1800" spc="-1" strike="noStrike">
              <a:solidFill>
                <a:srgbClr val="000000"/>
              </a:solidFill>
              <a:uFill>
                <a:solidFill>
                  <a:srgbClr val="ffffff"/>
                </a:solidFill>
              </a:uFill>
              <a:latin typeface="Calibri"/>
            </a:endParaRPr>
          </a:p>
        </p:txBody>
      </p:sp>
      <p:sp>
        <p:nvSpPr>
          <p:cNvPr id="121" name="TextShape 2"/>
          <p:cNvSpPr txBox="1"/>
          <p:nvPr/>
        </p:nvSpPr>
        <p:spPr>
          <a:xfrm>
            <a:off x="122040" y="1825560"/>
            <a:ext cx="1192752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Let represent M &lt; p linear combinations of our original p predictors. That is,</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(1)</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We can then fit the linear regression model,    i=1,2,…,n  (2) using ordinary least squares.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Note that in model (2), the regression coefficients are given by . If the constants  are chosen wisely, then such dimension reduction approaches can often outperform OLS regression.</a:t>
            </a:r>
            <a:endParaRPr b="0" lang="en-US" sz="2800" spc="-1" strike="noStrike">
              <a:solidFill>
                <a:srgbClr val="000000"/>
              </a:solidFill>
              <a:uFill>
                <a:solidFill>
                  <a:srgbClr val="ffffff"/>
                </a:solidFill>
              </a:uFill>
              <a:latin typeface="Calibri"/>
            </a:endParaRPr>
          </a:p>
        </p:txBody>
      </p:sp>
      <p:sp>
        <p:nvSpPr>
          <p:cNvPr id="122" name="TextShape 3"/>
          <p:cNvSpPr txBox="1"/>
          <p:nvPr/>
        </p:nvSpPr>
        <p:spPr>
          <a:xfrm>
            <a:off x="122040" y="1825560"/>
            <a:ext cx="11927520" cy="43509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9511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1" lang="en-US" sz="3600" spc="-1" strike="noStrike">
                <a:solidFill>
                  <a:srgbClr val="ff0000"/>
                </a:solidFill>
                <a:uFill>
                  <a:solidFill>
                    <a:srgbClr val="ffffff"/>
                  </a:solidFill>
                </a:uFill>
                <a:latin typeface="Calibri Light"/>
              </a:rPr>
              <a:t>CHARLES SPEARMAN AND LATENT MENTAL ABILITIES</a:t>
            </a:r>
            <a:endParaRPr b="0" lang="en-US" sz="1800" spc="-1" strike="noStrike">
              <a:solidFill>
                <a:srgbClr val="000000"/>
              </a:solidFill>
              <a:uFill>
                <a:solidFill>
                  <a:srgbClr val="ffffff"/>
                </a:solidFill>
              </a:uFill>
              <a:latin typeface="Calibri"/>
            </a:endParaRPr>
          </a:p>
        </p:txBody>
      </p:sp>
      <p:sp>
        <p:nvSpPr>
          <p:cNvPr id="170" name="TextShape 2"/>
          <p:cNvSpPr txBox="1"/>
          <p:nvPr/>
        </p:nvSpPr>
        <p:spPr>
          <a:xfrm>
            <a:off x="248400" y="1316880"/>
            <a:ext cx="11694960" cy="5157360"/>
          </a:xfrm>
          <a:prstGeom prst="rect">
            <a:avLst/>
          </a:prstGeom>
          <a:noFill/>
          <a:ln>
            <a:noFill/>
          </a:ln>
        </p:spPr>
        <p:txBody>
          <a:bodyPr/>
          <a:p>
            <a:pPr marL="609480" indent="-609120" algn="just">
              <a:lnSpc>
                <a:spcPct val="100000"/>
              </a:lnSpc>
            </a:pPr>
            <a:r>
              <a:rPr b="0" lang="en-US" sz="2800" spc="-1" strike="noStrike">
                <a:solidFill>
                  <a:srgbClr val="000000"/>
                </a:solidFill>
                <a:uFill>
                  <a:solidFill>
                    <a:srgbClr val="ffffff"/>
                  </a:solidFill>
                </a:uFill>
                <a:latin typeface="Times New Roman"/>
              </a:rPr>
              <a:t>      </a:t>
            </a:r>
            <a:r>
              <a:rPr b="0" lang="en-US" sz="3600" spc="-1" strike="noStrike">
                <a:solidFill>
                  <a:srgbClr val="000000"/>
                </a:solidFill>
                <a:uFill>
                  <a:solidFill>
                    <a:srgbClr val="ffffff"/>
                  </a:solidFill>
                </a:uFill>
                <a:latin typeface="Times New Roman"/>
              </a:rPr>
              <a:t>F</a:t>
            </a:r>
            <a:r>
              <a:rPr b="0" lang="en-US" sz="3600" spc="-1" strike="noStrike">
                <a:solidFill>
                  <a:srgbClr val="000000"/>
                </a:solidFill>
                <a:uFill>
                  <a:solidFill>
                    <a:srgbClr val="ffffff"/>
                  </a:solidFill>
                </a:uFill>
                <a:latin typeface="Calibri"/>
              </a:rPr>
              <a:t>actor analysis began with </a:t>
            </a:r>
            <a:r>
              <a:rPr b="1" lang="en-US" sz="3600" spc="-1" strike="noStrike">
                <a:solidFill>
                  <a:srgbClr val="000000"/>
                </a:solidFill>
                <a:uFill>
                  <a:solidFill>
                    <a:srgbClr val="ffffff"/>
                  </a:solidFill>
                </a:uFill>
                <a:latin typeface="Calibri"/>
              </a:rPr>
              <a:t>Spearman</a:t>
            </a:r>
            <a:r>
              <a:rPr b="0" lang="en-US" sz="3600" spc="-1" strike="noStrike">
                <a:solidFill>
                  <a:srgbClr val="000000"/>
                </a:solidFill>
                <a:uFill>
                  <a:solidFill>
                    <a:srgbClr val="ffffff"/>
                  </a:solidFill>
                </a:uFill>
                <a:latin typeface="Calibri"/>
              </a:rPr>
              <a:t> (1863-1945) who </a:t>
            </a:r>
            <a:r>
              <a:rPr b="1" lang="en-US" sz="3600" spc="-1" strike="noStrike">
                <a:solidFill>
                  <a:srgbClr val="000000"/>
                </a:solidFill>
                <a:uFill>
                  <a:solidFill>
                    <a:srgbClr val="ffffff"/>
                  </a:solidFill>
                </a:uFill>
                <a:latin typeface="Calibri"/>
              </a:rPr>
              <a:t>applied a set of 20 academic tests to estimate the intelligence of a group of children</a:t>
            </a: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Times New Roman"/>
              </a:rPr>
              <a:t>      </a:t>
            </a:r>
            <a:r>
              <a:rPr b="0" lang="en-US" sz="3600" spc="-1" strike="noStrike">
                <a:solidFill>
                  <a:srgbClr val="000000"/>
                </a:solidFill>
                <a:uFill>
                  <a:solidFill>
                    <a:srgbClr val="ffffff"/>
                  </a:solidFill>
                </a:uFill>
                <a:latin typeface="Times New Roman"/>
              </a:rPr>
              <a:t>On </a:t>
            </a:r>
            <a:r>
              <a:rPr b="0" lang="en-US" sz="3600" spc="-1" strike="noStrike">
                <a:solidFill>
                  <a:srgbClr val="000000"/>
                </a:solidFill>
                <a:uFill>
                  <a:solidFill>
                    <a:srgbClr val="ffffff"/>
                  </a:solidFill>
                </a:uFill>
                <a:latin typeface="Calibri"/>
              </a:rPr>
              <a:t>calculating correlations between each of the individual tests he found that they were </a:t>
            </a:r>
            <a:r>
              <a:rPr b="1" lang="en-US" sz="3600" spc="-1" strike="noStrike">
                <a:solidFill>
                  <a:srgbClr val="000000"/>
                </a:solidFill>
                <a:uFill>
                  <a:solidFill>
                    <a:srgbClr val="ffffff"/>
                  </a:solidFill>
                </a:uFill>
                <a:latin typeface="Calibri"/>
              </a:rPr>
              <a:t>strongly correlated</a:t>
            </a:r>
            <a:r>
              <a:rPr b="0" lang="en-US" sz="3600" spc="-1" strike="noStrike">
                <a:solidFill>
                  <a:srgbClr val="000000"/>
                </a:solidFill>
                <a:uFill>
                  <a:solidFill>
                    <a:srgbClr val="ffffff"/>
                  </a:solidFill>
                </a:uFill>
                <a:latin typeface="Calibri"/>
              </a:rPr>
              <a:t> with one another.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Times New Roman"/>
              </a:rPr>
              <a:t>      </a:t>
            </a:r>
            <a:r>
              <a:rPr b="0" lang="en-US" sz="3600" spc="-1" strike="noStrike">
                <a:solidFill>
                  <a:srgbClr val="000000"/>
                </a:solidFill>
                <a:uFill>
                  <a:solidFill>
                    <a:srgbClr val="ffffff"/>
                  </a:solidFill>
                </a:uFill>
                <a:latin typeface="Calibri"/>
              </a:rPr>
              <a:t>Spearman therefore concluded that he </a:t>
            </a:r>
            <a:r>
              <a:rPr b="1" lang="en-US" sz="3600" spc="-1" strike="noStrike">
                <a:solidFill>
                  <a:srgbClr val="000000"/>
                </a:solidFill>
                <a:uFill>
                  <a:solidFill>
                    <a:srgbClr val="ffffff"/>
                  </a:solidFill>
                </a:uFill>
                <a:latin typeface="Calibri"/>
              </a:rPr>
              <a:t>wasn’t actually measuring 20 completely different things</a:t>
            </a:r>
            <a:r>
              <a:rPr b="0" lang="en-US" sz="3600" spc="-1" strike="noStrike">
                <a:solidFill>
                  <a:srgbClr val="000000"/>
                </a:solidFill>
                <a:uFill>
                  <a:solidFill>
                    <a:srgbClr val="ffffff"/>
                  </a:solidFill>
                </a:uFill>
                <a:latin typeface="Calibri"/>
              </a:rPr>
              <a:t>, rather measuring a much </a:t>
            </a:r>
            <a:r>
              <a:rPr b="1" lang="en-US" sz="3600" spc="-1" strike="noStrike">
                <a:solidFill>
                  <a:srgbClr val="000000"/>
                </a:solidFill>
                <a:uFill>
                  <a:solidFill>
                    <a:srgbClr val="ffffff"/>
                  </a:solidFill>
                </a:uFill>
                <a:latin typeface="Calibri"/>
              </a:rPr>
              <a:t>smaller number of underlying abilities</a:t>
            </a: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0" lang="en-US" sz="4400" spc="-1" strike="noStrike">
                <a:solidFill>
                  <a:srgbClr val="ff0000"/>
                </a:solidFill>
                <a:uFill>
                  <a:solidFill>
                    <a:srgbClr val="ffffff"/>
                  </a:solidFill>
                </a:uFill>
                <a:latin typeface="Calibri Light"/>
              </a:rPr>
              <a:t>CHARLES SPEARMAN AND LATENT MENTAL ABILITIES</a:t>
            </a:r>
            <a:endParaRPr b="0" lang="en-US" sz="1800" spc="-1" strike="noStrike">
              <a:solidFill>
                <a:srgbClr val="000000"/>
              </a:solidFill>
              <a:uFill>
                <a:solidFill>
                  <a:srgbClr val="ffffff"/>
                </a:solidFill>
              </a:uFill>
              <a:latin typeface="Calibri"/>
            </a:endParaRPr>
          </a:p>
        </p:txBody>
      </p:sp>
      <p:sp>
        <p:nvSpPr>
          <p:cNvPr id="172" name="TextShape 2"/>
          <p:cNvSpPr txBox="1"/>
          <p:nvPr/>
        </p:nvSpPr>
        <p:spPr>
          <a:xfrm>
            <a:off x="253800" y="1697400"/>
            <a:ext cx="11630880" cy="4941360"/>
          </a:xfrm>
          <a:prstGeom prst="rect">
            <a:avLst/>
          </a:prstGeom>
          <a:noFill/>
          <a:ln>
            <a:noFill/>
          </a:ln>
        </p:spPr>
        <p:txBody>
          <a:bodyPr/>
          <a:p>
            <a:pPr marL="609480" indent="-609120" algn="just">
              <a:lnSpc>
                <a:spcPct val="80000"/>
              </a:lnSpc>
            </a:pPr>
            <a:r>
              <a:rPr b="0" lang="en-US" sz="20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a:t>
            </a:r>
            <a:r>
              <a:rPr b="1" lang="en-US" sz="2800" spc="-1" strike="noStrike">
                <a:solidFill>
                  <a:srgbClr val="000000"/>
                </a:solidFill>
                <a:uFill>
                  <a:solidFill>
                    <a:srgbClr val="ffffff"/>
                  </a:solidFill>
                </a:uFill>
                <a:latin typeface="Calibri"/>
              </a:rPr>
              <a:t>test scores were all correlated </a:t>
            </a:r>
            <a:r>
              <a:rPr b="0" lang="en-US" sz="2800" spc="-1" strike="noStrike">
                <a:solidFill>
                  <a:srgbClr val="000000"/>
                </a:solidFill>
                <a:uFill>
                  <a:solidFill>
                    <a:srgbClr val="ffffff"/>
                  </a:solidFill>
                </a:uFill>
                <a:latin typeface="Calibri"/>
              </a:rPr>
              <a:t>because there were </a:t>
            </a:r>
            <a:r>
              <a:rPr b="1" lang="en-US" sz="2800" spc="-1" strike="noStrike">
                <a:solidFill>
                  <a:srgbClr val="000000"/>
                </a:solidFill>
                <a:uFill>
                  <a:solidFill>
                    <a:srgbClr val="ffffff"/>
                  </a:solidFill>
                </a:uFill>
                <a:latin typeface="Calibri"/>
              </a:rPr>
              <a:t>intellectual abilities common to all the tests.</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80000"/>
              </a:lnSpc>
            </a:pPr>
            <a:endParaRPr b="0" lang="en-US" sz="2800" spc="-1" strike="noStrike">
              <a:solidFill>
                <a:srgbClr val="000000"/>
              </a:solidFill>
              <a:uFill>
                <a:solidFill>
                  <a:srgbClr val="ffffff"/>
                </a:solidFill>
              </a:uFill>
              <a:latin typeface="Calibri"/>
            </a:endParaRPr>
          </a:p>
          <a:p>
            <a:pPr marL="609480" indent="-609120" algn="just">
              <a:lnSpc>
                <a:spcPct val="80000"/>
              </a:lnSpc>
            </a:pPr>
            <a:r>
              <a:rPr b="0" lang="en-US" sz="2800" spc="-1" strike="noStrike">
                <a:solidFill>
                  <a:srgbClr val="000000"/>
                </a:solidFill>
                <a:uFill>
                  <a:solidFill>
                    <a:srgbClr val="ffffff"/>
                  </a:solidFill>
                </a:uFill>
                <a:latin typeface="Calibri"/>
              </a:rPr>
              <a:t>Two options existed: </a:t>
            </a:r>
            <a:endParaRPr b="0" lang="en-US" sz="2800" spc="-1" strike="noStrike">
              <a:solidFill>
                <a:srgbClr val="000000"/>
              </a:solidFill>
              <a:uFill>
                <a:solidFill>
                  <a:srgbClr val="ffffff"/>
                </a:solidFill>
              </a:uFill>
              <a:latin typeface="Calibri"/>
            </a:endParaRPr>
          </a:p>
          <a:p>
            <a:pPr marL="609480" indent="-609120" algn="just">
              <a:lnSpc>
                <a:spcPct val="8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1.</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strong positive correlations reflected a </a:t>
            </a:r>
            <a:r>
              <a:rPr b="1" lang="en-US" sz="2800" spc="-1" strike="noStrike">
                <a:solidFill>
                  <a:srgbClr val="000000"/>
                </a:solidFill>
                <a:uFill>
                  <a:solidFill>
                    <a:srgbClr val="ffffff"/>
                  </a:solidFill>
                </a:uFill>
                <a:latin typeface="Calibri"/>
              </a:rPr>
              <a:t>single underlying </a:t>
            </a:r>
            <a:r>
              <a:rPr b="0" lang="en-US" sz="2800" spc="-1" strike="noStrike">
                <a:solidFill>
                  <a:srgbClr val="000000"/>
                </a:solidFill>
                <a:uFill>
                  <a:solidFill>
                    <a:srgbClr val="ffffff"/>
                  </a:solidFill>
                </a:uFill>
                <a:latin typeface="Calibri"/>
              </a:rPr>
              <a:t>general </a:t>
            </a:r>
            <a:r>
              <a:rPr b="1" lang="en-US" sz="2800" spc="-1" strike="noStrike">
                <a:solidFill>
                  <a:srgbClr val="000000"/>
                </a:solidFill>
                <a:uFill>
                  <a:solidFill>
                    <a:srgbClr val="ffffff"/>
                  </a:solidFill>
                </a:uFill>
                <a:latin typeface="Calibri"/>
              </a:rPr>
              <a:t>factor</a:t>
            </a:r>
            <a:r>
              <a:rPr b="0" lang="en-US" sz="2800" spc="-1" strike="noStrike">
                <a:solidFill>
                  <a:srgbClr val="000000"/>
                </a:solidFill>
                <a:uFill>
                  <a:solidFill>
                    <a:srgbClr val="ffffff"/>
                  </a:solidFill>
                </a:uFill>
                <a:latin typeface="Calibri"/>
              </a:rPr>
              <a:t> (a general intelligence) along with a specific aptitude for each individual test, or</a:t>
            </a:r>
            <a:endParaRPr b="0" lang="en-US" sz="2800" spc="-1" strike="noStrike">
              <a:solidFill>
                <a:srgbClr val="000000"/>
              </a:solidFill>
              <a:uFill>
                <a:solidFill>
                  <a:srgbClr val="ffffff"/>
                </a:solidFill>
              </a:uFill>
              <a:latin typeface="Calibri"/>
            </a:endParaRPr>
          </a:p>
          <a:p>
            <a:pPr marL="1371600" indent="-456840" algn="just"/>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990720" indent="-533160" algn="just"/>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2. The positive correlations reflected the </a:t>
            </a:r>
            <a:r>
              <a:rPr b="1" lang="en-US" sz="2800" spc="-1" strike="noStrike">
                <a:solidFill>
                  <a:srgbClr val="000000"/>
                </a:solidFill>
                <a:uFill>
                  <a:solidFill>
                    <a:srgbClr val="ffffff"/>
                  </a:solidFill>
                </a:uFill>
                <a:latin typeface="Calibri"/>
              </a:rPr>
              <a:t>existence of a small set of underlying abilities</a:t>
            </a:r>
            <a:r>
              <a:rPr b="0" lang="en-US" sz="2800" spc="-1" strike="noStrike">
                <a:solidFill>
                  <a:srgbClr val="000000"/>
                </a:solidFill>
                <a:uFill>
                  <a:solidFill>
                    <a:srgbClr val="ffffff"/>
                  </a:solidFill>
                </a:uFill>
                <a:latin typeface="Calibri"/>
              </a:rPr>
              <a:t>. And so the mind could be seen as comprising a small set of separate “compartments” for arithmetic, verbal ability, spatial ability,  etc.</a:t>
            </a:r>
            <a:endParaRPr b="0" lang="en-US" sz="28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1" lang="en-US" sz="4400" spc="-1" strike="noStrike">
                <a:solidFill>
                  <a:srgbClr val="ff0000"/>
                </a:solidFill>
                <a:uFill>
                  <a:solidFill>
                    <a:srgbClr val="ffffff"/>
                  </a:solidFill>
                </a:uFill>
                <a:latin typeface="Calibri Light"/>
              </a:rPr>
              <a:t>CHARLES SPEARMAN AND LATENT MENTAL ABILITIES</a:t>
            </a:r>
            <a:endParaRPr b="0" lang="en-US" sz="1800" spc="-1" strike="noStrike">
              <a:solidFill>
                <a:srgbClr val="000000"/>
              </a:solidFill>
              <a:uFill>
                <a:solidFill>
                  <a:srgbClr val="ffffff"/>
                </a:solidFill>
              </a:uFill>
              <a:latin typeface="Calibri"/>
            </a:endParaRPr>
          </a:p>
        </p:txBody>
      </p:sp>
      <p:sp>
        <p:nvSpPr>
          <p:cNvPr id="174" name="TextShape 2"/>
          <p:cNvSpPr txBox="1"/>
          <p:nvPr/>
        </p:nvSpPr>
        <p:spPr>
          <a:xfrm>
            <a:off x="338400" y="1989000"/>
            <a:ext cx="11603520" cy="4100400"/>
          </a:xfrm>
          <a:prstGeom prst="rect">
            <a:avLst/>
          </a:prstGeom>
          <a:noFill/>
          <a:ln>
            <a:noFill/>
          </a:ln>
        </p:spPr>
        <p:txBody>
          <a:bodyPr/>
          <a:p>
            <a:pPr marL="609480" indent="-609120" algn="just">
              <a:lnSpc>
                <a:spcPct val="100000"/>
              </a:lnSpc>
            </a:pPr>
            <a:r>
              <a:rPr b="0" lang="en-US" sz="28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Spearman opted for the first option, with performance on a single test to be the product of 2 things  (i). </a:t>
            </a:r>
            <a:r>
              <a:rPr b="1" lang="en-US" sz="3200" spc="-1" strike="noStrike">
                <a:solidFill>
                  <a:srgbClr val="000000"/>
                </a:solidFill>
                <a:uFill>
                  <a:solidFill>
                    <a:srgbClr val="ffffff"/>
                  </a:solidFill>
                </a:uFill>
                <a:latin typeface="Calibri"/>
              </a:rPr>
              <a:t>underlying general intelligence</a:t>
            </a:r>
            <a:r>
              <a:rPr b="0" lang="en-US" sz="3200" spc="-1" strike="noStrike">
                <a:solidFill>
                  <a:srgbClr val="000000"/>
                </a:solidFill>
                <a:uFill>
                  <a:solidFill>
                    <a:srgbClr val="ffffff"/>
                  </a:solidFill>
                </a:uFill>
                <a:latin typeface="Calibri"/>
              </a:rPr>
              <a:t>, plus (ii). </a:t>
            </a:r>
            <a:r>
              <a:rPr b="1" lang="en-US" sz="3200" spc="-1" strike="noStrike">
                <a:solidFill>
                  <a:srgbClr val="000000"/>
                </a:solidFill>
                <a:uFill>
                  <a:solidFill>
                    <a:srgbClr val="ffffff"/>
                  </a:solidFill>
                </a:uFill>
                <a:latin typeface="Calibri"/>
              </a:rPr>
              <a:t>specific ability for that test</a:t>
            </a:r>
            <a:r>
              <a:rPr b="0" lang="en-US" sz="32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200" spc="-1" strike="noStrike">
                <a:solidFill>
                  <a:srgbClr val="000000"/>
                </a:solidFill>
                <a:uFill>
                  <a:solidFill>
                    <a:srgbClr val="ffffff"/>
                  </a:solidFill>
                </a:uFill>
                <a:latin typeface="Calibri"/>
              </a:rPr>
              <a:t>      </a:t>
            </a:r>
            <a:r>
              <a:rPr b="0" lang="en-US" sz="3200" spc="-1" strike="noStrike">
                <a:solidFill>
                  <a:srgbClr val="000000"/>
                </a:solidFill>
                <a:uFill>
                  <a:solidFill>
                    <a:srgbClr val="ffffff"/>
                  </a:solidFill>
                </a:uFill>
                <a:latin typeface="Calibri"/>
              </a:rPr>
              <a:t>Today we accept the notion that </a:t>
            </a:r>
            <a:r>
              <a:rPr b="1" lang="en-US" sz="3200" spc="-1" strike="noStrike">
                <a:solidFill>
                  <a:srgbClr val="000000"/>
                </a:solidFill>
                <a:uFill>
                  <a:solidFill>
                    <a:srgbClr val="ffffff"/>
                  </a:solidFill>
                </a:uFill>
                <a:latin typeface="Calibri"/>
              </a:rPr>
              <a:t>there exists a small number of underlying mental abilities that explains performance across a range of academic tests.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PERSONALITY FACTORS</a:t>
            </a:r>
            <a:endParaRPr b="0" lang="en-US" sz="1800" spc="-1" strike="noStrike">
              <a:solidFill>
                <a:srgbClr val="000000"/>
              </a:solidFill>
              <a:uFill>
                <a:solidFill>
                  <a:srgbClr val="ffffff"/>
                </a:solidFill>
              </a:uFill>
              <a:latin typeface="Calibri"/>
            </a:endParaRPr>
          </a:p>
        </p:txBody>
      </p:sp>
      <p:sp>
        <p:nvSpPr>
          <p:cNvPr id="176" name="TextShape 2"/>
          <p:cNvSpPr txBox="1"/>
          <p:nvPr/>
        </p:nvSpPr>
        <p:spPr>
          <a:xfrm>
            <a:off x="311040" y="2205000"/>
            <a:ext cx="11603520" cy="3920760"/>
          </a:xfrm>
          <a:prstGeom prst="rect">
            <a:avLst/>
          </a:prstGeom>
          <a:noFill/>
          <a:ln>
            <a:noFill/>
          </a:ln>
        </p:spPr>
        <p:txBody>
          <a:bodyPr/>
          <a:p>
            <a:pPr marL="228600" indent="-228240">
              <a:lnSpc>
                <a:spcPct val="100000"/>
              </a:lnSpc>
              <a:buClr>
                <a:srgbClr val="000000"/>
              </a:buClr>
              <a:buFont typeface="Arial"/>
              <a:buChar char="•"/>
            </a:pPr>
            <a:r>
              <a:rPr b="0" lang="en-US" sz="3600" spc="-1" strike="noStrike">
                <a:solidFill>
                  <a:srgbClr val="000000"/>
                </a:solidFill>
                <a:uFill>
                  <a:solidFill>
                    <a:srgbClr val="ffffff"/>
                  </a:solidFill>
                </a:uFill>
                <a:latin typeface="Calibri"/>
              </a:rPr>
              <a:t>In a similar way </a:t>
            </a:r>
            <a:r>
              <a:rPr b="1" lang="en-US" sz="3600" spc="-1" strike="noStrike">
                <a:solidFill>
                  <a:srgbClr val="000000"/>
                </a:solidFill>
                <a:uFill>
                  <a:solidFill>
                    <a:srgbClr val="ffffff"/>
                  </a:solidFill>
                </a:uFill>
                <a:latin typeface="Calibri"/>
              </a:rPr>
              <a:t>Cattell</a:t>
            </a:r>
            <a:r>
              <a:rPr b="0" lang="en-US" sz="3600" spc="-1" strike="noStrike">
                <a:solidFill>
                  <a:srgbClr val="000000"/>
                </a:solidFill>
                <a:uFill>
                  <a:solidFill>
                    <a:srgbClr val="ffffff"/>
                  </a:solidFill>
                </a:uFill>
                <a:latin typeface="Calibri"/>
              </a:rPr>
              <a:t> and </a:t>
            </a:r>
            <a:r>
              <a:rPr b="1" lang="en-US" sz="3600" spc="-1" strike="noStrike">
                <a:solidFill>
                  <a:srgbClr val="000000"/>
                </a:solidFill>
                <a:uFill>
                  <a:solidFill>
                    <a:srgbClr val="ffffff"/>
                  </a:solidFill>
                </a:uFill>
                <a:latin typeface="Calibri"/>
              </a:rPr>
              <a:t>Eysenck</a:t>
            </a:r>
            <a:r>
              <a:rPr b="0" lang="en-US" sz="3600" spc="-1" strike="noStrike">
                <a:solidFill>
                  <a:srgbClr val="000000"/>
                </a:solidFill>
                <a:uFill>
                  <a:solidFill>
                    <a:srgbClr val="ffffff"/>
                  </a:solidFill>
                </a:uFill>
                <a:latin typeface="Calibri"/>
              </a:rPr>
              <a:t> determined the basic </a:t>
            </a:r>
            <a:r>
              <a:rPr b="1" lang="en-US" sz="3600" spc="-1" strike="noStrike">
                <a:solidFill>
                  <a:srgbClr val="000000"/>
                </a:solidFill>
                <a:uFill>
                  <a:solidFill>
                    <a:srgbClr val="ffffff"/>
                  </a:solidFill>
                </a:uFill>
                <a:latin typeface="Calibri"/>
              </a:rPr>
              <a:t>underlying personality factors </a:t>
            </a:r>
            <a:r>
              <a:rPr b="0" lang="en-US" sz="3600" spc="-1" strike="noStrike">
                <a:solidFill>
                  <a:srgbClr val="000000"/>
                </a:solidFill>
                <a:uFill>
                  <a:solidFill>
                    <a:srgbClr val="ffffff"/>
                  </a:solidFill>
                </a:uFill>
                <a:latin typeface="Calibri"/>
              </a:rPr>
              <a:t>that underlie a huge variety of personality descriptors using factor analysis e.g. introversion-extraversion, neuroticism etc. are the superordinate personality dimensions</a:t>
            </a:r>
            <a:endParaRPr b="0" lang="en-US" sz="2800" spc="-1" strike="noStrike">
              <a:solidFill>
                <a:srgbClr val="000000"/>
              </a:solidFill>
              <a:uFill>
                <a:solidFill>
                  <a:srgbClr val="ffffff"/>
                </a:solidFill>
              </a:uFill>
              <a:latin typeface="Calibri"/>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2" descr=""/>
          <p:cNvPicPr/>
          <p:nvPr/>
        </p:nvPicPr>
        <p:blipFill>
          <a:blip r:embed="rId1"/>
          <a:stretch/>
        </p:blipFill>
        <p:spPr>
          <a:xfrm>
            <a:off x="376560" y="3399840"/>
            <a:ext cx="3399480" cy="2266200"/>
          </a:xfrm>
          <a:prstGeom prst="rect">
            <a:avLst/>
          </a:prstGeom>
          <a:ln>
            <a:noFill/>
          </a:ln>
        </p:spPr>
      </p:pic>
      <p:pic>
        <p:nvPicPr>
          <p:cNvPr id="178" name="Picture 4" descr=""/>
          <p:cNvPicPr/>
          <p:nvPr/>
        </p:nvPicPr>
        <p:blipFill>
          <a:blip r:embed="rId2"/>
          <a:stretch/>
        </p:blipFill>
        <p:spPr>
          <a:xfrm>
            <a:off x="376560" y="916200"/>
            <a:ext cx="3399480" cy="2260440"/>
          </a:xfrm>
          <a:prstGeom prst="rect">
            <a:avLst/>
          </a:prstGeom>
          <a:ln>
            <a:noFill/>
          </a:ln>
        </p:spPr>
      </p:pic>
      <p:pic>
        <p:nvPicPr>
          <p:cNvPr id="179" name="Picture 6" descr=""/>
          <p:cNvPicPr/>
          <p:nvPr/>
        </p:nvPicPr>
        <p:blipFill>
          <a:blip r:embed="rId3"/>
          <a:stretch/>
        </p:blipFill>
        <p:spPr>
          <a:xfrm>
            <a:off x="3853080" y="3399840"/>
            <a:ext cx="3251520" cy="2266200"/>
          </a:xfrm>
          <a:prstGeom prst="rect">
            <a:avLst/>
          </a:prstGeom>
          <a:ln>
            <a:noFill/>
          </a:ln>
        </p:spPr>
      </p:pic>
      <p:pic>
        <p:nvPicPr>
          <p:cNvPr id="180" name="Picture 8" descr=""/>
          <p:cNvPicPr/>
          <p:nvPr/>
        </p:nvPicPr>
        <p:blipFill>
          <a:blip r:embed="rId4"/>
          <a:stretch/>
        </p:blipFill>
        <p:spPr>
          <a:xfrm>
            <a:off x="3902040" y="916200"/>
            <a:ext cx="3202560" cy="2260440"/>
          </a:xfrm>
          <a:prstGeom prst="rect">
            <a:avLst/>
          </a:prstGeom>
          <a:ln>
            <a:noFill/>
          </a:ln>
        </p:spPr>
      </p:pic>
      <p:pic>
        <p:nvPicPr>
          <p:cNvPr id="181" name="Picture 10" descr=""/>
          <p:cNvPicPr/>
          <p:nvPr/>
        </p:nvPicPr>
        <p:blipFill>
          <a:blip r:embed="rId5"/>
          <a:stretch/>
        </p:blipFill>
        <p:spPr>
          <a:xfrm>
            <a:off x="7230600" y="916200"/>
            <a:ext cx="3594240" cy="2260440"/>
          </a:xfrm>
          <a:prstGeom prst="rect">
            <a:avLst/>
          </a:prstGeom>
          <a:ln>
            <a:noFill/>
          </a:ln>
        </p:spPr>
      </p:pic>
      <p:pic>
        <p:nvPicPr>
          <p:cNvPr id="182" name="Picture 12" descr=""/>
          <p:cNvPicPr/>
          <p:nvPr/>
        </p:nvPicPr>
        <p:blipFill>
          <a:blip r:embed="rId6"/>
          <a:stretch/>
        </p:blipFill>
        <p:spPr>
          <a:xfrm>
            <a:off x="7230600" y="3399840"/>
            <a:ext cx="3594240" cy="2266200"/>
          </a:xfrm>
          <a:prstGeom prst="rect">
            <a:avLst/>
          </a:prstGeom>
          <a:ln>
            <a:noFill/>
          </a:ln>
        </p:spPr>
      </p:pic>
      <p:sp>
        <p:nvSpPr>
          <p:cNvPr id="183" name="CustomShape 1"/>
          <p:cNvSpPr/>
          <p:nvPr/>
        </p:nvSpPr>
        <p:spPr>
          <a:xfrm>
            <a:off x="1324440" y="441360"/>
            <a:ext cx="8050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Chess                                               Hammer Throw                                          Bridge</a:t>
            </a:r>
            <a:endParaRPr b="0" lang="en-US" sz="1800" spc="-1" strike="noStrike">
              <a:solidFill>
                <a:srgbClr val="000000"/>
              </a:solidFill>
              <a:uFill>
                <a:solidFill>
                  <a:srgbClr val="ffffff"/>
                </a:solidFill>
              </a:uFill>
              <a:latin typeface="Arial"/>
            </a:endParaRPr>
          </a:p>
        </p:txBody>
      </p:sp>
      <p:sp>
        <p:nvSpPr>
          <p:cNvPr id="184" name="CustomShape 2"/>
          <p:cNvSpPr/>
          <p:nvPr/>
        </p:nvSpPr>
        <p:spPr>
          <a:xfrm>
            <a:off x="1213920" y="5888880"/>
            <a:ext cx="80506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Shot Put                                           Sudoku                                                  Discus</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EXAMPLE OF CORRELATION MATRIX REVEALING UNDERLYING FACTORS</a:t>
            </a:r>
            <a:endParaRPr b="0" lang="en-US" sz="1800" spc="-1" strike="noStrike">
              <a:solidFill>
                <a:srgbClr val="000000"/>
              </a:solidFill>
              <a:uFill>
                <a:solidFill>
                  <a:srgbClr val="ffffff"/>
                </a:solidFill>
              </a:uFill>
              <a:latin typeface="Calibri"/>
            </a:endParaRPr>
          </a:p>
        </p:txBody>
      </p:sp>
      <p:graphicFrame>
        <p:nvGraphicFramePr>
          <p:cNvPr id="186" name="Table 2"/>
          <p:cNvGraphicFramePr/>
          <p:nvPr/>
        </p:nvGraphicFramePr>
        <p:xfrm>
          <a:off x="1992240" y="2276640"/>
          <a:ext cx="8280000" cy="4165200"/>
        </p:xfrm>
        <a:graphic>
          <a:graphicData uri="http://schemas.openxmlformats.org/drawingml/2006/table">
            <a:tbl>
              <a:tblPr/>
              <a:tblGrid>
                <a:gridCol w="2063520"/>
                <a:gridCol w="1035000"/>
                <a:gridCol w="1036440"/>
                <a:gridCol w="1035000"/>
                <a:gridCol w="949320"/>
                <a:gridCol w="1122120"/>
                <a:gridCol w="1038600"/>
              </a:tblGrid>
              <a:tr h="901440">
                <a:tc>
                  <a:txBody>
                    <a:bodyPr/>
                    <a:p>
                      <a:pPr>
                        <a:lnSpc>
                          <a:spcPct val="100000"/>
                        </a:lnSpc>
                      </a:pPr>
                      <a:r>
                        <a:rPr b="0" lang="en-US" sz="20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Chess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Bridge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Sudoku</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Discus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Hammer Throw</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Shot Put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4320">
                <a:tc>
                  <a:txBody>
                    <a:bodyPr/>
                    <a:p>
                      <a:pPr>
                        <a:lnSpc>
                          <a:spcPct val="100000"/>
                        </a:lnSpc>
                      </a:pPr>
                      <a:r>
                        <a:rPr b="0" lang="en-US" sz="2000" spc="-1" strike="noStrike">
                          <a:solidFill>
                            <a:srgbClr val="000000"/>
                          </a:solidFill>
                          <a:uFill>
                            <a:solidFill>
                              <a:srgbClr val="ffffff"/>
                            </a:solidFill>
                          </a:uFill>
                          <a:latin typeface="Times New Roman"/>
                        </a:rPr>
                        <a:t>Chess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0.89</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4320">
                <a:tc>
                  <a:txBody>
                    <a:bodyPr/>
                    <a:p>
                      <a:pPr>
                        <a:lnSpc>
                          <a:spcPct val="100000"/>
                        </a:lnSpc>
                      </a:pPr>
                      <a:r>
                        <a:rPr b="0" lang="en-US" sz="2000" spc="-1" strike="noStrike">
                          <a:solidFill>
                            <a:srgbClr val="000000"/>
                          </a:solidFill>
                          <a:uFill>
                            <a:solidFill>
                              <a:srgbClr val="ffffff"/>
                            </a:solidFill>
                          </a:uFill>
                          <a:latin typeface="Times New Roman"/>
                        </a:rPr>
                        <a:t>Bridge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0.89</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2880">
                <a:tc>
                  <a:txBody>
                    <a:bodyPr/>
                    <a:p>
                      <a:pPr>
                        <a:lnSpc>
                          <a:spcPct val="100000"/>
                        </a:lnSpc>
                      </a:pPr>
                      <a:r>
                        <a:rPr b="0" lang="en-US" sz="2000" spc="-1" strike="noStrike">
                          <a:solidFill>
                            <a:srgbClr val="000000"/>
                          </a:solidFill>
                          <a:uFill>
                            <a:solidFill>
                              <a:srgbClr val="ffffff"/>
                            </a:solidFill>
                          </a:uFill>
                          <a:latin typeface="Times New Roman"/>
                        </a:rPr>
                        <a:t>Sudoku</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lang="en-US" sz="2000" spc="-1" strike="noStrike">
                          <a:solidFill>
                            <a:srgbClr val="000000"/>
                          </a:solidFill>
                          <a:uFill>
                            <a:solidFill>
                              <a:srgbClr val="ffffff"/>
                            </a:solidFill>
                          </a:uFill>
                          <a:latin typeface="Times New Roman"/>
                        </a:rPr>
                        <a:t>0.80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4320">
                <a:tc>
                  <a:txBody>
                    <a:bodyPr/>
                    <a:p>
                      <a:pPr>
                        <a:lnSpc>
                          <a:spcPct val="100000"/>
                        </a:lnSpc>
                      </a:pPr>
                      <a:r>
                        <a:rPr b="0" lang="en-US" sz="2000" spc="-1" strike="noStrike">
                          <a:solidFill>
                            <a:srgbClr val="000000"/>
                          </a:solidFill>
                          <a:uFill>
                            <a:solidFill>
                              <a:srgbClr val="ffffff"/>
                            </a:solidFill>
                          </a:uFill>
                          <a:latin typeface="Times New Roman"/>
                        </a:rPr>
                        <a:t>Discus</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0.76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0.71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2880">
                <a:tc>
                  <a:txBody>
                    <a:bodyPr/>
                    <a:p>
                      <a:pPr>
                        <a:lnSpc>
                          <a:spcPct val="100000"/>
                        </a:lnSpc>
                      </a:pPr>
                      <a:r>
                        <a:rPr b="0" lang="en-US" sz="2000" spc="-1" strike="noStrike">
                          <a:solidFill>
                            <a:srgbClr val="000000"/>
                          </a:solidFill>
                          <a:uFill>
                            <a:solidFill>
                              <a:srgbClr val="ffffff"/>
                            </a:solidFill>
                          </a:uFill>
                          <a:latin typeface="Times New Roman"/>
                        </a:rPr>
                        <a:t>Hammer Throw</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-0.07</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0.76</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0.85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45040">
                <a:tc>
                  <a:txBody>
                    <a:bodyPr/>
                    <a:p>
                      <a:pPr>
                        <a:lnSpc>
                          <a:spcPct val="100000"/>
                        </a:lnSpc>
                      </a:pPr>
                      <a:r>
                        <a:rPr b="0" lang="en-US" sz="2000" spc="-1" strike="noStrike">
                          <a:solidFill>
                            <a:srgbClr val="000000"/>
                          </a:solidFill>
                          <a:uFill>
                            <a:solidFill>
                              <a:srgbClr val="ffffff"/>
                            </a:solidFill>
                          </a:uFill>
                          <a:latin typeface="Times New Roman"/>
                        </a:rPr>
                        <a:t>Shot Put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0.04</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-0.03</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0.02</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0.71</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1" i="1" lang="en-US" sz="2000" spc="-1" strike="noStrike">
                          <a:solidFill>
                            <a:srgbClr val="000000"/>
                          </a:solidFill>
                          <a:uFill>
                            <a:solidFill>
                              <a:srgbClr val="ffffff"/>
                            </a:solidFill>
                          </a:uFill>
                          <a:latin typeface="Times New Roman"/>
                        </a:rPr>
                        <a:t>0.85</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US" sz="2000" spc="-1" strike="noStrike">
                          <a:solidFill>
                            <a:srgbClr val="000000"/>
                          </a:solidFill>
                          <a:uFill>
                            <a:solidFill>
                              <a:srgbClr val="ffffff"/>
                            </a:solidFill>
                          </a:uFill>
                          <a:latin typeface="Times New Roman"/>
                        </a:rPr>
                        <a:t>1.00</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7" name="CustomShape 3"/>
          <p:cNvSpPr/>
          <p:nvPr/>
        </p:nvSpPr>
        <p:spPr>
          <a:xfrm>
            <a:off x="3721680" y="2962800"/>
            <a:ext cx="3318840" cy="1956600"/>
          </a:xfrm>
          <a:prstGeom prst="ellipse">
            <a:avLst/>
          </a:prstGeom>
          <a:noFill/>
          <a:ln w="38160"/>
        </p:spPr>
        <p:style>
          <a:lnRef idx="2">
            <a:schemeClr val="accent1">
              <a:shade val="50000"/>
            </a:schemeClr>
          </a:lnRef>
          <a:fillRef idx="1">
            <a:schemeClr val="accent1"/>
          </a:fillRef>
          <a:effectRef idx="0">
            <a:schemeClr val="accent1"/>
          </a:effectRef>
          <a:fontRef idx="minor"/>
        </p:style>
      </p:sp>
      <p:sp>
        <p:nvSpPr>
          <p:cNvPr id="188" name="CustomShape 4"/>
          <p:cNvSpPr/>
          <p:nvPr/>
        </p:nvSpPr>
        <p:spPr>
          <a:xfrm>
            <a:off x="6976800" y="4563000"/>
            <a:ext cx="3295440" cy="2111760"/>
          </a:xfrm>
          <a:prstGeom prst="ellipse">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6" presetSubtype="21">
                                  <p:stCondLst>
                                    <p:cond delay="0"/>
                                  </p:stCondLst>
                                  <p:childTnLst>
                                    <p:set>
                                      <p:cBhvr>
                                        <p:cTn id="54" dur="1" fill="hold">
                                          <p:stCondLst>
                                            <p:cond delay="0"/>
                                          </p:stCondLst>
                                        </p:cTn>
                                        <p:tgtEl>
                                          <p:spTgt spid="187"/>
                                        </p:tgtEl>
                                        <p:attrNameLst>
                                          <p:attrName>style.visibility</p:attrName>
                                        </p:attrNameLst>
                                      </p:cBhvr>
                                      <p:to>
                                        <p:strVal val="visible"/>
                                      </p:to>
                                    </p:set>
                                    <p:animEffect filter="barn(inVertical)" transition="out">
                                      <p:cBhvr additive="repl">
                                        <p:cTn id="55" dur="500"/>
                                        <p:tgtEl>
                                          <p:spTgt spid="187"/>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42">
                                  <p:stCondLst>
                                    <p:cond delay="0"/>
                                  </p:stCondLst>
                                  <p:childTnLst>
                                    <p:set>
                                      <p:cBhvr>
                                        <p:cTn id="59" dur="1" fill="hold">
                                          <p:stCondLst>
                                            <p:cond delay="0"/>
                                          </p:stCondLst>
                                        </p:cTn>
                                        <p:tgtEl>
                                          <p:spTgt spid="188"/>
                                        </p:tgtEl>
                                        <p:attrNameLst>
                                          <p:attrName>style.visibility</p:attrName>
                                        </p:attrNameLst>
                                      </p:cBhvr>
                                      <p:to>
                                        <p:strVal val="visible"/>
                                      </p:to>
                                    </p:set>
                                    <p:animEffect filter="fade" transition="in">
                                      <p:cBhvr additive="repl">
                                        <p:cTn id="60" dur="1000"/>
                                        <p:tgtEl>
                                          <p:spTgt spid="188"/>
                                        </p:tgtEl>
                                      </p:cBhvr>
                                    </p:animEffect>
                                    <p:anim calcmode="lin" valueType="num">
                                      <p:cBhvr additive="repl">
                                        <p:cTn id="61" dur="1000" fill="hold"/>
                                        <p:tgtEl>
                                          <p:spTgt spid="188"/>
                                        </p:tgtEl>
                                        <p:attrNameLst>
                                          <p:attrName>ppt_x</p:attrName>
                                        </p:attrNameLst>
                                      </p:cBhvr>
                                      <p:tavLst>
                                        <p:tav tm="0">
                                          <p:val>
                                            <p:strVal val="#ppt_x"/>
                                          </p:val>
                                        </p:tav>
                                        <p:tav tm="100000">
                                          <p:val>
                                            <p:strVal val="#ppt_x"/>
                                          </p:val>
                                        </p:tav>
                                      </p:tavLst>
                                    </p:anim>
                                    <p:anim calcmode="lin" valueType="num">
                                      <p:cBhvr additive="repl">
                                        <p:cTn id="62" dur="1000" fill="hold"/>
                                        <p:tgtEl>
                                          <p:spTgt spid="188"/>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INTERPRETATION OF THE CORRELATION MATRIX</a:t>
            </a:r>
            <a:endParaRPr b="0" lang="en-US" sz="1800" spc="-1" strike="noStrike">
              <a:solidFill>
                <a:srgbClr val="000000"/>
              </a:solidFill>
              <a:uFill>
                <a:solidFill>
                  <a:srgbClr val="ffffff"/>
                </a:solidFill>
              </a:uFill>
              <a:latin typeface="Calibri"/>
            </a:endParaRPr>
          </a:p>
        </p:txBody>
      </p:sp>
      <p:sp>
        <p:nvSpPr>
          <p:cNvPr id="190" name="TextShape 2"/>
          <p:cNvSpPr txBox="1"/>
          <p:nvPr/>
        </p:nvSpPr>
        <p:spPr>
          <a:xfrm>
            <a:off x="292680" y="1844640"/>
            <a:ext cx="11603520" cy="482400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Notice the pattern of correlations and factor loadings in the tables above.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Chess, Bridge and Sodoku are highly related while Discus, Hammer and Shot form another highly correlated group.</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Members of one grouping have minimum relationships  (random r close to zero) with members of the other.</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Therefore two underlying factors are evident – perhaps we could name them as </a:t>
            </a:r>
            <a:r>
              <a:rPr b="1" lang="en-US" sz="2800" spc="-1" strike="noStrike">
                <a:solidFill>
                  <a:srgbClr val="000000"/>
                </a:solidFill>
                <a:uFill>
                  <a:solidFill>
                    <a:srgbClr val="ffffff"/>
                  </a:solidFill>
                </a:uFill>
                <a:latin typeface="Calibri"/>
              </a:rPr>
              <a:t>logical thinking</a:t>
            </a:r>
            <a:r>
              <a:rPr b="0" lang="en-US" sz="2800" spc="-1" strike="noStrike">
                <a:solidFill>
                  <a:srgbClr val="000000"/>
                </a:solidFill>
                <a:uFill>
                  <a:solidFill>
                    <a:srgbClr val="ffffff"/>
                  </a:solidFill>
                </a:uFill>
                <a:latin typeface="Calibri"/>
              </a:rPr>
              <a:t> and </a:t>
            </a:r>
            <a:r>
              <a:rPr b="1" lang="en-US" sz="2800" spc="-1" strike="noStrike">
                <a:solidFill>
                  <a:srgbClr val="000000"/>
                </a:solidFill>
                <a:uFill>
                  <a:solidFill>
                    <a:srgbClr val="ffffff"/>
                  </a:solidFill>
                </a:uFill>
                <a:latin typeface="Calibri"/>
              </a:rPr>
              <a:t>physical strength</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228600" indent="-228240">
              <a:lnSpc>
                <a:spcPct val="90000"/>
              </a:lnSpc>
            </a:pPr>
            <a:endParaRPr b="0" lang="en-US" sz="2800" spc="-1" strike="noStrike">
              <a:solidFill>
                <a:srgbClr val="000000"/>
              </a:solidFill>
              <a:uFill>
                <a:solidFill>
                  <a:srgbClr val="ffffff"/>
                </a:solidFill>
              </a:uFill>
              <a:latin typeface="Calibri"/>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ff0000"/>
                </a:solidFill>
                <a:uFill>
                  <a:solidFill>
                    <a:srgbClr val="ffffff"/>
                  </a:solidFill>
                </a:uFill>
                <a:latin typeface="Calibri Light"/>
              </a:rPr>
              <a:t>SELECTING THE FACTORS</a:t>
            </a:r>
            <a:endParaRPr b="0" lang="en-US" sz="1800" spc="-1" strike="noStrike">
              <a:solidFill>
                <a:srgbClr val="000000"/>
              </a:solidFill>
              <a:uFill>
                <a:solidFill>
                  <a:srgbClr val="ffffff"/>
                </a:solidFill>
              </a:uFill>
              <a:latin typeface="Calibri"/>
            </a:endParaRPr>
          </a:p>
        </p:txBody>
      </p:sp>
      <p:sp>
        <p:nvSpPr>
          <p:cNvPr id="192" name="TextShape 2"/>
          <p:cNvSpPr txBox="1"/>
          <p:nvPr/>
        </p:nvSpPr>
        <p:spPr>
          <a:xfrm>
            <a:off x="367920" y="1413000"/>
            <a:ext cx="11571480" cy="4871880"/>
          </a:xfrm>
          <a:prstGeom prst="rect">
            <a:avLst/>
          </a:prstGeom>
          <a:noFill/>
          <a:ln>
            <a:noFill/>
          </a:ln>
        </p:spPr>
        <p:txBody>
          <a:bodyPr/>
          <a:p>
            <a:pPr marL="228600" indent="-22824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Kaiser’s rule</a:t>
            </a:r>
            <a:r>
              <a:rPr b="0" lang="en-US" sz="32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choose  factors with </a:t>
            </a:r>
            <a:r>
              <a:rPr b="1" lang="en-US" sz="3200" spc="-1" strike="noStrike">
                <a:solidFill>
                  <a:srgbClr val="ff0000"/>
                </a:solidFill>
                <a:uFill>
                  <a:solidFill>
                    <a:srgbClr val="ffffff"/>
                  </a:solidFill>
                </a:uFill>
                <a:latin typeface="Calibri"/>
              </a:rPr>
              <a:t>eigenvalues &gt; 1</a:t>
            </a:r>
            <a:r>
              <a:rPr b="0" lang="en-US" sz="3200" spc="-1" strike="noStrike">
                <a:solidFill>
                  <a:srgbClr val="000000"/>
                </a:solidFill>
                <a:uFill>
                  <a:solidFill>
                    <a:srgbClr val="ffffff"/>
                  </a:solidFill>
                </a:uFill>
                <a:latin typeface="Calibri"/>
              </a:rPr>
              <a:t>. Components with eigenvalues greater than one explain more variation than an original item.</a:t>
            </a:r>
            <a:endParaRPr b="0" lang="en-US" sz="20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Scree Plot</a:t>
            </a:r>
            <a:r>
              <a:rPr b="0" lang="en-US" sz="32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successive eigenvalues are plotted on a graph. Keep those components above the point where the plot abruptly levels out. The flattened area is accumulation of scree or rubbish, factors of no real importance. </a:t>
            </a:r>
            <a:endParaRPr b="0" lang="en-US" sz="2000" spc="-1" strike="noStrike">
              <a:solidFill>
                <a:srgbClr val="000000"/>
              </a:solidFill>
              <a:uFill>
                <a:solidFill>
                  <a:srgbClr val="ffffff"/>
                </a:solidFill>
              </a:uFill>
              <a:latin typeface="Calibri"/>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838080" y="365040"/>
            <a:ext cx="10515240" cy="82224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EXAMPLE OF SCREE PLOT :  2 OR 3 FACTORS?</a:t>
            </a:r>
            <a:endParaRPr b="0" lang="en-US" sz="1800" spc="-1" strike="noStrike">
              <a:solidFill>
                <a:srgbClr val="000000"/>
              </a:solidFill>
              <a:uFill>
                <a:solidFill>
                  <a:srgbClr val="ffffff"/>
                </a:solidFill>
              </a:uFill>
              <a:latin typeface="Calibri"/>
            </a:endParaRPr>
          </a:p>
        </p:txBody>
      </p:sp>
      <p:sp>
        <p:nvSpPr>
          <p:cNvPr id="194" name="CustomShape 2"/>
          <p:cNvSpPr/>
          <p:nvPr/>
        </p:nvSpPr>
        <p:spPr>
          <a:xfrm>
            <a:off x="1523880" y="1615680"/>
            <a:ext cx="184320" cy="369000"/>
          </a:xfrm>
          <a:prstGeom prst="rect">
            <a:avLst/>
          </a:prstGeom>
          <a:noFill/>
          <a:ln>
            <a:noFill/>
          </a:ln>
        </p:spPr>
        <p:style>
          <a:lnRef idx="0"/>
          <a:fillRef idx="0"/>
          <a:effectRef idx="0"/>
          <a:fontRef idx="minor"/>
        </p:style>
      </p:sp>
      <p:pic>
        <p:nvPicPr>
          <p:cNvPr id="195" name="" descr=""/>
          <p:cNvPicPr/>
          <p:nvPr/>
        </p:nvPicPr>
        <p:blipFill>
          <a:blip r:embed="rId1"/>
          <a:stretch/>
        </p:blipFill>
        <p:spPr>
          <a:xfrm>
            <a:off x="2793960" y="1181160"/>
            <a:ext cx="6337440" cy="548640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951560" y="0"/>
            <a:ext cx="8229240" cy="70596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AN EXAMPLE</a:t>
            </a:r>
            <a:endParaRPr b="0" lang="en-US" sz="1800" spc="-1" strike="noStrike">
              <a:solidFill>
                <a:srgbClr val="000000"/>
              </a:solidFill>
              <a:uFill>
                <a:solidFill>
                  <a:srgbClr val="ffffff"/>
                </a:solidFill>
              </a:uFill>
              <a:latin typeface="Calibri"/>
            </a:endParaRPr>
          </a:p>
        </p:txBody>
      </p:sp>
      <p:sp>
        <p:nvSpPr>
          <p:cNvPr id="197" name="TextShape 2"/>
          <p:cNvSpPr txBox="1"/>
          <p:nvPr/>
        </p:nvSpPr>
        <p:spPr>
          <a:xfrm>
            <a:off x="88560" y="610200"/>
            <a:ext cx="12014640" cy="6247440"/>
          </a:xfrm>
          <a:prstGeom prst="rect">
            <a:avLst/>
          </a:prstGeom>
          <a:noFill/>
          <a:ln>
            <a:noFill/>
          </a:ln>
        </p:spPr>
        <p:txBody>
          <a:bodyPr/>
          <a:p>
            <a:pPr marL="609480" indent="-609120">
              <a:lnSpc>
                <a:spcPct val="100000"/>
              </a:lnSpc>
            </a:pPr>
            <a:r>
              <a:rPr b="0" lang="en-US" sz="2400" spc="-1" strike="noStrike">
                <a:solidFill>
                  <a:srgbClr val="000000"/>
                </a:solidFill>
                <a:uFill>
                  <a:solidFill>
                    <a:srgbClr val="ffffff"/>
                  </a:solidFill>
                </a:uFill>
                <a:latin typeface="Calibri"/>
              </a:rPr>
              <a:t>Suppose we were to ask employees 12 questions about their supervisors &amp; leadership: </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1   My supervisor sets an example by working hard</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2   My supervisor displays a high level of specialist knowledge and skill</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3   My supervisor focuses on dealing with issues related to people</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4   My supervisor is cooperative</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5   My supervisor makes it clear what rewards employees will receive for performance</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6   My supervisor generates enthusiasm in subordinates</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7   My supervisor consults employees regarding changes and their implementation</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8   My supervisor shares information with employees</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9   My supervisor effectively implements company policy</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10 My supervisor effectively delegates responsibility</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11 My supervisor provides rewards in return for hard work</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2400" spc="-1" strike="noStrike">
                <a:solidFill>
                  <a:srgbClr val="000000"/>
                </a:solidFill>
                <a:uFill>
                  <a:solidFill>
                    <a:srgbClr val="ffffff"/>
                  </a:solidFill>
                </a:uFill>
                <a:latin typeface="Calibri"/>
              </a:rPr>
              <a:t>12 My supervisor concentrates on task coordination</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91880" y="417600"/>
            <a:ext cx="11841120" cy="586404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Notice that from definition (1)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Where,</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(3)</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Hence model (2) can be thought of as a special case of the original linear regression model.</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Dimension reduction serves to constrain the estimated  coefficients, since now they must take the form (3).</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Can win in the bias-variance tradeoff</a:t>
            </a:r>
            <a:endParaRPr b="0" lang="en-US" sz="2800" spc="-1" strike="noStrike">
              <a:solidFill>
                <a:srgbClr val="000000"/>
              </a:solidFill>
              <a:uFill>
                <a:solidFill>
                  <a:srgbClr val="ffffff"/>
                </a:solidFill>
              </a:uFill>
              <a:latin typeface="Calibri"/>
            </a:endParaRPr>
          </a:p>
        </p:txBody>
      </p:sp>
      <p:sp>
        <p:nvSpPr>
          <p:cNvPr id="124" name="TextShape 2"/>
          <p:cNvSpPr txBox="1"/>
          <p:nvPr/>
        </p:nvSpPr>
        <p:spPr>
          <a:xfrm>
            <a:off x="191880" y="417600"/>
            <a:ext cx="11841120" cy="586404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981080" y="274680"/>
            <a:ext cx="8229240" cy="70596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AN EXAMPLE</a:t>
            </a:r>
            <a:endParaRPr b="0" lang="en-US" sz="1800" spc="-1" strike="noStrike">
              <a:solidFill>
                <a:srgbClr val="000000"/>
              </a:solidFill>
              <a:uFill>
                <a:solidFill>
                  <a:srgbClr val="ffffff"/>
                </a:solidFill>
              </a:uFill>
              <a:latin typeface="Calibri"/>
            </a:endParaRPr>
          </a:p>
        </p:txBody>
      </p:sp>
      <p:sp>
        <p:nvSpPr>
          <p:cNvPr id="199" name="TextShape 2"/>
          <p:cNvSpPr txBox="1"/>
          <p:nvPr/>
        </p:nvSpPr>
        <p:spPr>
          <a:xfrm>
            <a:off x="157680" y="1557360"/>
            <a:ext cx="10321200" cy="5111280"/>
          </a:xfrm>
          <a:prstGeom prst="rect">
            <a:avLst/>
          </a:prstGeom>
          <a:noFill/>
          <a:ln>
            <a:noFill/>
          </a:ln>
        </p:spPr>
        <p:txBody>
          <a:bodyPr/>
          <a:p>
            <a:pPr marL="609480" indent="-609120" algn="just">
              <a:lnSpc>
                <a:spcPct val="100000"/>
              </a:lnSpc>
              <a:buClr>
                <a:srgbClr val="000000"/>
              </a:buClr>
              <a:buFont typeface="Wingdings" charset="2"/>
              <a:buAutoNum type="arabicPeriod"/>
            </a:pPr>
            <a:r>
              <a:rPr b="0" lang="en-US" sz="2400" spc="-1" strike="noStrike">
                <a:solidFill>
                  <a:srgbClr val="000000"/>
                </a:solidFill>
                <a:uFill>
                  <a:solidFill>
                    <a:srgbClr val="ffffff"/>
                  </a:solidFill>
                </a:uFill>
                <a:latin typeface="Calibri"/>
              </a:rPr>
              <a:t>We might get responses which tell us about </a:t>
            </a:r>
            <a:r>
              <a:rPr b="1" lang="en-US" sz="2400" spc="-1" strike="noStrike">
                <a:solidFill>
                  <a:srgbClr val="000000"/>
                </a:solidFill>
                <a:uFill>
                  <a:solidFill>
                    <a:srgbClr val="ffffff"/>
                  </a:solidFill>
                </a:uFill>
                <a:latin typeface="Calibri"/>
              </a:rPr>
              <a:t>12 different things</a:t>
            </a:r>
            <a:r>
              <a:rPr b="0" lang="en-US" sz="2400" spc="-1" strike="noStrike">
                <a:solidFill>
                  <a:srgbClr val="000000"/>
                </a:solidFill>
                <a:uFill>
                  <a:solidFill>
                    <a:srgbClr val="ffffff"/>
                  </a:solidFill>
                </a:uFill>
                <a:latin typeface="Calibri"/>
              </a:rPr>
              <a:t>,  but we might also conceivably get responses which only tell us one thing – </a:t>
            </a:r>
            <a:r>
              <a:rPr b="1" lang="en-US" sz="2400" spc="-1" strike="noStrike">
                <a:solidFill>
                  <a:srgbClr val="000000"/>
                </a:solidFill>
                <a:uFill>
                  <a:solidFill>
                    <a:srgbClr val="ffffff"/>
                  </a:solidFill>
                </a:uFill>
                <a:latin typeface="Calibri"/>
              </a:rPr>
              <a:t>how much the employee likes the supervisor</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Wingdings" charset="2"/>
              <a:buAutoNum type="arabicPeriod"/>
            </a:pPr>
            <a:r>
              <a:rPr b="0" lang="en-US" sz="2400" spc="-1" strike="noStrike">
                <a:solidFill>
                  <a:srgbClr val="000000"/>
                </a:solidFill>
                <a:uFill>
                  <a:solidFill>
                    <a:srgbClr val="ffffff"/>
                  </a:solidFill>
                </a:uFill>
                <a:latin typeface="Calibri"/>
              </a:rPr>
              <a:t>If we are, indeed, measuring essentially one thing, then we’d expect responses from employees on these 12 supervision questions to all be highly inter-correlated.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AutoNum type="arabicPeriod"/>
            </a:pPr>
            <a:r>
              <a:rPr b="0" lang="en-US" sz="2400" spc="-1" strike="noStrike">
                <a:solidFill>
                  <a:srgbClr val="000000"/>
                </a:solidFill>
                <a:uFill>
                  <a:solidFill>
                    <a:srgbClr val="ffffff"/>
                  </a:solidFill>
                </a:uFill>
                <a:latin typeface="Calibri"/>
              </a:rPr>
              <a:t>Most often, we will have a situation which is somewhere between these two extremes, and our 12 questions will be actually measuring somewhere between one, and twelve different things.</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AutoNum type="arabicPeriod"/>
            </a:pPr>
            <a:r>
              <a:rPr b="0" lang="en-US" sz="2400" spc="-1" strike="noStrike">
                <a:solidFill>
                  <a:srgbClr val="000000"/>
                </a:solidFill>
                <a:uFill>
                  <a:solidFill>
                    <a:srgbClr val="ffffff"/>
                  </a:solidFill>
                </a:uFill>
                <a:latin typeface="Calibri"/>
              </a:rPr>
              <a:t>To try and help decide what we are actually measuring we can look at the correlation matrix:</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Picture 4" descr=""/>
          <p:cNvPicPr/>
          <p:nvPr/>
        </p:nvPicPr>
        <p:blipFill>
          <a:blip r:embed="rId1"/>
          <a:stretch/>
        </p:blipFill>
        <p:spPr>
          <a:xfrm>
            <a:off x="430920" y="325800"/>
            <a:ext cx="11540160" cy="6486120"/>
          </a:xfrm>
          <a:prstGeom prst="rect">
            <a:avLst/>
          </a:prstGeom>
          <a:ln>
            <a:noFill/>
          </a:ln>
        </p:spPr>
      </p:pic>
      <p:sp>
        <p:nvSpPr>
          <p:cNvPr id="201" name="TextShape 1"/>
          <p:cNvSpPr txBox="1"/>
          <p:nvPr/>
        </p:nvSpPr>
        <p:spPr>
          <a:xfrm>
            <a:off x="764640" y="-189360"/>
            <a:ext cx="10515240" cy="93852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PCA – An example</a:t>
            </a:r>
            <a:endParaRPr b="0" lang="en-US" sz="1800" spc="-1" strike="noStrike">
              <a:solidFill>
                <a:srgbClr val="000000"/>
              </a:solidFill>
              <a:uFill>
                <a:solidFill>
                  <a:srgbClr val="ffffff"/>
                </a:solidFill>
              </a:uFill>
              <a:latin typeface="Calibri"/>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838080" y="365040"/>
            <a:ext cx="10515240" cy="1325160"/>
          </a:xfrm>
          <a:prstGeom prst="rect">
            <a:avLst/>
          </a:prstGeom>
          <a:noFill/>
          <a:ln>
            <a:noFill/>
          </a:ln>
        </p:spPr>
        <p:txBody>
          <a:bodyPr anchor="ctr"/>
          <a:p>
            <a:pPr>
              <a:lnSpc>
                <a:spcPct val="100000"/>
              </a:lnSpc>
            </a:pPr>
            <a:r>
              <a:rPr b="1" lang="en-US" sz="4400" spc="-1" strike="noStrike">
                <a:solidFill>
                  <a:srgbClr val="ff0000"/>
                </a:solidFill>
                <a:uFill>
                  <a:solidFill>
                    <a:srgbClr val="ffffff"/>
                  </a:solidFill>
                </a:uFill>
                <a:latin typeface="Calibri Light"/>
              </a:rPr>
              <a:t>AN EXAMPLE</a:t>
            </a:r>
            <a:endParaRPr b="0" lang="en-US" sz="1800" spc="-1" strike="noStrike">
              <a:solidFill>
                <a:srgbClr val="000000"/>
              </a:solidFill>
              <a:uFill>
                <a:solidFill>
                  <a:srgbClr val="ffffff"/>
                </a:solidFill>
              </a:uFill>
              <a:latin typeface="Calibri"/>
            </a:endParaRPr>
          </a:p>
        </p:txBody>
      </p:sp>
      <p:sp>
        <p:nvSpPr>
          <p:cNvPr id="203" name="TextShape 2"/>
          <p:cNvSpPr txBox="1"/>
          <p:nvPr/>
        </p:nvSpPr>
        <p:spPr>
          <a:xfrm>
            <a:off x="641160" y="1979640"/>
            <a:ext cx="11329920" cy="4084560"/>
          </a:xfrm>
          <a:prstGeom prst="rect">
            <a:avLst/>
          </a:prstGeom>
          <a:noFill/>
          <a:ln>
            <a:noFill/>
          </a:ln>
        </p:spPr>
        <p:txBody>
          <a:bodyPr/>
          <a:p>
            <a:pPr marL="609480" indent="-609120">
              <a:lnSpc>
                <a:spcPct val="100000"/>
              </a:lnSpc>
            </a:pPr>
            <a:r>
              <a:rPr b="0" lang="en-US" sz="28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But it’s far too difficult to make any sense out of so many individual bivariate correlations. We cannot eyeball the patterns </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a:p>
            <a:pPr marL="609480" indent="-609120">
              <a:lnSpc>
                <a:spcPct val="100000"/>
              </a:lnSpc>
            </a:pP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To try and make sense we use </a:t>
            </a:r>
            <a:r>
              <a:rPr b="1" lang="en-US" sz="3600" spc="-1" strike="noStrike">
                <a:solidFill>
                  <a:srgbClr val="000000"/>
                </a:solidFill>
                <a:uFill>
                  <a:solidFill>
                    <a:srgbClr val="ffffff"/>
                  </a:solidFill>
                </a:uFill>
                <a:latin typeface="Calibri"/>
              </a:rPr>
              <a:t>Principal Components Analysis</a:t>
            </a:r>
            <a:r>
              <a:rPr b="0" lang="en-US" sz="3600" spc="-1" strike="noStrike">
                <a:solidFill>
                  <a:srgbClr val="000000"/>
                </a:solidFill>
                <a:uFill>
                  <a:solidFill>
                    <a:srgbClr val="ffffff"/>
                  </a:solidFill>
                </a:uFill>
                <a:latin typeface="Calibri"/>
              </a:rPr>
              <a:t> – a type of </a:t>
            </a:r>
            <a:r>
              <a:rPr b="1" lang="en-US" sz="3600" spc="-1" strike="noStrike">
                <a:solidFill>
                  <a:srgbClr val="000000"/>
                </a:solidFill>
                <a:uFill>
                  <a:solidFill>
                    <a:srgbClr val="ffffff"/>
                  </a:solidFill>
                </a:uFill>
                <a:latin typeface="Calibri"/>
              </a:rPr>
              <a:t>Factor Analysis.</a:t>
            </a:r>
            <a:endParaRPr b="0" lang="en-US" sz="2800" spc="-1" strike="noStrike">
              <a:solidFill>
                <a:srgbClr val="000000"/>
              </a:solidFill>
              <a:uFill>
                <a:solidFill>
                  <a:srgbClr val="ffffff"/>
                </a:solidFill>
              </a:uFill>
              <a:latin typeface="Calibri"/>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PRINCIPAL COMPONENT ANALYSIS (PCA)</a:t>
            </a:r>
            <a:endParaRPr b="0" lang="en-US" sz="1800" spc="-1" strike="noStrike">
              <a:solidFill>
                <a:srgbClr val="000000"/>
              </a:solidFill>
              <a:uFill>
                <a:solidFill>
                  <a:srgbClr val="ffffff"/>
                </a:solidFill>
              </a:uFill>
              <a:latin typeface="Calibri"/>
            </a:endParaRPr>
          </a:p>
        </p:txBody>
      </p:sp>
      <p:sp>
        <p:nvSpPr>
          <p:cNvPr id="205" name="TextShape 2"/>
          <p:cNvSpPr txBox="1"/>
          <p:nvPr/>
        </p:nvSpPr>
        <p:spPr>
          <a:xfrm>
            <a:off x="262800" y="1773360"/>
            <a:ext cx="11687040" cy="4679640"/>
          </a:xfrm>
          <a:prstGeom prst="rect">
            <a:avLst/>
          </a:prstGeom>
          <a:noFill/>
          <a:ln>
            <a:noFill/>
          </a:ln>
        </p:spPr>
        <p:txBody>
          <a:bodyPr/>
          <a:p>
            <a:pPr marL="228600" indent="-22824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PCA is the statistical approach that derives a linear combination of variables (like Regression) such that maximum variance is extracted from the variables to identify the main factor. </a:t>
            </a:r>
            <a:endParaRPr b="0" lang="en-US" sz="2800" spc="-1" strike="noStrike">
              <a:solidFill>
                <a:srgbClr val="000000"/>
              </a:solidFill>
              <a:uFill>
                <a:solidFill>
                  <a:srgbClr val="ffffff"/>
                </a:solidFill>
              </a:uFill>
              <a:latin typeface="Calibri"/>
            </a:endParaRPr>
          </a:p>
          <a:p>
            <a:pPr marL="228600" indent="-228240">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It then removes this variance and derives another linear combination which explains the maximum proportion of remaining variance and so on through successive iterations to produce less important factors. </a:t>
            </a:r>
            <a:endParaRPr b="0" lang="en-US" sz="2800" spc="-1" strike="noStrike">
              <a:solidFill>
                <a:srgbClr val="000000"/>
              </a:solidFill>
              <a:uFill>
                <a:solidFill>
                  <a:srgbClr val="ffffff"/>
                </a:solidFill>
              </a:uFill>
              <a:latin typeface="Calibri"/>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000" spc="-1" strike="noStrike">
                <a:solidFill>
                  <a:srgbClr val="ff0000"/>
                </a:solidFill>
                <a:uFill>
                  <a:solidFill>
                    <a:srgbClr val="ffffff"/>
                  </a:solidFill>
                </a:uFill>
                <a:latin typeface="Calibri Light"/>
              </a:rPr>
              <a:t>ASSUMPTIONS FOR PERFORMING A PCA </a:t>
            </a:r>
            <a:endParaRPr b="0" lang="en-US" sz="1800" spc="-1" strike="noStrike">
              <a:solidFill>
                <a:srgbClr val="000000"/>
              </a:solidFill>
              <a:uFill>
                <a:solidFill>
                  <a:srgbClr val="ffffff"/>
                </a:solidFill>
              </a:uFill>
              <a:latin typeface="Calibri"/>
            </a:endParaRPr>
          </a:p>
        </p:txBody>
      </p:sp>
      <p:sp>
        <p:nvSpPr>
          <p:cNvPr id="207" name="TextShape 2"/>
          <p:cNvSpPr txBox="1"/>
          <p:nvPr/>
        </p:nvSpPr>
        <p:spPr>
          <a:xfrm>
            <a:off x="0" y="1628640"/>
            <a:ext cx="12107520" cy="5229000"/>
          </a:xfrm>
          <a:prstGeom prst="rect">
            <a:avLst/>
          </a:prstGeom>
          <a:noFill/>
          <a:ln>
            <a:noFill/>
          </a:ln>
        </p:spPr>
        <p:txBody>
          <a:bodyPr/>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Large enough sample </a:t>
            </a:r>
            <a:r>
              <a:rPr b="0" lang="en-US" sz="2800" spc="-1" strike="noStrike">
                <a:solidFill>
                  <a:srgbClr val="000000"/>
                </a:solidFill>
                <a:uFill>
                  <a:solidFill>
                    <a:srgbClr val="ffffff"/>
                  </a:solidFill>
                </a:uFill>
                <a:latin typeface="Calibri"/>
              </a:rPr>
              <a:t>to yield reliable estimates of the correlations among the variables i.e. </a:t>
            </a:r>
            <a:r>
              <a:rPr b="1" lang="en-US" sz="2800" spc="-1" strike="noStrike">
                <a:solidFill>
                  <a:srgbClr val="000000"/>
                </a:solidFill>
                <a:uFill>
                  <a:solidFill>
                    <a:srgbClr val="ffffff"/>
                  </a:solidFill>
                </a:uFill>
                <a:latin typeface="Calibri"/>
              </a:rPr>
              <a:t>large ratio of N / variables </a:t>
            </a:r>
            <a:r>
              <a:rPr b="0" lang="en-US" sz="2800" spc="-1" strike="noStrike">
                <a:solidFill>
                  <a:srgbClr val="000000"/>
                </a:solidFill>
                <a:uFill>
                  <a:solidFill>
                    <a:srgbClr val="ffffff"/>
                  </a:solidFill>
                </a:uFill>
                <a:latin typeface="Calibri"/>
              </a:rPr>
              <a:t>usually at least </a:t>
            </a:r>
            <a:r>
              <a:rPr b="1" lang="en-US" sz="2800" spc="-1" strike="noStrike">
                <a:solidFill>
                  <a:srgbClr val="000000"/>
                </a:solidFill>
                <a:uFill>
                  <a:solidFill>
                    <a:srgbClr val="ffffff"/>
                  </a:solidFill>
                </a:uFill>
                <a:latin typeface="Calibri"/>
              </a:rPr>
              <a:t>5 : 1</a:t>
            </a:r>
            <a:r>
              <a:rPr b="0" lang="en-US" sz="2800" spc="-1" strike="noStrike">
                <a:solidFill>
                  <a:srgbClr val="000000"/>
                </a:solidFill>
                <a:uFill>
                  <a:solidFill>
                    <a:srgbClr val="ffffff"/>
                  </a:solidFill>
                </a:uFill>
                <a:latin typeface="Calibri"/>
              </a:rPr>
              <a:t>,  preferably </a:t>
            </a:r>
            <a:r>
              <a:rPr b="1" lang="en-US" sz="2800" spc="-1" strike="noStrike">
                <a:solidFill>
                  <a:srgbClr val="000000"/>
                </a:solidFill>
                <a:uFill>
                  <a:solidFill>
                    <a:srgbClr val="ffffff"/>
                  </a:solidFill>
                </a:uFill>
                <a:latin typeface="Calibri"/>
              </a:rPr>
              <a:t>10 : 1</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Statistical inference is improved if the </a:t>
            </a:r>
            <a:r>
              <a:rPr b="1" lang="en-US" sz="2800" spc="-1" strike="noStrike">
                <a:solidFill>
                  <a:srgbClr val="000000"/>
                </a:solidFill>
                <a:uFill>
                  <a:solidFill>
                    <a:srgbClr val="ffffff"/>
                  </a:solidFill>
                </a:uFill>
                <a:latin typeface="Calibri"/>
              </a:rPr>
              <a:t>variables</a:t>
            </a:r>
            <a:r>
              <a:rPr b="0" lang="en-US" sz="2800" spc="-1" strike="noStrike">
                <a:solidFill>
                  <a:srgbClr val="000000"/>
                </a:solidFill>
                <a:uFill>
                  <a:solidFill>
                    <a:srgbClr val="ffffff"/>
                  </a:solidFill>
                </a:uFill>
                <a:latin typeface="Calibri"/>
              </a:rPr>
              <a:t> are at least </a:t>
            </a:r>
            <a:r>
              <a:rPr b="1" lang="en-US" sz="2800" spc="-1" strike="noStrike">
                <a:solidFill>
                  <a:srgbClr val="000000"/>
                </a:solidFill>
                <a:uFill>
                  <a:solidFill>
                    <a:srgbClr val="ffffff"/>
                  </a:solidFill>
                </a:uFill>
                <a:latin typeface="Calibri"/>
              </a:rPr>
              <a:t>approximately normal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Linear relationships among all the pairs of variables</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Absence of outliers </a:t>
            </a:r>
            <a:r>
              <a:rPr b="0" lang="en-US" sz="2800" spc="-1" strike="noStrike">
                <a:solidFill>
                  <a:srgbClr val="000000"/>
                </a:solidFill>
                <a:uFill>
                  <a:solidFill>
                    <a:srgbClr val="ffffff"/>
                  </a:solidFill>
                </a:uFill>
                <a:latin typeface="Calibri"/>
              </a:rPr>
              <a:t>among the cases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Interval data</a:t>
            </a:r>
            <a:endParaRPr b="0" lang="en-US" sz="2800" spc="-1" strike="noStrike">
              <a:solidFill>
                <a:srgbClr val="000000"/>
              </a:solidFill>
              <a:uFill>
                <a:solidFill>
                  <a:srgbClr val="ffffff"/>
                </a:solidFill>
              </a:uFill>
              <a:latin typeface="Calibri"/>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981080" y="274680"/>
            <a:ext cx="8229240" cy="850680"/>
          </a:xfrm>
          <a:prstGeom prst="rect">
            <a:avLst/>
          </a:prstGeom>
          <a:noFill/>
          <a:ln>
            <a:noFill/>
          </a:ln>
        </p:spPr>
        <p:txBody>
          <a:bodyPr anchor="ctr"/>
          <a:p>
            <a:pPr algn="ctr">
              <a:lnSpc>
                <a:spcPct val="100000"/>
              </a:lnSpc>
            </a:pPr>
            <a:r>
              <a:rPr b="1" lang="en-US" sz="4800" spc="-1" strike="noStrike">
                <a:solidFill>
                  <a:srgbClr val="ff0000"/>
                </a:solidFill>
                <a:uFill>
                  <a:solidFill>
                    <a:srgbClr val="ffffff"/>
                  </a:solidFill>
                </a:uFill>
                <a:latin typeface="Calibri Light"/>
              </a:rPr>
              <a:t>PCA</a:t>
            </a:r>
            <a:endParaRPr b="0" lang="en-US" sz="1800" spc="-1" strike="noStrike">
              <a:solidFill>
                <a:srgbClr val="000000"/>
              </a:solidFill>
              <a:uFill>
                <a:solidFill>
                  <a:srgbClr val="ffffff"/>
                </a:solidFill>
              </a:uFill>
              <a:latin typeface="Calibri"/>
            </a:endParaRPr>
          </a:p>
        </p:txBody>
      </p:sp>
      <p:sp>
        <p:nvSpPr>
          <p:cNvPr id="209" name="TextShape 2"/>
          <p:cNvSpPr txBox="1"/>
          <p:nvPr/>
        </p:nvSpPr>
        <p:spPr>
          <a:xfrm>
            <a:off x="226080" y="1125360"/>
            <a:ext cx="11739600" cy="5184360"/>
          </a:xfrm>
          <a:prstGeom prst="rect">
            <a:avLst/>
          </a:prstGeom>
          <a:noFill/>
          <a:ln>
            <a:noFill/>
          </a:ln>
        </p:spPr>
        <p:txBody>
          <a:bodyPr/>
          <a:p>
            <a:pPr marL="609480" indent="-609120">
              <a:lnSpc>
                <a:spcPct val="100000"/>
              </a:lnSpc>
            </a:pPr>
            <a:r>
              <a:rPr b="0" lang="en-US" sz="2400" spc="-1" strike="noStrike">
                <a:solidFill>
                  <a:srgbClr val="000000"/>
                </a:solidFill>
                <a:uFill>
                  <a:solidFill>
                    <a:srgbClr val="ffffff"/>
                  </a:solidFill>
                </a:uFill>
                <a:latin typeface="Calibri"/>
              </a:rPr>
              <a:t>PCA will tell us:</a:t>
            </a:r>
            <a:endParaRPr b="0" lang="en-US" sz="2800" spc="-1" strike="noStrike">
              <a:solidFill>
                <a:srgbClr val="000000"/>
              </a:solidFill>
              <a:uFill>
                <a:solidFill>
                  <a:srgbClr val="ffffff"/>
                </a:solidFill>
              </a:uFill>
              <a:latin typeface="Calibri"/>
            </a:endParaRPr>
          </a:p>
          <a:p>
            <a:pPr marL="609480" indent="-609120" algn="just">
              <a:lnSpc>
                <a:spcPct val="100000"/>
              </a:lnSpc>
            </a:pPr>
            <a:r>
              <a:rPr b="1" lang="en-US" sz="2400" spc="-1" strike="noStrike">
                <a:solidFill>
                  <a:srgbClr val="000000"/>
                </a:solidFill>
                <a:uFill>
                  <a:solidFill>
                    <a:srgbClr val="ffffff"/>
                  </a:solidFill>
                </a:uFill>
                <a:latin typeface="Calibri"/>
              </a:rPr>
              <a:t>1. How many</a:t>
            </a:r>
            <a:r>
              <a:rPr b="0"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underlying dimensions</a:t>
            </a:r>
            <a:r>
              <a:rPr b="0" lang="en-US" sz="2400" spc="-1" strike="noStrike">
                <a:solidFill>
                  <a:srgbClr val="000000"/>
                </a:solidFill>
                <a:uFill>
                  <a:solidFill>
                    <a:srgbClr val="ffffff"/>
                  </a:solidFill>
                </a:uFill>
                <a:latin typeface="Calibri"/>
              </a:rPr>
              <a:t> (called “components” or “factors”) appear to be represented in the responses to our items.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2. The </a:t>
            </a:r>
            <a:r>
              <a:rPr b="1" lang="en-US" sz="2400" spc="-1" strike="noStrike">
                <a:solidFill>
                  <a:srgbClr val="000000"/>
                </a:solidFill>
                <a:uFill>
                  <a:solidFill>
                    <a:srgbClr val="ffffff"/>
                  </a:solidFill>
                </a:uFill>
                <a:latin typeface="Calibri"/>
              </a:rPr>
              <a:t>proportion of total variation</a:t>
            </a:r>
            <a:r>
              <a:rPr b="0" lang="en-US" sz="2400" spc="-1" strike="noStrike">
                <a:solidFill>
                  <a:srgbClr val="000000"/>
                </a:solidFill>
                <a:uFill>
                  <a:solidFill>
                    <a:srgbClr val="ffffff"/>
                  </a:solidFill>
                </a:uFill>
                <a:latin typeface="Calibri"/>
              </a:rPr>
              <a:t> in the variables which is explained by these underlying dimensions.</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3. The extent to which we may consider </a:t>
            </a:r>
            <a:r>
              <a:rPr b="1" lang="en-US" sz="2400" spc="-1" strike="noStrike">
                <a:solidFill>
                  <a:srgbClr val="000000"/>
                </a:solidFill>
                <a:uFill>
                  <a:solidFill>
                    <a:srgbClr val="ffffff"/>
                  </a:solidFill>
                </a:uFill>
                <a:latin typeface="Calibri"/>
              </a:rPr>
              <a:t>each item</a:t>
            </a:r>
            <a:r>
              <a:rPr b="0" lang="en-US" sz="2400" spc="-1" strike="noStrike">
                <a:solidFill>
                  <a:srgbClr val="000000"/>
                </a:solidFill>
                <a:uFill>
                  <a:solidFill>
                    <a:srgbClr val="ffffff"/>
                  </a:solidFill>
                </a:uFill>
                <a:latin typeface="Calibri"/>
              </a:rPr>
              <a:t> is composed of each of these underlying dimensions (via </a:t>
            </a:r>
            <a:r>
              <a:rPr b="1" lang="en-US" sz="2400" spc="-1" strike="noStrike">
                <a:solidFill>
                  <a:srgbClr val="000000"/>
                </a:solidFill>
                <a:uFill>
                  <a:solidFill>
                    <a:srgbClr val="ffffff"/>
                  </a:solidFill>
                </a:uFill>
                <a:latin typeface="Calibri"/>
              </a:rPr>
              <a:t>component or factor loadings</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4. And finally, the analysis will also give us a score (a “</a:t>
            </a:r>
            <a:r>
              <a:rPr b="1" lang="en-US" sz="2400" spc="-1" strike="noStrike">
                <a:solidFill>
                  <a:srgbClr val="000000"/>
                </a:solidFill>
                <a:uFill>
                  <a:solidFill>
                    <a:srgbClr val="ffffff"/>
                  </a:solidFill>
                </a:uFill>
                <a:latin typeface="Calibri"/>
              </a:rPr>
              <a:t>factor score</a:t>
            </a:r>
            <a:r>
              <a:rPr b="0"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for each of the cases in our sample on each of the underlying dimensions.</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38080" y="365040"/>
            <a:ext cx="10515240" cy="132516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IS THE DATA SUITABLE FOR A FACTOR ANALYSIS?</a:t>
            </a:r>
            <a:endParaRPr b="0" lang="en-US" sz="1800" spc="-1" strike="noStrike">
              <a:solidFill>
                <a:srgbClr val="000000"/>
              </a:solidFill>
              <a:uFill>
                <a:solidFill>
                  <a:srgbClr val="ffffff"/>
                </a:solidFill>
              </a:uFill>
              <a:latin typeface="Calibri"/>
            </a:endParaRPr>
          </a:p>
        </p:txBody>
      </p:sp>
      <p:sp>
        <p:nvSpPr>
          <p:cNvPr id="211" name="TextShape 2"/>
          <p:cNvSpPr txBox="1"/>
          <p:nvPr/>
        </p:nvSpPr>
        <p:spPr>
          <a:xfrm>
            <a:off x="315360" y="1690560"/>
            <a:ext cx="10478880" cy="4839840"/>
          </a:xfrm>
          <a:prstGeom prst="rect">
            <a:avLst/>
          </a:prstGeom>
          <a:noFill/>
          <a:ln>
            <a:noFill/>
          </a:ln>
        </p:spPr>
        <p:txBody>
          <a:bodyPr/>
          <a:p>
            <a:pPr marL="609480" indent="-609120">
              <a:lnSpc>
                <a:spcPct val="100000"/>
              </a:lnSpc>
            </a:pPr>
            <a:r>
              <a:rPr b="1" lang="en-US" sz="3600" spc="-1" strike="noStrike">
                <a:solidFill>
                  <a:srgbClr val="000000"/>
                </a:solidFill>
                <a:uFill>
                  <a:solidFill>
                    <a:srgbClr val="ffffff"/>
                  </a:solidFill>
                </a:uFill>
                <a:latin typeface="Calibri"/>
              </a:rPr>
              <a:t>Step 1: </a:t>
            </a: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600" spc="-1" strike="noStrike">
                <a:solidFill>
                  <a:srgbClr val="000000"/>
                </a:solidFill>
                <a:uFill>
                  <a:solidFill>
                    <a:srgbClr val="ffffff"/>
                  </a:solidFill>
                </a:uFill>
                <a:latin typeface="Calibri"/>
              </a:rPr>
              <a:t>Firstly we look at our correlation matrix.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600" spc="-1" strike="noStrike">
                <a:solidFill>
                  <a:srgbClr val="000000"/>
                </a:solidFill>
                <a:uFill>
                  <a:solidFill>
                    <a:srgbClr val="ffffff"/>
                  </a:solidFill>
                </a:uFill>
                <a:latin typeface="Calibri"/>
              </a:rPr>
              <a:t>Since</a:t>
            </a:r>
            <a:r>
              <a:rPr b="0" lang="en-US" sz="3600" spc="-1" strike="noStrike">
                <a:solidFill>
                  <a:srgbClr val="000000"/>
                </a:solidFill>
                <a:uFill>
                  <a:solidFill>
                    <a:srgbClr val="ffffff"/>
                  </a:solidFill>
                </a:uFill>
                <a:latin typeface="Times New Roman"/>
              </a:rPr>
              <a:t> </a:t>
            </a:r>
            <a:r>
              <a:rPr b="0" lang="en-US" sz="3600" spc="-1" strike="noStrike">
                <a:solidFill>
                  <a:srgbClr val="000000"/>
                </a:solidFill>
                <a:uFill>
                  <a:solidFill>
                    <a:srgbClr val="ffffff"/>
                  </a:solidFill>
                </a:uFill>
                <a:latin typeface="Calibri"/>
              </a:rPr>
              <a:t>PCA explains and summarizes the correlations between variables, if there are very low correlations between variables, there is no underlying factor and no need to continue. </a:t>
            </a:r>
            <a:endParaRPr b="0" lang="en-US" sz="2800" spc="-1" strike="noStrike">
              <a:solidFill>
                <a:srgbClr val="000000"/>
              </a:solidFill>
              <a:uFill>
                <a:solidFill>
                  <a:srgbClr val="ffffff"/>
                </a:solidFill>
              </a:uFill>
              <a:latin typeface="Calibri"/>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838080" y="365040"/>
            <a:ext cx="10515240" cy="132516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IS IT WORTHWHILE CONDUCTING A FACTOR ANALYSIS?</a:t>
            </a:r>
            <a:endParaRPr b="0" lang="en-US" sz="1800" spc="-1" strike="noStrike">
              <a:solidFill>
                <a:srgbClr val="000000"/>
              </a:solidFill>
              <a:uFill>
                <a:solidFill>
                  <a:srgbClr val="ffffff"/>
                </a:solidFill>
              </a:uFill>
              <a:latin typeface="Calibri"/>
            </a:endParaRPr>
          </a:p>
        </p:txBody>
      </p:sp>
      <p:sp>
        <p:nvSpPr>
          <p:cNvPr id="213" name="TextShape 2"/>
          <p:cNvSpPr txBox="1"/>
          <p:nvPr/>
        </p:nvSpPr>
        <p:spPr>
          <a:xfrm>
            <a:off x="199800" y="1700280"/>
            <a:ext cx="10279080" cy="4968360"/>
          </a:xfrm>
          <a:prstGeom prst="rect">
            <a:avLst/>
          </a:prstGeom>
          <a:noFill/>
          <a:ln>
            <a:noFill/>
          </a:ln>
        </p:spPr>
        <p:txBody>
          <a:bodyPr/>
          <a:p>
            <a:pPr marL="609480" indent="-609120">
              <a:lnSpc>
                <a:spcPct val="100000"/>
              </a:lnSpc>
            </a:pPr>
            <a:r>
              <a:rPr b="0" lang="en-US" sz="3600" spc="-1" strike="noStrike">
                <a:solidFill>
                  <a:srgbClr val="000000"/>
                </a:solidFill>
                <a:uFill>
                  <a:solidFill>
                    <a:srgbClr val="ffffff"/>
                  </a:solidFill>
                </a:uFill>
                <a:latin typeface="Calibri"/>
              </a:rPr>
              <a:t>Tabachnick and Fidell (1996, p. 641) state:</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nSpc>
                <a:spcPct val="100000"/>
              </a:lnSpc>
            </a:pP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a:t>
            </a:r>
            <a:r>
              <a:rPr b="0" lang="en-US" sz="3600" spc="-1" strike="noStrike">
                <a:solidFill>
                  <a:srgbClr val="000000"/>
                </a:solidFill>
                <a:uFill>
                  <a:solidFill>
                    <a:srgbClr val="ffffff"/>
                  </a:solidFill>
                </a:uFill>
                <a:latin typeface="Calibri"/>
              </a:rPr>
              <a:t>A matrix that is factorable should include several sizable correlations. The expected size depends, to some extent, on </a:t>
            </a:r>
            <a:r>
              <a:rPr b="0" i="1" lang="en-US" sz="3600" spc="-1" strike="noStrike">
                <a:solidFill>
                  <a:srgbClr val="000000"/>
                </a:solidFill>
                <a:uFill>
                  <a:solidFill>
                    <a:srgbClr val="ffffff"/>
                  </a:solidFill>
                </a:uFill>
                <a:latin typeface="Calibri"/>
              </a:rPr>
              <a:t>N</a:t>
            </a:r>
            <a:r>
              <a:rPr b="0" lang="en-US" sz="3600" spc="-1" strike="noStrike">
                <a:solidFill>
                  <a:srgbClr val="000000"/>
                </a:solidFill>
                <a:uFill>
                  <a:solidFill>
                    <a:srgbClr val="ffffff"/>
                  </a:solidFill>
                </a:uFill>
                <a:latin typeface="Calibri"/>
              </a:rPr>
              <a:t> (larger sample sizes tend to produce smaller correlations), but if no correlation exceeds .30, use of FA is questionable because there is probably nothing to factor analyze.” </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99040" y="274680"/>
            <a:ext cx="9611280" cy="99324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IS IT WORTHWHILE CONDUCTING A FACTOR ANALYSIS?</a:t>
            </a:r>
            <a:endParaRPr b="0" lang="en-US" sz="1800" spc="-1" strike="noStrike">
              <a:solidFill>
                <a:srgbClr val="000000"/>
              </a:solidFill>
              <a:uFill>
                <a:solidFill>
                  <a:srgbClr val="ffffff"/>
                </a:solidFill>
              </a:uFill>
              <a:latin typeface="Calibri"/>
            </a:endParaRPr>
          </a:p>
        </p:txBody>
      </p:sp>
      <p:sp>
        <p:nvSpPr>
          <p:cNvPr id="215" name="TextShape 2"/>
          <p:cNvSpPr txBox="1"/>
          <p:nvPr/>
        </p:nvSpPr>
        <p:spPr>
          <a:xfrm>
            <a:off x="233640" y="1268280"/>
            <a:ext cx="11859480" cy="5229000"/>
          </a:xfrm>
          <a:prstGeom prst="rect">
            <a:avLst/>
          </a:prstGeom>
          <a:noFill/>
          <a:ln>
            <a:noFill/>
          </a:ln>
        </p:spPr>
        <p:txBody>
          <a:bodyPr/>
          <a:p>
            <a:pPr marL="609480" indent="-609120" algn="just">
              <a:lnSpc>
                <a:spcPct val="100000"/>
              </a:lnSpc>
            </a:pPr>
            <a:r>
              <a:rPr b="1" lang="en-US" sz="2400" spc="-1" strike="noStrike">
                <a:solidFill>
                  <a:srgbClr val="000000"/>
                </a:solidFill>
                <a:uFill>
                  <a:solidFill>
                    <a:srgbClr val="ffffff"/>
                  </a:solidFill>
                </a:uFill>
                <a:latin typeface="Calibri"/>
              </a:rPr>
              <a:t>Step 2</a:t>
            </a:r>
            <a:r>
              <a:rPr b="0" lang="en-US" sz="2400" spc="-1" strike="noStrike">
                <a:solidFill>
                  <a:srgbClr val="000000"/>
                </a:solidFill>
                <a:uFill>
                  <a:solidFill>
                    <a:srgbClr val="ffffff"/>
                  </a:solidFill>
                </a:uFill>
                <a:latin typeface="Calibri"/>
              </a:rPr>
              <a:t>.  Inspect two Statistics Requested.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AutoNum type="alphaLcParenR"/>
            </a:pPr>
            <a:r>
              <a:rPr b="1" i="1" lang="en-US" sz="2400" spc="-1" strike="noStrike">
                <a:solidFill>
                  <a:srgbClr val="000000"/>
                </a:solidFill>
                <a:uFill>
                  <a:solidFill>
                    <a:srgbClr val="ffffff"/>
                  </a:solidFill>
                </a:uFill>
                <a:latin typeface="Calibri"/>
              </a:rPr>
              <a:t>the Kaiser-Meyer-Olkin Measure of Sampling Adequacy</a:t>
            </a:r>
            <a:r>
              <a:rPr b="0" lang="en-US" sz="2400" spc="-1" strike="noStrike">
                <a:solidFill>
                  <a:srgbClr val="000000"/>
                </a:solidFill>
                <a:uFill>
                  <a:solidFill>
                    <a:srgbClr val="ffffff"/>
                  </a:solidFill>
                </a:uFill>
                <a:latin typeface="Calibri"/>
              </a:rPr>
              <a:t>.  This should be greater than .6.                     </a:t>
            </a:r>
            <a:r>
              <a:rPr b="1" lang="en-US" sz="2400" spc="-1" strike="noStrike">
                <a:solidFill>
                  <a:srgbClr val="000000"/>
                </a:solidFill>
                <a:uFill>
                  <a:solidFill>
                    <a:srgbClr val="ffffff"/>
                  </a:solidFill>
                </a:uFill>
                <a:latin typeface="Calibri"/>
              </a:rPr>
              <a:t>KMO&gt;0.6</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AutoNum type="alphaLcParenR"/>
            </a:pPr>
            <a:r>
              <a:rPr b="1" i="1" lang="en-US" sz="2400" spc="-1" strike="noStrike">
                <a:solidFill>
                  <a:srgbClr val="000000"/>
                </a:solidFill>
                <a:uFill>
                  <a:solidFill>
                    <a:srgbClr val="ffffff"/>
                  </a:solidFill>
                </a:uFill>
                <a:latin typeface="Calibri"/>
              </a:rPr>
              <a:t>Bartlett’s Test of Sphericity</a:t>
            </a:r>
            <a:r>
              <a:rPr b="0" lang="en-US" sz="2400" spc="-1" strike="noStrike">
                <a:solidFill>
                  <a:srgbClr val="000000"/>
                </a:solidFill>
                <a:uFill>
                  <a:solidFill>
                    <a:srgbClr val="ffffff"/>
                  </a:solidFill>
                </a:uFill>
                <a:latin typeface="Calibri"/>
              </a:rPr>
              <a:t>.  This should be large and statistically significant.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pic>
        <p:nvPicPr>
          <p:cNvPr id="216" name="Picture 4" descr=""/>
          <p:cNvPicPr/>
          <p:nvPr/>
        </p:nvPicPr>
        <p:blipFill>
          <a:blip r:embed="rId1"/>
          <a:stretch/>
        </p:blipFill>
        <p:spPr>
          <a:xfrm>
            <a:off x="2590920" y="3345840"/>
            <a:ext cx="6781320" cy="297792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38080" y="365040"/>
            <a:ext cx="10515240" cy="132516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IS IT WORTHWHILE CONDUCTING A FACTOR ANALYSIS?</a:t>
            </a:r>
            <a:endParaRPr b="0" lang="en-US" sz="1800" spc="-1" strike="noStrike">
              <a:solidFill>
                <a:srgbClr val="000000"/>
              </a:solidFill>
              <a:uFill>
                <a:solidFill>
                  <a:srgbClr val="ffffff"/>
                </a:solidFill>
              </a:uFill>
              <a:latin typeface="Calibri"/>
            </a:endParaRPr>
          </a:p>
        </p:txBody>
      </p:sp>
      <p:sp>
        <p:nvSpPr>
          <p:cNvPr id="218" name="TextShape 2"/>
          <p:cNvSpPr txBox="1"/>
          <p:nvPr/>
        </p:nvSpPr>
        <p:spPr>
          <a:xfrm>
            <a:off x="336240" y="1557360"/>
            <a:ext cx="10142280" cy="49273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In this case, the Kaiser-Meyer-Olkin Measure of Sampling Adequacy = .873,  i.e. greater than .6. Bartlett’s Test of Sphericity has a large chi-square value which is highly significant (χ</a:t>
            </a:r>
            <a:r>
              <a:rPr b="0" lang="en-US" sz="2400" spc="-1" strike="noStrike" baseline="-30000">
                <a:solidFill>
                  <a:srgbClr val="000000"/>
                </a:solidFill>
                <a:uFill>
                  <a:solidFill>
                    <a:srgbClr val="ffffff"/>
                  </a:solidFill>
                </a:uFill>
                <a:latin typeface="Calibri"/>
              </a:rPr>
              <a:t>66</a:t>
            </a:r>
            <a:r>
              <a:rPr b="0" lang="en-US" sz="2400" spc="-1" strike="noStrike" baseline="30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 = 2693.452, </a:t>
            </a:r>
            <a:r>
              <a:rPr b="0" i="1" lang="en-US" sz="2400" spc="-1" strike="noStrike">
                <a:solidFill>
                  <a:srgbClr val="000000"/>
                </a:solidFill>
                <a:uFill>
                  <a:solidFill>
                    <a:srgbClr val="ffffff"/>
                  </a:solidFill>
                </a:uFill>
                <a:latin typeface="Calibri"/>
              </a:rPr>
              <a:t>p</a:t>
            </a:r>
            <a:r>
              <a:rPr b="0" lang="en-US" sz="2400" spc="-1" strike="noStrike">
                <a:solidFill>
                  <a:srgbClr val="000000"/>
                </a:solidFill>
                <a:uFill>
                  <a:solidFill>
                    <a:srgbClr val="ffffff"/>
                  </a:solidFill>
                </a:uFill>
                <a:latin typeface="Calibri"/>
              </a:rPr>
              <a:t> &lt; .0005). So by each of these criteria it is appropriate to apply Principal Components Analysis to this data set.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nSpc>
                <a:spcPct val="100000"/>
              </a:lnSpc>
            </a:pPr>
            <a:endParaRPr b="0" lang="en-US" sz="2800" spc="-1" strike="noStrike">
              <a:solidFill>
                <a:srgbClr val="000000"/>
              </a:solidFill>
              <a:uFill>
                <a:solidFill>
                  <a:srgbClr val="ffffff"/>
                </a:solidFill>
              </a:uFill>
              <a:latin typeface="Calibri"/>
            </a:endParaRPr>
          </a:p>
        </p:txBody>
      </p:sp>
      <p:pic>
        <p:nvPicPr>
          <p:cNvPr id="219" name="Picture 4" descr=""/>
          <p:cNvPicPr/>
          <p:nvPr/>
        </p:nvPicPr>
        <p:blipFill>
          <a:blip r:embed="rId1"/>
          <a:stretch/>
        </p:blipFill>
        <p:spPr>
          <a:xfrm>
            <a:off x="2559240" y="3176640"/>
            <a:ext cx="6781320" cy="280008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8640" y="109080"/>
            <a:ext cx="10515240" cy="84168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Principal Components Regression</a:t>
            </a:r>
            <a:endParaRPr b="0" lang="en-US" sz="1800" spc="-1" strike="noStrike">
              <a:solidFill>
                <a:srgbClr val="000000"/>
              </a:solidFill>
              <a:uFill>
                <a:solidFill>
                  <a:srgbClr val="ffffff"/>
                </a:solidFill>
              </a:uFill>
              <a:latin typeface="Calibri"/>
            </a:endParaRPr>
          </a:p>
        </p:txBody>
      </p:sp>
      <p:sp>
        <p:nvSpPr>
          <p:cNvPr id="126" name="TextShape 2"/>
          <p:cNvSpPr txBox="1"/>
          <p:nvPr/>
        </p:nvSpPr>
        <p:spPr>
          <a:xfrm>
            <a:off x="317160" y="1057680"/>
            <a:ext cx="11743560" cy="569952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Here we apply principal components analysis (PCA) to define the linear combinations of the predictors, for use in our regression.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first principal component is that (normalized) linear combination of the variables with the largest variance.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second principal component has largest variance, subject to being uncorrelated with the first.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And so 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Hence with many correlated original variables, we replace them with a small set of principal components that capture their joint variation.</a:t>
            </a: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843480" y="81360"/>
            <a:ext cx="10515240" cy="78012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SELECTING FACTORS</a:t>
            </a:r>
            <a:endParaRPr b="0" lang="en-US" sz="1800" spc="-1" strike="noStrike">
              <a:solidFill>
                <a:srgbClr val="000000"/>
              </a:solidFill>
              <a:uFill>
                <a:solidFill>
                  <a:srgbClr val="ffffff"/>
                </a:solidFill>
              </a:uFill>
              <a:latin typeface="Calibri"/>
            </a:endParaRPr>
          </a:p>
        </p:txBody>
      </p:sp>
      <p:sp>
        <p:nvSpPr>
          <p:cNvPr id="221" name="TextShape 2"/>
          <p:cNvSpPr txBox="1"/>
          <p:nvPr/>
        </p:nvSpPr>
        <p:spPr>
          <a:xfrm>
            <a:off x="189360" y="948600"/>
            <a:ext cx="11676600" cy="4952520"/>
          </a:xfrm>
          <a:prstGeom prst="rect">
            <a:avLst/>
          </a:prstGeom>
          <a:noFill/>
          <a:ln>
            <a:noFill/>
          </a:ln>
        </p:spPr>
        <p:txBody>
          <a:bodyPr/>
          <a:p>
            <a:pPr marL="609480" indent="-609120" algn="just">
              <a:lnSpc>
                <a:spcPct val="100000"/>
              </a:lnSpc>
            </a:pPr>
            <a:r>
              <a:rPr b="1" lang="en-US" sz="2800" spc="-1" strike="noStrike">
                <a:solidFill>
                  <a:srgbClr val="000000"/>
                </a:solidFill>
                <a:uFill>
                  <a:solidFill>
                    <a:srgbClr val="ffffff"/>
                  </a:solidFill>
                </a:uFill>
                <a:latin typeface="Calibri"/>
              </a:rPr>
              <a:t>Step 2:  How many components are there? And how much do they explain?</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PCA initially produces as many theoretical underlying dimensions (factors) as there were original variables, so in this case we have produced 12 theoretical dimensions to explain the scores on 12 observed items.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question is,  </a:t>
            </a:r>
            <a:r>
              <a:rPr b="1" lang="en-US" sz="3200" spc="-1" strike="noStrike">
                <a:solidFill>
                  <a:srgbClr val="000000"/>
                </a:solidFill>
                <a:uFill>
                  <a:solidFill>
                    <a:srgbClr val="ffffff"/>
                  </a:solidFill>
                </a:uFill>
                <a:latin typeface="Calibri"/>
              </a:rPr>
              <a:t>can a relatively small number of these underlying dimensions (components) explain much of the variation</a:t>
            </a:r>
            <a:r>
              <a:rPr b="0" lang="en-US" sz="3200" spc="-1" strike="noStrike">
                <a:solidFill>
                  <a:srgbClr val="000000"/>
                </a:solidFill>
                <a:uFill>
                  <a:solidFill>
                    <a:srgbClr val="ffffff"/>
                  </a:solidFill>
                </a:uFill>
                <a:latin typeface="Calibri"/>
              </a:rPr>
              <a:t> in scores across the 12 items?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There are a number of ways to select this small number of dimensions.  </a:t>
            </a:r>
            <a:endParaRPr b="0" lang="en-US" sz="2800" spc="-1" strike="noStrike">
              <a:solidFill>
                <a:srgbClr val="000000"/>
              </a:solidFill>
              <a:uFill>
                <a:solidFill>
                  <a:srgbClr val="ffffff"/>
                </a:solidFill>
              </a:uFill>
              <a:latin typeface="Calibri"/>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1905120" y="0"/>
            <a:ext cx="8229240" cy="9219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1" lang="en-US" sz="4400" spc="-1" strike="noStrike">
                <a:solidFill>
                  <a:srgbClr val="ff0000"/>
                </a:solidFill>
                <a:uFill>
                  <a:solidFill>
                    <a:srgbClr val="ffffff"/>
                  </a:solidFill>
                </a:uFill>
                <a:latin typeface="Calibri Light"/>
              </a:rPr>
              <a:t>EIGENVALUES</a:t>
            </a:r>
            <a:endParaRPr b="0" lang="en-US" sz="1800" spc="-1" strike="noStrike">
              <a:solidFill>
                <a:srgbClr val="000000"/>
              </a:solidFill>
              <a:uFill>
                <a:solidFill>
                  <a:srgbClr val="ffffff"/>
                </a:solidFill>
              </a:uFill>
              <a:latin typeface="Calibri"/>
            </a:endParaRPr>
          </a:p>
        </p:txBody>
      </p:sp>
      <p:sp>
        <p:nvSpPr>
          <p:cNvPr id="223" name="TextShape 2"/>
          <p:cNvSpPr txBox="1"/>
          <p:nvPr/>
        </p:nvSpPr>
        <p:spPr>
          <a:xfrm>
            <a:off x="157680" y="922320"/>
            <a:ext cx="11886840" cy="5516280"/>
          </a:xfrm>
          <a:prstGeom prst="rect">
            <a:avLst/>
          </a:prstGeom>
          <a:noFill/>
          <a:ln>
            <a:noFill/>
          </a:ln>
        </p:spPr>
        <p:txBody>
          <a:bodyPr/>
          <a:p>
            <a:pPr marL="609480" indent="-609120" algn="just">
              <a:lnSpc>
                <a:spcPct val="100000"/>
              </a:lnSpc>
              <a:buClr>
                <a:srgbClr val="000000"/>
              </a:buClr>
              <a:buFont typeface="Arial"/>
              <a:buChar char="•"/>
            </a:pPr>
            <a:r>
              <a:rPr b="0" lang="en-US" sz="3600" spc="-1" strike="noStrike">
                <a:solidFill>
                  <a:srgbClr val="000000"/>
                </a:solidFill>
                <a:uFill>
                  <a:solidFill>
                    <a:srgbClr val="ffffff"/>
                  </a:solidFill>
                </a:uFill>
                <a:latin typeface="Calibri"/>
              </a:rPr>
              <a:t>The simplest answer is to choose those dimensions with </a:t>
            </a:r>
            <a:r>
              <a:rPr b="1" lang="en-US" sz="3600" spc="-1" strike="noStrike">
                <a:solidFill>
                  <a:srgbClr val="000000"/>
                </a:solidFill>
                <a:uFill>
                  <a:solidFill>
                    <a:srgbClr val="ffffff"/>
                  </a:solidFill>
                </a:uFill>
                <a:latin typeface="Calibri"/>
              </a:rPr>
              <a:t>eigenvalues that are greater than 1</a:t>
            </a: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600" spc="-1" strike="noStrike">
                <a:solidFill>
                  <a:srgbClr val="000000"/>
                </a:solidFill>
                <a:uFill>
                  <a:solidFill>
                    <a:srgbClr val="ffffff"/>
                  </a:solidFill>
                </a:uFill>
                <a:latin typeface="Calibri"/>
              </a:rPr>
              <a:t>A component with an eigenvalue which is less than 1 explains less variance than did an individual item in the original data set.</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600" spc="-1" strike="noStrike">
                <a:solidFill>
                  <a:srgbClr val="000000"/>
                </a:solidFill>
                <a:uFill>
                  <a:solidFill>
                    <a:srgbClr val="ffffff"/>
                  </a:solidFill>
                </a:uFill>
                <a:latin typeface="Calibri"/>
              </a:rPr>
              <a:t>Components with eigenvalues greater than 1 are components which explain more variation than did an original item.</a:t>
            </a:r>
            <a:endParaRPr b="0" lang="en-US" sz="2800" spc="-1" strike="noStrike">
              <a:solidFill>
                <a:srgbClr val="000000"/>
              </a:solidFill>
              <a:uFill>
                <a:solidFill>
                  <a:srgbClr val="ffffff"/>
                </a:solidFill>
              </a:uFill>
              <a:latin typeface="Calibri"/>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4" descr=""/>
          <p:cNvPicPr/>
          <p:nvPr/>
        </p:nvPicPr>
        <p:blipFill>
          <a:blip r:embed="rId1"/>
          <a:stretch/>
        </p:blipFill>
        <p:spPr>
          <a:xfrm>
            <a:off x="189360" y="2259000"/>
            <a:ext cx="11825280" cy="4598640"/>
          </a:xfrm>
          <a:prstGeom prst="rect">
            <a:avLst/>
          </a:prstGeom>
          <a:ln>
            <a:noFill/>
          </a:ln>
        </p:spPr>
      </p:pic>
      <p:sp>
        <p:nvSpPr>
          <p:cNvPr id="225" name="TextShape 1"/>
          <p:cNvSpPr txBox="1"/>
          <p:nvPr/>
        </p:nvSpPr>
        <p:spPr>
          <a:xfrm>
            <a:off x="806760" y="-7452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1" lang="en-US" sz="4400" spc="-1" strike="noStrike">
                <a:solidFill>
                  <a:srgbClr val="ff0000"/>
                </a:solidFill>
                <a:uFill>
                  <a:solidFill>
                    <a:srgbClr val="ffffff"/>
                  </a:solidFill>
                </a:uFill>
                <a:latin typeface="Calibri Light"/>
              </a:rPr>
              <a:t>EIGENVALUES AND FACTORS</a:t>
            </a:r>
            <a:endParaRPr b="0" lang="en-US" sz="1800" spc="-1" strike="noStrike">
              <a:solidFill>
                <a:srgbClr val="000000"/>
              </a:solidFill>
              <a:uFill>
                <a:solidFill>
                  <a:srgbClr val="ffffff"/>
                </a:solidFill>
              </a:uFill>
              <a:latin typeface="Calibri"/>
            </a:endParaRPr>
          </a:p>
        </p:txBody>
      </p:sp>
      <p:sp>
        <p:nvSpPr>
          <p:cNvPr id="226" name="TextShape 2"/>
          <p:cNvSpPr txBox="1"/>
          <p:nvPr/>
        </p:nvSpPr>
        <p:spPr>
          <a:xfrm>
            <a:off x="189360" y="1032480"/>
            <a:ext cx="11750040" cy="49525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Here 3 components have eigenvalues that are greater than 1. We would report that “the PCA extracted three components or factors.” </a:t>
            </a:r>
            <a:endParaRPr b="0" lang="en-US" sz="2800" spc="-1" strike="noStrike">
              <a:solidFill>
                <a:srgbClr val="000000"/>
              </a:solidFill>
              <a:uFill>
                <a:solidFill>
                  <a:srgbClr val="ffffff"/>
                </a:solidFill>
              </a:uFill>
              <a:latin typeface="Calibri"/>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981080" y="274680"/>
            <a:ext cx="8229240" cy="993240"/>
          </a:xfrm>
          <a:prstGeom prst="rect">
            <a:avLst/>
          </a:prstGeom>
          <a:noFill/>
          <a:ln>
            <a:noFill/>
          </a:ln>
        </p:spPr>
        <p:txBody>
          <a:bodyPr anchor="ctr"/>
          <a:p>
            <a:pPr algn="ctr">
              <a:lnSpc>
                <a:spcPct val="100000"/>
              </a:lnSpc>
            </a:pPr>
            <a:r>
              <a:rPr b="1" lang="en-US" sz="3200" spc="-1" strike="noStrike">
                <a:solidFill>
                  <a:srgbClr val="ff0000"/>
                </a:solidFill>
                <a:uFill>
                  <a:solidFill>
                    <a:srgbClr val="ffffff"/>
                  </a:solidFill>
                </a:uFill>
                <a:latin typeface="Calibri Light"/>
              </a:rPr>
              <a:t>THE UNROTATED SOLUTION</a:t>
            </a:r>
            <a:endParaRPr b="0" lang="en-US" sz="1800" spc="-1" strike="noStrike">
              <a:solidFill>
                <a:srgbClr val="000000"/>
              </a:solidFill>
              <a:uFill>
                <a:solidFill>
                  <a:srgbClr val="ffffff"/>
                </a:solidFill>
              </a:uFill>
              <a:latin typeface="Calibri"/>
            </a:endParaRPr>
          </a:p>
        </p:txBody>
      </p:sp>
      <p:sp>
        <p:nvSpPr>
          <p:cNvPr id="228" name="TextShape 2"/>
          <p:cNvSpPr txBox="1"/>
          <p:nvPr/>
        </p:nvSpPr>
        <p:spPr>
          <a:xfrm>
            <a:off x="88560" y="1268280"/>
            <a:ext cx="11837520" cy="4952520"/>
          </a:xfrm>
          <a:prstGeom prst="rect">
            <a:avLst/>
          </a:prstGeom>
          <a:noFill/>
          <a:ln>
            <a:noFill/>
          </a:ln>
        </p:spPr>
        <p:txBody>
          <a:bodyPr/>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following table presents the </a:t>
            </a:r>
            <a:r>
              <a:rPr b="1" lang="en-US" sz="2400" spc="-1" strike="noStrike">
                <a:solidFill>
                  <a:srgbClr val="000000"/>
                </a:solidFill>
                <a:uFill>
                  <a:solidFill>
                    <a:srgbClr val="ffffff"/>
                  </a:solidFill>
                </a:uFill>
                <a:latin typeface="Calibri"/>
              </a:rPr>
              <a:t>unrotated component matrix</a:t>
            </a:r>
            <a:r>
              <a:rPr b="0" lang="en-US" sz="2400" spc="-1" strike="noStrike">
                <a:solidFill>
                  <a:srgbClr val="000000"/>
                </a:solidFill>
                <a:uFill>
                  <a:solidFill>
                    <a:srgbClr val="ffffff"/>
                  </a:solidFill>
                </a:uFill>
                <a:latin typeface="Calibri"/>
              </a:rPr>
              <a:t>. This is the initial solution provided by Principal Components Analysis.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three components are not correlated with each other (they are “orthogonal”).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Component Matrix below shows the loading of each item on to each of underlying components.</a:t>
            </a:r>
            <a:endParaRPr b="0" lang="en-US" sz="2800" spc="-1" strike="noStrike">
              <a:solidFill>
                <a:srgbClr val="000000"/>
              </a:solidFill>
              <a:uFill>
                <a:solidFill>
                  <a:srgbClr val="ffffff"/>
                </a:solidFill>
              </a:uFill>
              <a:latin typeface="Calibri"/>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981080" y="136440"/>
            <a:ext cx="8229240" cy="9219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Light"/>
              </a:rPr>
              <a:t>
</a:t>
            </a:r>
            <a:r>
              <a:rPr b="1" lang="en-US" sz="3600" spc="-1" strike="noStrike">
                <a:solidFill>
                  <a:srgbClr val="ff0000"/>
                </a:solidFill>
                <a:uFill>
                  <a:solidFill>
                    <a:srgbClr val="ffffff"/>
                  </a:solidFill>
                </a:uFill>
                <a:latin typeface="Calibri Light"/>
              </a:rPr>
              <a:t>The Unrotated Component Matrix</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230" name="TextShape 2"/>
          <p:cNvSpPr txBox="1"/>
          <p:nvPr/>
        </p:nvSpPr>
        <p:spPr>
          <a:xfrm>
            <a:off x="1809000" y="906480"/>
            <a:ext cx="8573760" cy="4952520"/>
          </a:xfrm>
          <a:prstGeom prst="rect">
            <a:avLst/>
          </a:prstGeom>
          <a:noFill/>
          <a:ln>
            <a:noFill/>
          </a:ln>
        </p:spPr>
        <p:txBody>
          <a:bodyPr/>
          <a:p>
            <a:pPr marL="609480" indent="-609120" algn="just">
              <a:lnSpc>
                <a:spcPct val="100000"/>
              </a:lnSpc>
            </a:pPr>
            <a:r>
              <a:rPr b="1" lang="en-US" sz="2400" spc="-1" strike="noStrike">
                <a:solidFill>
                  <a:srgbClr val="000000"/>
                </a:solidFill>
                <a:uFill>
                  <a:solidFill>
                    <a:srgbClr val="ffffff"/>
                  </a:solidFill>
                </a:uFill>
                <a:latin typeface="Calibri"/>
              </a:rPr>
              <a:t>Unrotated loadings are often difficult to interpret</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pic>
        <p:nvPicPr>
          <p:cNvPr id="231" name="Picture 4" descr=""/>
          <p:cNvPicPr/>
          <p:nvPr/>
        </p:nvPicPr>
        <p:blipFill>
          <a:blip r:embed="rId1"/>
          <a:stretch/>
        </p:blipFill>
        <p:spPr>
          <a:xfrm>
            <a:off x="659880" y="1587240"/>
            <a:ext cx="10575360" cy="523080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ROTATION</a:t>
            </a:r>
            <a:endParaRPr b="0" lang="en-US" sz="1800" spc="-1" strike="noStrike">
              <a:solidFill>
                <a:srgbClr val="000000"/>
              </a:solidFill>
              <a:uFill>
                <a:solidFill>
                  <a:srgbClr val="ffffff"/>
                </a:solidFill>
              </a:uFill>
              <a:latin typeface="Calibri"/>
            </a:endParaRPr>
          </a:p>
        </p:txBody>
      </p:sp>
      <p:sp>
        <p:nvSpPr>
          <p:cNvPr id="233" name="TextShape 2"/>
          <p:cNvSpPr txBox="1"/>
          <p:nvPr/>
        </p:nvSpPr>
        <p:spPr>
          <a:xfrm>
            <a:off x="493920" y="1844640"/>
            <a:ext cx="11518920" cy="4281120"/>
          </a:xfrm>
          <a:prstGeom prst="rect">
            <a:avLst/>
          </a:prstGeom>
          <a:noFill/>
          <a:ln>
            <a:noFill/>
          </a:ln>
        </p:spPr>
        <p:txBody>
          <a:bodyPr/>
          <a:p>
            <a:pPr marL="228600" indent="-228240">
              <a:lnSpc>
                <a:spcPct val="90000"/>
              </a:lnSpc>
              <a:buClr>
                <a:srgbClr val="000000"/>
              </a:buClr>
              <a:buFont typeface="Arial"/>
              <a:buChar char="•"/>
            </a:pPr>
            <a:r>
              <a:rPr b="0" lang="en-US" sz="4000" spc="-1" strike="noStrike">
                <a:solidFill>
                  <a:srgbClr val="000000"/>
                </a:solidFill>
                <a:uFill>
                  <a:solidFill>
                    <a:srgbClr val="ffffff"/>
                  </a:solidFill>
                </a:uFill>
                <a:latin typeface="Calibri"/>
              </a:rPr>
              <a:t>It is often not always easy to identify meaningful factors in an unrotated matrix.  The best way to identify meaningful factors is to rotate the factors.</a:t>
            </a:r>
            <a:endParaRPr b="0" lang="en-US" sz="2800" spc="-1" strike="noStrike">
              <a:solidFill>
                <a:srgbClr val="000000"/>
              </a:solidFill>
              <a:uFill>
                <a:solidFill>
                  <a:srgbClr val="ffffff"/>
                </a:solidFill>
              </a:uFill>
              <a:latin typeface="Calibri"/>
            </a:endParaRPr>
          </a:p>
          <a:p>
            <a:pPr marL="228600" indent="-228240">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4000" spc="-1" strike="noStrike">
                <a:solidFill>
                  <a:srgbClr val="000000"/>
                </a:solidFill>
                <a:uFill>
                  <a:solidFill>
                    <a:srgbClr val="ffffff"/>
                  </a:solidFill>
                </a:uFill>
                <a:latin typeface="Calibri"/>
              </a:rPr>
              <a:t>Rotating factors attempt to find a factor solution that is equal to that obtained in the initial extraction but which has the </a:t>
            </a:r>
            <a:r>
              <a:rPr b="1" lang="en-US" sz="4000" spc="-1" strike="noStrike">
                <a:solidFill>
                  <a:srgbClr val="ff0000"/>
                </a:solidFill>
                <a:uFill>
                  <a:solidFill>
                    <a:srgbClr val="ffffff"/>
                  </a:solidFill>
                </a:uFill>
                <a:latin typeface="Calibri"/>
              </a:rPr>
              <a:t>simplest interpretation </a:t>
            </a:r>
            <a:endParaRPr b="0" lang="en-US" sz="2800" spc="-1" strike="noStrike">
              <a:solidFill>
                <a:srgbClr val="000000"/>
              </a:solidFill>
              <a:uFill>
                <a:solidFill>
                  <a:srgbClr val="ffffff"/>
                </a:solidFill>
              </a:uFill>
              <a:latin typeface="Calibri"/>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4" descr=""/>
          <p:cNvPicPr/>
          <p:nvPr/>
        </p:nvPicPr>
        <p:blipFill>
          <a:blip r:embed="rId1"/>
          <a:stretch/>
        </p:blipFill>
        <p:spPr>
          <a:xfrm>
            <a:off x="126000" y="1629000"/>
            <a:ext cx="11108880" cy="5215680"/>
          </a:xfrm>
          <a:prstGeom prst="rect">
            <a:avLst/>
          </a:prstGeom>
          <a:ln>
            <a:noFill/>
          </a:ln>
        </p:spPr>
      </p:pic>
      <p:sp>
        <p:nvSpPr>
          <p:cNvPr id="235" name="TextShape 1"/>
          <p:cNvSpPr txBox="1"/>
          <p:nvPr/>
        </p:nvSpPr>
        <p:spPr>
          <a:xfrm>
            <a:off x="1981080" y="0"/>
            <a:ext cx="8229240" cy="91404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THE ROTATED COMPONENT MATRIX</a:t>
            </a:r>
            <a:endParaRPr b="0" lang="en-US" sz="1800" spc="-1" strike="noStrike">
              <a:solidFill>
                <a:srgbClr val="000000"/>
              </a:solidFill>
              <a:uFill>
                <a:solidFill>
                  <a:srgbClr val="ffffff"/>
                </a:solidFill>
              </a:uFill>
              <a:latin typeface="Calibri"/>
            </a:endParaRPr>
          </a:p>
        </p:txBody>
      </p:sp>
      <p:sp>
        <p:nvSpPr>
          <p:cNvPr id="236" name="TextShape 2"/>
          <p:cNvSpPr txBox="1"/>
          <p:nvPr/>
        </p:nvSpPr>
        <p:spPr>
          <a:xfrm>
            <a:off x="189360" y="914400"/>
            <a:ext cx="11781720" cy="4952520"/>
          </a:xfrm>
          <a:prstGeom prst="rect">
            <a:avLst/>
          </a:prstGeom>
          <a:noFill/>
          <a:ln>
            <a:noFill/>
          </a:ln>
        </p:spPr>
        <p:txBody>
          <a:bodyPr/>
          <a:p>
            <a:pPr marL="609480" indent="-609120" algn="just">
              <a:lnSpc>
                <a:spcPct val="100000"/>
              </a:lnSpc>
            </a:pPr>
            <a:r>
              <a:rPr b="0" lang="en-US" sz="3600" spc="-1" strike="noStrike">
                <a:solidFill>
                  <a:srgbClr val="000000"/>
                </a:solidFill>
                <a:uFill>
                  <a:solidFill>
                    <a:srgbClr val="ffffff"/>
                  </a:solidFill>
                </a:uFill>
                <a:latin typeface="Calibri"/>
              </a:rPr>
              <a:t>The </a:t>
            </a:r>
            <a:r>
              <a:rPr b="1" lang="en-US" sz="3600" spc="-1" strike="noStrike">
                <a:solidFill>
                  <a:srgbClr val="000000"/>
                </a:solidFill>
                <a:uFill>
                  <a:solidFill>
                    <a:srgbClr val="ffffff"/>
                  </a:solidFill>
                </a:uFill>
                <a:latin typeface="Calibri"/>
              </a:rPr>
              <a:t>rotated loadings </a:t>
            </a:r>
            <a:r>
              <a:rPr b="0" lang="en-US" sz="3600" spc="-1" strike="noStrike">
                <a:solidFill>
                  <a:srgbClr val="000000"/>
                </a:solidFill>
                <a:uFill>
                  <a:solidFill>
                    <a:srgbClr val="ffffff"/>
                  </a:solidFill>
                </a:uFill>
                <a:latin typeface="Calibri"/>
              </a:rPr>
              <a:t>(in this case </a:t>
            </a:r>
            <a:r>
              <a:rPr b="1" lang="en-US" sz="3600" spc="-1" strike="noStrike">
                <a:solidFill>
                  <a:srgbClr val="000000"/>
                </a:solidFill>
                <a:uFill>
                  <a:solidFill>
                    <a:srgbClr val="ffffff"/>
                  </a:solidFill>
                </a:uFill>
                <a:latin typeface="Calibri"/>
              </a:rPr>
              <a:t>varimax</a:t>
            </a:r>
            <a:r>
              <a:rPr b="0" lang="en-US" sz="3600" spc="-1" strike="noStrike">
                <a:solidFill>
                  <a:srgbClr val="000000"/>
                </a:solidFill>
                <a:uFill>
                  <a:solidFill>
                    <a:srgbClr val="ffffff"/>
                  </a:solidFill>
                </a:uFill>
                <a:latin typeface="Calibri"/>
              </a:rPr>
              <a:t>)</a:t>
            </a:r>
            <a:r>
              <a:rPr b="1"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are often easier to interpret. </a:t>
            </a:r>
            <a:endParaRPr b="0" lang="en-US" sz="2800" spc="-1" strike="noStrike">
              <a:solidFill>
                <a:srgbClr val="000000"/>
              </a:solidFill>
              <a:uFill>
                <a:solidFill>
                  <a:srgbClr val="ffffff"/>
                </a:solidFill>
              </a:uFill>
              <a:latin typeface="Calibri"/>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TYPES OF ROTATION</a:t>
            </a:r>
            <a:endParaRPr b="0" lang="en-US" sz="1800" spc="-1" strike="noStrike">
              <a:solidFill>
                <a:srgbClr val="000000"/>
              </a:solidFill>
              <a:uFill>
                <a:solidFill>
                  <a:srgbClr val="ffffff"/>
                </a:solidFill>
              </a:uFill>
              <a:latin typeface="Calibri"/>
            </a:endParaRPr>
          </a:p>
        </p:txBody>
      </p:sp>
      <p:sp>
        <p:nvSpPr>
          <p:cNvPr id="238" name="TextShape 2"/>
          <p:cNvSpPr txBox="1"/>
          <p:nvPr/>
        </p:nvSpPr>
        <p:spPr>
          <a:xfrm>
            <a:off x="1774800" y="1600200"/>
            <a:ext cx="8435520" cy="4924080"/>
          </a:xfrm>
          <a:prstGeom prst="rect">
            <a:avLst/>
          </a:prstGeom>
          <a:noFill/>
          <a:ln>
            <a:noFill/>
          </a:ln>
        </p:spPr>
        <p:txBody>
          <a:bodyPr/>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There are two major categories of rotations, </a:t>
            </a:r>
            <a:endParaRPr b="0" lang="en-US" sz="2800" spc="-1" strike="noStrike">
              <a:solidFill>
                <a:srgbClr val="000000"/>
              </a:solidFill>
              <a:uFill>
                <a:solidFill>
                  <a:srgbClr val="ffffff"/>
                </a:solidFill>
              </a:uFill>
              <a:latin typeface="Calibri"/>
            </a:endParaRPr>
          </a:p>
          <a:p>
            <a:pPr lvl="1" marL="685800" indent="-228240">
              <a:lnSpc>
                <a:spcPct val="80000"/>
              </a:lnSpc>
              <a:buClr>
                <a:srgbClr val="000000"/>
              </a:buClr>
              <a:buFont typeface="Arial"/>
              <a:buChar char="•"/>
            </a:pPr>
            <a:r>
              <a:rPr b="0" lang="en-US" sz="2400" spc="-1" strike="noStrike">
                <a:solidFill>
                  <a:srgbClr val="000000"/>
                </a:solidFill>
                <a:uFill>
                  <a:solidFill>
                    <a:srgbClr val="ffffff"/>
                  </a:solidFill>
                </a:uFill>
                <a:latin typeface="Calibri"/>
              </a:rPr>
              <a:t>orthogonal rotations, which produce uncorrelated factors</a:t>
            </a:r>
            <a:endParaRPr b="0" lang="en-US" sz="2000" spc="-1" strike="noStrike">
              <a:solidFill>
                <a:srgbClr val="000000"/>
              </a:solidFill>
              <a:uFill>
                <a:solidFill>
                  <a:srgbClr val="ffffff"/>
                </a:solidFill>
              </a:uFill>
              <a:latin typeface="Calibri"/>
            </a:endParaRPr>
          </a:p>
          <a:p>
            <a:pPr lvl="1" marL="685800" indent="-228240">
              <a:lnSpc>
                <a:spcPct val="80000"/>
              </a:lnSpc>
              <a:buClr>
                <a:srgbClr val="000000"/>
              </a:buClr>
              <a:buFont typeface="Arial"/>
              <a:buChar char="•"/>
            </a:pPr>
            <a:r>
              <a:rPr b="0" lang="en-US" sz="2400" spc="-1" strike="noStrike">
                <a:solidFill>
                  <a:srgbClr val="000000"/>
                </a:solidFill>
                <a:uFill>
                  <a:solidFill>
                    <a:srgbClr val="ffffff"/>
                  </a:solidFill>
                </a:uFill>
                <a:latin typeface="Calibri"/>
              </a:rPr>
              <a:t>oblique rotations, which produce correlated factors. </a:t>
            </a:r>
            <a:endParaRPr b="0" lang="en-US" sz="2000" spc="-1" strike="noStrike">
              <a:solidFill>
                <a:srgbClr val="000000"/>
              </a:solidFill>
              <a:uFill>
                <a:solidFill>
                  <a:srgbClr val="ffffff"/>
                </a:solidFill>
              </a:uFill>
              <a:latin typeface="Calibri"/>
            </a:endParaRPr>
          </a:p>
          <a:p>
            <a:pPr>
              <a:lnSpc>
                <a:spcPct val="80000"/>
              </a:lnSpc>
            </a:pPr>
            <a:endParaRPr b="0" lang="en-US" sz="2800" spc="-1" strike="noStrike">
              <a:solidFill>
                <a:srgbClr val="000000"/>
              </a:solidFill>
              <a:uFill>
                <a:solidFill>
                  <a:srgbClr val="ffffff"/>
                </a:solidFill>
              </a:uFill>
              <a:latin typeface="Calibri"/>
            </a:endParaRPr>
          </a:p>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The best and most commonly used orthogonal rotation is Varimax which increases discrimination between high and low variables. It produces a ‘simple structure’ </a:t>
            </a:r>
            <a:endParaRPr b="0" lang="en-US" sz="2800" spc="-1" strike="noStrike">
              <a:solidFill>
                <a:srgbClr val="000000"/>
              </a:solidFill>
              <a:uFill>
                <a:solidFill>
                  <a:srgbClr val="ffffff"/>
                </a:solidFill>
              </a:uFill>
              <a:latin typeface="Calibri"/>
            </a:endParaRPr>
          </a:p>
          <a:p>
            <a:pPr>
              <a:lnSpc>
                <a:spcPct val="80000"/>
              </a:lnSpc>
            </a:pPr>
            <a:endParaRPr b="0" lang="en-US" sz="2800" spc="-1" strike="noStrike">
              <a:solidFill>
                <a:srgbClr val="000000"/>
              </a:solidFill>
              <a:uFill>
                <a:solidFill>
                  <a:srgbClr val="ffffff"/>
                </a:solidFill>
              </a:uFill>
              <a:latin typeface="Calibri"/>
            </a:endParaRPr>
          </a:p>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Oblique rotations are less common; the three most used being Direct Quartimin, Promax, and Oblimin.</a:t>
            </a:r>
            <a:endParaRPr b="0" lang="en-US" sz="2800" spc="-1" strike="noStrike">
              <a:solidFill>
                <a:srgbClr val="000000"/>
              </a:solidFill>
              <a:uFill>
                <a:solidFill>
                  <a:srgbClr val="ffffff"/>
                </a:solidFill>
              </a:uFill>
              <a:latin typeface="Calibri"/>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981080" y="274680"/>
            <a:ext cx="8229240" cy="993240"/>
          </a:xfrm>
          <a:prstGeom prst="rect">
            <a:avLst/>
          </a:prstGeom>
          <a:noFill/>
          <a:ln>
            <a:noFill/>
          </a:ln>
        </p:spPr>
        <p:txBody>
          <a:bodyPr anchor="ctr"/>
          <a:p>
            <a:pPr>
              <a:lnSpc>
                <a:spcPct val="100000"/>
              </a:lnSpc>
            </a:pPr>
            <a:r>
              <a:rPr b="0" lang="en-US" sz="4000" spc="-1" strike="noStrike">
                <a:solidFill>
                  <a:srgbClr val="000000"/>
                </a:solidFill>
                <a:uFill>
                  <a:solidFill>
                    <a:srgbClr val="ffffff"/>
                  </a:solidFill>
                </a:uFill>
                <a:latin typeface="Calibri Light"/>
              </a:rPr>
              <a:t>ORIGINAL FACTOR STRUCTURE</a:t>
            </a:r>
            <a:endParaRPr b="0" lang="en-US" sz="1800" spc="-1" strike="noStrike">
              <a:solidFill>
                <a:srgbClr val="000000"/>
              </a:solidFill>
              <a:uFill>
                <a:solidFill>
                  <a:srgbClr val="ffffff"/>
                </a:solidFill>
              </a:uFill>
              <a:latin typeface="Calibri"/>
            </a:endParaRPr>
          </a:p>
        </p:txBody>
      </p:sp>
      <p:sp>
        <p:nvSpPr>
          <p:cNvPr id="240" name="CustomShape 2"/>
          <p:cNvSpPr/>
          <p:nvPr/>
        </p:nvSpPr>
        <p:spPr>
          <a:xfrm>
            <a:off x="1523880" y="1844280"/>
            <a:ext cx="184320" cy="369000"/>
          </a:xfrm>
          <a:prstGeom prst="rect">
            <a:avLst/>
          </a:prstGeom>
          <a:noFill/>
          <a:ln>
            <a:noFill/>
          </a:ln>
        </p:spPr>
        <p:style>
          <a:lnRef idx="0"/>
          <a:fillRef idx="0"/>
          <a:effectRef idx="0"/>
          <a:fontRef idx="minor"/>
        </p:style>
      </p:sp>
      <p:pic>
        <p:nvPicPr>
          <p:cNvPr id="241" name="" descr=""/>
          <p:cNvPicPr/>
          <p:nvPr/>
        </p:nvPicPr>
        <p:blipFill>
          <a:blip r:embed="rId1"/>
          <a:stretch/>
        </p:blipFill>
        <p:spPr>
          <a:xfrm>
            <a:off x="1765440" y="1689120"/>
            <a:ext cx="10439280" cy="467352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TextShape 1"/>
          <p:cNvSpPr txBox="1"/>
          <p:nvPr/>
        </p:nvSpPr>
        <p:spPr>
          <a:xfrm>
            <a:off x="838080" y="365040"/>
            <a:ext cx="10515240" cy="1325160"/>
          </a:xfrm>
          <a:prstGeom prst="rect">
            <a:avLst/>
          </a:prstGeom>
          <a:noFill/>
          <a:ln>
            <a:noFill/>
          </a:ln>
        </p:spPr>
        <p:txBody>
          <a:bodyPr anchor="ctr"/>
          <a:p>
            <a:pPr>
              <a:lnSpc>
                <a:spcPct val="100000"/>
              </a:lnSpc>
            </a:pPr>
            <a:r>
              <a:rPr b="0" lang="en-US" sz="4000" spc="-1" strike="noStrike">
                <a:solidFill>
                  <a:srgbClr val="000000"/>
                </a:solidFill>
                <a:uFill>
                  <a:solidFill>
                    <a:srgbClr val="ffffff"/>
                  </a:solidFill>
                </a:uFill>
                <a:latin typeface="Calibri Light"/>
              </a:rPr>
              <a:t>VARIMAX ROTATED FACTORS – BETTER FIT</a:t>
            </a:r>
            <a:endParaRPr b="0" lang="en-US" sz="1800" spc="-1" strike="noStrike">
              <a:solidFill>
                <a:srgbClr val="000000"/>
              </a:solidFill>
              <a:uFill>
                <a:solidFill>
                  <a:srgbClr val="ffffff"/>
                </a:solidFill>
              </a:uFill>
              <a:latin typeface="Calibri"/>
            </a:endParaRPr>
          </a:p>
        </p:txBody>
      </p:sp>
      <p:sp>
        <p:nvSpPr>
          <p:cNvPr id="243" name="CustomShape 2"/>
          <p:cNvSpPr/>
          <p:nvPr/>
        </p:nvSpPr>
        <p:spPr>
          <a:xfrm>
            <a:off x="1523880" y="1229760"/>
            <a:ext cx="184320" cy="369000"/>
          </a:xfrm>
          <a:prstGeom prst="rect">
            <a:avLst/>
          </a:prstGeom>
          <a:noFill/>
          <a:ln>
            <a:noFill/>
          </a:ln>
        </p:spPr>
        <p:style>
          <a:lnRef idx="0"/>
          <a:fillRef idx="0"/>
          <a:effectRef idx="0"/>
          <a:fontRef idx="minor"/>
        </p:style>
      </p:sp>
      <p:pic>
        <p:nvPicPr>
          <p:cNvPr id="244" name="" descr=""/>
          <p:cNvPicPr/>
          <p:nvPr/>
        </p:nvPicPr>
        <p:blipFill>
          <a:blip r:embed="rId1"/>
          <a:stretch/>
        </p:blipFill>
        <p:spPr>
          <a:xfrm>
            <a:off x="1523880" y="1689120"/>
            <a:ext cx="9144000" cy="481320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01680" y="5001840"/>
            <a:ext cx="11051640" cy="1782720"/>
          </a:xfrm>
          <a:prstGeom prst="rect">
            <a:avLst/>
          </a:prstGeom>
          <a:noFill/>
          <a:ln>
            <a:noFill/>
          </a:ln>
        </p:spPr>
        <p:txBody>
          <a:bodyPr/>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28" name="Picture 3" descr=""/>
          <p:cNvPicPr/>
          <p:nvPr/>
        </p:nvPicPr>
        <p:blipFill>
          <a:blip r:embed="rId1"/>
          <a:stretch/>
        </p:blipFill>
        <p:spPr>
          <a:xfrm>
            <a:off x="2079360" y="521280"/>
            <a:ext cx="8240400" cy="4288320"/>
          </a:xfrm>
          <a:prstGeom prst="rect">
            <a:avLst/>
          </a:prstGeom>
          <a:ln>
            <a:noFill/>
          </a:ln>
        </p:spPr>
      </p:pic>
      <p:sp>
        <p:nvSpPr>
          <p:cNvPr id="129" name="CustomShape 2"/>
          <p:cNvSpPr/>
          <p:nvPr/>
        </p:nvSpPr>
        <p:spPr>
          <a:xfrm>
            <a:off x="374760" y="4969800"/>
            <a:ext cx="1164924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rPr>
              <a:t>The population size (pop) and ad spending (ad) for 100 different cities are shown as </a:t>
            </a:r>
            <a:r>
              <a:rPr b="1" lang="en-US" sz="2400" spc="-1" strike="noStrike">
                <a:solidFill>
                  <a:srgbClr val="ff33cc"/>
                </a:solidFill>
                <a:uFill>
                  <a:solidFill>
                    <a:srgbClr val="ffffff"/>
                  </a:solidFill>
                </a:uFill>
                <a:latin typeface="Calibri"/>
              </a:rPr>
              <a:t>purple circles</a:t>
            </a:r>
            <a:r>
              <a:rPr b="0" lang="en-US" sz="2400" spc="-1" strike="noStrike">
                <a:solidFill>
                  <a:srgbClr val="000000"/>
                </a:solidFill>
                <a:uFill>
                  <a:solidFill>
                    <a:srgbClr val="ffffff"/>
                  </a:solidFill>
                </a:uFill>
                <a:latin typeface="Calibri"/>
              </a:rPr>
              <a:t>. The </a:t>
            </a:r>
            <a:r>
              <a:rPr b="1" lang="en-US" sz="2400" spc="-1" strike="noStrike">
                <a:solidFill>
                  <a:srgbClr val="548235"/>
                </a:solidFill>
                <a:uFill>
                  <a:solidFill>
                    <a:srgbClr val="ffffff"/>
                  </a:solidFill>
                </a:uFill>
                <a:latin typeface="Calibri"/>
              </a:rPr>
              <a:t>green solid line </a:t>
            </a:r>
            <a:r>
              <a:rPr b="0" lang="en-US" sz="2400" spc="-1" strike="noStrike">
                <a:solidFill>
                  <a:srgbClr val="000000"/>
                </a:solidFill>
                <a:uFill>
                  <a:solidFill>
                    <a:srgbClr val="ffffff"/>
                  </a:solidFill>
                </a:uFill>
                <a:latin typeface="Calibri"/>
              </a:rPr>
              <a:t>indicates the first principal component, and the </a:t>
            </a:r>
            <a:r>
              <a:rPr b="1" lang="en-US" sz="2400" spc="-1" strike="noStrike">
                <a:solidFill>
                  <a:srgbClr val="0070c0"/>
                </a:solidFill>
                <a:uFill>
                  <a:solidFill>
                    <a:srgbClr val="ffffff"/>
                  </a:solidFill>
                </a:uFill>
                <a:latin typeface="Calibri"/>
              </a:rPr>
              <a:t>blue dashed line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rPr>
              <a:t>indicates the second principal component.</a:t>
            </a:r>
            <a:endParaRPr b="0" lang="en-US" sz="1800" spc="-1" strike="noStrike">
              <a:solidFill>
                <a:srgbClr val="000000"/>
              </a:solidFill>
              <a:uFill>
                <a:solidFill>
                  <a:srgbClr val="ffffff"/>
                </a:solidFill>
              </a:uFill>
              <a:latin typeface="Arial"/>
            </a:endParaRPr>
          </a:p>
        </p:txBody>
      </p:sp>
      <p:sp>
        <p:nvSpPr>
          <p:cNvPr id="130" name="TextShape 3"/>
          <p:cNvSpPr txBox="1"/>
          <p:nvPr/>
        </p:nvSpPr>
        <p:spPr>
          <a:xfrm>
            <a:off x="838080" y="209520"/>
            <a:ext cx="10515240" cy="71352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Pictures of PCA</a:t>
            </a: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981080" y="274680"/>
            <a:ext cx="8229240" cy="85068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Calibri Light"/>
              </a:rPr>
              <a:t>VARIANCE EXPLAINED</a:t>
            </a:r>
            <a:endParaRPr b="0" lang="en-US" sz="1800" spc="-1" strike="noStrike">
              <a:solidFill>
                <a:srgbClr val="000000"/>
              </a:solidFill>
              <a:uFill>
                <a:solidFill>
                  <a:srgbClr val="ffffff"/>
                </a:solidFill>
              </a:uFill>
              <a:latin typeface="Calibri"/>
            </a:endParaRPr>
          </a:p>
        </p:txBody>
      </p:sp>
      <p:sp>
        <p:nvSpPr>
          <p:cNvPr id="246" name="TextShape 2"/>
          <p:cNvSpPr txBox="1"/>
          <p:nvPr/>
        </p:nvSpPr>
        <p:spPr>
          <a:xfrm>
            <a:off x="273240" y="1341360"/>
            <a:ext cx="11708280" cy="551628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Examining the “Rotated Sums of Squared Loadings” Component 1 explains 31.566% of the variance,  Component 2,  27.757%,  and Component 3, 8.941% of the variance in the original variables. i.e. 68.264% of the total variance in the original set of variables.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pic>
        <p:nvPicPr>
          <p:cNvPr id="247" name="Picture 4" descr=""/>
          <p:cNvPicPr/>
          <p:nvPr/>
        </p:nvPicPr>
        <p:blipFill>
          <a:blip r:embed="rId1"/>
          <a:stretch/>
        </p:blipFill>
        <p:spPr>
          <a:xfrm>
            <a:off x="43920" y="2475000"/>
            <a:ext cx="11937600" cy="430344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543960" y="0"/>
            <a:ext cx="10515240" cy="79848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THE SCREE PLOT</a:t>
            </a:r>
            <a:endParaRPr b="0" lang="en-US" sz="1800" spc="-1" strike="noStrike">
              <a:solidFill>
                <a:srgbClr val="000000"/>
              </a:solidFill>
              <a:uFill>
                <a:solidFill>
                  <a:srgbClr val="ffffff"/>
                </a:solidFill>
              </a:uFill>
              <a:latin typeface="Calibri"/>
            </a:endParaRPr>
          </a:p>
        </p:txBody>
      </p:sp>
      <p:sp>
        <p:nvSpPr>
          <p:cNvPr id="249" name="TextShape 2"/>
          <p:cNvSpPr txBox="1"/>
          <p:nvPr/>
        </p:nvSpPr>
        <p:spPr>
          <a:xfrm>
            <a:off x="189360" y="787320"/>
            <a:ext cx="10079280" cy="49525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We may not always be interested in </a:t>
            </a:r>
            <a:r>
              <a:rPr b="1" lang="en-US" sz="2400" spc="-1" strike="noStrike">
                <a:solidFill>
                  <a:srgbClr val="000000"/>
                </a:solidFill>
                <a:uFill>
                  <a:solidFill>
                    <a:srgbClr val="ffffff"/>
                  </a:solidFill>
                </a:uFill>
                <a:latin typeface="Calibri"/>
              </a:rPr>
              <a:t>all</a:t>
            </a:r>
            <a:r>
              <a:rPr b="0" lang="en-US" sz="2400" spc="-1" strike="noStrike">
                <a:solidFill>
                  <a:srgbClr val="000000"/>
                </a:solidFill>
                <a:uFill>
                  <a:solidFill>
                    <a:srgbClr val="ffffff"/>
                  </a:solidFill>
                </a:uFill>
                <a:latin typeface="Calibri"/>
              </a:rPr>
              <a:t> of the components with eigenvalues greater than one. An alternative method of deciding how many components should be considered is the </a:t>
            </a:r>
            <a:r>
              <a:rPr b="1" lang="en-US" sz="2400" spc="-1" strike="noStrike">
                <a:solidFill>
                  <a:srgbClr val="000000"/>
                </a:solidFill>
                <a:uFill>
                  <a:solidFill>
                    <a:srgbClr val="ffffff"/>
                  </a:solidFill>
                </a:uFill>
                <a:latin typeface="Calibri"/>
              </a:rPr>
              <a:t>scree plot</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This method would typically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be used to further reduce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the number of components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from the number that might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be accepted on the basis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of the eigenvalues. </a:t>
            </a:r>
            <a:endParaRPr b="0" lang="en-US" sz="2800" spc="-1" strike="noStrike">
              <a:solidFill>
                <a:srgbClr val="000000"/>
              </a:solidFill>
              <a:uFill>
                <a:solidFill>
                  <a:srgbClr val="ffffff"/>
                </a:solidFill>
              </a:uFill>
              <a:latin typeface="Calibri"/>
            </a:endParaRPr>
          </a:p>
        </p:txBody>
      </p:sp>
      <p:pic>
        <p:nvPicPr>
          <p:cNvPr id="250" name="" descr=""/>
          <p:cNvPicPr/>
          <p:nvPr/>
        </p:nvPicPr>
        <p:blipFill>
          <a:blip r:embed="rId1"/>
          <a:stretch/>
        </p:blipFill>
        <p:spPr>
          <a:xfrm>
            <a:off x="4762440" y="1879560"/>
            <a:ext cx="5981760" cy="478800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THE SCREE PLOT</a:t>
            </a:r>
            <a:endParaRPr b="0" lang="en-US" sz="1800" spc="-1" strike="noStrike">
              <a:solidFill>
                <a:srgbClr val="000000"/>
              </a:solidFill>
              <a:uFill>
                <a:solidFill>
                  <a:srgbClr val="ffffff"/>
                </a:solidFill>
              </a:uFill>
              <a:latin typeface="Calibri"/>
            </a:endParaRPr>
          </a:p>
        </p:txBody>
      </p:sp>
      <p:sp>
        <p:nvSpPr>
          <p:cNvPr id="252" name="TextShape 2"/>
          <p:cNvSpPr txBox="1"/>
          <p:nvPr/>
        </p:nvSpPr>
        <p:spPr>
          <a:xfrm>
            <a:off x="714600" y="1557360"/>
            <a:ext cx="11371680" cy="530028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When you plot the eigenvalues of the components in a scree plot, typically you find that the scree plot can be divided into two sections. First, on the left, we see a sharp drop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from the value of the first component.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Then, the graph presents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a relatively flat horizontal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section terminating with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the eigenvalue of the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last component. </a:t>
            </a:r>
            <a:endParaRPr b="0" lang="en-US" sz="2800" spc="-1" strike="noStrike">
              <a:solidFill>
                <a:srgbClr val="000000"/>
              </a:solidFill>
              <a:uFill>
                <a:solidFill>
                  <a:srgbClr val="ffffff"/>
                </a:solidFill>
              </a:uFill>
              <a:latin typeface="Calibri"/>
            </a:endParaRPr>
          </a:p>
        </p:txBody>
      </p:sp>
      <p:pic>
        <p:nvPicPr>
          <p:cNvPr id="253" name="" descr=""/>
          <p:cNvPicPr/>
          <p:nvPr/>
        </p:nvPicPr>
        <p:blipFill>
          <a:blip r:embed="rId1"/>
          <a:stretch/>
        </p:blipFill>
        <p:spPr>
          <a:xfrm>
            <a:off x="6172200" y="3263760"/>
            <a:ext cx="4483080" cy="359424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38080" y="365040"/>
            <a:ext cx="10515240" cy="64368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THE SCREE PLOT</a:t>
            </a:r>
            <a:endParaRPr b="0" lang="en-US" sz="1800" spc="-1" strike="noStrike">
              <a:solidFill>
                <a:srgbClr val="000000"/>
              </a:solidFill>
              <a:uFill>
                <a:solidFill>
                  <a:srgbClr val="ffffff"/>
                </a:solidFill>
              </a:uFill>
              <a:latin typeface="Calibri"/>
            </a:endParaRPr>
          </a:p>
        </p:txBody>
      </p:sp>
      <p:sp>
        <p:nvSpPr>
          <p:cNvPr id="255" name="TextShape 2"/>
          <p:cNvSpPr txBox="1"/>
          <p:nvPr/>
        </p:nvSpPr>
        <p:spPr>
          <a:xfrm>
            <a:off x="336240" y="1306080"/>
            <a:ext cx="10058400" cy="49525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The rule of thumb when interpreting the scree plot is to </a:t>
            </a:r>
            <a:r>
              <a:rPr b="1" lang="en-US" sz="2800" spc="-1" strike="noStrike">
                <a:solidFill>
                  <a:srgbClr val="ff0000"/>
                </a:solidFill>
                <a:uFill>
                  <a:solidFill>
                    <a:srgbClr val="ffffff"/>
                  </a:solidFill>
                </a:uFill>
                <a:latin typeface="Calibri"/>
              </a:rPr>
              <a:t>only consider those first few components which are NOT on the flat horizontal section of the figure</a:t>
            </a:r>
            <a:r>
              <a:rPr b="0" lang="en-US" sz="2800" spc="-1" strike="noStrike">
                <a:solidFill>
                  <a:srgbClr val="ff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In this example, the figure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flattens out at Component 3,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so by using this rule of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thumb and our observations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of the scree plot, we would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only consider </a:t>
            </a:r>
            <a:r>
              <a:rPr b="1" lang="en-US" sz="2400" spc="-1" strike="noStrike">
                <a:solidFill>
                  <a:srgbClr val="000000"/>
                </a:solidFill>
                <a:uFill>
                  <a:solidFill>
                    <a:srgbClr val="ffffff"/>
                  </a:solidFill>
                </a:uFill>
                <a:latin typeface="Calibri"/>
              </a:rPr>
              <a:t>Component 1</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and </a:t>
            </a:r>
            <a:r>
              <a:rPr b="1" lang="en-US" sz="2400" spc="-1" strike="noStrike">
                <a:solidFill>
                  <a:srgbClr val="000000"/>
                </a:solidFill>
                <a:uFill>
                  <a:solidFill>
                    <a:srgbClr val="ffffff"/>
                  </a:solidFill>
                </a:uFill>
                <a:latin typeface="Calibri"/>
              </a:rPr>
              <a:t>Component 2</a:t>
            </a:r>
            <a:r>
              <a:rPr b="0" lang="en-US" sz="2400" spc="-1" strike="noStrike">
                <a:solidFill>
                  <a:srgbClr val="000000"/>
                </a:solidFill>
                <a:uFill>
                  <a:solidFill>
                    <a:srgbClr val="ffffff"/>
                  </a:solidFill>
                </a:uFill>
                <a:latin typeface="Calibri"/>
              </a:rPr>
              <a:t> to be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important.</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pic>
        <p:nvPicPr>
          <p:cNvPr id="256" name="" descr=""/>
          <p:cNvPicPr/>
          <p:nvPr/>
        </p:nvPicPr>
        <p:blipFill>
          <a:blip r:embed="rId1"/>
          <a:stretch/>
        </p:blipFill>
        <p:spPr>
          <a:xfrm>
            <a:off x="5867280" y="3009960"/>
            <a:ext cx="4800600" cy="383544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1981080" y="274680"/>
            <a:ext cx="8229240" cy="777600"/>
          </a:xfrm>
          <a:prstGeom prst="rect">
            <a:avLst/>
          </a:prstGeom>
          <a:noFill/>
          <a:ln>
            <a:noFill/>
          </a:ln>
        </p:spPr>
        <p:txBody>
          <a:bodyPr anchor="ctr"/>
          <a:p>
            <a:pPr algn="ctr">
              <a:lnSpc>
                <a:spcPct val="100000"/>
              </a:lnSpc>
            </a:pPr>
            <a:r>
              <a:rPr b="1" lang="en-US" sz="3600" spc="-1" strike="noStrike">
                <a:solidFill>
                  <a:srgbClr val="ff0000"/>
                </a:solidFill>
                <a:uFill>
                  <a:solidFill>
                    <a:srgbClr val="ffffff"/>
                  </a:solidFill>
                </a:uFill>
                <a:latin typeface="Calibri Light"/>
              </a:rPr>
              <a:t>INTERPRETING COMPONENTS</a:t>
            </a:r>
            <a:endParaRPr b="0" lang="en-US" sz="1800" spc="-1" strike="noStrike">
              <a:solidFill>
                <a:srgbClr val="000000"/>
              </a:solidFill>
              <a:uFill>
                <a:solidFill>
                  <a:srgbClr val="ffffff"/>
                </a:solidFill>
              </a:uFill>
              <a:latin typeface="Calibri"/>
            </a:endParaRPr>
          </a:p>
        </p:txBody>
      </p:sp>
      <p:sp>
        <p:nvSpPr>
          <p:cNvPr id="258" name="TextShape 2"/>
          <p:cNvSpPr txBox="1"/>
          <p:nvPr/>
        </p:nvSpPr>
        <p:spPr>
          <a:xfrm>
            <a:off x="451800" y="1158840"/>
            <a:ext cx="11361240" cy="4952520"/>
          </a:xfrm>
          <a:prstGeom prst="rect">
            <a:avLst/>
          </a:prstGeom>
          <a:noFill/>
          <a:ln>
            <a:noFill/>
          </a:ln>
        </p:spPr>
        <p:txBody>
          <a:bodyPr/>
          <a:p>
            <a:pPr marL="609480" indent="-609120" algn="just">
              <a:lnSpc>
                <a:spcPct val="100000"/>
              </a:lnSpc>
            </a:pPr>
            <a:r>
              <a:rPr b="1" lang="en-US" sz="3600" spc="-1" strike="noStrike">
                <a:solidFill>
                  <a:srgbClr val="000000"/>
                </a:solidFill>
                <a:uFill>
                  <a:solidFill>
                    <a:srgbClr val="ffffff"/>
                  </a:solidFill>
                </a:uFill>
                <a:latin typeface="Calibri"/>
              </a:rPr>
              <a:t>Step 3: Making sense of the Components - Can we name them and how do they relate to our items?</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4000" spc="-1" strike="noStrike">
                <a:solidFill>
                  <a:srgbClr val="000000"/>
                </a:solidFill>
                <a:uFill>
                  <a:solidFill>
                    <a:srgbClr val="ffffff"/>
                  </a:solidFill>
                </a:uFill>
                <a:latin typeface="Calibri"/>
              </a:rPr>
              <a:t>To understand what the underlying components actually might represent requires us to look at the relationship of each of the items to each of the theoretical components.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4000" spc="-1" strike="noStrike">
                <a:solidFill>
                  <a:srgbClr val="000000"/>
                </a:solidFill>
                <a:uFill>
                  <a:solidFill>
                    <a:srgbClr val="ffffff"/>
                  </a:solidFill>
                </a:uFill>
                <a:latin typeface="Calibri"/>
              </a:rPr>
              <a:t>We do this by examining the </a:t>
            </a:r>
            <a:r>
              <a:rPr b="1" lang="en-US" sz="4000" spc="-1" strike="noStrike">
                <a:solidFill>
                  <a:srgbClr val="000000"/>
                </a:solidFill>
                <a:uFill>
                  <a:solidFill>
                    <a:srgbClr val="ffffff"/>
                  </a:solidFill>
                </a:uFill>
                <a:latin typeface="Calibri"/>
              </a:rPr>
              <a:t>component loadings</a:t>
            </a:r>
            <a:r>
              <a:rPr b="0" lang="en-US" sz="40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1981080" y="274680"/>
            <a:ext cx="8291160" cy="12092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
</a:t>
            </a:r>
            <a:r>
              <a:rPr b="0" lang="en-US" sz="4000" spc="-1" strike="noStrike">
                <a:solidFill>
                  <a:srgbClr val="000000"/>
                </a:solidFill>
                <a:uFill>
                  <a:solidFill>
                    <a:srgbClr val="ffffff"/>
                  </a:solidFill>
                </a:uFill>
                <a:latin typeface="Calibri Light"/>
              </a:rPr>
              <a:t>WHAT DO THE FACTORS MEAN?</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260" name="TextShape 2"/>
          <p:cNvSpPr txBox="1"/>
          <p:nvPr/>
        </p:nvSpPr>
        <p:spPr>
          <a:xfrm>
            <a:off x="241560" y="1400400"/>
            <a:ext cx="11613600" cy="4952520"/>
          </a:xfrm>
          <a:prstGeom prst="rect">
            <a:avLst/>
          </a:prstGeom>
          <a:noFill/>
          <a:ln>
            <a:noFill/>
          </a:ln>
        </p:spPr>
        <p:txBody>
          <a:bodyPr/>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PCA produces theoretical underlying components (or “dimensions” or “factors”) but it </a:t>
            </a:r>
            <a:r>
              <a:rPr b="1" lang="en-US" sz="3200" spc="-1" strike="noStrike">
                <a:solidFill>
                  <a:srgbClr val="000000"/>
                </a:solidFill>
                <a:uFill>
                  <a:solidFill>
                    <a:srgbClr val="ffffff"/>
                  </a:solidFill>
                </a:uFill>
                <a:latin typeface="Calibri"/>
              </a:rPr>
              <a:t>does not tell us what they mean</a:t>
            </a:r>
            <a:r>
              <a:rPr b="0" lang="en-US" sz="32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It does, however, tell us the degree to which each of our variables (or items) relates to each of the components.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3200" spc="-1" strike="noStrike">
                <a:solidFill>
                  <a:srgbClr val="000000"/>
                </a:solidFill>
                <a:uFill>
                  <a:solidFill>
                    <a:srgbClr val="ffffff"/>
                  </a:solidFill>
                </a:uFill>
                <a:latin typeface="Calibri"/>
              </a:rPr>
              <a:t>By looking at these relationships we try and make some sense as to what these components might represent (this is not always possible, and some components may not be “interpretable”.)</a:t>
            </a:r>
            <a:endParaRPr b="0" lang="en-US" sz="2800" spc="-1" strike="noStrike">
              <a:solidFill>
                <a:srgbClr val="000000"/>
              </a:solidFill>
              <a:uFill>
                <a:solidFill>
                  <a:srgbClr val="ffffff"/>
                </a:solidFill>
              </a:uFill>
              <a:latin typeface="Calibri"/>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838080" y="365040"/>
            <a:ext cx="10515240" cy="8679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INTERPRETATION</a:t>
            </a:r>
            <a:endParaRPr b="0" lang="en-US" sz="1800" spc="-1" strike="noStrike">
              <a:solidFill>
                <a:srgbClr val="000000"/>
              </a:solidFill>
              <a:uFill>
                <a:solidFill>
                  <a:srgbClr val="ffffff"/>
                </a:solidFill>
              </a:uFill>
              <a:latin typeface="Calibri"/>
            </a:endParaRPr>
          </a:p>
        </p:txBody>
      </p:sp>
      <p:sp>
        <p:nvSpPr>
          <p:cNvPr id="262" name="TextShape 2"/>
          <p:cNvSpPr txBox="1"/>
          <p:nvPr/>
        </p:nvSpPr>
        <p:spPr>
          <a:xfrm>
            <a:off x="325800" y="1359000"/>
            <a:ext cx="11466360" cy="4952520"/>
          </a:xfrm>
          <a:prstGeom prst="rect">
            <a:avLst/>
          </a:prstGeom>
          <a:noFill/>
          <a:ln>
            <a:noFill/>
          </a:ln>
        </p:spPr>
        <p:txBody>
          <a:bodyPr/>
          <a:p>
            <a:pPr marL="609480" indent="-609120" algn="just">
              <a:lnSpc>
                <a:spcPct val="100000"/>
              </a:lnSpc>
            </a:pPr>
            <a:r>
              <a:rPr b="0" lang="en-US" sz="3200" spc="-1" strike="noStrike">
                <a:solidFill>
                  <a:srgbClr val="000000"/>
                </a:solidFill>
                <a:uFill>
                  <a:solidFill>
                    <a:srgbClr val="ffffff"/>
                  </a:solidFill>
                </a:uFill>
                <a:latin typeface="Calibri"/>
              </a:rPr>
              <a:t>Items 1 and 6 are “</a:t>
            </a:r>
            <a:r>
              <a:rPr b="1" lang="en-US" sz="3200" spc="-1" strike="noStrike">
                <a:solidFill>
                  <a:srgbClr val="000000"/>
                </a:solidFill>
                <a:uFill>
                  <a:solidFill>
                    <a:srgbClr val="ffffff"/>
                  </a:solidFill>
                </a:uFill>
                <a:latin typeface="Calibri"/>
              </a:rPr>
              <a:t>complex items</a:t>
            </a:r>
            <a:r>
              <a:rPr b="0" lang="en-US" sz="3200" spc="-1" strike="noStrike">
                <a:solidFill>
                  <a:srgbClr val="000000"/>
                </a:solidFill>
                <a:uFill>
                  <a:solidFill>
                    <a:srgbClr val="ffffff"/>
                  </a:solidFill>
                </a:uFill>
                <a:latin typeface="Calibri"/>
              </a:rPr>
              <a:t>” with loadings on more than one Component.</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
        <p:nvSpPr>
          <p:cNvPr id="263" name="CustomShape 3"/>
          <p:cNvSpPr/>
          <p:nvPr/>
        </p:nvSpPr>
        <p:spPr>
          <a:xfrm>
            <a:off x="325800" y="1823400"/>
            <a:ext cx="11603160" cy="5034240"/>
          </a:xfrm>
          <a:prstGeom prst="rect">
            <a:avLst/>
          </a:prstGeom>
          <a:noFill/>
          <a:ln>
            <a:noFill/>
          </a:ln>
        </p:spPr>
        <p:style>
          <a:lnRef idx="0"/>
          <a:fillRef idx="0"/>
          <a:effectRef idx="0"/>
          <a:fontRef idx="minor"/>
        </p:style>
      </p:sp>
      <p:sp>
        <p:nvSpPr>
          <p:cNvPr id="264" name="CustomShape 4"/>
          <p:cNvSpPr/>
          <p:nvPr/>
        </p:nvSpPr>
        <p:spPr>
          <a:xfrm>
            <a:off x="325800" y="1823400"/>
            <a:ext cx="11135520" cy="4837320"/>
          </a:xfrm>
          <a:prstGeom prst="rect">
            <a:avLst/>
          </a:prstGeom>
          <a:solidFill>
            <a:srgbClr val="ffffff"/>
          </a:solidFill>
          <a:ln>
            <a:noFill/>
          </a:ln>
        </p:spPr>
        <p:style>
          <a:lnRef idx="0"/>
          <a:fillRef idx="0"/>
          <a:effectRef idx="0"/>
          <a:fontRef idx="minor"/>
        </p:style>
      </p:sp>
      <p:sp>
        <p:nvSpPr>
          <p:cNvPr id="265" name="CustomShape 5"/>
          <p:cNvSpPr/>
          <p:nvPr/>
        </p:nvSpPr>
        <p:spPr>
          <a:xfrm>
            <a:off x="325800" y="1823400"/>
            <a:ext cx="11135520" cy="4837320"/>
          </a:xfrm>
          <a:prstGeom prst="rect">
            <a:avLst/>
          </a:prstGeom>
          <a:solidFill>
            <a:srgbClr val="ffffff"/>
          </a:solidFill>
          <a:ln>
            <a:noFill/>
          </a:ln>
        </p:spPr>
        <p:style>
          <a:lnRef idx="0"/>
          <a:fillRef idx="0"/>
          <a:effectRef idx="0"/>
          <a:fontRef idx="minor"/>
        </p:style>
      </p:sp>
      <p:sp>
        <p:nvSpPr>
          <p:cNvPr id="266" name="CustomShape 6"/>
          <p:cNvSpPr/>
          <p:nvPr/>
        </p:nvSpPr>
        <p:spPr>
          <a:xfrm>
            <a:off x="480960" y="1955520"/>
            <a:ext cx="10855080" cy="365040"/>
          </a:xfrm>
          <a:prstGeom prst="rect">
            <a:avLst/>
          </a:prstGeom>
          <a:solidFill>
            <a:srgbClr val="ffffff"/>
          </a:solidFill>
          <a:ln>
            <a:noFill/>
          </a:ln>
        </p:spPr>
        <p:style>
          <a:lnRef idx="0"/>
          <a:fillRef idx="0"/>
          <a:effectRef idx="0"/>
          <a:fontRef idx="minor"/>
        </p:style>
      </p:sp>
      <p:sp>
        <p:nvSpPr>
          <p:cNvPr id="267" name="CustomShape 7"/>
          <p:cNvSpPr/>
          <p:nvPr/>
        </p:nvSpPr>
        <p:spPr>
          <a:xfrm>
            <a:off x="5100480" y="1980360"/>
            <a:ext cx="182988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rPr>
              <a:t>Rotated Component Matrix</a:t>
            </a:r>
            <a:r>
              <a:rPr b="1" lang="en-US" sz="1100" spc="-1" strike="noStrike" baseline="30000">
                <a:solidFill>
                  <a:srgbClr val="000000"/>
                </a:solidFill>
                <a:uFill>
                  <a:solidFill>
                    <a:srgbClr val="ffffff"/>
                  </a:solidFill>
                </a:uFill>
                <a:latin typeface="Arial"/>
              </a:rPr>
              <a:t>a</a:t>
            </a:r>
            <a:endParaRPr b="0" lang="en-US" sz="1800" spc="-1" strike="noStrike">
              <a:solidFill>
                <a:srgbClr val="000000"/>
              </a:solidFill>
              <a:uFill>
                <a:solidFill>
                  <a:srgbClr val="ffffff"/>
                </a:solidFill>
              </a:uFill>
              <a:latin typeface="Arial"/>
            </a:endParaRPr>
          </a:p>
        </p:txBody>
      </p:sp>
      <p:sp>
        <p:nvSpPr>
          <p:cNvPr id="268" name="CustomShape 8"/>
          <p:cNvSpPr/>
          <p:nvPr/>
        </p:nvSpPr>
        <p:spPr>
          <a:xfrm>
            <a:off x="7087680" y="1955520"/>
            <a:ext cx="1800" cy="332640"/>
          </a:xfrm>
          <a:prstGeom prst="rect">
            <a:avLst/>
          </a:prstGeom>
          <a:noFill/>
          <a:ln>
            <a:noFill/>
          </a:ln>
        </p:spPr>
        <p:style>
          <a:lnRef idx="0"/>
          <a:fillRef idx="0"/>
          <a:effectRef idx="0"/>
          <a:fontRef idx="minor"/>
        </p:style>
      </p:sp>
      <p:sp>
        <p:nvSpPr>
          <p:cNvPr id="269" name="CustomShape 9"/>
          <p:cNvSpPr/>
          <p:nvPr/>
        </p:nvSpPr>
        <p:spPr>
          <a:xfrm>
            <a:off x="7790040" y="2793240"/>
            <a:ext cx="1203840" cy="275040"/>
          </a:xfrm>
          <a:prstGeom prst="rect">
            <a:avLst/>
          </a:prstGeom>
          <a:solidFill>
            <a:srgbClr val="ffffff"/>
          </a:solidFill>
          <a:ln>
            <a:noFill/>
          </a:ln>
        </p:spPr>
        <p:style>
          <a:lnRef idx="0"/>
          <a:fillRef idx="0"/>
          <a:effectRef idx="0"/>
          <a:fontRef idx="minor"/>
        </p:style>
      </p:sp>
      <p:sp>
        <p:nvSpPr>
          <p:cNvPr id="270" name="CustomShape 10"/>
          <p:cNvSpPr/>
          <p:nvPr/>
        </p:nvSpPr>
        <p:spPr>
          <a:xfrm>
            <a:off x="8459640" y="28198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.891</a:t>
            </a:r>
            <a:endParaRPr b="0" lang="en-US" sz="1800" spc="-1" strike="noStrike">
              <a:solidFill>
                <a:srgbClr val="000000"/>
              </a:solidFill>
              <a:uFill>
                <a:solidFill>
                  <a:srgbClr val="ffffff"/>
                </a:solidFill>
              </a:uFill>
              <a:latin typeface="Arial"/>
            </a:endParaRPr>
          </a:p>
        </p:txBody>
      </p:sp>
      <p:sp>
        <p:nvSpPr>
          <p:cNvPr id="271" name="CustomShape 11"/>
          <p:cNvSpPr/>
          <p:nvPr/>
        </p:nvSpPr>
        <p:spPr>
          <a:xfrm>
            <a:off x="8962200" y="2793240"/>
            <a:ext cx="1201320" cy="275040"/>
          </a:xfrm>
          <a:prstGeom prst="rect">
            <a:avLst/>
          </a:prstGeom>
          <a:solidFill>
            <a:srgbClr val="ffffff"/>
          </a:solidFill>
          <a:ln>
            <a:noFill/>
          </a:ln>
        </p:spPr>
        <p:style>
          <a:lnRef idx="0"/>
          <a:fillRef idx="0"/>
          <a:effectRef idx="0"/>
          <a:fontRef idx="minor"/>
        </p:style>
      </p:sp>
      <p:sp>
        <p:nvSpPr>
          <p:cNvPr id="272" name="CustomShape 12"/>
          <p:cNvSpPr/>
          <p:nvPr/>
        </p:nvSpPr>
        <p:spPr>
          <a:xfrm>
            <a:off x="9095400" y="281988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73" name="CustomShape 13"/>
          <p:cNvSpPr/>
          <p:nvPr/>
        </p:nvSpPr>
        <p:spPr>
          <a:xfrm>
            <a:off x="10132200" y="2793240"/>
            <a:ext cx="1203840" cy="275040"/>
          </a:xfrm>
          <a:prstGeom prst="rect">
            <a:avLst/>
          </a:prstGeom>
          <a:solidFill>
            <a:srgbClr val="ffffff"/>
          </a:solidFill>
          <a:ln>
            <a:noFill/>
          </a:ln>
        </p:spPr>
        <p:style>
          <a:lnRef idx="0"/>
          <a:fillRef idx="0"/>
          <a:effectRef idx="0"/>
          <a:fontRef idx="minor"/>
        </p:style>
      </p:sp>
      <p:sp>
        <p:nvSpPr>
          <p:cNvPr id="274" name="CustomShape 14"/>
          <p:cNvSpPr/>
          <p:nvPr/>
        </p:nvSpPr>
        <p:spPr>
          <a:xfrm>
            <a:off x="10265040" y="281988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75" name="CustomShape 15"/>
          <p:cNvSpPr/>
          <p:nvPr/>
        </p:nvSpPr>
        <p:spPr>
          <a:xfrm>
            <a:off x="7790040" y="3042000"/>
            <a:ext cx="1203840" cy="275040"/>
          </a:xfrm>
          <a:prstGeom prst="rect">
            <a:avLst/>
          </a:prstGeom>
          <a:solidFill>
            <a:srgbClr val="ffffff"/>
          </a:solidFill>
          <a:ln>
            <a:noFill/>
          </a:ln>
        </p:spPr>
        <p:style>
          <a:lnRef idx="0"/>
          <a:fillRef idx="0"/>
          <a:effectRef idx="0"/>
          <a:fontRef idx="minor"/>
        </p:style>
      </p:sp>
      <p:sp>
        <p:nvSpPr>
          <p:cNvPr id="276" name="CustomShape 16"/>
          <p:cNvSpPr/>
          <p:nvPr/>
        </p:nvSpPr>
        <p:spPr>
          <a:xfrm>
            <a:off x="8459640" y="30686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.872</a:t>
            </a:r>
            <a:endParaRPr b="0" lang="en-US" sz="1800" spc="-1" strike="noStrike">
              <a:solidFill>
                <a:srgbClr val="000000"/>
              </a:solidFill>
              <a:uFill>
                <a:solidFill>
                  <a:srgbClr val="ffffff"/>
                </a:solidFill>
              </a:uFill>
              <a:latin typeface="Arial"/>
            </a:endParaRPr>
          </a:p>
        </p:txBody>
      </p:sp>
      <p:sp>
        <p:nvSpPr>
          <p:cNvPr id="277" name="CustomShape 17"/>
          <p:cNvSpPr/>
          <p:nvPr/>
        </p:nvSpPr>
        <p:spPr>
          <a:xfrm>
            <a:off x="8962200" y="3042000"/>
            <a:ext cx="1201320" cy="275040"/>
          </a:xfrm>
          <a:prstGeom prst="rect">
            <a:avLst/>
          </a:prstGeom>
          <a:solidFill>
            <a:srgbClr val="ffffff"/>
          </a:solidFill>
          <a:ln>
            <a:noFill/>
          </a:ln>
        </p:spPr>
        <p:style>
          <a:lnRef idx="0"/>
          <a:fillRef idx="0"/>
          <a:effectRef idx="0"/>
          <a:fontRef idx="minor"/>
        </p:style>
      </p:sp>
      <p:sp>
        <p:nvSpPr>
          <p:cNvPr id="278" name="CustomShape 18"/>
          <p:cNvSpPr/>
          <p:nvPr/>
        </p:nvSpPr>
        <p:spPr>
          <a:xfrm>
            <a:off x="9095400" y="306864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79" name="CustomShape 19"/>
          <p:cNvSpPr/>
          <p:nvPr/>
        </p:nvSpPr>
        <p:spPr>
          <a:xfrm>
            <a:off x="10132200" y="3042000"/>
            <a:ext cx="1203840" cy="275040"/>
          </a:xfrm>
          <a:prstGeom prst="rect">
            <a:avLst/>
          </a:prstGeom>
          <a:solidFill>
            <a:srgbClr val="ffffff"/>
          </a:solidFill>
          <a:ln>
            <a:noFill/>
          </a:ln>
        </p:spPr>
        <p:style>
          <a:lnRef idx="0"/>
          <a:fillRef idx="0"/>
          <a:effectRef idx="0"/>
          <a:fontRef idx="minor"/>
        </p:style>
      </p:sp>
      <p:sp>
        <p:nvSpPr>
          <p:cNvPr id="280" name="CustomShape 20"/>
          <p:cNvSpPr/>
          <p:nvPr/>
        </p:nvSpPr>
        <p:spPr>
          <a:xfrm>
            <a:off x="10265040" y="306864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81" name="CustomShape 21"/>
          <p:cNvSpPr/>
          <p:nvPr/>
        </p:nvSpPr>
        <p:spPr>
          <a:xfrm>
            <a:off x="7790040" y="3292560"/>
            <a:ext cx="1203840" cy="275040"/>
          </a:xfrm>
          <a:prstGeom prst="rect">
            <a:avLst/>
          </a:prstGeom>
          <a:solidFill>
            <a:srgbClr val="ffffff"/>
          </a:solidFill>
          <a:ln>
            <a:noFill/>
          </a:ln>
        </p:spPr>
        <p:style>
          <a:lnRef idx="0"/>
          <a:fillRef idx="0"/>
          <a:effectRef idx="0"/>
          <a:fontRef idx="minor"/>
        </p:style>
      </p:sp>
      <p:sp>
        <p:nvSpPr>
          <p:cNvPr id="282" name="CustomShape 22"/>
          <p:cNvSpPr/>
          <p:nvPr/>
        </p:nvSpPr>
        <p:spPr>
          <a:xfrm>
            <a:off x="8459640" y="33174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.846</a:t>
            </a:r>
            <a:endParaRPr b="0" lang="en-US" sz="1800" spc="-1" strike="noStrike">
              <a:solidFill>
                <a:srgbClr val="000000"/>
              </a:solidFill>
              <a:uFill>
                <a:solidFill>
                  <a:srgbClr val="ffffff"/>
                </a:solidFill>
              </a:uFill>
              <a:latin typeface="Arial"/>
            </a:endParaRPr>
          </a:p>
        </p:txBody>
      </p:sp>
      <p:sp>
        <p:nvSpPr>
          <p:cNvPr id="283" name="CustomShape 23"/>
          <p:cNvSpPr/>
          <p:nvPr/>
        </p:nvSpPr>
        <p:spPr>
          <a:xfrm>
            <a:off x="8962200" y="3292560"/>
            <a:ext cx="1201320" cy="275040"/>
          </a:xfrm>
          <a:prstGeom prst="rect">
            <a:avLst/>
          </a:prstGeom>
          <a:solidFill>
            <a:srgbClr val="ffffff"/>
          </a:solidFill>
          <a:ln>
            <a:noFill/>
          </a:ln>
        </p:spPr>
        <p:style>
          <a:lnRef idx="0"/>
          <a:fillRef idx="0"/>
          <a:effectRef idx="0"/>
          <a:fontRef idx="minor"/>
        </p:style>
      </p:sp>
      <p:sp>
        <p:nvSpPr>
          <p:cNvPr id="284" name="CustomShape 24"/>
          <p:cNvSpPr/>
          <p:nvPr/>
        </p:nvSpPr>
        <p:spPr>
          <a:xfrm>
            <a:off x="9095400" y="331740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85" name="CustomShape 25"/>
          <p:cNvSpPr/>
          <p:nvPr/>
        </p:nvSpPr>
        <p:spPr>
          <a:xfrm>
            <a:off x="10132200" y="3292560"/>
            <a:ext cx="1203840" cy="275040"/>
          </a:xfrm>
          <a:prstGeom prst="rect">
            <a:avLst/>
          </a:prstGeom>
          <a:solidFill>
            <a:srgbClr val="ffffff"/>
          </a:solidFill>
          <a:ln>
            <a:noFill/>
          </a:ln>
        </p:spPr>
        <p:style>
          <a:lnRef idx="0"/>
          <a:fillRef idx="0"/>
          <a:effectRef idx="0"/>
          <a:fontRef idx="minor"/>
        </p:style>
      </p:sp>
      <p:sp>
        <p:nvSpPr>
          <p:cNvPr id="286" name="CustomShape 26"/>
          <p:cNvSpPr/>
          <p:nvPr/>
        </p:nvSpPr>
        <p:spPr>
          <a:xfrm>
            <a:off x="10265040" y="331740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87" name="CustomShape 27"/>
          <p:cNvSpPr/>
          <p:nvPr/>
        </p:nvSpPr>
        <p:spPr>
          <a:xfrm>
            <a:off x="7790040" y="3540960"/>
            <a:ext cx="1203840" cy="275040"/>
          </a:xfrm>
          <a:prstGeom prst="rect">
            <a:avLst/>
          </a:prstGeom>
          <a:solidFill>
            <a:srgbClr val="ffffff"/>
          </a:solidFill>
          <a:ln>
            <a:noFill/>
          </a:ln>
        </p:spPr>
        <p:style>
          <a:lnRef idx="0"/>
          <a:fillRef idx="0"/>
          <a:effectRef idx="0"/>
          <a:fontRef idx="minor"/>
        </p:style>
      </p:sp>
      <p:sp>
        <p:nvSpPr>
          <p:cNvPr id="288" name="CustomShape 28"/>
          <p:cNvSpPr/>
          <p:nvPr/>
        </p:nvSpPr>
        <p:spPr>
          <a:xfrm>
            <a:off x="8459640" y="35679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.788</a:t>
            </a:r>
            <a:endParaRPr b="0" lang="en-US" sz="1800" spc="-1" strike="noStrike">
              <a:solidFill>
                <a:srgbClr val="000000"/>
              </a:solidFill>
              <a:uFill>
                <a:solidFill>
                  <a:srgbClr val="ffffff"/>
                </a:solidFill>
              </a:uFill>
              <a:latin typeface="Arial"/>
            </a:endParaRPr>
          </a:p>
        </p:txBody>
      </p:sp>
      <p:sp>
        <p:nvSpPr>
          <p:cNvPr id="289" name="CustomShape 29"/>
          <p:cNvSpPr/>
          <p:nvPr/>
        </p:nvSpPr>
        <p:spPr>
          <a:xfrm>
            <a:off x="8962200" y="3540960"/>
            <a:ext cx="1201320" cy="275040"/>
          </a:xfrm>
          <a:prstGeom prst="rect">
            <a:avLst/>
          </a:prstGeom>
          <a:solidFill>
            <a:srgbClr val="ffffff"/>
          </a:solidFill>
          <a:ln>
            <a:noFill/>
          </a:ln>
        </p:spPr>
        <p:style>
          <a:lnRef idx="0"/>
          <a:fillRef idx="0"/>
          <a:effectRef idx="0"/>
          <a:fontRef idx="minor"/>
        </p:style>
      </p:sp>
      <p:sp>
        <p:nvSpPr>
          <p:cNvPr id="290" name="CustomShape 30"/>
          <p:cNvSpPr/>
          <p:nvPr/>
        </p:nvSpPr>
        <p:spPr>
          <a:xfrm>
            <a:off x="9095400" y="356796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91" name="CustomShape 31"/>
          <p:cNvSpPr/>
          <p:nvPr/>
        </p:nvSpPr>
        <p:spPr>
          <a:xfrm>
            <a:off x="10132200" y="3540960"/>
            <a:ext cx="1203840" cy="275040"/>
          </a:xfrm>
          <a:prstGeom prst="rect">
            <a:avLst/>
          </a:prstGeom>
          <a:solidFill>
            <a:srgbClr val="ffffff"/>
          </a:solidFill>
          <a:ln>
            <a:noFill/>
          </a:ln>
        </p:spPr>
        <p:style>
          <a:lnRef idx="0"/>
          <a:fillRef idx="0"/>
          <a:effectRef idx="0"/>
          <a:fontRef idx="minor"/>
        </p:style>
      </p:sp>
      <p:sp>
        <p:nvSpPr>
          <p:cNvPr id="292" name="CustomShape 32"/>
          <p:cNvSpPr/>
          <p:nvPr/>
        </p:nvSpPr>
        <p:spPr>
          <a:xfrm>
            <a:off x="10265040" y="356796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93" name="CustomShape 33"/>
          <p:cNvSpPr/>
          <p:nvPr/>
        </p:nvSpPr>
        <p:spPr>
          <a:xfrm>
            <a:off x="7790040" y="3789720"/>
            <a:ext cx="1203840" cy="275040"/>
          </a:xfrm>
          <a:prstGeom prst="rect">
            <a:avLst/>
          </a:prstGeom>
          <a:solidFill>
            <a:srgbClr val="ffffff"/>
          </a:solidFill>
          <a:ln>
            <a:noFill/>
          </a:ln>
        </p:spPr>
        <p:style>
          <a:lnRef idx="0"/>
          <a:fillRef idx="0"/>
          <a:effectRef idx="0"/>
          <a:fontRef idx="minor"/>
        </p:style>
      </p:sp>
      <p:sp>
        <p:nvSpPr>
          <p:cNvPr id="294" name="CustomShape 34"/>
          <p:cNvSpPr/>
          <p:nvPr/>
        </p:nvSpPr>
        <p:spPr>
          <a:xfrm>
            <a:off x="8459640" y="38167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.744</a:t>
            </a:r>
            <a:endParaRPr b="0" lang="en-US" sz="1800" spc="-1" strike="noStrike">
              <a:solidFill>
                <a:srgbClr val="000000"/>
              </a:solidFill>
              <a:uFill>
                <a:solidFill>
                  <a:srgbClr val="ffffff"/>
                </a:solidFill>
              </a:uFill>
              <a:latin typeface="Arial"/>
            </a:endParaRPr>
          </a:p>
        </p:txBody>
      </p:sp>
      <p:sp>
        <p:nvSpPr>
          <p:cNvPr id="295" name="CustomShape 35"/>
          <p:cNvSpPr/>
          <p:nvPr/>
        </p:nvSpPr>
        <p:spPr>
          <a:xfrm>
            <a:off x="8962200" y="3789720"/>
            <a:ext cx="1201320" cy="275040"/>
          </a:xfrm>
          <a:prstGeom prst="rect">
            <a:avLst/>
          </a:prstGeom>
          <a:solidFill>
            <a:srgbClr val="ffffff"/>
          </a:solidFill>
          <a:ln>
            <a:noFill/>
          </a:ln>
        </p:spPr>
        <p:style>
          <a:lnRef idx="0"/>
          <a:fillRef idx="0"/>
          <a:effectRef idx="0"/>
          <a:fontRef idx="minor"/>
        </p:style>
      </p:sp>
      <p:sp>
        <p:nvSpPr>
          <p:cNvPr id="296" name="CustomShape 36"/>
          <p:cNvSpPr/>
          <p:nvPr/>
        </p:nvSpPr>
        <p:spPr>
          <a:xfrm>
            <a:off x="9095400" y="381672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97" name="CustomShape 37"/>
          <p:cNvSpPr/>
          <p:nvPr/>
        </p:nvSpPr>
        <p:spPr>
          <a:xfrm>
            <a:off x="10132200" y="3789720"/>
            <a:ext cx="1203840" cy="275040"/>
          </a:xfrm>
          <a:prstGeom prst="rect">
            <a:avLst/>
          </a:prstGeom>
          <a:solidFill>
            <a:srgbClr val="ffffff"/>
          </a:solidFill>
          <a:ln>
            <a:noFill/>
          </a:ln>
        </p:spPr>
        <p:style>
          <a:lnRef idx="0"/>
          <a:fillRef idx="0"/>
          <a:effectRef idx="0"/>
          <a:fontRef idx="minor"/>
        </p:style>
      </p:sp>
      <p:sp>
        <p:nvSpPr>
          <p:cNvPr id="298" name="CustomShape 38"/>
          <p:cNvSpPr/>
          <p:nvPr/>
        </p:nvSpPr>
        <p:spPr>
          <a:xfrm>
            <a:off x="10265040" y="381672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299" name="CustomShape 39"/>
          <p:cNvSpPr/>
          <p:nvPr/>
        </p:nvSpPr>
        <p:spPr>
          <a:xfrm>
            <a:off x="7790040" y="4038480"/>
            <a:ext cx="1203840" cy="275040"/>
          </a:xfrm>
          <a:prstGeom prst="rect">
            <a:avLst/>
          </a:prstGeom>
          <a:solidFill>
            <a:srgbClr val="ffffff"/>
          </a:solidFill>
          <a:ln>
            <a:noFill/>
          </a:ln>
        </p:spPr>
        <p:style>
          <a:lnRef idx="0"/>
          <a:fillRef idx="0"/>
          <a:effectRef idx="0"/>
          <a:fontRef idx="minor"/>
        </p:style>
      </p:sp>
      <p:sp>
        <p:nvSpPr>
          <p:cNvPr id="300" name="CustomShape 40"/>
          <p:cNvSpPr/>
          <p:nvPr/>
        </p:nvSpPr>
        <p:spPr>
          <a:xfrm>
            <a:off x="7922880" y="406512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01" name="CustomShape 41"/>
          <p:cNvSpPr/>
          <p:nvPr/>
        </p:nvSpPr>
        <p:spPr>
          <a:xfrm>
            <a:off x="8962200" y="4038480"/>
            <a:ext cx="1201320" cy="275040"/>
          </a:xfrm>
          <a:prstGeom prst="rect">
            <a:avLst/>
          </a:prstGeom>
          <a:solidFill>
            <a:srgbClr val="ffffff"/>
          </a:solidFill>
          <a:ln>
            <a:noFill/>
          </a:ln>
        </p:spPr>
        <p:style>
          <a:lnRef idx="0"/>
          <a:fillRef idx="0"/>
          <a:effectRef idx="0"/>
          <a:fontRef idx="minor"/>
        </p:style>
      </p:sp>
      <p:sp>
        <p:nvSpPr>
          <p:cNvPr id="302" name="CustomShape 42"/>
          <p:cNvSpPr/>
          <p:nvPr/>
        </p:nvSpPr>
        <p:spPr>
          <a:xfrm>
            <a:off x="9632160" y="40651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.895</a:t>
            </a:r>
            <a:endParaRPr b="0" lang="en-US" sz="1800" spc="-1" strike="noStrike">
              <a:solidFill>
                <a:srgbClr val="000000"/>
              </a:solidFill>
              <a:uFill>
                <a:solidFill>
                  <a:srgbClr val="ffffff"/>
                </a:solidFill>
              </a:uFill>
              <a:latin typeface="Arial"/>
            </a:endParaRPr>
          </a:p>
        </p:txBody>
      </p:sp>
      <p:sp>
        <p:nvSpPr>
          <p:cNvPr id="303" name="CustomShape 43"/>
          <p:cNvSpPr/>
          <p:nvPr/>
        </p:nvSpPr>
        <p:spPr>
          <a:xfrm>
            <a:off x="10132200" y="4038480"/>
            <a:ext cx="1203840" cy="275040"/>
          </a:xfrm>
          <a:prstGeom prst="rect">
            <a:avLst/>
          </a:prstGeom>
          <a:solidFill>
            <a:srgbClr val="ffffff"/>
          </a:solidFill>
          <a:ln>
            <a:noFill/>
          </a:ln>
        </p:spPr>
        <p:style>
          <a:lnRef idx="0"/>
          <a:fillRef idx="0"/>
          <a:effectRef idx="0"/>
          <a:fontRef idx="minor"/>
        </p:style>
      </p:sp>
      <p:sp>
        <p:nvSpPr>
          <p:cNvPr id="304" name="CustomShape 44"/>
          <p:cNvSpPr/>
          <p:nvPr/>
        </p:nvSpPr>
        <p:spPr>
          <a:xfrm>
            <a:off x="10265040" y="406512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05" name="CustomShape 45"/>
          <p:cNvSpPr/>
          <p:nvPr/>
        </p:nvSpPr>
        <p:spPr>
          <a:xfrm>
            <a:off x="7790040" y="4289040"/>
            <a:ext cx="1203840" cy="275040"/>
          </a:xfrm>
          <a:prstGeom prst="rect">
            <a:avLst/>
          </a:prstGeom>
          <a:solidFill>
            <a:srgbClr val="ffffff"/>
          </a:solidFill>
          <a:ln>
            <a:noFill/>
          </a:ln>
        </p:spPr>
        <p:style>
          <a:lnRef idx="0"/>
          <a:fillRef idx="0"/>
          <a:effectRef idx="0"/>
          <a:fontRef idx="minor"/>
        </p:style>
      </p:sp>
      <p:sp>
        <p:nvSpPr>
          <p:cNvPr id="306" name="CustomShape 46"/>
          <p:cNvSpPr/>
          <p:nvPr/>
        </p:nvSpPr>
        <p:spPr>
          <a:xfrm>
            <a:off x="7922880" y="431388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07" name="CustomShape 47"/>
          <p:cNvSpPr/>
          <p:nvPr/>
        </p:nvSpPr>
        <p:spPr>
          <a:xfrm>
            <a:off x="8962200" y="4289040"/>
            <a:ext cx="1201320" cy="275040"/>
          </a:xfrm>
          <a:prstGeom prst="rect">
            <a:avLst/>
          </a:prstGeom>
          <a:solidFill>
            <a:srgbClr val="ffffff"/>
          </a:solidFill>
          <a:ln>
            <a:noFill/>
          </a:ln>
        </p:spPr>
        <p:style>
          <a:lnRef idx="0"/>
          <a:fillRef idx="0"/>
          <a:effectRef idx="0"/>
          <a:fontRef idx="minor"/>
        </p:style>
      </p:sp>
      <p:sp>
        <p:nvSpPr>
          <p:cNvPr id="308" name="CustomShape 48"/>
          <p:cNvSpPr/>
          <p:nvPr/>
        </p:nvSpPr>
        <p:spPr>
          <a:xfrm>
            <a:off x="9632160" y="43138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.825</a:t>
            </a:r>
            <a:endParaRPr b="0" lang="en-US" sz="1800" spc="-1" strike="noStrike">
              <a:solidFill>
                <a:srgbClr val="000000"/>
              </a:solidFill>
              <a:uFill>
                <a:solidFill>
                  <a:srgbClr val="ffffff"/>
                </a:solidFill>
              </a:uFill>
              <a:latin typeface="Arial"/>
            </a:endParaRPr>
          </a:p>
        </p:txBody>
      </p:sp>
      <p:sp>
        <p:nvSpPr>
          <p:cNvPr id="309" name="CustomShape 49"/>
          <p:cNvSpPr/>
          <p:nvPr/>
        </p:nvSpPr>
        <p:spPr>
          <a:xfrm>
            <a:off x="10132200" y="4289040"/>
            <a:ext cx="1203840" cy="275040"/>
          </a:xfrm>
          <a:prstGeom prst="rect">
            <a:avLst/>
          </a:prstGeom>
          <a:solidFill>
            <a:srgbClr val="ffffff"/>
          </a:solidFill>
          <a:ln>
            <a:noFill/>
          </a:ln>
        </p:spPr>
        <p:style>
          <a:lnRef idx="0"/>
          <a:fillRef idx="0"/>
          <a:effectRef idx="0"/>
          <a:fontRef idx="minor"/>
        </p:style>
      </p:sp>
      <p:sp>
        <p:nvSpPr>
          <p:cNvPr id="310" name="CustomShape 50"/>
          <p:cNvSpPr/>
          <p:nvPr/>
        </p:nvSpPr>
        <p:spPr>
          <a:xfrm>
            <a:off x="10265040" y="431388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11" name="CustomShape 51"/>
          <p:cNvSpPr/>
          <p:nvPr/>
        </p:nvSpPr>
        <p:spPr>
          <a:xfrm>
            <a:off x="7790040" y="4537800"/>
            <a:ext cx="1203840" cy="275040"/>
          </a:xfrm>
          <a:prstGeom prst="rect">
            <a:avLst/>
          </a:prstGeom>
          <a:solidFill>
            <a:srgbClr val="ffffff"/>
          </a:solidFill>
          <a:ln>
            <a:noFill/>
          </a:ln>
        </p:spPr>
        <p:style>
          <a:lnRef idx="0"/>
          <a:fillRef idx="0"/>
          <a:effectRef idx="0"/>
          <a:fontRef idx="minor"/>
        </p:style>
      </p:sp>
      <p:sp>
        <p:nvSpPr>
          <p:cNvPr id="312" name="CustomShape 52"/>
          <p:cNvSpPr/>
          <p:nvPr/>
        </p:nvSpPr>
        <p:spPr>
          <a:xfrm>
            <a:off x="7922880" y="456444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13" name="CustomShape 53"/>
          <p:cNvSpPr/>
          <p:nvPr/>
        </p:nvSpPr>
        <p:spPr>
          <a:xfrm>
            <a:off x="8962200" y="4537800"/>
            <a:ext cx="1201320" cy="275040"/>
          </a:xfrm>
          <a:prstGeom prst="rect">
            <a:avLst/>
          </a:prstGeom>
          <a:solidFill>
            <a:srgbClr val="ffffff"/>
          </a:solidFill>
          <a:ln>
            <a:noFill/>
          </a:ln>
        </p:spPr>
        <p:style>
          <a:lnRef idx="0"/>
          <a:fillRef idx="0"/>
          <a:effectRef idx="0"/>
          <a:fontRef idx="minor"/>
        </p:style>
      </p:sp>
      <p:sp>
        <p:nvSpPr>
          <p:cNvPr id="314" name="CustomShape 54"/>
          <p:cNvSpPr/>
          <p:nvPr/>
        </p:nvSpPr>
        <p:spPr>
          <a:xfrm>
            <a:off x="9632160" y="45644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.822</a:t>
            </a:r>
            <a:endParaRPr b="0" lang="en-US" sz="1800" spc="-1" strike="noStrike">
              <a:solidFill>
                <a:srgbClr val="000000"/>
              </a:solidFill>
              <a:uFill>
                <a:solidFill>
                  <a:srgbClr val="ffffff"/>
                </a:solidFill>
              </a:uFill>
              <a:latin typeface="Arial"/>
            </a:endParaRPr>
          </a:p>
        </p:txBody>
      </p:sp>
      <p:sp>
        <p:nvSpPr>
          <p:cNvPr id="315" name="CustomShape 55"/>
          <p:cNvSpPr/>
          <p:nvPr/>
        </p:nvSpPr>
        <p:spPr>
          <a:xfrm>
            <a:off x="10132200" y="4537800"/>
            <a:ext cx="1203840" cy="275040"/>
          </a:xfrm>
          <a:prstGeom prst="rect">
            <a:avLst/>
          </a:prstGeom>
          <a:solidFill>
            <a:srgbClr val="ffffff"/>
          </a:solidFill>
          <a:ln>
            <a:noFill/>
          </a:ln>
        </p:spPr>
        <p:style>
          <a:lnRef idx="0"/>
          <a:fillRef idx="0"/>
          <a:effectRef idx="0"/>
          <a:fontRef idx="minor"/>
        </p:style>
      </p:sp>
      <p:sp>
        <p:nvSpPr>
          <p:cNvPr id="316" name="CustomShape 56"/>
          <p:cNvSpPr/>
          <p:nvPr/>
        </p:nvSpPr>
        <p:spPr>
          <a:xfrm>
            <a:off x="10265040" y="456444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17" name="CustomShape 57"/>
          <p:cNvSpPr/>
          <p:nvPr/>
        </p:nvSpPr>
        <p:spPr>
          <a:xfrm>
            <a:off x="7790040" y="4786560"/>
            <a:ext cx="1203840" cy="275040"/>
          </a:xfrm>
          <a:prstGeom prst="rect">
            <a:avLst/>
          </a:prstGeom>
          <a:solidFill>
            <a:srgbClr val="ffffff"/>
          </a:solidFill>
          <a:ln>
            <a:noFill/>
          </a:ln>
        </p:spPr>
        <p:style>
          <a:lnRef idx="0"/>
          <a:fillRef idx="0"/>
          <a:effectRef idx="0"/>
          <a:fontRef idx="minor"/>
        </p:style>
      </p:sp>
      <p:sp>
        <p:nvSpPr>
          <p:cNvPr id="318" name="CustomShape 58"/>
          <p:cNvSpPr/>
          <p:nvPr/>
        </p:nvSpPr>
        <p:spPr>
          <a:xfrm>
            <a:off x="7922880" y="481320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19" name="CustomShape 59"/>
          <p:cNvSpPr/>
          <p:nvPr/>
        </p:nvSpPr>
        <p:spPr>
          <a:xfrm>
            <a:off x="8962200" y="4786560"/>
            <a:ext cx="1201320" cy="275040"/>
          </a:xfrm>
          <a:prstGeom prst="rect">
            <a:avLst/>
          </a:prstGeom>
          <a:solidFill>
            <a:srgbClr val="ffffff"/>
          </a:solidFill>
          <a:ln>
            <a:noFill/>
          </a:ln>
        </p:spPr>
        <p:style>
          <a:lnRef idx="0"/>
          <a:fillRef idx="0"/>
          <a:effectRef idx="0"/>
          <a:fontRef idx="minor"/>
        </p:style>
      </p:sp>
      <p:sp>
        <p:nvSpPr>
          <p:cNvPr id="320" name="CustomShape 60"/>
          <p:cNvSpPr/>
          <p:nvPr/>
        </p:nvSpPr>
        <p:spPr>
          <a:xfrm>
            <a:off x="9632160" y="48132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.741</a:t>
            </a:r>
            <a:endParaRPr b="0" lang="en-US" sz="1800" spc="-1" strike="noStrike">
              <a:solidFill>
                <a:srgbClr val="000000"/>
              </a:solidFill>
              <a:uFill>
                <a:solidFill>
                  <a:srgbClr val="ffffff"/>
                </a:solidFill>
              </a:uFill>
              <a:latin typeface="Arial"/>
            </a:endParaRPr>
          </a:p>
        </p:txBody>
      </p:sp>
      <p:sp>
        <p:nvSpPr>
          <p:cNvPr id="321" name="CustomShape 61"/>
          <p:cNvSpPr/>
          <p:nvPr/>
        </p:nvSpPr>
        <p:spPr>
          <a:xfrm>
            <a:off x="10132200" y="4786560"/>
            <a:ext cx="1203840" cy="275040"/>
          </a:xfrm>
          <a:prstGeom prst="rect">
            <a:avLst/>
          </a:prstGeom>
          <a:solidFill>
            <a:srgbClr val="ffffff"/>
          </a:solidFill>
          <a:ln>
            <a:noFill/>
          </a:ln>
        </p:spPr>
        <p:style>
          <a:lnRef idx="0"/>
          <a:fillRef idx="0"/>
          <a:effectRef idx="0"/>
          <a:fontRef idx="minor"/>
        </p:style>
      </p:sp>
      <p:sp>
        <p:nvSpPr>
          <p:cNvPr id="322" name="CustomShape 62"/>
          <p:cNvSpPr/>
          <p:nvPr/>
        </p:nvSpPr>
        <p:spPr>
          <a:xfrm>
            <a:off x="10265040" y="481320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23" name="CustomShape 63"/>
          <p:cNvSpPr/>
          <p:nvPr/>
        </p:nvSpPr>
        <p:spPr>
          <a:xfrm>
            <a:off x="7790040" y="5034960"/>
            <a:ext cx="1203840" cy="275040"/>
          </a:xfrm>
          <a:prstGeom prst="rect">
            <a:avLst/>
          </a:prstGeom>
          <a:solidFill>
            <a:srgbClr val="ffffff"/>
          </a:solidFill>
          <a:ln>
            <a:noFill/>
          </a:ln>
        </p:spPr>
        <p:style>
          <a:lnRef idx="0"/>
          <a:fillRef idx="0"/>
          <a:effectRef idx="0"/>
          <a:fontRef idx="minor"/>
        </p:style>
      </p:sp>
      <p:sp>
        <p:nvSpPr>
          <p:cNvPr id="324" name="CustomShape 64"/>
          <p:cNvSpPr/>
          <p:nvPr/>
        </p:nvSpPr>
        <p:spPr>
          <a:xfrm>
            <a:off x="8459640" y="50619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.580</a:t>
            </a:r>
            <a:endParaRPr b="0" lang="en-US" sz="1800" spc="-1" strike="noStrike">
              <a:solidFill>
                <a:srgbClr val="000000"/>
              </a:solidFill>
              <a:uFill>
                <a:solidFill>
                  <a:srgbClr val="ffffff"/>
                </a:solidFill>
              </a:uFill>
              <a:latin typeface="Arial"/>
            </a:endParaRPr>
          </a:p>
        </p:txBody>
      </p:sp>
      <p:sp>
        <p:nvSpPr>
          <p:cNvPr id="325" name="CustomShape 65"/>
          <p:cNvSpPr/>
          <p:nvPr/>
        </p:nvSpPr>
        <p:spPr>
          <a:xfrm>
            <a:off x="8962200" y="5034960"/>
            <a:ext cx="1201320" cy="275040"/>
          </a:xfrm>
          <a:prstGeom prst="rect">
            <a:avLst/>
          </a:prstGeom>
          <a:solidFill>
            <a:srgbClr val="ffffff"/>
          </a:solidFill>
          <a:ln>
            <a:noFill/>
          </a:ln>
        </p:spPr>
        <p:style>
          <a:lnRef idx="0"/>
          <a:fillRef idx="0"/>
          <a:effectRef idx="0"/>
          <a:fontRef idx="minor"/>
        </p:style>
      </p:sp>
      <p:sp>
        <p:nvSpPr>
          <p:cNvPr id="326" name="CustomShape 66"/>
          <p:cNvSpPr/>
          <p:nvPr/>
        </p:nvSpPr>
        <p:spPr>
          <a:xfrm>
            <a:off x="9632160" y="50619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.691</a:t>
            </a:r>
            <a:endParaRPr b="0" lang="en-US" sz="1800" spc="-1" strike="noStrike">
              <a:solidFill>
                <a:srgbClr val="000000"/>
              </a:solidFill>
              <a:uFill>
                <a:solidFill>
                  <a:srgbClr val="ffffff"/>
                </a:solidFill>
              </a:uFill>
              <a:latin typeface="Arial"/>
            </a:endParaRPr>
          </a:p>
        </p:txBody>
      </p:sp>
      <p:sp>
        <p:nvSpPr>
          <p:cNvPr id="327" name="CustomShape 67"/>
          <p:cNvSpPr/>
          <p:nvPr/>
        </p:nvSpPr>
        <p:spPr>
          <a:xfrm>
            <a:off x="10132200" y="5034960"/>
            <a:ext cx="1203840" cy="275040"/>
          </a:xfrm>
          <a:prstGeom prst="rect">
            <a:avLst/>
          </a:prstGeom>
          <a:solidFill>
            <a:srgbClr val="ffffff"/>
          </a:solidFill>
          <a:ln>
            <a:noFill/>
          </a:ln>
        </p:spPr>
        <p:style>
          <a:lnRef idx="0"/>
          <a:fillRef idx="0"/>
          <a:effectRef idx="0"/>
          <a:fontRef idx="minor"/>
        </p:style>
      </p:sp>
      <p:sp>
        <p:nvSpPr>
          <p:cNvPr id="328" name="CustomShape 68"/>
          <p:cNvSpPr/>
          <p:nvPr/>
        </p:nvSpPr>
        <p:spPr>
          <a:xfrm>
            <a:off x="10265040" y="506196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29" name="CustomShape 69"/>
          <p:cNvSpPr/>
          <p:nvPr/>
        </p:nvSpPr>
        <p:spPr>
          <a:xfrm>
            <a:off x="7790040" y="5285520"/>
            <a:ext cx="1203840" cy="273240"/>
          </a:xfrm>
          <a:prstGeom prst="rect">
            <a:avLst/>
          </a:prstGeom>
          <a:solidFill>
            <a:srgbClr val="ffffff"/>
          </a:solidFill>
          <a:ln>
            <a:noFill/>
          </a:ln>
        </p:spPr>
        <p:style>
          <a:lnRef idx="0"/>
          <a:fillRef idx="0"/>
          <a:effectRef idx="0"/>
          <a:fontRef idx="minor"/>
        </p:style>
      </p:sp>
      <p:sp>
        <p:nvSpPr>
          <p:cNvPr id="330" name="CustomShape 70"/>
          <p:cNvSpPr/>
          <p:nvPr/>
        </p:nvSpPr>
        <p:spPr>
          <a:xfrm>
            <a:off x="7922880" y="531036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31" name="CustomShape 71"/>
          <p:cNvSpPr/>
          <p:nvPr/>
        </p:nvSpPr>
        <p:spPr>
          <a:xfrm>
            <a:off x="8962200" y="5285520"/>
            <a:ext cx="1201320" cy="273240"/>
          </a:xfrm>
          <a:prstGeom prst="rect">
            <a:avLst/>
          </a:prstGeom>
          <a:solidFill>
            <a:srgbClr val="ffffff"/>
          </a:solidFill>
          <a:ln>
            <a:noFill/>
          </a:ln>
        </p:spPr>
        <p:style>
          <a:lnRef idx="0"/>
          <a:fillRef idx="0"/>
          <a:effectRef idx="0"/>
          <a:fontRef idx="minor"/>
        </p:style>
      </p:sp>
      <p:sp>
        <p:nvSpPr>
          <p:cNvPr id="332" name="CustomShape 72"/>
          <p:cNvSpPr/>
          <p:nvPr/>
        </p:nvSpPr>
        <p:spPr>
          <a:xfrm>
            <a:off x="9095400" y="531036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33" name="CustomShape 73"/>
          <p:cNvSpPr/>
          <p:nvPr/>
        </p:nvSpPr>
        <p:spPr>
          <a:xfrm>
            <a:off x="10132200" y="5285520"/>
            <a:ext cx="1203840" cy="273240"/>
          </a:xfrm>
          <a:prstGeom prst="rect">
            <a:avLst/>
          </a:prstGeom>
          <a:solidFill>
            <a:srgbClr val="ffffff"/>
          </a:solidFill>
          <a:ln>
            <a:noFill/>
          </a:ln>
        </p:spPr>
        <p:style>
          <a:lnRef idx="0"/>
          <a:fillRef idx="0"/>
          <a:effectRef idx="0"/>
          <a:fontRef idx="minor"/>
        </p:style>
      </p:sp>
      <p:sp>
        <p:nvSpPr>
          <p:cNvPr id="334" name="CustomShape 74"/>
          <p:cNvSpPr/>
          <p:nvPr/>
        </p:nvSpPr>
        <p:spPr>
          <a:xfrm>
            <a:off x="10804320" y="53103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.883</a:t>
            </a:r>
            <a:endParaRPr b="0" lang="en-US" sz="1800" spc="-1" strike="noStrike">
              <a:solidFill>
                <a:srgbClr val="000000"/>
              </a:solidFill>
              <a:uFill>
                <a:solidFill>
                  <a:srgbClr val="ffffff"/>
                </a:solidFill>
              </a:uFill>
              <a:latin typeface="Arial"/>
            </a:endParaRPr>
          </a:p>
        </p:txBody>
      </p:sp>
      <p:sp>
        <p:nvSpPr>
          <p:cNvPr id="335" name="CustomShape 75"/>
          <p:cNvSpPr/>
          <p:nvPr/>
        </p:nvSpPr>
        <p:spPr>
          <a:xfrm>
            <a:off x="7790040" y="5534280"/>
            <a:ext cx="1203840" cy="275040"/>
          </a:xfrm>
          <a:prstGeom prst="rect">
            <a:avLst/>
          </a:prstGeom>
          <a:solidFill>
            <a:srgbClr val="ffffff"/>
          </a:solidFill>
          <a:ln>
            <a:noFill/>
          </a:ln>
        </p:spPr>
        <p:style>
          <a:lnRef idx="0"/>
          <a:fillRef idx="0"/>
          <a:effectRef idx="0"/>
          <a:fontRef idx="minor"/>
        </p:style>
      </p:sp>
      <p:sp>
        <p:nvSpPr>
          <p:cNvPr id="336" name="CustomShape 76"/>
          <p:cNvSpPr/>
          <p:nvPr/>
        </p:nvSpPr>
        <p:spPr>
          <a:xfrm>
            <a:off x="7922880" y="5559120"/>
            <a:ext cx="392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337" name="CustomShape 77"/>
          <p:cNvSpPr/>
          <p:nvPr/>
        </p:nvSpPr>
        <p:spPr>
          <a:xfrm>
            <a:off x="8962200" y="5534280"/>
            <a:ext cx="1201320" cy="275040"/>
          </a:xfrm>
          <a:prstGeom prst="rect">
            <a:avLst/>
          </a:prstGeom>
          <a:solidFill>
            <a:srgbClr val="ffffff"/>
          </a:solidFill>
          <a:ln>
            <a:noFill/>
          </a:ln>
        </p:spPr>
        <p:style>
          <a:lnRef idx="0"/>
          <a:fillRef idx="0"/>
          <a:effectRef idx="0"/>
          <a:fontRef idx="minor"/>
        </p:style>
      </p:sp>
      <p:sp>
        <p:nvSpPr>
          <p:cNvPr id="338" name="CustomShape 78"/>
          <p:cNvSpPr/>
          <p:nvPr/>
        </p:nvSpPr>
        <p:spPr>
          <a:xfrm>
            <a:off x="9632160" y="55591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.351</a:t>
            </a:r>
            <a:endParaRPr b="0" lang="en-US" sz="1800" spc="-1" strike="noStrike">
              <a:solidFill>
                <a:srgbClr val="000000"/>
              </a:solidFill>
              <a:uFill>
                <a:solidFill>
                  <a:srgbClr val="ffffff"/>
                </a:solidFill>
              </a:uFill>
              <a:latin typeface="Arial"/>
            </a:endParaRPr>
          </a:p>
        </p:txBody>
      </p:sp>
      <p:sp>
        <p:nvSpPr>
          <p:cNvPr id="339" name="CustomShape 79"/>
          <p:cNvSpPr/>
          <p:nvPr/>
        </p:nvSpPr>
        <p:spPr>
          <a:xfrm>
            <a:off x="10132200" y="5534280"/>
            <a:ext cx="1203840" cy="275040"/>
          </a:xfrm>
          <a:prstGeom prst="rect">
            <a:avLst/>
          </a:prstGeom>
          <a:solidFill>
            <a:srgbClr val="ffffff"/>
          </a:solidFill>
          <a:ln>
            <a:noFill/>
          </a:ln>
        </p:spPr>
        <p:style>
          <a:lnRef idx="0"/>
          <a:fillRef idx="0"/>
          <a:effectRef idx="0"/>
          <a:fontRef idx="minor"/>
        </p:style>
      </p:sp>
      <p:sp>
        <p:nvSpPr>
          <p:cNvPr id="340" name="CustomShape 80"/>
          <p:cNvSpPr/>
          <p:nvPr/>
        </p:nvSpPr>
        <p:spPr>
          <a:xfrm>
            <a:off x="10804320" y="55591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.501</a:t>
            </a:r>
            <a:endParaRPr b="0" lang="en-US" sz="1800" spc="-1" strike="noStrike">
              <a:solidFill>
                <a:srgbClr val="000000"/>
              </a:solidFill>
              <a:uFill>
                <a:solidFill>
                  <a:srgbClr val="ffffff"/>
                </a:solidFill>
              </a:uFill>
              <a:latin typeface="Arial"/>
            </a:endParaRPr>
          </a:p>
        </p:txBody>
      </p:sp>
      <p:sp>
        <p:nvSpPr>
          <p:cNvPr id="341" name="CustomShape 81"/>
          <p:cNvSpPr/>
          <p:nvPr/>
        </p:nvSpPr>
        <p:spPr>
          <a:xfrm>
            <a:off x="480960" y="2295720"/>
            <a:ext cx="7340760" cy="523800"/>
          </a:xfrm>
          <a:prstGeom prst="rect">
            <a:avLst/>
          </a:prstGeom>
          <a:solidFill>
            <a:srgbClr val="ffffff"/>
          </a:solidFill>
          <a:ln>
            <a:noFill/>
          </a:ln>
        </p:spPr>
        <p:style>
          <a:lnRef idx="0"/>
          <a:fillRef idx="0"/>
          <a:effectRef idx="0"/>
          <a:fontRef idx="minor"/>
        </p:style>
      </p:sp>
      <p:sp>
        <p:nvSpPr>
          <p:cNvPr id="342" name="CustomShape 82"/>
          <p:cNvSpPr/>
          <p:nvPr/>
        </p:nvSpPr>
        <p:spPr>
          <a:xfrm>
            <a:off x="480960" y="2793240"/>
            <a:ext cx="7340760" cy="275040"/>
          </a:xfrm>
          <a:prstGeom prst="rect">
            <a:avLst/>
          </a:prstGeom>
          <a:solidFill>
            <a:srgbClr val="ffffff"/>
          </a:solidFill>
          <a:ln>
            <a:noFill/>
          </a:ln>
        </p:spPr>
        <p:style>
          <a:lnRef idx="0"/>
          <a:fillRef idx="0"/>
          <a:effectRef idx="0"/>
          <a:fontRef idx="minor"/>
        </p:style>
      </p:sp>
      <p:sp>
        <p:nvSpPr>
          <p:cNvPr id="343" name="CustomShape 83"/>
          <p:cNvSpPr/>
          <p:nvPr/>
        </p:nvSpPr>
        <p:spPr>
          <a:xfrm>
            <a:off x="1639440" y="2806560"/>
            <a:ext cx="4612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   My supervisor consults me regarding changes and their implementation</a:t>
            </a:r>
            <a:endParaRPr b="0" lang="en-US" sz="1800" spc="-1" strike="noStrike">
              <a:solidFill>
                <a:srgbClr val="000000"/>
              </a:solidFill>
              <a:uFill>
                <a:solidFill>
                  <a:srgbClr val="ffffff"/>
                </a:solidFill>
              </a:uFill>
              <a:latin typeface="Arial"/>
            </a:endParaRPr>
          </a:p>
        </p:txBody>
      </p:sp>
      <p:sp>
        <p:nvSpPr>
          <p:cNvPr id="344" name="CustomShape 84"/>
          <p:cNvSpPr/>
          <p:nvPr/>
        </p:nvSpPr>
        <p:spPr>
          <a:xfrm>
            <a:off x="480960" y="3042000"/>
            <a:ext cx="7340760" cy="275040"/>
          </a:xfrm>
          <a:prstGeom prst="rect">
            <a:avLst/>
          </a:prstGeom>
          <a:solidFill>
            <a:srgbClr val="ffffff"/>
          </a:solidFill>
          <a:ln>
            <a:noFill/>
          </a:ln>
        </p:spPr>
        <p:style>
          <a:lnRef idx="0"/>
          <a:fillRef idx="0"/>
          <a:effectRef idx="0"/>
          <a:fontRef idx="minor"/>
        </p:style>
      </p:sp>
      <p:sp>
        <p:nvSpPr>
          <p:cNvPr id="345" name="CustomShape 85"/>
          <p:cNvSpPr/>
          <p:nvPr/>
        </p:nvSpPr>
        <p:spPr>
          <a:xfrm>
            <a:off x="1225800" y="3055320"/>
            <a:ext cx="27716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   My supervisor shares information with me</a:t>
            </a:r>
            <a:endParaRPr b="0" lang="en-US" sz="1800" spc="-1" strike="noStrike">
              <a:solidFill>
                <a:srgbClr val="000000"/>
              </a:solidFill>
              <a:uFill>
                <a:solidFill>
                  <a:srgbClr val="ffffff"/>
                </a:solidFill>
              </a:uFill>
              <a:latin typeface="Arial"/>
            </a:endParaRPr>
          </a:p>
        </p:txBody>
      </p:sp>
      <p:sp>
        <p:nvSpPr>
          <p:cNvPr id="346" name="CustomShape 86"/>
          <p:cNvSpPr/>
          <p:nvPr/>
        </p:nvSpPr>
        <p:spPr>
          <a:xfrm>
            <a:off x="480960" y="3292560"/>
            <a:ext cx="7340760" cy="275040"/>
          </a:xfrm>
          <a:prstGeom prst="rect">
            <a:avLst/>
          </a:prstGeom>
          <a:solidFill>
            <a:srgbClr val="ffffff"/>
          </a:solidFill>
          <a:ln>
            <a:noFill/>
          </a:ln>
        </p:spPr>
        <p:style>
          <a:lnRef idx="0"/>
          <a:fillRef idx="0"/>
          <a:effectRef idx="0"/>
          <a:fontRef idx="minor"/>
        </p:style>
      </p:sp>
      <p:sp>
        <p:nvSpPr>
          <p:cNvPr id="347" name="CustomShape 87"/>
          <p:cNvSpPr/>
          <p:nvPr/>
        </p:nvSpPr>
        <p:spPr>
          <a:xfrm>
            <a:off x="1519200" y="3305880"/>
            <a:ext cx="40687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   My supervisor focuses on dealing with issues related to people</a:t>
            </a:r>
            <a:endParaRPr b="0" lang="en-US" sz="1800" spc="-1" strike="noStrike">
              <a:solidFill>
                <a:srgbClr val="000000"/>
              </a:solidFill>
              <a:uFill>
                <a:solidFill>
                  <a:srgbClr val="ffffff"/>
                </a:solidFill>
              </a:uFill>
              <a:latin typeface="Arial"/>
            </a:endParaRPr>
          </a:p>
        </p:txBody>
      </p:sp>
      <p:sp>
        <p:nvSpPr>
          <p:cNvPr id="348" name="CustomShape 88"/>
          <p:cNvSpPr/>
          <p:nvPr/>
        </p:nvSpPr>
        <p:spPr>
          <a:xfrm>
            <a:off x="480960" y="3540960"/>
            <a:ext cx="7340760" cy="275040"/>
          </a:xfrm>
          <a:prstGeom prst="rect">
            <a:avLst/>
          </a:prstGeom>
          <a:solidFill>
            <a:srgbClr val="ffffff"/>
          </a:solidFill>
          <a:ln>
            <a:noFill/>
          </a:ln>
        </p:spPr>
        <p:style>
          <a:lnRef idx="0"/>
          <a:fillRef idx="0"/>
          <a:effectRef idx="0"/>
          <a:fontRef idx="minor"/>
        </p:style>
      </p:sp>
      <p:sp>
        <p:nvSpPr>
          <p:cNvPr id="349" name="CustomShape 89"/>
          <p:cNvSpPr/>
          <p:nvPr/>
        </p:nvSpPr>
        <p:spPr>
          <a:xfrm>
            <a:off x="1045800" y="3554640"/>
            <a:ext cx="1964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4   My supervisor is cooperative</a:t>
            </a:r>
            <a:endParaRPr b="0" lang="en-US" sz="1800" spc="-1" strike="noStrike">
              <a:solidFill>
                <a:srgbClr val="000000"/>
              </a:solidFill>
              <a:uFill>
                <a:solidFill>
                  <a:srgbClr val="ffffff"/>
                </a:solidFill>
              </a:uFill>
              <a:latin typeface="Arial"/>
            </a:endParaRPr>
          </a:p>
        </p:txBody>
      </p:sp>
      <p:sp>
        <p:nvSpPr>
          <p:cNvPr id="350" name="CustomShape 90"/>
          <p:cNvSpPr/>
          <p:nvPr/>
        </p:nvSpPr>
        <p:spPr>
          <a:xfrm>
            <a:off x="480960" y="3789720"/>
            <a:ext cx="7340760" cy="275040"/>
          </a:xfrm>
          <a:prstGeom prst="rect">
            <a:avLst/>
          </a:prstGeom>
          <a:solidFill>
            <a:srgbClr val="ffffff"/>
          </a:solidFill>
          <a:ln>
            <a:noFill/>
          </a:ln>
        </p:spPr>
        <p:style>
          <a:lnRef idx="0"/>
          <a:fillRef idx="0"/>
          <a:effectRef idx="0"/>
          <a:fontRef idx="minor"/>
        </p:style>
      </p:sp>
      <p:sp>
        <p:nvSpPr>
          <p:cNvPr id="351" name="CustomShape 91"/>
          <p:cNvSpPr/>
          <p:nvPr/>
        </p:nvSpPr>
        <p:spPr>
          <a:xfrm>
            <a:off x="1330560" y="3803040"/>
            <a:ext cx="32122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10 My supervisor effectively delegates responsibility</a:t>
            </a:r>
            <a:endParaRPr b="0" lang="en-US" sz="1800" spc="-1" strike="noStrike">
              <a:solidFill>
                <a:srgbClr val="000000"/>
              </a:solidFill>
              <a:uFill>
                <a:solidFill>
                  <a:srgbClr val="ffffff"/>
                </a:solidFill>
              </a:uFill>
              <a:latin typeface="Arial"/>
            </a:endParaRPr>
          </a:p>
        </p:txBody>
      </p:sp>
      <p:sp>
        <p:nvSpPr>
          <p:cNvPr id="352" name="CustomShape 92"/>
          <p:cNvSpPr/>
          <p:nvPr/>
        </p:nvSpPr>
        <p:spPr>
          <a:xfrm>
            <a:off x="480960" y="4038480"/>
            <a:ext cx="7340760" cy="275040"/>
          </a:xfrm>
          <a:prstGeom prst="rect">
            <a:avLst/>
          </a:prstGeom>
          <a:solidFill>
            <a:srgbClr val="ffffff"/>
          </a:solidFill>
          <a:ln>
            <a:noFill/>
          </a:ln>
        </p:spPr>
        <p:style>
          <a:lnRef idx="0"/>
          <a:fillRef idx="0"/>
          <a:effectRef idx="0"/>
          <a:fontRef idx="minor"/>
        </p:style>
      </p:sp>
      <p:sp>
        <p:nvSpPr>
          <p:cNvPr id="353" name="CustomShape 93"/>
          <p:cNvSpPr/>
          <p:nvPr/>
        </p:nvSpPr>
        <p:spPr>
          <a:xfrm>
            <a:off x="1410480" y="4051800"/>
            <a:ext cx="35611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11 My supervisor provides rewards in return for hard work</a:t>
            </a:r>
            <a:endParaRPr b="0" lang="en-US" sz="1800" spc="-1" strike="noStrike">
              <a:solidFill>
                <a:srgbClr val="000000"/>
              </a:solidFill>
              <a:uFill>
                <a:solidFill>
                  <a:srgbClr val="ffffff"/>
                </a:solidFill>
              </a:uFill>
              <a:latin typeface="Arial"/>
            </a:endParaRPr>
          </a:p>
        </p:txBody>
      </p:sp>
      <p:sp>
        <p:nvSpPr>
          <p:cNvPr id="354" name="CustomShape 94"/>
          <p:cNvSpPr/>
          <p:nvPr/>
        </p:nvSpPr>
        <p:spPr>
          <a:xfrm>
            <a:off x="480960" y="4289040"/>
            <a:ext cx="7340760" cy="275040"/>
          </a:xfrm>
          <a:prstGeom prst="rect">
            <a:avLst/>
          </a:prstGeom>
          <a:solidFill>
            <a:srgbClr val="ffffff"/>
          </a:solidFill>
          <a:ln>
            <a:noFill/>
          </a:ln>
        </p:spPr>
        <p:style>
          <a:lnRef idx="0"/>
          <a:fillRef idx="0"/>
          <a:effectRef idx="0"/>
          <a:fontRef idx="minor"/>
        </p:style>
      </p:sp>
      <p:sp>
        <p:nvSpPr>
          <p:cNvPr id="355" name="CustomShape 95"/>
          <p:cNvSpPr/>
          <p:nvPr/>
        </p:nvSpPr>
        <p:spPr>
          <a:xfrm>
            <a:off x="1387080" y="4300560"/>
            <a:ext cx="3475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9   My supervisor effectively implements company policy</a:t>
            </a:r>
            <a:endParaRPr b="0" lang="en-US" sz="1800" spc="-1" strike="noStrike">
              <a:solidFill>
                <a:srgbClr val="000000"/>
              </a:solidFill>
              <a:uFill>
                <a:solidFill>
                  <a:srgbClr val="ffffff"/>
                </a:solidFill>
              </a:uFill>
              <a:latin typeface="Arial"/>
            </a:endParaRPr>
          </a:p>
        </p:txBody>
      </p:sp>
      <p:sp>
        <p:nvSpPr>
          <p:cNvPr id="356" name="CustomShape 96"/>
          <p:cNvSpPr/>
          <p:nvPr/>
        </p:nvSpPr>
        <p:spPr>
          <a:xfrm>
            <a:off x="480960" y="4537800"/>
            <a:ext cx="7340760" cy="275040"/>
          </a:xfrm>
          <a:prstGeom prst="rect">
            <a:avLst/>
          </a:prstGeom>
          <a:solidFill>
            <a:srgbClr val="ffffff"/>
          </a:solidFill>
          <a:ln>
            <a:noFill/>
          </a:ln>
        </p:spPr>
        <p:style>
          <a:lnRef idx="0"/>
          <a:fillRef idx="0"/>
          <a:effectRef idx="0"/>
          <a:fontRef idx="minor"/>
        </p:style>
      </p:sp>
      <p:sp>
        <p:nvSpPr>
          <p:cNvPr id="357" name="CustomShape 97"/>
          <p:cNvSpPr/>
          <p:nvPr/>
        </p:nvSpPr>
        <p:spPr>
          <a:xfrm>
            <a:off x="1321920" y="4551120"/>
            <a:ext cx="3190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12 My supervisor concentrates on task coordination</a:t>
            </a:r>
            <a:endParaRPr b="0" lang="en-US" sz="1800" spc="-1" strike="noStrike">
              <a:solidFill>
                <a:srgbClr val="000000"/>
              </a:solidFill>
              <a:uFill>
                <a:solidFill>
                  <a:srgbClr val="ffffff"/>
                </a:solidFill>
              </a:uFill>
              <a:latin typeface="Arial"/>
            </a:endParaRPr>
          </a:p>
        </p:txBody>
      </p:sp>
      <p:sp>
        <p:nvSpPr>
          <p:cNvPr id="358" name="CustomShape 98"/>
          <p:cNvSpPr/>
          <p:nvPr/>
        </p:nvSpPr>
        <p:spPr>
          <a:xfrm>
            <a:off x="480960" y="4786560"/>
            <a:ext cx="7340760" cy="275040"/>
          </a:xfrm>
          <a:prstGeom prst="rect">
            <a:avLst/>
          </a:prstGeom>
          <a:solidFill>
            <a:srgbClr val="ffffff"/>
          </a:solidFill>
          <a:ln>
            <a:noFill/>
          </a:ln>
        </p:spPr>
        <p:style>
          <a:lnRef idx="0"/>
          <a:fillRef idx="0"/>
          <a:effectRef idx="0"/>
          <a:fontRef idx="minor"/>
        </p:style>
      </p:sp>
      <p:sp>
        <p:nvSpPr>
          <p:cNvPr id="359" name="CustomShape 99"/>
          <p:cNvSpPr/>
          <p:nvPr/>
        </p:nvSpPr>
        <p:spPr>
          <a:xfrm>
            <a:off x="1699560" y="4799880"/>
            <a:ext cx="4882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   My supervisor makes it clear what rewards they will receive for performance</a:t>
            </a:r>
            <a:endParaRPr b="0" lang="en-US" sz="1800" spc="-1" strike="noStrike">
              <a:solidFill>
                <a:srgbClr val="000000"/>
              </a:solidFill>
              <a:uFill>
                <a:solidFill>
                  <a:srgbClr val="ffffff"/>
                </a:solidFill>
              </a:uFill>
              <a:latin typeface="Arial"/>
            </a:endParaRPr>
          </a:p>
        </p:txBody>
      </p:sp>
      <p:sp>
        <p:nvSpPr>
          <p:cNvPr id="360" name="CustomShape 100"/>
          <p:cNvSpPr/>
          <p:nvPr/>
        </p:nvSpPr>
        <p:spPr>
          <a:xfrm>
            <a:off x="480960" y="5034960"/>
            <a:ext cx="7340760" cy="275040"/>
          </a:xfrm>
          <a:prstGeom prst="rect">
            <a:avLst/>
          </a:prstGeom>
          <a:solidFill>
            <a:srgbClr val="ffffff"/>
          </a:solidFill>
          <a:ln>
            <a:noFill/>
          </a:ln>
        </p:spPr>
        <p:style>
          <a:lnRef idx="0"/>
          <a:fillRef idx="0"/>
          <a:effectRef idx="0"/>
          <a:fontRef idx="minor"/>
        </p:style>
      </p:sp>
      <p:sp>
        <p:nvSpPr>
          <p:cNvPr id="361" name="CustomShape 101"/>
          <p:cNvSpPr/>
          <p:nvPr/>
        </p:nvSpPr>
        <p:spPr>
          <a:xfrm>
            <a:off x="1556640" y="5048280"/>
            <a:ext cx="42469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   My supervisor sets an example by working hard himself or herself</a:t>
            </a:r>
            <a:endParaRPr b="0" lang="en-US" sz="1800" spc="-1" strike="noStrike">
              <a:solidFill>
                <a:srgbClr val="000000"/>
              </a:solidFill>
              <a:uFill>
                <a:solidFill>
                  <a:srgbClr val="ffffff"/>
                </a:solidFill>
              </a:uFill>
              <a:latin typeface="Arial"/>
            </a:endParaRPr>
          </a:p>
        </p:txBody>
      </p:sp>
      <p:sp>
        <p:nvSpPr>
          <p:cNvPr id="362" name="CustomShape 102"/>
          <p:cNvSpPr/>
          <p:nvPr/>
        </p:nvSpPr>
        <p:spPr>
          <a:xfrm>
            <a:off x="480960" y="5285520"/>
            <a:ext cx="7340760" cy="273240"/>
          </a:xfrm>
          <a:prstGeom prst="rect">
            <a:avLst/>
          </a:prstGeom>
          <a:solidFill>
            <a:srgbClr val="ffffff"/>
          </a:solidFill>
          <a:ln>
            <a:noFill/>
          </a:ln>
        </p:spPr>
        <p:style>
          <a:lnRef idx="0"/>
          <a:fillRef idx="0"/>
          <a:effectRef idx="0"/>
          <a:fontRef idx="minor"/>
        </p:style>
      </p:sp>
      <p:sp>
        <p:nvSpPr>
          <p:cNvPr id="363" name="CustomShape 103"/>
          <p:cNvSpPr/>
          <p:nvPr/>
        </p:nvSpPr>
        <p:spPr>
          <a:xfrm>
            <a:off x="1591200" y="5297040"/>
            <a:ext cx="4371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   My supervisor displays a high level of specialist knowledge and skill</a:t>
            </a:r>
            <a:endParaRPr b="0" lang="en-US" sz="1800" spc="-1" strike="noStrike">
              <a:solidFill>
                <a:srgbClr val="000000"/>
              </a:solidFill>
              <a:uFill>
                <a:solidFill>
                  <a:srgbClr val="ffffff"/>
                </a:solidFill>
              </a:uFill>
              <a:latin typeface="Arial"/>
            </a:endParaRPr>
          </a:p>
        </p:txBody>
      </p:sp>
      <p:sp>
        <p:nvSpPr>
          <p:cNvPr id="364" name="CustomShape 104"/>
          <p:cNvSpPr/>
          <p:nvPr/>
        </p:nvSpPr>
        <p:spPr>
          <a:xfrm>
            <a:off x="480960" y="5534280"/>
            <a:ext cx="7340760" cy="275040"/>
          </a:xfrm>
          <a:prstGeom prst="rect">
            <a:avLst/>
          </a:prstGeom>
          <a:solidFill>
            <a:srgbClr val="ffffff"/>
          </a:solidFill>
          <a:ln>
            <a:noFill/>
          </a:ln>
        </p:spPr>
        <p:style>
          <a:lnRef idx="0"/>
          <a:fillRef idx="0"/>
          <a:effectRef idx="0"/>
          <a:fontRef idx="minor"/>
        </p:style>
      </p:sp>
      <p:sp>
        <p:nvSpPr>
          <p:cNvPr id="365" name="CustomShape 105"/>
          <p:cNvSpPr/>
          <p:nvPr/>
        </p:nvSpPr>
        <p:spPr>
          <a:xfrm>
            <a:off x="1520640" y="5547600"/>
            <a:ext cx="4083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   My supervisor generates enthusiasm in his or her subordinates</a:t>
            </a:r>
            <a:endParaRPr b="0" lang="en-US" sz="1800" spc="-1" strike="noStrike">
              <a:solidFill>
                <a:srgbClr val="000000"/>
              </a:solidFill>
              <a:uFill>
                <a:solidFill>
                  <a:srgbClr val="ffffff"/>
                </a:solidFill>
              </a:uFill>
              <a:latin typeface="Arial"/>
            </a:endParaRPr>
          </a:p>
        </p:txBody>
      </p:sp>
      <p:sp>
        <p:nvSpPr>
          <p:cNvPr id="366" name="CustomShape 106"/>
          <p:cNvSpPr/>
          <p:nvPr/>
        </p:nvSpPr>
        <p:spPr>
          <a:xfrm>
            <a:off x="7790040" y="2544480"/>
            <a:ext cx="1203840" cy="275040"/>
          </a:xfrm>
          <a:prstGeom prst="rect">
            <a:avLst/>
          </a:prstGeom>
          <a:solidFill>
            <a:srgbClr val="ffffff"/>
          </a:solidFill>
          <a:ln>
            <a:noFill/>
          </a:ln>
        </p:spPr>
        <p:style>
          <a:lnRef idx="0"/>
          <a:fillRef idx="0"/>
          <a:effectRef idx="0"/>
          <a:fontRef idx="minor"/>
        </p:style>
      </p:sp>
      <p:sp>
        <p:nvSpPr>
          <p:cNvPr id="367" name="CustomShape 107"/>
          <p:cNvSpPr/>
          <p:nvPr/>
        </p:nvSpPr>
        <p:spPr>
          <a:xfrm>
            <a:off x="8285760" y="25826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368" name="CustomShape 108"/>
          <p:cNvSpPr/>
          <p:nvPr/>
        </p:nvSpPr>
        <p:spPr>
          <a:xfrm>
            <a:off x="8962200" y="2544480"/>
            <a:ext cx="1201320" cy="275040"/>
          </a:xfrm>
          <a:prstGeom prst="rect">
            <a:avLst/>
          </a:prstGeom>
          <a:solidFill>
            <a:srgbClr val="ffffff"/>
          </a:solidFill>
          <a:ln>
            <a:noFill/>
          </a:ln>
        </p:spPr>
        <p:style>
          <a:lnRef idx="0"/>
          <a:fillRef idx="0"/>
          <a:effectRef idx="0"/>
          <a:fontRef idx="minor"/>
        </p:style>
      </p:sp>
      <p:sp>
        <p:nvSpPr>
          <p:cNvPr id="369" name="CustomShape 109"/>
          <p:cNvSpPr/>
          <p:nvPr/>
        </p:nvSpPr>
        <p:spPr>
          <a:xfrm>
            <a:off x="9455760" y="25826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370" name="CustomShape 110"/>
          <p:cNvSpPr/>
          <p:nvPr/>
        </p:nvSpPr>
        <p:spPr>
          <a:xfrm>
            <a:off x="10132200" y="2544480"/>
            <a:ext cx="1203840" cy="275040"/>
          </a:xfrm>
          <a:prstGeom prst="rect">
            <a:avLst/>
          </a:prstGeom>
          <a:solidFill>
            <a:srgbClr val="ffffff"/>
          </a:solidFill>
          <a:ln>
            <a:noFill/>
          </a:ln>
        </p:spPr>
        <p:style>
          <a:lnRef idx="0"/>
          <a:fillRef idx="0"/>
          <a:effectRef idx="0"/>
          <a:fontRef idx="minor"/>
        </p:style>
      </p:sp>
      <p:sp>
        <p:nvSpPr>
          <p:cNvPr id="371" name="CustomShape 111"/>
          <p:cNvSpPr/>
          <p:nvPr/>
        </p:nvSpPr>
        <p:spPr>
          <a:xfrm>
            <a:off x="10627920" y="25826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372" name="CustomShape 112"/>
          <p:cNvSpPr/>
          <p:nvPr/>
        </p:nvSpPr>
        <p:spPr>
          <a:xfrm>
            <a:off x="7790040" y="2295720"/>
            <a:ext cx="3546000" cy="275040"/>
          </a:xfrm>
          <a:prstGeom prst="rect">
            <a:avLst/>
          </a:prstGeom>
          <a:solidFill>
            <a:srgbClr val="ffffff"/>
          </a:solidFill>
          <a:ln>
            <a:noFill/>
          </a:ln>
        </p:spPr>
        <p:style>
          <a:lnRef idx="0"/>
          <a:fillRef idx="0"/>
          <a:effectRef idx="0"/>
          <a:fontRef idx="minor"/>
        </p:style>
      </p:sp>
      <p:sp>
        <p:nvSpPr>
          <p:cNvPr id="373" name="CustomShape 113"/>
          <p:cNvSpPr/>
          <p:nvPr/>
        </p:nvSpPr>
        <p:spPr>
          <a:xfrm>
            <a:off x="9225000" y="2334240"/>
            <a:ext cx="721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Component</a:t>
            </a:r>
            <a:endParaRPr b="0" lang="en-US" sz="1800" spc="-1" strike="noStrike">
              <a:solidFill>
                <a:srgbClr val="000000"/>
              </a:solidFill>
              <a:uFill>
                <a:solidFill>
                  <a:srgbClr val="ffffff"/>
                </a:solidFill>
              </a:uFill>
              <a:latin typeface="Arial"/>
            </a:endParaRPr>
          </a:p>
        </p:txBody>
      </p:sp>
      <p:sp>
        <p:nvSpPr>
          <p:cNvPr id="374" name="Line 114"/>
          <p:cNvSpPr/>
          <p:nvPr/>
        </p:nvSpPr>
        <p:spPr>
          <a:xfrm>
            <a:off x="7790040" y="2544480"/>
            <a:ext cx="1172160" cy="1800"/>
          </a:xfrm>
          <a:prstGeom prst="line">
            <a:avLst/>
          </a:prstGeom>
          <a:ln w="11160">
            <a:solidFill>
              <a:srgbClr val="000000"/>
            </a:solidFill>
            <a:round/>
          </a:ln>
        </p:spPr>
        <p:style>
          <a:lnRef idx="0"/>
          <a:fillRef idx="0"/>
          <a:effectRef idx="0"/>
          <a:fontRef idx="minor"/>
        </p:style>
      </p:sp>
      <p:sp>
        <p:nvSpPr>
          <p:cNvPr id="375" name="Line 115"/>
          <p:cNvSpPr/>
          <p:nvPr/>
        </p:nvSpPr>
        <p:spPr>
          <a:xfrm>
            <a:off x="8962200" y="2544480"/>
            <a:ext cx="2160" cy="3238200"/>
          </a:xfrm>
          <a:prstGeom prst="line">
            <a:avLst/>
          </a:prstGeom>
          <a:ln w="11160">
            <a:solidFill>
              <a:srgbClr val="000000"/>
            </a:solidFill>
            <a:round/>
          </a:ln>
        </p:spPr>
        <p:style>
          <a:lnRef idx="0"/>
          <a:fillRef idx="0"/>
          <a:effectRef idx="0"/>
          <a:fontRef idx="minor"/>
        </p:style>
      </p:sp>
      <p:sp>
        <p:nvSpPr>
          <p:cNvPr id="376" name="Line 116"/>
          <p:cNvSpPr/>
          <p:nvPr/>
        </p:nvSpPr>
        <p:spPr>
          <a:xfrm>
            <a:off x="8962200" y="2544480"/>
            <a:ext cx="1169640" cy="1800"/>
          </a:xfrm>
          <a:prstGeom prst="line">
            <a:avLst/>
          </a:prstGeom>
          <a:ln w="11160">
            <a:solidFill>
              <a:srgbClr val="000000"/>
            </a:solidFill>
            <a:round/>
          </a:ln>
        </p:spPr>
        <p:style>
          <a:lnRef idx="0"/>
          <a:fillRef idx="0"/>
          <a:effectRef idx="0"/>
          <a:fontRef idx="minor"/>
        </p:style>
      </p:sp>
      <p:sp>
        <p:nvSpPr>
          <p:cNvPr id="377" name="Line 117"/>
          <p:cNvSpPr/>
          <p:nvPr/>
        </p:nvSpPr>
        <p:spPr>
          <a:xfrm>
            <a:off x="10131840" y="2544480"/>
            <a:ext cx="2520" cy="3238200"/>
          </a:xfrm>
          <a:prstGeom prst="line">
            <a:avLst/>
          </a:prstGeom>
          <a:ln w="11160">
            <a:solidFill>
              <a:srgbClr val="000000"/>
            </a:solidFill>
            <a:round/>
          </a:ln>
        </p:spPr>
        <p:style>
          <a:lnRef idx="0"/>
          <a:fillRef idx="0"/>
          <a:effectRef idx="0"/>
          <a:fontRef idx="minor"/>
        </p:style>
      </p:sp>
      <p:sp>
        <p:nvSpPr>
          <p:cNvPr id="378" name="Line 118"/>
          <p:cNvSpPr/>
          <p:nvPr/>
        </p:nvSpPr>
        <p:spPr>
          <a:xfrm>
            <a:off x="10131840" y="2544480"/>
            <a:ext cx="1172520" cy="1800"/>
          </a:xfrm>
          <a:prstGeom prst="line">
            <a:avLst/>
          </a:prstGeom>
          <a:ln w="11160">
            <a:solidFill>
              <a:srgbClr val="000000"/>
            </a:solidFill>
            <a:round/>
          </a:ln>
        </p:spPr>
        <p:style>
          <a:lnRef idx="0"/>
          <a:fillRef idx="0"/>
          <a:effectRef idx="0"/>
          <a:fontRef idx="minor"/>
        </p:style>
      </p:sp>
      <p:sp>
        <p:nvSpPr>
          <p:cNvPr id="379" name="CustomShape 119"/>
          <p:cNvSpPr/>
          <p:nvPr/>
        </p:nvSpPr>
        <p:spPr>
          <a:xfrm>
            <a:off x="467280" y="5783040"/>
            <a:ext cx="10868760" cy="485640"/>
          </a:xfrm>
          <a:prstGeom prst="rect">
            <a:avLst/>
          </a:prstGeom>
          <a:solidFill>
            <a:srgbClr val="ffffff"/>
          </a:solidFill>
          <a:ln>
            <a:noFill/>
          </a:ln>
        </p:spPr>
        <p:style>
          <a:lnRef idx="0"/>
          <a:fillRef idx="0"/>
          <a:effectRef idx="0"/>
          <a:fontRef idx="minor"/>
        </p:style>
      </p:sp>
      <p:sp>
        <p:nvSpPr>
          <p:cNvPr id="380" name="CustomShape 120"/>
          <p:cNvSpPr/>
          <p:nvPr/>
        </p:nvSpPr>
        <p:spPr>
          <a:xfrm>
            <a:off x="1298880" y="5821200"/>
            <a:ext cx="3129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Extraction Method: Principal Component Analysis. </a:t>
            </a:r>
            <a:endParaRPr b="0" lang="en-US" sz="1800" spc="-1" strike="noStrike">
              <a:solidFill>
                <a:srgbClr val="000000"/>
              </a:solidFill>
              <a:uFill>
                <a:solidFill>
                  <a:srgbClr val="ffffff"/>
                </a:solidFill>
              </a:uFill>
              <a:latin typeface="Arial"/>
            </a:endParaRPr>
          </a:p>
        </p:txBody>
      </p:sp>
      <p:sp>
        <p:nvSpPr>
          <p:cNvPr id="381" name="CustomShape 121"/>
          <p:cNvSpPr/>
          <p:nvPr/>
        </p:nvSpPr>
        <p:spPr>
          <a:xfrm>
            <a:off x="1330560" y="6031800"/>
            <a:ext cx="32580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Method: Varimax with Kaiser Normalization.</a:t>
            </a:r>
            <a:endParaRPr b="0" lang="en-US" sz="1800" spc="-1" strike="noStrike">
              <a:solidFill>
                <a:srgbClr val="000000"/>
              </a:solidFill>
              <a:uFill>
                <a:solidFill>
                  <a:srgbClr val="ffffff"/>
                </a:solidFill>
              </a:uFill>
              <a:latin typeface="Arial"/>
            </a:endParaRPr>
          </a:p>
        </p:txBody>
      </p:sp>
      <p:sp>
        <p:nvSpPr>
          <p:cNvPr id="382" name="CustomShape 122"/>
          <p:cNvSpPr/>
          <p:nvPr/>
        </p:nvSpPr>
        <p:spPr>
          <a:xfrm>
            <a:off x="467280" y="6242040"/>
            <a:ext cx="10868760" cy="313200"/>
          </a:xfrm>
          <a:prstGeom prst="rect">
            <a:avLst/>
          </a:prstGeom>
          <a:solidFill>
            <a:srgbClr val="ffffff"/>
          </a:solidFill>
          <a:ln>
            <a:noFill/>
          </a:ln>
        </p:spPr>
        <p:style>
          <a:lnRef idx="0"/>
          <a:fillRef idx="0"/>
          <a:effectRef idx="0"/>
          <a:fontRef idx="minor"/>
        </p:style>
      </p:sp>
      <p:sp>
        <p:nvSpPr>
          <p:cNvPr id="383" name="CustomShape 123"/>
          <p:cNvSpPr/>
          <p:nvPr/>
        </p:nvSpPr>
        <p:spPr>
          <a:xfrm>
            <a:off x="699840" y="6242040"/>
            <a:ext cx="10636200" cy="313200"/>
          </a:xfrm>
          <a:prstGeom prst="rect">
            <a:avLst/>
          </a:prstGeom>
          <a:solidFill>
            <a:srgbClr val="ffffff"/>
          </a:solidFill>
          <a:ln>
            <a:noFill/>
          </a:ln>
        </p:spPr>
        <p:style>
          <a:lnRef idx="0"/>
          <a:fillRef idx="0"/>
          <a:effectRef idx="0"/>
          <a:fontRef idx="minor"/>
        </p:style>
      </p:sp>
      <p:sp>
        <p:nvSpPr>
          <p:cNvPr id="384" name="CustomShape 124"/>
          <p:cNvSpPr/>
          <p:nvPr/>
        </p:nvSpPr>
        <p:spPr>
          <a:xfrm>
            <a:off x="1568160" y="6293880"/>
            <a:ext cx="2119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converged in 3 iterations.</a:t>
            </a:r>
            <a:endParaRPr b="0" lang="en-US" sz="1800" spc="-1" strike="noStrike">
              <a:solidFill>
                <a:srgbClr val="000000"/>
              </a:solidFill>
              <a:uFill>
                <a:solidFill>
                  <a:srgbClr val="ffffff"/>
                </a:solidFill>
              </a:uFill>
              <a:latin typeface="Arial"/>
            </a:endParaRPr>
          </a:p>
        </p:txBody>
      </p:sp>
      <p:sp>
        <p:nvSpPr>
          <p:cNvPr id="385" name="CustomShape 125"/>
          <p:cNvSpPr/>
          <p:nvPr/>
        </p:nvSpPr>
        <p:spPr>
          <a:xfrm>
            <a:off x="891000" y="6280200"/>
            <a:ext cx="155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a. </a:t>
            </a:r>
            <a:endParaRPr b="0" lang="en-US" sz="1800" spc="-1" strike="noStrike">
              <a:solidFill>
                <a:srgbClr val="000000"/>
              </a:solidFill>
              <a:uFill>
                <a:solidFill>
                  <a:srgbClr val="ffffff"/>
                </a:solidFill>
              </a:uFill>
              <a:latin typeface="Arial"/>
            </a:endParaRPr>
          </a:p>
        </p:txBody>
      </p:sp>
      <p:sp>
        <p:nvSpPr>
          <p:cNvPr id="386" name="CustomShape 126"/>
          <p:cNvSpPr/>
          <p:nvPr/>
        </p:nvSpPr>
        <p:spPr>
          <a:xfrm>
            <a:off x="467280" y="6530760"/>
            <a:ext cx="10836720" cy="12960"/>
          </a:xfrm>
          <a:prstGeom prst="rect">
            <a:avLst/>
          </a:prstGeom>
          <a:solidFill>
            <a:srgbClr val="ffffff"/>
          </a:solidFill>
          <a:ln>
            <a:noFill/>
          </a:ln>
        </p:spPr>
        <p:style>
          <a:lnRef idx="0"/>
          <a:fillRef idx="0"/>
          <a:effectRef idx="0"/>
          <a:fontRef idx="minor"/>
        </p:style>
      </p:sp>
      <p:sp>
        <p:nvSpPr>
          <p:cNvPr id="387" name="CustomShape 127"/>
          <p:cNvSpPr/>
          <p:nvPr/>
        </p:nvSpPr>
        <p:spPr>
          <a:xfrm>
            <a:off x="325800" y="1823400"/>
            <a:ext cx="11135520" cy="131760"/>
          </a:xfrm>
          <a:prstGeom prst="rect">
            <a:avLst/>
          </a:prstGeom>
          <a:solidFill>
            <a:srgbClr val="ffffff"/>
          </a:solidFill>
          <a:ln>
            <a:noFill/>
          </a:ln>
        </p:spPr>
        <p:style>
          <a:lnRef idx="0"/>
          <a:fillRef idx="0"/>
          <a:effectRef idx="0"/>
          <a:fontRef idx="minor"/>
        </p:style>
      </p:sp>
      <p:sp>
        <p:nvSpPr>
          <p:cNvPr id="388" name="CustomShape 128"/>
          <p:cNvSpPr/>
          <p:nvPr/>
        </p:nvSpPr>
        <p:spPr>
          <a:xfrm>
            <a:off x="325800" y="1823400"/>
            <a:ext cx="154800" cy="4837320"/>
          </a:xfrm>
          <a:prstGeom prst="rect">
            <a:avLst/>
          </a:prstGeom>
          <a:solidFill>
            <a:srgbClr val="ffffff"/>
          </a:solidFill>
          <a:ln>
            <a:noFill/>
          </a:ln>
        </p:spPr>
        <p:style>
          <a:lnRef idx="0"/>
          <a:fillRef idx="0"/>
          <a:effectRef idx="0"/>
          <a:fontRef idx="minor"/>
        </p:style>
      </p:sp>
      <p:sp>
        <p:nvSpPr>
          <p:cNvPr id="389" name="CustomShape 129"/>
          <p:cNvSpPr/>
          <p:nvPr/>
        </p:nvSpPr>
        <p:spPr>
          <a:xfrm>
            <a:off x="11304360" y="1823400"/>
            <a:ext cx="170640" cy="4837320"/>
          </a:xfrm>
          <a:prstGeom prst="rect">
            <a:avLst/>
          </a:prstGeom>
          <a:solidFill>
            <a:srgbClr val="ffffff"/>
          </a:solidFill>
          <a:ln>
            <a:noFill/>
          </a:ln>
        </p:spPr>
        <p:style>
          <a:lnRef idx="0"/>
          <a:fillRef idx="0"/>
          <a:effectRef idx="0"/>
          <a:fontRef idx="minor"/>
        </p:style>
      </p:sp>
      <p:sp>
        <p:nvSpPr>
          <p:cNvPr id="390" name="CustomShape 130"/>
          <p:cNvSpPr/>
          <p:nvPr/>
        </p:nvSpPr>
        <p:spPr>
          <a:xfrm>
            <a:off x="325800" y="6530760"/>
            <a:ext cx="11135520" cy="143280"/>
          </a:xfrm>
          <a:prstGeom prst="rect">
            <a:avLst/>
          </a:prstGeom>
          <a:solidFill>
            <a:srgbClr val="ffffff"/>
          </a:solidFill>
          <a:ln>
            <a:noFill/>
          </a:ln>
        </p:spPr>
        <p:style>
          <a:lnRef idx="0"/>
          <a:fillRef idx="0"/>
          <a:effectRef idx="0"/>
          <a:fontRef idx="minor"/>
        </p:style>
      </p:sp>
      <p:sp>
        <p:nvSpPr>
          <p:cNvPr id="391" name="Line 131"/>
          <p:cNvSpPr/>
          <p:nvPr/>
        </p:nvSpPr>
        <p:spPr>
          <a:xfrm>
            <a:off x="480600" y="2295720"/>
            <a:ext cx="2520" cy="3486960"/>
          </a:xfrm>
          <a:prstGeom prst="line">
            <a:avLst/>
          </a:prstGeom>
          <a:ln w="22320">
            <a:solidFill>
              <a:srgbClr val="000000"/>
            </a:solidFill>
            <a:round/>
          </a:ln>
        </p:spPr>
        <p:style>
          <a:lnRef idx="0"/>
          <a:fillRef idx="0"/>
          <a:effectRef idx="0"/>
          <a:fontRef idx="minor"/>
        </p:style>
      </p:sp>
      <p:sp>
        <p:nvSpPr>
          <p:cNvPr id="392" name="Line 132"/>
          <p:cNvSpPr/>
          <p:nvPr/>
        </p:nvSpPr>
        <p:spPr>
          <a:xfrm>
            <a:off x="11320200" y="2295720"/>
            <a:ext cx="2160" cy="3500640"/>
          </a:xfrm>
          <a:prstGeom prst="line">
            <a:avLst/>
          </a:prstGeom>
          <a:ln w="22320">
            <a:solidFill>
              <a:srgbClr val="000000"/>
            </a:solidFill>
            <a:round/>
          </a:ln>
        </p:spPr>
        <p:style>
          <a:lnRef idx="0"/>
          <a:fillRef idx="0"/>
          <a:effectRef idx="0"/>
          <a:fontRef idx="minor"/>
        </p:style>
      </p:sp>
      <p:sp>
        <p:nvSpPr>
          <p:cNvPr id="393" name="Line 133"/>
          <p:cNvSpPr/>
          <p:nvPr/>
        </p:nvSpPr>
        <p:spPr>
          <a:xfrm>
            <a:off x="480600" y="2295720"/>
            <a:ext cx="10823760" cy="1800"/>
          </a:xfrm>
          <a:prstGeom prst="line">
            <a:avLst/>
          </a:prstGeom>
          <a:ln w="22320">
            <a:solidFill>
              <a:srgbClr val="000000"/>
            </a:solidFill>
            <a:round/>
          </a:ln>
        </p:spPr>
        <p:style>
          <a:lnRef idx="0"/>
          <a:fillRef idx="0"/>
          <a:effectRef idx="0"/>
          <a:fontRef idx="minor"/>
        </p:style>
      </p:sp>
      <p:sp>
        <p:nvSpPr>
          <p:cNvPr id="394" name="Line 134"/>
          <p:cNvSpPr/>
          <p:nvPr/>
        </p:nvSpPr>
        <p:spPr>
          <a:xfrm>
            <a:off x="480600" y="5796360"/>
            <a:ext cx="10839600" cy="1800"/>
          </a:xfrm>
          <a:prstGeom prst="line">
            <a:avLst/>
          </a:prstGeom>
          <a:ln w="22320">
            <a:solidFill>
              <a:srgbClr val="000000"/>
            </a:solidFill>
            <a:round/>
          </a:ln>
        </p:spPr>
        <p:style>
          <a:lnRef idx="0"/>
          <a:fillRef idx="0"/>
          <a:effectRef idx="0"/>
          <a:fontRef idx="minor"/>
        </p:style>
      </p:sp>
      <p:sp>
        <p:nvSpPr>
          <p:cNvPr id="395" name="Line 135"/>
          <p:cNvSpPr/>
          <p:nvPr/>
        </p:nvSpPr>
        <p:spPr>
          <a:xfrm>
            <a:off x="496800" y="2806560"/>
            <a:ext cx="10791360" cy="1800"/>
          </a:xfrm>
          <a:prstGeom prst="line">
            <a:avLst/>
          </a:prstGeom>
          <a:ln w="22320">
            <a:solidFill>
              <a:srgbClr val="000000"/>
            </a:solidFill>
            <a:round/>
          </a:ln>
        </p:spPr>
        <p:style>
          <a:lnRef idx="0"/>
          <a:fillRef idx="0"/>
          <a:effectRef idx="0"/>
          <a:fontRef idx="minor"/>
        </p:style>
      </p:sp>
      <p:sp>
        <p:nvSpPr>
          <p:cNvPr id="396" name="Line 136"/>
          <p:cNvSpPr/>
          <p:nvPr/>
        </p:nvSpPr>
        <p:spPr>
          <a:xfrm>
            <a:off x="7805880" y="2309040"/>
            <a:ext cx="2160" cy="3460320"/>
          </a:xfrm>
          <a:prstGeom prst="line">
            <a:avLst/>
          </a:prstGeom>
          <a:ln w="22320">
            <a:solidFill>
              <a:srgbClr val="000000"/>
            </a:solidFill>
            <a:round/>
          </a:ln>
        </p:spPr>
        <p:style>
          <a:lnRef idx="0"/>
          <a:fillRef idx="0"/>
          <a:effectRef idx="0"/>
          <a:fontRef idx="minor"/>
        </p:style>
      </p:sp>
      <p:sp>
        <p:nvSpPr>
          <p:cNvPr id="397" name="CustomShape 137"/>
          <p:cNvSpPr/>
          <p:nvPr/>
        </p:nvSpPr>
        <p:spPr>
          <a:xfrm>
            <a:off x="496800" y="5061960"/>
            <a:ext cx="9468360" cy="190800"/>
          </a:xfrm>
          <a:prstGeom prst="roundRect">
            <a:avLst>
              <a:gd name="adj" fmla="val 16667"/>
            </a:avLst>
          </a:prstGeom>
          <a:noFill/>
          <a:ln w="38160"/>
        </p:spPr>
        <p:style>
          <a:lnRef idx="2">
            <a:schemeClr val="accent1">
              <a:shade val="50000"/>
            </a:schemeClr>
          </a:lnRef>
          <a:fillRef idx="1">
            <a:schemeClr val="accent1"/>
          </a:fillRef>
          <a:effectRef idx="0">
            <a:schemeClr val="accent1"/>
          </a:effectRef>
          <a:fontRef idx="minor"/>
        </p:style>
      </p:sp>
      <p:sp>
        <p:nvSpPr>
          <p:cNvPr id="398" name="CustomShape 138"/>
          <p:cNvSpPr/>
          <p:nvPr/>
        </p:nvSpPr>
        <p:spPr>
          <a:xfrm>
            <a:off x="503640" y="5551560"/>
            <a:ext cx="10581480" cy="165600"/>
          </a:xfrm>
          <a:prstGeom prst="roundRect">
            <a:avLst>
              <a:gd name="adj" fmla="val 16667"/>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42">
                                  <p:stCondLst>
                                    <p:cond delay="0"/>
                                  </p:stCondLst>
                                  <p:childTnLst>
                                    <p:set>
                                      <p:cBhvr>
                                        <p:cTn id="128" dur="1" fill="hold">
                                          <p:stCondLst>
                                            <p:cond delay="0"/>
                                          </p:stCondLst>
                                        </p:cTn>
                                        <p:tgtEl>
                                          <p:spTgt spid="397"/>
                                        </p:tgtEl>
                                        <p:attrNameLst>
                                          <p:attrName>style.visibility</p:attrName>
                                        </p:attrNameLst>
                                      </p:cBhvr>
                                      <p:to>
                                        <p:strVal val="visible"/>
                                      </p:to>
                                    </p:set>
                                    <p:animEffect filter="fade" transition="in">
                                      <p:cBhvr additive="repl">
                                        <p:cTn id="129" dur="1000"/>
                                        <p:tgtEl>
                                          <p:spTgt spid="397"/>
                                        </p:tgtEl>
                                      </p:cBhvr>
                                    </p:animEffect>
                                    <p:anim calcmode="lin" valueType="num">
                                      <p:cBhvr additive="repl">
                                        <p:cTn id="130" dur="1000" fill="hold"/>
                                        <p:tgtEl>
                                          <p:spTgt spid="397"/>
                                        </p:tgtEl>
                                        <p:attrNameLst>
                                          <p:attrName>ppt_x</p:attrName>
                                        </p:attrNameLst>
                                      </p:cBhvr>
                                      <p:tavLst>
                                        <p:tav tm="0">
                                          <p:val>
                                            <p:strVal val="#ppt_x"/>
                                          </p:val>
                                        </p:tav>
                                        <p:tav tm="100000">
                                          <p:val>
                                            <p:strVal val="#ppt_x"/>
                                          </p:val>
                                        </p:tav>
                                      </p:tavLst>
                                    </p:anim>
                                    <p:anim calcmode="lin" valueType="num">
                                      <p:cBhvr additive="repl">
                                        <p:cTn id="131" dur="1000" fill="hold"/>
                                        <p:tgtEl>
                                          <p:spTgt spid="397"/>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2" presetSubtype="4">
                                  <p:stCondLst>
                                    <p:cond delay="0"/>
                                  </p:stCondLst>
                                  <p:childTnLst>
                                    <p:set>
                                      <p:cBhvr>
                                        <p:cTn id="135" dur="1" fill="hold">
                                          <p:stCondLst>
                                            <p:cond delay="0"/>
                                          </p:stCondLst>
                                        </p:cTn>
                                        <p:tgtEl>
                                          <p:spTgt spid="398"/>
                                        </p:tgtEl>
                                        <p:attrNameLst>
                                          <p:attrName>style.visibility</p:attrName>
                                        </p:attrNameLst>
                                      </p:cBhvr>
                                      <p:to>
                                        <p:strVal val="visible"/>
                                      </p:to>
                                    </p:set>
                                    <p:anim calcmode="lin" valueType="num">
                                      <p:cBhvr additive="repl">
                                        <p:cTn id="136" dur="500" fill="hold"/>
                                        <p:tgtEl>
                                          <p:spTgt spid="398"/>
                                        </p:tgtEl>
                                        <p:attrNameLst>
                                          <p:attrName>ppt_x</p:attrName>
                                        </p:attrNameLst>
                                      </p:cBhvr>
                                      <p:tavLst>
                                        <p:tav tm="0">
                                          <p:val>
                                            <p:strVal val="#ppt_x"/>
                                          </p:val>
                                        </p:tav>
                                        <p:tav tm="100000">
                                          <p:val>
                                            <p:strVal val="#ppt_x"/>
                                          </p:val>
                                        </p:tav>
                                      </p:tavLst>
                                    </p:anim>
                                    <p:anim calcmode="lin" valueType="num">
                                      <p:cBhvr additive="repl">
                                        <p:cTn id="137" dur="500" fill="hold"/>
                                        <p:tgtEl>
                                          <p:spTgt spid="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1919520" y="92520"/>
            <a:ext cx="8229240" cy="1007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Calibri Light"/>
              </a:rPr>
              <a:t>INTERPRETATION</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400" name="TextShape 2"/>
          <p:cNvSpPr txBox="1"/>
          <p:nvPr/>
        </p:nvSpPr>
        <p:spPr>
          <a:xfrm>
            <a:off x="294120" y="1094760"/>
            <a:ext cx="11781720" cy="49525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Items 7, 8, 3, 4, and 10, all have loadings on Component 1  (and none on components 2 or 3).</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
        <p:nvSpPr>
          <p:cNvPr id="401" name="CustomShape 3"/>
          <p:cNvSpPr/>
          <p:nvPr/>
        </p:nvSpPr>
        <p:spPr>
          <a:xfrm>
            <a:off x="1629000" y="1481760"/>
            <a:ext cx="8076960" cy="4177800"/>
          </a:xfrm>
          <a:prstGeom prst="rect">
            <a:avLst/>
          </a:prstGeom>
          <a:noFill/>
          <a:ln>
            <a:noFill/>
          </a:ln>
        </p:spPr>
        <p:style>
          <a:lnRef idx="0"/>
          <a:fillRef idx="0"/>
          <a:effectRef idx="0"/>
          <a:fontRef idx="minor"/>
        </p:style>
      </p:sp>
      <p:sp>
        <p:nvSpPr>
          <p:cNvPr id="402" name="CustomShape 4"/>
          <p:cNvSpPr/>
          <p:nvPr/>
        </p:nvSpPr>
        <p:spPr>
          <a:xfrm>
            <a:off x="1629000" y="1481760"/>
            <a:ext cx="7751520" cy="4014360"/>
          </a:xfrm>
          <a:prstGeom prst="rect">
            <a:avLst/>
          </a:prstGeom>
          <a:solidFill>
            <a:srgbClr val="ffffff"/>
          </a:solidFill>
          <a:ln>
            <a:noFill/>
          </a:ln>
        </p:spPr>
        <p:style>
          <a:lnRef idx="0"/>
          <a:fillRef idx="0"/>
          <a:effectRef idx="0"/>
          <a:fontRef idx="minor"/>
        </p:style>
      </p:sp>
      <p:sp>
        <p:nvSpPr>
          <p:cNvPr id="403" name="CustomShape 5"/>
          <p:cNvSpPr/>
          <p:nvPr/>
        </p:nvSpPr>
        <p:spPr>
          <a:xfrm>
            <a:off x="1629000" y="1481760"/>
            <a:ext cx="7751520" cy="4014360"/>
          </a:xfrm>
          <a:prstGeom prst="rect">
            <a:avLst/>
          </a:prstGeom>
          <a:solidFill>
            <a:srgbClr val="ffffff"/>
          </a:solidFill>
          <a:ln>
            <a:noFill/>
          </a:ln>
        </p:spPr>
        <p:style>
          <a:lnRef idx="0"/>
          <a:fillRef idx="0"/>
          <a:effectRef idx="0"/>
          <a:fontRef idx="minor"/>
        </p:style>
      </p:sp>
      <p:sp>
        <p:nvSpPr>
          <p:cNvPr id="404" name="CustomShape 6"/>
          <p:cNvSpPr/>
          <p:nvPr/>
        </p:nvSpPr>
        <p:spPr>
          <a:xfrm>
            <a:off x="1737000" y="1591560"/>
            <a:ext cx="7556040" cy="302760"/>
          </a:xfrm>
          <a:prstGeom prst="rect">
            <a:avLst/>
          </a:prstGeom>
          <a:solidFill>
            <a:srgbClr val="ffffff"/>
          </a:solidFill>
          <a:ln>
            <a:noFill/>
          </a:ln>
        </p:spPr>
        <p:style>
          <a:lnRef idx="0"/>
          <a:fillRef idx="0"/>
          <a:effectRef idx="0"/>
          <a:fontRef idx="minor"/>
        </p:style>
      </p:sp>
      <p:sp>
        <p:nvSpPr>
          <p:cNvPr id="405" name="CustomShape 7"/>
          <p:cNvSpPr/>
          <p:nvPr/>
        </p:nvSpPr>
        <p:spPr>
          <a:xfrm>
            <a:off x="4674600" y="1612080"/>
            <a:ext cx="182988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rPr>
              <a:t>Rotated Component Matrix</a:t>
            </a:r>
            <a:r>
              <a:rPr b="1" lang="en-US" sz="1100" spc="-1" strike="noStrike" baseline="30000">
                <a:solidFill>
                  <a:srgbClr val="000000"/>
                </a:solidFill>
                <a:uFill>
                  <a:solidFill>
                    <a:srgbClr val="ffffff"/>
                  </a:solidFill>
                </a:uFill>
                <a:latin typeface="Arial"/>
              </a:rPr>
              <a:t>a</a:t>
            </a:r>
            <a:endParaRPr b="0" lang="en-US" sz="1800" spc="-1" strike="noStrike">
              <a:solidFill>
                <a:srgbClr val="000000"/>
              </a:solidFill>
              <a:uFill>
                <a:solidFill>
                  <a:srgbClr val="ffffff"/>
                </a:solidFill>
              </a:uFill>
              <a:latin typeface="Arial"/>
            </a:endParaRPr>
          </a:p>
        </p:txBody>
      </p:sp>
      <p:sp>
        <p:nvSpPr>
          <p:cNvPr id="406" name="CustomShape 8"/>
          <p:cNvSpPr/>
          <p:nvPr/>
        </p:nvSpPr>
        <p:spPr>
          <a:xfrm>
            <a:off x="6336000" y="1591560"/>
            <a:ext cx="1080" cy="275760"/>
          </a:xfrm>
          <a:prstGeom prst="rect">
            <a:avLst/>
          </a:prstGeom>
          <a:noFill/>
          <a:ln>
            <a:noFill/>
          </a:ln>
        </p:spPr>
        <p:style>
          <a:lnRef idx="0"/>
          <a:fillRef idx="0"/>
          <a:effectRef idx="0"/>
          <a:fontRef idx="minor"/>
        </p:style>
      </p:sp>
      <p:sp>
        <p:nvSpPr>
          <p:cNvPr id="407" name="CustomShape 9"/>
          <p:cNvSpPr/>
          <p:nvPr/>
        </p:nvSpPr>
        <p:spPr>
          <a:xfrm>
            <a:off x="6824880" y="2286720"/>
            <a:ext cx="837720" cy="228240"/>
          </a:xfrm>
          <a:prstGeom prst="rect">
            <a:avLst/>
          </a:prstGeom>
          <a:solidFill>
            <a:srgbClr val="ffffff"/>
          </a:solidFill>
          <a:ln>
            <a:noFill/>
          </a:ln>
        </p:spPr>
        <p:style>
          <a:lnRef idx="0"/>
          <a:fillRef idx="0"/>
          <a:effectRef idx="0"/>
          <a:fontRef idx="minor"/>
        </p:style>
      </p:sp>
      <p:sp>
        <p:nvSpPr>
          <p:cNvPr id="408" name="CustomShape 10"/>
          <p:cNvSpPr/>
          <p:nvPr/>
        </p:nvSpPr>
        <p:spPr>
          <a:xfrm>
            <a:off x="7249680" y="23090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.891</a:t>
            </a:r>
            <a:endParaRPr b="0" lang="en-US" sz="1800" spc="-1" strike="noStrike">
              <a:solidFill>
                <a:srgbClr val="000000"/>
              </a:solidFill>
              <a:uFill>
                <a:solidFill>
                  <a:srgbClr val="ffffff"/>
                </a:solidFill>
              </a:uFill>
              <a:latin typeface="Arial"/>
            </a:endParaRPr>
          </a:p>
        </p:txBody>
      </p:sp>
      <p:sp>
        <p:nvSpPr>
          <p:cNvPr id="409" name="CustomShape 11"/>
          <p:cNvSpPr/>
          <p:nvPr/>
        </p:nvSpPr>
        <p:spPr>
          <a:xfrm>
            <a:off x="7641000" y="2286720"/>
            <a:ext cx="836280" cy="228240"/>
          </a:xfrm>
          <a:prstGeom prst="rect">
            <a:avLst/>
          </a:prstGeom>
          <a:solidFill>
            <a:srgbClr val="ffffff"/>
          </a:solidFill>
          <a:ln>
            <a:noFill/>
          </a:ln>
        </p:spPr>
        <p:style>
          <a:lnRef idx="0"/>
          <a:fillRef idx="0"/>
          <a:effectRef idx="0"/>
          <a:fontRef idx="minor"/>
        </p:style>
      </p:sp>
      <p:sp>
        <p:nvSpPr>
          <p:cNvPr id="410" name="CustomShape 12"/>
          <p:cNvSpPr/>
          <p:nvPr/>
        </p:nvSpPr>
        <p:spPr>
          <a:xfrm>
            <a:off x="7728120" y="23090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11" name="CustomShape 13"/>
          <p:cNvSpPr/>
          <p:nvPr/>
        </p:nvSpPr>
        <p:spPr>
          <a:xfrm>
            <a:off x="8455320" y="2286720"/>
            <a:ext cx="837720" cy="228240"/>
          </a:xfrm>
          <a:prstGeom prst="rect">
            <a:avLst/>
          </a:prstGeom>
          <a:solidFill>
            <a:srgbClr val="ffffff"/>
          </a:solidFill>
          <a:ln>
            <a:noFill/>
          </a:ln>
        </p:spPr>
        <p:style>
          <a:lnRef idx="0"/>
          <a:fillRef idx="0"/>
          <a:effectRef idx="0"/>
          <a:fontRef idx="minor"/>
        </p:style>
      </p:sp>
      <p:sp>
        <p:nvSpPr>
          <p:cNvPr id="412" name="CustomShape 14"/>
          <p:cNvSpPr/>
          <p:nvPr/>
        </p:nvSpPr>
        <p:spPr>
          <a:xfrm>
            <a:off x="8542800" y="23090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13" name="CustomShape 15"/>
          <p:cNvSpPr/>
          <p:nvPr/>
        </p:nvSpPr>
        <p:spPr>
          <a:xfrm>
            <a:off x="6824880" y="2493000"/>
            <a:ext cx="837720" cy="228240"/>
          </a:xfrm>
          <a:prstGeom prst="rect">
            <a:avLst/>
          </a:prstGeom>
          <a:solidFill>
            <a:srgbClr val="ffffff"/>
          </a:solidFill>
          <a:ln>
            <a:noFill/>
          </a:ln>
        </p:spPr>
        <p:style>
          <a:lnRef idx="0"/>
          <a:fillRef idx="0"/>
          <a:effectRef idx="0"/>
          <a:fontRef idx="minor"/>
        </p:style>
      </p:sp>
      <p:sp>
        <p:nvSpPr>
          <p:cNvPr id="414" name="CustomShape 16"/>
          <p:cNvSpPr/>
          <p:nvPr/>
        </p:nvSpPr>
        <p:spPr>
          <a:xfrm>
            <a:off x="7249680" y="25153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.872</a:t>
            </a:r>
            <a:endParaRPr b="0" lang="en-US" sz="1800" spc="-1" strike="noStrike">
              <a:solidFill>
                <a:srgbClr val="000000"/>
              </a:solidFill>
              <a:uFill>
                <a:solidFill>
                  <a:srgbClr val="ffffff"/>
                </a:solidFill>
              </a:uFill>
              <a:latin typeface="Arial"/>
            </a:endParaRPr>
          </a:p>
        </p:txBody>
      </p:sp>
      <p:sp>
        <p:nvSpPr>
          <p:cNvPr id="415" name="CustomShape 17"/>
          <p:cNvSpPr/>
          <p:nvPr/>
        </p:nvSpPr>
        <p:spPr>
          <a:xfrm>
            <a:off x="7641000" y="2493000"/>
            <a:ext cx="836280" cy="228240"/>
          </a:xfrm>
          <a:prstGeom prst="rect">
            <a:avLst/>
          </a:prstGeom>
          <a:solidFill>
            <a:srgbClr val="ffffff"/>
          </a:solidFill>
          <a:ln>
            <a:noFill/>
          </a:ln>
        </p:spPr>
        <p:style>
          <a:lnRef idx="0"/>
          <a:fillRef idx="0"/>
          <a:effectRef idx="0"/>
          <a:fontRef idx="minor"/>
        </p:style>
      </p:sp>
      <p:sp>
        <p:nvSpPr>
          <p:cNvPr id="416" name="CustomShape 18"/>
          <p:cNvSpPr/>
          <p:nvPr/>
        </p:nvSpPr>
        <p:spPr>
          <a:xfrm>
            <a:off x="7728120" y="25153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17" name="CustomShape 19"/>
          <p:cNvSpPr/>
          <p:nvPr/>
        </p:nvSpPr>
        <p:spPr>
          <a:xfrm>
            <a:off x="8455320" y="2493000"/>
            <a:ext cx="837720" cy="228240"/>
          </a:xfrm>
          <a:prstGeom prst="rect">
            <a:avLst/>
          </a:prstGeom>
          <a:solidFill>
            <a:srgbClr val="ffffff"/>
          </a:solidFill>
          <a:ln>
            <a:noFill/>
          </a:ln>
        </p:spPr>
        <p:style>
          <a:lnRef idx="0"/>
          <a:fillRef idx="0"/>
          <a:effectRef idx="0"/>
          <a:fontRef idx="minor"/>
        </p:style>
      </p:sp>
      <p:sp>
        <p:nvSpPr>
          <p:cNvPr id="418" name="CustomShape 20"/>
          <p:cNvSpPr/>
          <p:nvPr/>
        </p:nvSpPr>
        <p:spPr>
          <a:xfrm>
            <a:off x="8542800" y="25153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19" name="CustomShape 21"/>
          <p:cNvSpPr/>
          <p:nvPr/>
        </p:nvSpPr>
        <p:spPr>
          <a:xfrm>
            <a:off x="6824880" y="2701080"/>
            <a:ext cx="837720" cy="228240"/>
          </a:xfrm>
          <a:prstGeom prst="rect">
            <a:avLst/>
          </a:prstGeom>
          <a:solidFill>
            <a:srgbClr val="ffffff"/>
          </a:solidFill>
          <a:ln>
            <a:noFill/>
          </a:ln>
        </p:spPr>
        <p:style>
          <a:lnRef idx="0"/>
          <a:fillRef idx="0"/>
          <a:effectRef idx="0"/>
          <a:fontRef idx="minor"/>
        </p:style>
      </p:sp>
      <p:sp>
        <p:nvSpPr>
          <p:cNvPr id="420" name="CustomShape 22"/>
          <p:cNvSpPr/>
          <p:nvPr/>
        </p:nvSpPr>
        <p:spPr>
          <a:xfrm>
            <a:off x="7249680" y="27216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.846</a:t>
            </a:r>
            <a:endParaRPr b="0" lang="en-US" sz="1800" spc="-1" strike="noStrike">
              <a:solidFill>
                <a:srgbClr val="000000"/>
              </a:solidFill>
              <a:uFill>
                <a:solidFill>
                  <a:srgbClr val="ffffff"/>
                </a:solidFill>
              </a:uFill>
              <a:latin typeface="Arial"/>
            </a:endParaRPr>
          </a:p>
        </p:txBody>
      </p:sp>
      <p:sp>
        <p:nvSpPr>
          <p:cNvPr id="421" name="CustomShape 23"/>
          <p:cNvSpPr/>
          <p:nvPr/>
        </p:nvSpPr>
        <p:spPr>
          <a:xfrm>
            <a:off x="7641000" y="2701080"/>
            <a:ext cx="836280" cy="228240"/>
          </a:xfrm>
          <a:prstGeom prst="rect">
            <a:avLst/>
          </a:prstGeom>
          <a:solidFill>
            <a:srgbClr val="ffffff"/>
          </a:solidFill>
          <a:ln>
            <a:noFill/>
          </a:ln>
        </p:spPr>
        <p:style>
          <a:lnRef idx="0"/>
          <a:fillRef idx="0"/>
          <a:effectRef idx="0"/>
          <a:fontRef idx="minor"/>
        </p:style>
      </p:sp>
      <p:sp>
        <p:nvSpPr>
          <p:cNvPr id="422" name="CustomShape 24"/>
          <p:cNvSpPr/>
          <p:nvPr/>
        </p:nvSpPr>
        <p:spPr>
          <a:xfrm>
            <a:off x="7728120" y="27216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23" name="CustomShape 25"/>
          <p:cNvSpPr/>
          <p:nvPr/>
        </p:nvSpPr>
        <p:spPr>
          <a:xfrm>
            <a:off x="8455320" y="2701080"/>
            <a:ext cx="837720" cy="228240"/>
          </a:xfrm>
          <a:prstGeom prst="rect">
            <a:avLst/>
          </a:prstGeom>
          <a:solidFill>
            <a:srgbClr val="ffffff"/>
          </a:solidFill>
          <a:ln>
            <a:noFill/>
          </a:ln>
        </p:spPr>
        <p:style>
          <a:lnRef idx="0"/>
          <a:fillRef idx="0"/>
          <a:effectRef idx="0"/>
          <a:fontRef idx="minor"/>
        </p:style>
      </p:sp>
      <p:sp>
        <p:nvSpPr>
          <p:cNvPr id="424" name="CustomShape 26"/>
          <p:cNvSpPr/>
          <p:nvPr/>
        </p:nvSpPr>
        <p:spPr>
          <a:xfrm>
            <a:off x="8542800" y="27216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25" name="CustomShape 27"/>
          <p:cNvSpPr/>
          <p:nvPr/>
        </p:nvSpPr>
        <p:spPr>
          <a:xfrm>
            <a:off x="6824880" y="2907360"/>
            <a:ext cx="837720" cy="228240"/>
          </a:xfrm>
          <a:prstGeom prst="rect">
            <a:avLst/>
          </a:prstGeom>
          <a:solidFill>
            <a:srgbClr val="ffffff"/>
          </a:solidFill>
          <a:ln>
            <a:noFill/>
          </a:ln>
        </p:spPr>
        <p:style>
          <a:lnRef idx="0"/>
          <a:fillRef idx="0"/>
          <a:effectRef idx="0"/>
          <a:fontRef idx="minor"/>
        </p:style>
      </p:sp>
      <p:sp>
        <p:nvSpPr>
          <p:cNvPr id="426" name="CustomShape 28"/>
          <p:cNvSpPr/>
          <p:nvPr/>
        </p:nvSpPr>
        <p:spPr>
          <a:xfrm>
            <a:off x="7249680" y="29296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.788</a:t>
            </a:r>
            <a:endParaRPr b="0" lang="en-US" sz="1800" spc="-1" strike="noStrike">
              <a:solidFill>
                <a:srgbClr val="000000"/>
              </a:solidFill>
              <a:uFill>
                <a:solidFill>
                  <a:srgbClr val="ffffff"/>
                </a:solidFill>
              </a:uFill>
              <a:latin typeface="Arial"/>
            </a:endParaRPr>
          </a:p>
        </p:txBody>
      </p:sp>
      <p:sp>
        <p:nvSpPr>
          <p:cNvPr id="427" name="CustomShape 29"/>
          <p:cNvSpPr/>
          <p:nvPr/>
        </p:nvSpPr>
        <p:spPr>
          <a:xfrm>
            <a:off x="7641000" y="2907360"/>
            <a:ext cx="836280" cy="228240"/>
          </a:xfrm>
          <a:prstGeom prst="rect">
            <a:avLst/>
          </a:prstGeom>
          <a:solidFill>
            <a:srgbClr val="ffffff"/>
          </a:solidFill>
          <a:ln>
            <a:noFill/>
          </a:ln>
        </p:spPr>
        <p:style>
          <a:lnRef idx="0"/>
          <a:fillRef idx="0"/>
          <a:effectRef idx="0"/>
          <a:fontRef idx="minor"/>
        </p:style>
      </p:sp>
      <p:sp>
        <p:nvSpPr>
          <p:cNvPr id="428" name="CustomShape 30"/>
          <p:cNvSpPr/>
          <p:nvPr/>
        </p:nvSpPr>
        <p:spPr>
          <a:xfrm>
            <a:off x="7728120" y="29296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29" name="CustomShape 31"/>
          <p:cNvSpPr/>
          <p:nvPr/>
        </p:nvSpPr>
        <p:spPr>
          <a:xfrm>
            <a:off x="8455320" y="2907360"/>
            <a:ext cx="837720" cy="228240"/>
          </a:xfrm>
          <a:prstGeom prst="rect">
            <a:avLst/>
          </a:prstGeom>
          <a:solidFill>
            <a:srgbClr val="ffffff"/>
          </a:solidFill>
          <a:ln>
            <a:noFill/>
          </a:ln>
        </p:spPr>
        <p:style>
          <a:lnRef idx="0"/>
          <a:fillRef idx="0"/>
          <a:effectRef idx="0"/>
          <a:fontRef idx="minor"/>
        </p:style>
      </p:sp>
      <p:sp>
        <p:nvSpPr>
          <p:cNvPr id="430" name="CustomShape 32"/>
          <p:cNvSpPr/>
          <p:nvPr/>
        </p:nvSpPr>
        <p:spPr>
          <a:xfrm>
            <a:off x="8542800" y="29296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31" name="CustomShape 33"/>
          <p:cNvSpPr/>
          <p:nvPr/>
        </p:nvSpPr>
        <p:spPr>
          <a:xfrm>
            <a:off x="6824880" y="3114000"/>
            <a:ext cx="837720" cy="228240"/>
          </a:xfrm>
          <a:prstGeom prst="rect">
            <a:avLst/>
          </a:prstGeom>
          <a:solidFill>
            <a:srgbClr val="ffffff"/>
          </a:solidFill>
          <a:ln>
            <a:noFill/>
          </a:ln>
        </p:spPr>
        <p:style>
          <a:lnRef idx="0"/>
          <a:fillRef idx="0"/>
          <a:effectRef idx="0"/>
          <a:fontRef idx="minor"/>
        </p:style>
      </p:sp>
      <p:sp>
        <p:nvSpPr>
          <p:cNvPr id="432" name="CustomShape 34"/>
          <p:cNvSpPr/>
          <p:nvPr/>
        </p:nvSpPr>
        <p:spPr>
          <a:xfrm>
            <a:off x="7249680" y="31359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.744</a:t>
            </a:r>
            <a:endParaRPr b="0" lang="en-US" sz="1800" spc="-1" strike="noStrike">
              <a:solidFill>
                <a:srgbClr val="000000"/>
              </a:solidFill>
              <a:uFill>
                <a:solidFill>
                  <a:srgbClr val="ffffff"/>
                </a:solidFill>
              </a:uFill>
              <a:latin typeface="Arial"/>
            </a:endParaRPr>
          </a:p>
        </p:txBody>
      </p:sp>
      <p:sp>
        <p:nvSpPr>
          <p:cNvPr id="433" name="CustomShape 35"/>
          <p:cNvSpPr/>
          <p:nvPr/>
        </p:nvSpPr>
        <p:spPr>
          <a:xfrm>
            <a:off x="7641000" y="3114000"/>
            <a:ext cx="836280" cy="228240"/>
          </a:xfrm>
          <a:prstGeom prst="rect">
            <a:avLst/>
          </a:prstGeom>
          <a:solidFill>
            <a:srgbClr val="ffffff"/>
          </a:solidFill>
          <a:ln>
            <a:noFill/>
          </a:ln>
        </p:spPr>
        <p:style>
          <a:lnRef idx="0"/>
          <a:fillRef idx="0"/>
          <a:effectRef idx="0"/>
          <a:fontRef idx="minor"/>
        </p:style>
      </p:sp>
      <p:sp>
        <p:nvSpPr>
          <p:cNvPr id="434" name="CustomShape 36"/>
          <p:cNvSpPr/>
          <p:nvPr/>
        </p:nvSpPr>
        <p:spPr>
          <a:xfrm>
            <a:off x="7728120" y="31359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35" name="CustomShape 37"/>
          <p:cNvSpPr/>
          <p:nvPr/>
        </p:nvSpPr>
        <p:spPr>
          <a:xfrm>
            <a:off x="8455320" y="3114000"/>
            <a:ext cx="837720" cy="228240"/>
          </a:xfrm>
          <a:prstGeom prst="rect">
            <a:avLst/>
          </a:prstGeom>
          <a:solidFill>
            <a:srgbClr val="ffffff"/>
          </a:solidFill>
          <a:ln>
            <a:noFill/>
          </a:ln>
        </p:spPr>
        <p:style>
          <a:lnRef idx="0"/>
          <a:fillRef idx="0"/>
          <a:effectRef idx="0"/>
          <a:fontRef idx="minor"/>
        </p:style>
      </p:sp>
      <p:sp>
        <p:nvSpPr>
          <p:cNvPr id="436" name="CustomShape 38"/>
          <p:cNvSpPr/>
          <p:nvPr/>
        </p:nvSpPr>
        <p:spPr>
          <a:xfrm>
            <a:off x="8542800" y="31359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37" name="CustomShape 39"/>
          <p:cNvSpPr/>
          <p:nvPr/>
        </p:nvSpPr>
        <p:spPr>
          <a:xfrm>
            <a:off x="6824880" y="3320280"/>
            <a:ext cx="837720" cy="228240"/>
          </a:xfrm>
          <a:prstGeom prst="rect">
            <a:avLst/>
          </a:prstGeom>
          <a:solidFill>
            <a:srgbClr val="ffffff"/>
          </a:solidFill>
          <a:ln>
            <a:noFill/>
          </a:ln>
        </p:spPr>
        <p:style>
          <a:lnRef idx="0"/>
          <a:fillRef idx="0"/>
          <a:effectRef idx="0"/>
          <a:fontRef idx="minor"/>
        </p:style>
      </p:sp>
      <p:sp>
        <p:nvSpPr>
          <p:cNvPr id="438" name="CustomShape 40"/>
          <p:cNvSpPr/>
          <p:nvPr/>
        </p:nvSpPr>
        <p:spPr>
          <a:xfrm>
            <a:off x="6912360" y="33426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39" name="CustomShape 41"/>
          <p:cNvSpPr/>
          <p:nvPr/>
        </p:nvSpPr>
        <p:spPr>
          <a:xfrm>
            <a:off x="7641000" y="3320280"/>
            <a:ext cx="836280" cy="228240"/>
          </a:xfrm>
          <a:prstGeom prst="rect">
            <a:avLst/>
          </a:prstGeom>
          <a:solidFill>
            <a:srgbClr val="ffffff"/>
          </a:solidFill>
          <a:ln>
            <a:noFill/>
          </a:ln>
        </p:spPr>
        <p:style>
          <a:lnRef idx="0"/>
          <a:fillRef idx="0"/>
          <a:effectRef idx="0"/>
          <a:fontRef idx="minor"/>
        </p:style>
      </p:sp>
      <p:sp>
        <p:nvSpPr>
          <p:cNvPr id="440" name="CustomShape 42"/>
          <p:cNvSpPr/>
          <p:nvPr/>
        </p:nvSpPr>
        <p:spPr>
          <a:xfrm>
            <a:off x="8065440" y="33426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.895</a:t>
            </a:r>
            <a:endParaRPr b="0" lang="en-US" sz="1800" spc="-1" strike="noStrike">
              <a:solidFill>
                <a:srgbClr val="000000"/>
              </a:solidFill>
              <a:uFill>
                <a:solidFill>
                  <a:srgbClr val="ffffff"/>
                </a:solidFill>
              </a:uFill>
              <a:latin typeface="Arial"/>
            </a:endParaRPr>
          </a:p>
        </p:txBody>
      </p:sp>
      <p:sp>
        <p:nvSpPr>
          <p:cNvPr id="441" name="CustomShape 43"/>
          <p:cNvSpPr/>
          <p:nvPr/>
        </p:nvSpPr>
        <p:spPr>
          <a:xfrm>
            <a:off x="8455320" y="3320280"/>
            <a:ext cx="837720" cy="228240"/>
          </a:xfrm>
          <a:prstGeom prst="rect">
            <a:avLst/>
          </a:prstGeom>
          <a:solidFill>
            <a:srgbClr val="ffffff"/>
          </a:solidFill>
          <a:ln>
            <a:noFill/>
          </a:ln>
        </p:spPr>
        <p:style>
          <a:lnRef idx="0"/>
          <a:fillRef idx="0"/>
          <a:effectRef idx="0"/>
          <a:fontRef idx="minor"/>
        </p:style>
      </p:sp>
      <p:sp>
        <p:nvSpPr>
          <p:cNvPr id="442" name="CustomShape 44"/>
          <p:cNvSpPr/>
          <p:nvPr/>
        </p:nvSpPr>
        <p:spPr>
          <a:xfrm>
            <a:off x="8542800" y="33426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43" name="CustomShape 45"/>
          <p:cNvSpPr/>
          <p:nvPr/>
        </p:nvSpPr>
        <p:spPr>
          <a:xfrm>
            <a:off x="6824880" y="3528360"/>
            <a:ext cx="837720" cy="228240"/>
          </a:xfrm>
          <a:prstGeom prst="rect">
            <a:avLst/>
          </a:prstGeom>
          <a:solidFill>
            <a:srgbClr val="ffffff"/>
          </a:solidFill>
          <a:ln>
            <a:noFill/>
          </a:ln>
        </p:spPr>
        <p:style>
          <a:lnRef idx="0"/>
          <a:fillRef idx="0"/>
          <a:effectRef idx="0"/>
          <a:fontRef idx="minor"/>
        </p:style>
      </p:sp>
      <p:sp>
        <p:nvSpPr>
          <p:cNvPr id="444" name="CustomShape 46"/>
          <p:cNvSpPr/>
          <p:nvPr/>
        </p:nvSpPr>
        <p:spPr>
          <a:xfrm>
            <a:off x="6912360" y="35488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45" name="CustomShape 47"/>
          <p:cNvSpPr/>
          <p:nvPr/>
        </p:nvSpPr>
        <p:spPr>
          <a:xfrm>
            <a:off x="7641000" y="3528360"/>
            <a:ext cx="836280" cy="228240"/>
          </a:xfrm>
          <a:prstGeom prst="rect">
            <a:avLst/>
          </a:prstGeom>
          <a:solidFill>
            <a:srgbClr val="ffffff"/>
          </a:solidFill>
          <a:ln>
            <a:noFill/>
          </a:ln>
        </p:spPr>
        <p:style>
          <a:lnRef idx="0"/>
          <a:fillRef idx="0"/>
          <a:effectRef idx="0"/>
          <a:fontRef idx="minor"/>
        </p:style>
      </p:sp>
      <p:sp>
        <p:nvSpPr>
          <p:cNvPr id="446" name="CustomShape 48"/>
          <p:cNvSpPr/>
          <p:nvPr/>
        </p:nvSpPr>
        <p:spPr>
          <a:xfrm>
            <a:off x="8065440" y="35488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.825</a:t>
            </a:r>
            <a:endParaRPr b="0" lang="en-US" sz="1800" spc="-1" strike="noStrike">
              <a:solidFill>
                <a:srgbClr val="000000"/>
              </a:solidFill>
              <a:uFill>
                <a:solidFill>
                  <a:srgbClr val="ffffff"/>
                </a:solidFill>
              </a:uFill>
              <a:latin typeface="Arial"/>
            </a:endParaRPr>
          </a:p>
        </p:txBody>
      </p:sp>
      <p:sp>
        <p:nvSpPr>
          <p:cNvPr id="447" name="CustomShape 49"/>
          <p:cNvSpPr/>
          <p:nvPr/>
        </p:nvSpPr>
        <p:spPr>
          <a:xfrm>
            <a:off x="8455320" y="3528360"/>
            <a:ext cx="837720" cy="228240"/>
          </a:xfrm>
          <a:prstGeom prst="rect">
            <a:avLst/>
          </a:prstGeom>
          <a:solidFill>
            <a:srgbClr val="ffffff"/>
          </a:solidFill>
          <a:ln>
            <a:noFill/>
          </a:ln>
        </p:spPr>
        <p:style>
          <a:lnRef idx="0"/>
          <a:fillRef idx="0"/>
          <a:effectRef idx="0"/>
          <a:fontRef idx="minor"/>
        </p:style>
      </p:sp>
      <p:sp>
        <p:nvSpPr>
          <p:cNvPr id="448" name="CustomShape 50"/>
          <p:cNvSpPr/>
          <p:nvPr/>
        </p:nvSpPr>
        <p:spPr>
          <a:xfrm>
            <a:off x="8542800" y="35488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49" name="CustomShape 51"/>
          <p:cNvSpPr/>
          <p:nvPr/>
        </p:nvSpPr>
        <p:spPr>
          <a:xfrm>
            <a:off x="6824880" y="3734640"/>
            <a:ext cx="837720" cy="228240"/>
          </a:xfrm>
          <a:prstGeom prst="rect">
            <a:avLst/>
          </a:prstGeom>
          <a:solidFill>
            <a:srgbClr val="ffffff"/>
          </a:solidFill>
          <a:ln>
            <a:noFill/>
          </a:ln>
        </p:spPr>
        <p:style>
          <a:lnRef idx="0"/>
          <a:fillRef idx="0"/>
          <a:effectRef idx="0"/>
          <a:fontRef idx="minor"/>
        </p:style>
      </p:sp>
      <p:sp>
        <p:nvSpPr>
          <p:cNvPr id="450" name="CustomShape 52"/>
          <p:cNvSpPr/>
          <p:nvPr/>
        </p:nvSpPr>
        <p:spPr>
          <a:xfrm>
            <a:off x="6912360" y="37569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51" name="CustomShape 53"/>
          <p:cNvSpPr/>
          <p:nvPr/>
        </p:nvSpPr>
        <p:spPr>
          <a:xfrm>
            <a:off x="7641000" y="3734640"/>
            <a:ext cx="836280" cy="228240"/>
          </a:xfrm>
          <a:prstGeom prst="rect">
            <a:avLst/>
          </a:prstGeom>
          <a:solidFill>
            <a:srgbClr val="ffffff"/>
          </a:solidFill>
          <a:ln>
            <a:noFill/>
          </a:ln>
        </p:spPr>
        <p:style>
          <a:lnRef idx="0"/>
          <a:fillRef idx="0"/>
          <a:effectRef idx="0"/>
          <a:fontRef idx="minor"/>
        </p:style>
      </p:sp>
      <p:sp>
        <p:nvSpPr>
          <p:cNvPr id="452" name="CustomShape 54"/>
          <p:cNvSpPr/>
          <p:nvPr/>
        </p:nvSpPr>
        <p:spPr>
          <a:xfrm>
            <a:off x="8065440" y="37569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.822</a:t>
            </a:r>
            <a:endParaRPr b="0" lang="en-US" sz="1800" spc="-1" strike="noStrike">
              <a:solidFill>
                <a:srgbClr val="000000"/>
              </a:solidFill>
              <a:uFill>
                <a:solidFill>
                  <a:srgbClr val="ffffff"/>
                </a:solidFill>
              </a:uFill>
              <a:latin typeface="Arial"/>
            </a:endParaRPr>
          </a:p>
        </p:txBody>
      </p:sp>
      <p:sp>
        <p:nvSpPr>
          <p:cNvPr id="453" name="CustomShape 55"/>
          <p:cNvSpPr/>
          <p:nvPr/>
        </p:nvSpPr>
        <p:spPr>
          <a:xfrm>
            <a:off x="8455320" y="3734640"/>
            <a:ext cx="837720" cy="228240"/>
          </a:xfrm>
          <a:prstGeom prst="rect">
            <a:avLst/>
          </a:prstGeom>
          <a:solidFill>
            <a:srgbClr val="ffffff"/>
          </a:solidFill>
          <a:ln>
            <a:noFill/>
          </a:ln>
        </p:spPr>
        <p:style>
          <a:lnRef idx="0"/>
          <a:fillRef idx="0"/>
          <a:effectRef idx="0"/>
          <a:fontRef idx="minor"/>
        </p:style>
      </p:sp>
      <p:sp>
        <p:nvSpPr>
          <p:cNvPr id="454" name="CustomShape 56"/>
          <p:cNvSpPr/>
          <p:nvPr/>
        </p:nvSpPr>
        <p:spPr>
          <a:xfrm>
            <a:off x="8542800" y="37569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55" name="CustomShape 57"/>
          <p:cNvSpPr/>
          <p:nvPr/>
        </p:nvSpPr>
        <p:spPr>
          <a:xfrm>
            <a:off x="6824880" y="3940920"/>
            <a:ext cx="837720" cy="228240"/>
          </a:xfrm>
          <a:prstGeom prst="rect">
            <a:avLst/>
          </a:prstGeom>
          <a:solidFill>
            <a:srgbClr val="ffffff"/>
          </a:solidFill>
          <a:ln>
            <a:noFill/>
          </a:ln>
        </p:spPr>
        <p:style>
          <a:lnRef idx="0"/>
          <a:fillRef idx="0"/>
          <a:effectRef idx="0"/>
          <a:fontRef idx="minor"/>
        </p:style>
      </p:sp>
      <p:sp>
        <p:nvSpPr>
          <p:cNvPr id="456" name="CustomShape 58"/>
          <p:cNvSpPr/>
          <p:nvPr/>
        </p:nvSpPr>
        <p:spPr>
          <a:xfrm>
            <a:off x="6912360" y="39632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57" name="CustomShape 59"/>
          <p:cNvSpPr/>
          <p:nvPr/>
        </p:nvSpPr>
        <p:spPr>
          <a:xfrm>
            <a:off x="7641000" y="3940920"/>
            <a:ext cx="836280" cy="228240"/>
          </a:xfrm>
          <a:prstGeom prst="rect">
            <a:avLst/>
          </a:prstGeom>
          <a:solidFill>
            <a:srgbClr val="ffffff"/>
          </a:solidFill>
          <a:ln>
            <a:noFill/>
          </a:ln>
        </p:spPr>
        <p:style>
          <a:lnRef idx="0"/>
          <a:fillRef idx="0"/>
          <a:effectRef idx="0"/>
          <a:fontRef idx="minor"/>
        </p:style>
      </p:sp>
      <p:sp>
        <p:nvSpPr>
          <p:cNvPr id="458" name="CustomShape 60"/>
          <p:cNvSpPr/>
          <p:nvPr/>
        </p:nvSpPr>
        <p:spPr>
          <a:xfrm>
            <a:off x="8065440" y="39632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.741</a:t>
            </a:r>
            <a:endParaRPr b="0" lang="en-US" sz="1800" spc="-1" strike="noStrike">
              <a:solidFill>
                <a:srgbClr val="000000"/>
              </a:solidFill>
              <a:uFill>
                <a:solidFill>
                  <a:srgbClr val="ffffff"/>
                </a:solidFill>
              </a:uFill>
              <a:latin typeface="Arial"/>
            </a:endParaRPr>
          </a:p>
        </p:txBody>
      </p:sp>
      <p:sp>
        <p:nvSpPr>
          <p:cNvPr id="459" name="CustomShape 61"/>
          <p:cNvSpPr/>
          <p:nvPr/>
        </p:nvSpPr>
        <p:spPr>
          <a:xfrm>
            <a:off x="8455320" y="3940920"/>
            <a:ext cx="837720" cy="228240"/>
          </a:xfrm>
          <a:prstGeom prst="rect">
            <a:avLst/>
          </a:prstGeom>
          <a:solidFill>
            <a:srgbClr val="ffffff"/>
          </a:solidFill>
          <a:ln>
            <a:noFill/>
          </a:ln>
        </p:spPr>
        <p:style>
          <a:lnRef idx="0"/>
          <a:fillRef idx="0"/>
          <a:effectRef idx="0"/>
          <a:fontRef idx="minor"/>
        </p:style>
      </p:sp>
      <p:sp>
        <p:nvSpPr>
          <p:cNvPr id="460" name="CustomShape 62"/>
          <p:cNvSpPr/>
          <p:nvPr/>
        </p:nvSpPr>
        <p:spPr>
          <a:xfrm>
            <a:off x="8542800" y="39632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61" name="CustomShape 63"/>
          <p:cNvSpPr/>
          <p:nvPr/>
        </p:nvSpPr>
        <p:spPr>
          <a:xfrm>
            <a:off x="6824880" y="4147200"/>
            <a:ext cx="837720" cy="228240"/>
          </a:xfrm>
          <a:prstGeom prst="rect">
            <a:avLst/>
          </a:prstGeom>
          <a:solidFill>
            <a:srgbClr val="ffffff"/>
          </a:solidFill>
          <a:ln>
            <a:noFill/>
          </a:ln>
        </p:spPr>
        <p:style>
          <a:lnRef idx="0"/>
          <a:fillRef idx="0"/>
          <a:effectRef idx="0"/>
          <a:fontRef idx="minor"/>
        </p:style>
      </p:sp>
      <p:sp>
        <p:nvSpPr>
          <p:cNvPr id="462" name="CustomShape 64"/>
          <p:cNvSpPr/>
          <p:nvPr/>
        </p:nvSpPr>
        <p:spPr>
          <a:xfrm>
            <a:off x="7249680" y="41695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.580</a:t>
            </a:r>
            <a:endParaRPr b="0" lang="en-US" sz="1800" spc="-1" strike="noStrike">
              <a:solidFill>
                <a:srgbClr val="000000"/>
              </a:solidFill>
              <a:uFill>
                <a:solidFill>
                  <a:srgbClr val="ffffff"/>
                </a:solidFill>
              </a:uFill>
              <a:latin typeface="Arial"/>
            </a:endParaRPr>
          </a:p>
        </p:txBody>
      </p:sp>
      <p:sp>
        <p:nvSpPr>
          <p:cNvPr id="463" name="CustomShape 65"/>
          <p:cNvSpPr/>
          <p:nvPr/>
        </p:nvSpPr>
        <p:spPr>
          <a:xfrm>
            <a:off x="7641000" y="4147200"/>
            <a:ext cx="836280" cy="228240"/>
          </a:xfrm>
          <a:prstGeom prst="rect">
            <a:avLst/>
          </a:prstGeom>
          <a:solidFill>
            <a:srgbClr val="ffffff"/>
          </a:solidFill>
          <a:ln>
            <a:noFill/>
          </a:ln>
        </p:spPr>
        <p:style>
          <a:lnRef idx="0"/>
          <a:fillRef idx="0"/>
          <a:effectRef idx="0"/>
          <a:fontRef idx="minor"/>
        </p:style>
      </p:sp>
      <p:sp>
        <p:nvSpPr>
          <p:cNvPr id="464" name="CustomShape 66"/>
          <p:cNvSpPr/>
          <p:nvPr/>
        </p:nvSpPr>
        <p:spPr>
          <a:xfrm>
            <a:off x="8065440" y="41695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.691</a:t>
            </a:r>
            <a:endParaRPr b="0" lang="en-US" sz="1800" spc="-1" strike="noStrike">
              <a:solidFill>
                <a:srgbClr val="000000"/>
              </a:solidFill>
              <a:uFill>
                <a:solidFill>
                  <a:srgbClr val="ffffff"/>
                </a:solidFill>
              </a:uFill>
              <a:latin typeface="Arial"/>
            </a:endParaRPr>
          </a:p>
        </p:txBody>
      </p:sp>
      <p:sp>
        <p:nvSpPr>
          <p:cNvPr id="465" name="CustomShape 67"/>
          <p:cNvSpPr/>
          <p:nvPr/>
        </p:nvSpPr>
        <p:spPr>
          <a:xfrm>
            <a:off x="8455320" y="4147200"/>
            <a:ext cx="837720" cy="228240"/>
          </a:xfrm>
          <a:prstGeom prst="rect">
            <a:avLst/>
          </a:prstGeom>
          <a:solidFill>
            <a:srgbClr val="ffffff"/>
          </a:solidFill>
          <a:ln>
            <a:noFill/>
          </a:ln>
        </p:spPr>
        <p:style>
          <a:lnRef idx="0"/>
          <a:fillRef idx="0"/>
          <a:effectRef idx="0"/>
          <a:fontRef idx="minor"/>
        </p:style>
      </p:sp>
      <p:sp>
        <p:nvSpPr>
          <p:cNvPr id="466" name="CustomShape 68"/>
          <p:cNvSpPr/>
          <p:nvPr/>
        </p:nvSpPr>
        <p:spPr>
          <a:xfrm>
            <a:off x="8542800" y="41695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67" name="CustomShape 69"/>
          <p:cNvSpPr/>
          <p:nvPr/>
        </p:nvSpPr>
        <p:spPr>
          <a:xfrm>
            <a:off x="6824880" y="4355280"/>
            <a:ext cx="837720" cy="226800"/>
          </a:xfrm>
          <a:prstGeom prst="rect">
            <a:avLst/>
          </a:prstGeom>
          <a:solidFill>
            <a:srgbClr val="ffffff"/>
          </a:solidFill>
          <a:ln>
            <a:noFill/>
          </a:ln>
        </p:spPr>
        <p:style>
          <a:lnRef idx="0"/>
          <a:fillRef idx="0"/>
          <a:effectRef idx="0"/>
          <a:fontRef idx="minor"/>
        </p:style>
      </p:sp>
      <p:sp>
        <p:nvSpPr>
          <p:cNvPr id="468" name="CustomShape 70"/>
          <p:cNvSpPr/>
          <p:nvPr/>
        </p:nvSpPr>
        <p:spPr>
          <a:xfrm>
            <a:off x="6912360" y="43758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69" name="CustomShape 71"/>
          <p:cNvSpPr/>
          <p:nvPr/>
        </p:nvSpPr>
        <p:spPr>
          <a:xfrm>
            <a:off x="7641000" y="4355280"/>
            <a:ext cx="836280" cy="226800"/>
          </a:xfrm>
          <a:prstGeom prst="rect">
            <a:avLst/>
          </a:prstGeom>
          <a:solidFill>
            <a:srgbClr val="ffffff"/>
          </a:solidFill>
          <a:ln>
            <a:noFill/>
          </a:ln>
        </p:spPr>
        <p:style>
          <a:lnRef idx="0"/>
          <a:fillRef idx="0"/>
          <a:effectRef idx="0"/>
          <a:fontRef idx="minor"/>
        </p:style>
      </p:sp>
      <p:sp>
        <p:nvSpPr>
          <p:cNvPr id="470" name="CustomShape 72"/>
          <p:cNvSpPr/>
          <p:nvPr/>
        </p:nvSpPr>
        <p:spPr>
          <a:xfrm>
            <a:off x="7728120" y="43758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71" name="CustomShape 73"/>
          <p:cNvSpPr/>
          <p:nvPr/>
        </p:nvSpPr>
        <p:spPr>
          <a:xfrm>
            <a:off x="8455320" y="4355280"/>
            <a:ext cx="837720" cy="226800"/>
          </a:xfrm>
          <a:prstGeom prst="rect">
            <a:avLst/>
          </a:prstGeom>
          <a:solidFill>
            <a:srgbClr val="ffffff"/>
          </a:solidFill>
          <a:ln>
            <a:noFill/>
          </a:ln>
        </p:spPr>
        <p:style>
          <a:lnRef idx="0"/>
          <a:fillRef idx="0"/>
          <a:effectRef idx="0"/>
          <a:fontRef idx="minor"/>
        </p:style>
      </p:sp>
      <p:sp>
        <p:nvSpPr>
          <p:cNvPr id="472" name="CustomShape 74"/>
          <p:cNvSpPr/>
          <p:nvPr/>
        </p:nvSpPr>
        <p:spPr>
          <a:xfrm>
            <a:off x="8881560" y="43758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.883</a:t>
            </a:r>
            <a:endParaRPr b="0" lang="en-US" sz="1800" spc="-1" strike="noStrike">
              <a:solidFill>
                <a:srgbClr val="000000"/>
              </a:solidFill>
              <a:uFill>
                <a:solidFill>
                  <a:srgbClr val="ffffff"/>
                </a:solidFill>
              </a:uFill>
              <a:latin typeface="Arial"/>
            </a:endParaRPr>
          </a:p>
        </p:txBody>
      </p:sp>
      <p:sp>
        <p:nvSpPr>
          <p:cNvPr id="473" name="CustomShape 75"/>
          <p:cNvSpPr/>
          <p:nvPr/>
        </p:nvSpPr>
        <p:spPr>
          <a:xfrm>
            <a:off x="6824880" y="4561560"/>
            <a:ext cx="837720" cy="228240"/>
          </a:xfrm>
          <a:prstGeom prst="rect">
            <a:avLst/>
          </a:prstGeom>
          <a:solidFill>
            <a:srgbClr val="ffffff"/>
          </a:solidFill>
          <a:ln>
            <a:noFill/>
          </a:ln>
        </p:spPr>
        <p:style>
          <a:lnRef idx="0"/>
          <a:fillRef idx="0"/>
          <a:effectRef idx="0"/>
          <a:fontRef idx="minor"/>
        </p:style>
      </p:sp>
      <p:sp>
        <p:nvSpPr>
          <p:cNvPr id="474" name="CustomShape 76"/>
          <p:cNvSpPr/>
          <p:nvPr/>
        </p:nvSpPr>
        <p:spPr>
          <a:xfrm>
            <a:off x="6912360" y="45824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475" name="CustomShape 77"/>
          <p:cNvSpPr/>
          <p:nvPr/>
        </p:nvSpPr>
        <p:spPr>
          <a:xfrm>
            <a:off x="7641000" y="4561560"/>
            <a:ext cx="836280" cy="228240"/>
          </a:xfrm>
          <a:prstGeom prst="rect">
            <a:avLst/>
          </a:prstGeom>
          <a:solidFill>
            <a:srgbClr val="ffffff"/>
          </a:solidFill>
          <a:ln>
            <a:noFill/>
          </a:ln>
        </p:spPr>
        <p:style>
          <a:lnRef idx="0"/>
          <a:fillRef idx="0"/>
          <a:effectRef idx="0"/>
          <a:fontRef idx="minor"/>
        </p:style>
      </p:sp>
      <p:sp>
        <p:nvSpPr>
          <p:cNvPr id="476" name="CustomShape 78"/>
          <p:cNvSpPr/>
          <p:nvPr/>
        </p:nvSpPr>
        <p:spPr>
          <a:xfrm>
            <a:off x="8065440" y="45824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.351</a:t>
            </a:r>
            <a:endParaRPr b="0" lang="en-US" sz="1800" spc="-1" strike="noStrike">
              <a:solidFill>
                <a:srgbClr val="000000"/>
              </a:solidFill>
              <a:uFill>
                <a:solidFill>
                  <a:srgbClr val="ffffff"/>
                </a:solidFill>
              </a:uFill>
              <a:latin typeface="Arial"/>
            </a:endParaRPr>
          </a:p>
        </p:txBody>
      </p:sp>
      <p:sp>
        <p:nvSpPr>
          <p:cNvPr id="477" name="CustomShape 79"/>
          <p:cNvSpPr/>
          <p:nvPr/>
        </p:nvSpPr>
        <p:spPr>
          <a:xfrm>
            <a:off x="8455320" y="4561560"/>
            <a:ext cx="837720" cy="228240"/>
          </a:xfrm>
          <a:prstGeom prst="rect">
            <a:avLst/>
          </a:prstGeom>
          <a:solidFill>
            <a:srgbClr val="ffffff"/>
          </a:solidFill>
          <a:ln>
            <a:noFill/>
          </a:ln>
        </p:spPr>
        <p:style>
          <a:lnRef idx="0"/>
          <a:fillRef idx="0"/>
          <a:effectRef idx="0"/>
          <a:fontRef idx="minor"/>
        </p:style>
      </p:sp>
      <p:sp>
        <p:nvSpPr>
          <p:cNvPr id="478" name="CustomShape 80"/>
          <p:cNvSpPr/>
          <p:nvPr/>
        </p:nvSpPr>
        <p:spPr>
          <a:xfrm>
            <a:off x="8881560" y="45824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.501</a:t>
            </a:r>
            <a:endParaRPr b="0" lang="en-US" sz="1800" spc="-1" strike="noStrike">
              <a:solidFill>
                <a:srgbClr val="000000"/>
              </a:solidFill>
              <a:uFill>
                <a:solidFill>
                  <a:srgbClr val="ffffff"/>
                </a:solidFill>
              </a:uFill>
              <a:latin typeface="Arial"/>
            </a:endParaRPr>
          </a:p>
        </p:txBody>
      </p:sp>
      <p:sp>
        <p:nvSpPr>
          <p:cNvPr id="479" name="CustomShape 81"/>
          <p:cNvSpPr/>
          <p:nvPr/>
        </p:nvSpPr>
        <p:spPr>
          <a:xfrm>
            <a:off x="1737000" y="1874160"/>
            <a:ext cx="5109840" cy="434520"/>
          </a:xfrm>
          <a:prstGeom prst="rect">
            <a:avLst/>
          </a:prstGeom>
          <a:solidFill>
            <a:srgbClr val="ffffff"/>
          </a:solidFill>
          <a:ln>
            <a:noFill/>
          </a:ln>
        </p:spPr>
        <p:style>
          <a:lnRef idx="0"/>
          <a:fillRef idx="0"/>
          <a:effectRef idx="0"/>
          <a:fontRef idx="minor"/>
        </p:style>
      </p:sp>
      <p:sp>
        <p:nvSpPr>
          <p:cNvPr id="480" name="CustomShape 82"/>
          <p:cNvSpPr/>
          <p:nvPr/>
        </p:nvSpPr>
        <p:spPr>
          <a:xfrm>
            <a:off x="1737000" y="2286720"/>
            <a:ext cx="5109840" cy="228240"/>
          </a:xfrm>
          <a:prstGeom prst="rect">
            <a:avLst/>
          </a:prstGeom>
          <a:solidFill>
            <a:srgbClr val="ffffff"/>
          </a:solidFill>
          <a:ln>
            <a:noFill/>
          </a:ln>
        </p:spPr>
        <p:style>
          <a:lnRef idx="0"/>
          <a:fillRef idx="0"/>
          <a:effectRef idx="0"/>
          <a:fontRef idx="minor"/>
        </p:style>
      </p:sp>
      <p:sp>
        <p:nvSpPr>
          <p:cNvPr id="481" name="CustomShape 83"/>
          <p:cNvSpPr/>
          <p:nvPr/>
        </p:nvSpPr>
        <p:spPr>
          <a:xfrm>
            <a:off x="1842840" y="2297880"/>
            <a:ext cx="4612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   My supervisor consults me regarding changes and their implementation</a:t>
            </a:r>
            <a:endParaRPr b="0" lang="en-US" sz="1800" spc="-1" strike="noStrike">
              <a:solidFill>
                <a:srgbClr val="000000"/>
              </a:solidFill>
              <a:uFill>
                <a:solidFill>
                  <a:srgbClr val="ffffff"/>
                </a:solidFill>
              </a:uFill>
              <a:latin typeface="Arial"/>
            </a:endParaRPr>
          </a:p>
        </p:txBody>
      </p:sp>
      <p:sp>
        <p:nvSpPr>
          <p:cNvPr id="482" name="CustomShape 84"/>
          <p:cNvSpPr/>
          <p:nvPr/>
        </p:nvSpPr>
        <p:spPr>
          <a:xfrm>
            <a:off x="1737000" y="2493000"/>
            <a:ext cx="5109840" cy="228240"/>
          </a:xfrm>
          <a:prstGeom prst="rect">
            <a:avLst/>
          </a:prstGeom>
          <a:solidFill>
            <a:srgbClr val="ffffff"/>
          </a:solidFill>
          <a:ln>
            <a:noFill/>
          </a:ln>
        </p:spPr>
        <p:style>
          <a:lnRef idx="0"/>
          <a:fillRef idx="0"/>
          <a:effectRef idx="0"/>
          <a:fontRef idx="minor"/>
        </p:style>
      </p:sp>
      <p:sp>
        <p:nvSpPr>
          <p:cNvPr id="483" name="CustomShape 85"/>
          <p:cNvSpPr/>
          <p:nvPr/>
        </p:nvSpPr>
        <p:spPr>
          <a:xfrm>
            <a:off x="1834560" y="2504160"/>
            <a:ext cx="27716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   My supervisor shares information with me</a:t>
            </a:r>
            <a:endParaRPr b="0" lang="en-US" sz="1800" spc="-1" strike="noStrike">
              <a:solidFill>
                <a:srgbClr val="000000"/>
              </a:solidFill>
              <a:uFill>
                <a:solidFill>
                  <a:srgbClr val="ffffff"/>
                </a:solidFill>
              </a:uFill>
              <a:latin typeface="Arial"/>
            </a:endParaRPr>
          </a:p>
        </p:txBody>
      </p:sp>
      <p:sp>
        <p:nvSpPr>
          <p:cNvPr id="484" name="CustomShape 86"/>
          <p:cNvSpPr/>
          <p:nvPr/>
        </p:nvSpPr>
        <p:spPr>
          <a:xfrm>
            <a:off x="1737000" y="2701080"/>
            <a:ext cx="5109840" cy="228240"/>
          </a:xfrm>
          <a:prstGeom prst="rect">
            <a:avLst/>
          </a:prstGeom>
          <a:solidFill>
            <a:srgbClr val="ffffff"/>
          </a:solidFill>
          <a:ln>
            <a:noFill/>
          </a:ln>
        </p:spPr>
        <p:style>
          <a:lnRef idx="0"/>
          <a:fillRef idx="0"/>
          <a:effectRef idx="0"/>
          <a:fontRef idx="minor"/>
        </p:style>
      </p:sp>
      <p:sp>
        <p:nvSpPr>
          <p:cNvPr id="485" name="CustomShape 87"/>
          <p:cNvSpPr/>
          <p:nvPr/>
        </p:nvSpPr>
        <p:spPr>
          <a:xfrm>
            <a:off x="1841760" y="2712240"/>
            <a:ext cx="40687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   My supervisor focuses on dealing with issues related to people</a:t>
            </a:r>
            <a:endParaRPr b="0" lang="en-US" sz="1800" spc="-1" strike="noStrike">
              <a:solidFill>
                <a:srgbClr val="000000"/>
              </a:solidFill>
              <a:uFill>
                <a:solidFill>
                  <a:srgbClr val="ffffff"/>
                </a:solidFill>
              </a:uFill>
              <a:latin typeface="Arial"/>
            </a:endParaRPr>
          </a:p>
        </p:txBody>
      </p:sp>
      <p:sp>
        <p:nvSpPr>
          <p:cNvPr id="486" name="CustomShape 88"/>
          <p:cNvSpPr/>
          <p:nvPr/>
        </p:nvSpPr>
        <p:spPr>
          <a:xfrm>
            <a:off x="1737000" y="2907360"/>
            <a:ext cx="5109840" cy="228240"/>
          </a:xfrm>
          <a:prstGeom prst="rect">
            <a:avLst/>
          </a:prstGeom>
          <a:solidFill>
            <a:srgbClr val="ffffff"/>
          </a:solidFill>
          <a:ln>
            <a:noFill/>
          </a:ln>
        </p:spPr>
        <p:style>
          <a:lnRef idx="0"/>
          <a:fillRef idx="0"/>
          <a:effectRef idx="0"/>
          <a:fontRef idx="minor"/>
        </p:style>
      </p:sp>
      <p:sp>
        <p:nvSpPr>
          <p:cNvPr id="487" name="CustomShape 89"/>
          <p:cNvSpPr/>
          <p:nvPr/>
        </p:nvSpPr>
        <p:spPr>
          <a:xfrm>
            <a:off x="1832040" y="2918520"/>
            <a:ext cx="1964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4   My supervisor is cooperative</a:t>
            </a:r>
            <a:endParaRPr b="0" lang="en-US" sz="1800" spc="-1" strike="noStrike">
              <a:solidFill>
                <a:srgbClr val="000000"/>
              </a:solidFill>
              <a:uFill>
                <a:solidFill>
                  <a:srgbClr val="ffffff"/>
                </a:solidFill>
              </a:uFill>
              <a:latin typeface="Arial"/>
            </a:endParaRPr>
          </a:p>
        </p:txBody>
      </p:sp>
      <p:sp>
        <p:nvSpPr>
          <p:cNvPr id="488" name="CustomShape 90"/>
          <p:cNvSpPr/>
          <p:nvPr/>
        </p:nvSpPr>
        <p:spPr>
          <a:xfrm>
            <a:off x="1737000" y="3114000"/>
            <a:ext cx="5109840" cy="228240"/>
          </a:xfrm>
          <a:prstGeom prst="rect">
            <a:avLst/>
          </a:prstGeom>
          <a:solidFill>
            <a:srgbClr val="ffffff"/>
          </a:solidFill>
          <a:ln>
            <a:noFill/>
          </a:ln>
        </p:spPr>
        <p:style>
          <a:lnRef idx="0"/>
          <a:fillRef idx="0"/>
          <a:effectRef idx="0"/>
          <a:fontRef idx="minor"/>
        </p:style>
      </p:sp>
      <p:sp>
        <p:nvSpPr>
          <p:cNvPr id="489" name="CustomShape 91"/>
          <p:cNvSpPr/>
          <p:nvPr/>
        </p:nvSpPr>
        <p:spPr>
          <a:xfrm>
            <a:off x="1840320" y="3125160"/>
            <a:ext cx="32122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10 My supervisor effectively delegates responsibility</a:t>
            </a:r>
            <a:endParaRPr b="0" lang="en-US" sz="1800" spc="-1" strike="noStrike">
              <a:solidFill>
                <a:srgbClr val="000000"/>
              </a:solidFill>
              <a:uFill>
                <a:solidFill>
                  <a:srgbClr val="ffffff"/>
                </a:solidFill>
              </a:uFill>
              <a:latin typeface="Arial"/>
            </a:endParaRPr>
          </a:p>
        </p:txBody>
      </p:sp>
      <p:sp>
        <p:nvSpPr>
          <p:cNvPr id="490" name="CustomShape 92"/>
          <p:cNvSpPr/>
          <p:nvPr/>
        </p:nvSpPr>
        <p:spPr>
          <a:xfrm>
            <a:off x="1737000" y="3320280"/>
            <a:ext cx="5109840" cy="228240"/>
          </a:xfrm>
          <a:prstGeom prst="rect">
            <a:avLst/>
          </a:prstGeom>
          <a:solidFill>
            <a:srgbClr val="ffffff"/>
          </a:solidFill>
          <a:ln>
            <a:noFill/>
          </a:ln>
        </p:spPr>
        <p:style>
          <a:lnRef idx="0"/>
          <a:fillRef idx="0"/>
          <a:effectRef idx="0"/>
          <a:fontRef idx="minor"/>
        </p:style>
      </p:sp>
      <p:sp>
        <p:nvSpPr>
          <p:cNvPr id="491" name="CustomShape 93"/>
          <p:cNvSpPr/>
          <p:nvPr/>
        </p:nvSpPr>
        <p:spPr>
          <a:xfrm>
            <a:off x="1843200" y="3331440"/>
            <a:ext cx="35611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11 My supervisor provides rewards in return for hard work</a:t>
            </a:r>
            <a:endParaRPr b="0" lang="en-US" sz="1800" spc="-1" strike="noStrike">
              <a:solidFill>
                <a:srgbClr val="000000"/>
              </a:solidFill>
              <a:uFill>
                <a:solidFill>
                  <a:srgbClr val="ffffff"/>
                </a:solidFill>
              </a:uFill>
              <a:latin typeface="Arial"/>
            </a:endParaRPr>
          </a:p>
        </p:txBody>
      </p:sp>
      <p:sp>
        <p:nvSpPr>
          <p:cNvPr id="492" name="CustomShape 94"/>
          <p:cNvSpPr/>
          <p:nvPr/>
        </p:nvSpPr>
        <p:spPr>
          <a:xfrm>
            <a:off x="1737000" y="3528360"/>
            <a:ext cx="5109840" cy="228240"/>
          </a:xfrm>
          <a:prstGeom prst="rect">
            <a:avLst/>
          </a:prstGeom>
          <a:solidFill>
            <a:srgbClr val="ffffff"/>
          </a:solidFill>
          <a:ln>
            <a:noFill/>
          </a:ln>
        </p:spPr>
        <p:style>
          <a:lnRef idx="0"/>
          <a:fillRef idx="0"/>
          <a:effectRef idx="0"/>
          <a:fontRef idx="minor"/>
        </p:style>
      </p:sp>
      <p:sp>
        <p:nvSpPr>
          <p:cNvPr id="493" name="CustomShape 95"/>
          <p:cNvSpPr/>
          <p:nvPr/>
        </p:nvSpPr>
        <p:spPr>
          <a:xfrm>
            <a:off x="1839600" y="3537720"/>
            <a:ext cx="3475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9   My supervisor effectively implements company policy</a:t>
            </a:r>
            <a:endParaRPr b="0" lang="en-US" sz="1800" spc="-1" strike="noStrike">
              <a:solidFill>
                <a:srgbClr val="000000"/>
              </a:solidFill>
              <a:uFill>
                <a:solidFill>
                  <a:srgbClr val="ffffff"/>
                </a:solidFill>
              </a:uFill>
              <a:latin typeface="Arial"/>
            </a:endParaRPr>
          </a:p>
        </p:txBody>
      </p:sp>
      <p:sp>
        <p:nvSpPr>
          <p:cNvPr id="494" name="CustomShape 96"/>
          <p:cNvSpPr/>
          <p:nvPr/>
        </p:nvSpPr>
        <p:spPr>
          <a:xfrm>
            <a:off x="1737000" y="3734640"/>
            <a:ext cx="5109840" cy="228240"/>
          </a:xfrm>
          <a:prstGeom prst="rect">
            <a:avLst/>
          </a:prstGeom>
          <a:solidFill>
            <a:srgbClr val="ffffff"/>
          </a:solidFill>
          <a:ln>
            <a:noFill/>
          </a:ln>
        </p:spPr>
        <p:style>
          <a:lnRef idx="0"/>
          <a:fillRef idx="0"/>
          <a:effectRef idx="0"/>
          <a:fontRef idx="minor"/>
        </p:style>
      </p:sp>
      <p:sp>
        <p:nvSpPr>
          <p:cNvPr id="495" name="CustomShape 97"/>
          <p:cNvSpPr/>
          <p:nvPr/>
        </p:nvSpPr>
        <p:spPr>
          <a:xfrm>
            <a:off x="1837800" y="3745800"/>
            <a:ext cx="3190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12 My supervisor concentrates on task coordination</a:t>
            </a:r>
            <a:endParaRPr b="0" lang="en-US" sz="1800" spc="-1" strike="noStrike">
              <a:solidFill>
                <a:srgbClr val="000000"/>
              </a:solidFill>
              <a:uFill>
                <a:solidFill>
                  <a:srgbClr val="ffffff"/>
                </a:solidFill>
              </a:uFill>
              <a:latin typeface="Arial"/>
            </a:endParaRPr>
          </a:p>
        </p:txBody>
      </p:sp>
      <p:sp>
        <p:nvSpPr>
          <p:cNvPr id="496" name="CustomShape 98"/>
          <p:cNvSpPr/>
          <p:nvPr/>
        </p:nvSpPr>
        <p:spPr>
          <a:xfrm>
            <a:off x="1737000" y="3940920"/>
            <a:ext cx="5109840" cy="228240"/>
          </a:xfrm>
          <a:prstGeom prst="rect">
            <a:avLst/>
          </a:prstGeom>
          <a:solidFill>
            <a:srgbClr val="ffffff"/>
          </a:solidFill>
          <a:ln>
            <a:noFill/>
          </a:ln>
        </p:spPr>
        <p:style>
          <a:lnRef idx="0"/>
          <a:fillRef idx="0"/>
          <a:effectRef idx="0"/>
          <a:fontRef idx="minor"/>
        </p:style>
      </p:sp>
      <p:sp>
        <p:nvSpPr>
          <p:cNvPr id="497" name="CustomShape 99"/>
          <p:cNvSpPr/>
          <p:nvPr/>
        </p:nvSpPr>
        <p:spPr>
          <a:xfrm>
            <a:off x="1843560" y="3952080"/>
            <a:ext cx="4882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   My supervisor makes it clear what rewards they will receive for performance</a:t>
            </a:r>
            <a:endParaRPr b="0" lang="en-US" sz="1800" spc="-1" strike="noStrike">
              <a:solidFill>
                <a:srgbClr val="000000"/>
              </a:solidFill>
              <a:uFill>
                <a:solidFill>
                  <a:srgbClr val="ffffff"/>
                </a:solidFill>
              </a:uFill>
              <a:latin typeface="Arial"/>
            </a:endParaRPr>
          </a:p>
        </p:txBody>
      </p:sp>
      <p:sp>
        <p:nvSpPr>
          <p:cNvPr id="498" name="CustomShape 100"/>
          <p:cNvSpPr/>
          <p:nvPr/>
        </p:nvSpPr>
        <p:spPr>
          <a:xfrm>
            <a:off x="1737000" y="4147200"/>
            <a:ext cx="5109840" cy="228240"/>
          </a:xfrm>
          <a:prstGeom prst="rect">
            <a:avLst/>
          </a:prstGeom>
          <a:solidFill>
            <a:srgbClr val="ffffff"/>
          </a:solidFill>
          <a:ln>
            <a:noFill/>
          </a:ln>
        </p:spPr>
        <p:style>
          <a:lnRef idx="0"/>
          <a:fillRef idx="0"/>
          <a:effectRef idx="0"/>
          <a:fontRef idx="minor"/>
        </p:style>
      </p:sp>
      <p:sp>
        <p:nvSpPr>
          <p:cNvPr id="499" name="CustomShape 101"/>
          <p:cNvSpPr/>
          <p:nvPr/>
        </p:nvSpPr>
        <p:spPr>
          <a:xfrm>
            <a:off x="1840680" y="4158360"/>
            <a:ext cx="42469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   My supervisor sets an example by working hard himself or herself</a:t>
            </a:r>
            <a:endParaRPr b="0" lang="en-US" sz="1800" spc="-1" strike="noStrike">
              <a:solidFill>
                <a:srgbClr val="000000"/>
              </a:solidFill>
              <a:uFill>
                <a:solidFill>
                  <a:srgbClr val="ffffff"/>
                </a:solidFill>
              </a:uFill>
              <a:latin typeface="Arial"/>
            </a:endParaRPr>
          </a:p>
        </p:txBody>
      </p:sp>
      <p:sp>
        <p:nvSpPr>
          <p:cNvPr id="500" name="CustomShape 102"/>
          <p:cNvSpPr/>
          <p:nvPr/>
        </p:nvSpPr>
        <p:spPr>
          <a:xfrm>
            <a:off x="1737000" y="4355280"/>
            <a:ext cx="5109840" cy="226800"/>
          </a:xfrm>
          <a:prstGeom prst="rect">
            <a:avLst/>
          </a:prstGeom>
          <a:solidFill>
            <a:srgbClr val="ffffff"/>
          </a:solidFill>
          <a:ln>
            <a:noFill/>
          </a:ln>
        </p:spPr>
        <p:style>
          <a:lnRef idx="0"/>
          <a:fillRef idx="0"/>
          <a:effectRef idx="0"/>
          <a:fontRef idx="minor"/>
        </p:style>
      </p:sp>
      <p:sp>
        <p:nvSpPr>
          <p:cNvPr id="501" name="CustomShape 103"/>
          <p:cNvSpPr/>
          <p:nvPr/>
        </p:nvSpPr>
        <p:spPr>
          <a:xfrm>
            <a:off x="1845720" y="4365000"/>
            <a:ext cx="4371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   My supervisor displays a high level of specialist knowledge and skill</a:t>
            </a:r>
            <a:endParaRPr b="0" lang="en-US" sz="1800" spc="-1" strike="noStrike">
              <a:solidFill>
                <a:srgbClr val="000000"/>
              </a:solidFill>
              <a:uFill>
                <a:solidFill>
                  <a:srgbClr val="ffffff"/>
                </a:solidFill>
              </a:uFill>
              <a:latin typeface="Arial"/>
            </a:endParaRPr>
          </a:p>
        </p:txBody>
      </p:sp>
      <p:sp>
        <p:nvSpPr>
          <p:cNvPr id="502" name="CustomShape 104"/>
          <p:cNvSpPr/>
          <p:nvPr/>
        </p:nvSpPr>
        <p:spPr>
          <a:xfrm>
            <a:off x="1737000" y="4561560"/>
            <a:ext cx="5109840" cy="228240"/>
          </a:xfrm>
          <a:prstGeom prst="rect">
            <a:avLst/>
          </a:prstGeom>
          <a:solidFill>
            <a:srgbClr val="ffffff"/>
          </a:solidFill>
          <a:ln>
            <a:noFill/>
          </a:ln>
        </p:spPr>
        <p:style>
          <a:lnRef idx="0"/>
          <a:fillRef idx="0"/>
          <a:effectRef idx="0"/>
          <a:fontRef idx="minor"/>
        </p:style>
      </p:sp>
      <p:sp>
        <p:nvSpPr>
          <p:cNvPr id="503" name="CustomShape 105"/>
          <p:cNvSpPr/>
          <p:nvPr/>
        </p:nvSpPr>
        <p:spPr>
          <a:xfrm>
            <a:off x="1840320" y="4572720"/>
            <a:ext cx="4083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   My supervisor generates enthusiasm in his or her subordinates</a:t>
            </a:r>
            <a:endParaRPr b="0" lang="en-US" sz="1800" spc="-1" strike="noStrike">
              <a:solidFill>
                <a:srgbClr val="000000"/>
              </a:solidFill>
              <a:uFill>
                <a:solidFill>
                  <a:srgbClr val="ffffff"/>
                </a:solidFill>
              </a:uFill>
              <a:latin typeface="Arial"/>
            </a:endParaRPr>
          </a:p>
        </p:txBody>
      </p:sp>
      <p:sp>
        <p:nvSpPr>
          <p:cNvPr id="504" name="CustomShape 106"/>
          <p:cNvSpPr/>
          <p:nvPr/>
        </p:nvSpPr>
        <p:spPr>
          <a:xfrm>
            <a:off x="6824880" y="2080440"/>
            <a:ext cx="837720" cy="228240"/>
          </a:xfrm>
          <a:prstGeom prst="rect">
            <a:avLst/>
          </a:prstGeom>
          <a:solidFill>
            <a:srgbClr val="ffffff"/>
          </a:solidFill>
          <a:ln>
            <a:noFill/>
          </a:ln>
        </p:spPr>
        <p:style>
          <a:lnRef idx="0"/>
          <a:fillRef idx="0"/>
          <a:effectRef idx="0"/>
          <a:fontRef idx="minor"/>
        </p:style>
      </p:sp>
      <p:sp>
        <p:nvSpPr>
          <p:cNvPr id="505" name="CustomShape 107"/>
          <p:cNvSpPr/>
          <p:nvPr/>
        </p:nvSpPr>
        <p:spPr>
          <a:xfrm>
            <a:off x="7158240" y="211212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506" name="CustomShape 108"/>
          <p:cNvSpPr/>
          <p:nvPr/>
        </p:nvSpPr>
        <p:spPr>
          <a:xfrm>
            <a:off x="7641000" y="2080440"/>
            <a:ext cx="836280" cy="228240"/>
          </a:xfrm>
          <a:prstGeom prst="rect">
            <a:avLst/>
          </a:prstGeom>
          <a:solidFill>
            <a:srgbClr val="ffffff"/>
          </a:solidFill>
          <a:ln>
            <a:noFill/>
          </a:ln>
        </p:spPr>
        <p:style>
          <a:lnRef idx="0"/>
          <a:fillRef idx="0"/>
          <a:effectRef idx="0"/>
          <a:fontRef idx="minor"/>
        </p:style>
      </p:sp>
      <p:sp>
        <p:nvSpPr>
          <p:cNvPr id="507" name="CustomShape 109"/>
          <p:cNvSpPr/>
          <p:nvPr/>
        </p:nvSpPr>
        <p:spPr>
          <a:xfrm>
            <a:off x="7972920" y="211212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508" name="CustomShape 110"/>
          <p:cNvSpPr/>
          <p:nvPr/>
        </p:nvSpPr>
        <p:spPr>
          <a:xfrm>
            <a:off x="8455320" y="2080440"/>
            <a:ext cx="837720" cy="228240"/>
          </a:xfrm>
          <a:prstGeom prst="rect">
            <a:avLst/>
          </a:prstGeom>
          <a:solidFill>
            <a:srgbClr val="ffffff"/>
          </a:solidFill>
          <a:ln>
            <a:noFill/>
          </a:ln>
        </p:spPr>
        <p:style>
          <a:lnRef idx="0"/>
          <a:fillRef idx="0"/>
          <a:effectRef idx="0"/>
          <a:fontRef idx="minor"/>
        </p:style>
      </p:sp>
      <p:sp>
        <p:nvSpPr>
          <p:cNvPr id="509" name="CustomShape 111"/>
          <p:cNvSpPr/>
          <p:nvPr/>
        </p:nvSpPr>
        <p:spPr>
          <a:xfrm>
            <a:off x="8788680" y="211212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510" name="CustomShape 112"/>
          <p:cNvSpPr/>
          <p:nvPr/>
        </p:nvSpPr>
        <p:spPr>
          <a:xfrm>
            <a:off x="6824880" y="1874160"/>
            <a:ext cx="2468160" cy="228240"/>
          </a:xfrm>
          <a:prstGeom prst="rect">
            <a:avLst/>
          </a:prstGeom>
          <a:solidFill>
            <a:srgbClr val="ffffff"/>
          </a:solidFill>
          <a:ln>
            <a:noFill/>
          </a:ln>
        </p:spPr>
        <p:style>
          <a:lnRef idx="0"/>
          <a:fillRef idx="0"/>
          <a:effectRef idx="0"/>
          <a:fontRef idx="minor"/>
        </p:style>
      </p:sp>
      <p:sp>
        <p:nvSpPr>
          <p:cNvPr id="511" name="CustomShape 113"/>
          <p:cNvSpPr/>
          <p:nvPr/>
        </p:nvSpPr>
        <p:spPr>
          <a:xfrm>
            <a:off x="7714080" y="1905840"/>
            <a:ext cx="721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Component</a:t>
            </a:r>
            <a:endParaRPr b="0" lang="en-US" sz="1800" spc="-1" strike="noStrike">
              <a:solidFill>
                <a:srgbClr val="000000"/>
              </a:solidFill>
              <a:uFill>
                <a:solidFill>
                  <a:srgbClr val="ffffff"/>
                </a:solidFill>
              </a:uFill>
              <a:latin typeface="Arial"/>
            </a:endParaRPr>
          </a:p>
        </p:txBody>
      </p:sp>
      <p:sp>
        <p:nvSpPr>
          <p:cNvPr id="512" name="Line 114"/>
          <p:cNvSpPr/>
          <p:nvPr/>
        </p:nvSpPr>
        <p:spPr>
          <a:xfrm>
            <a:off x="6824880" y="2080080"/>
            <a:ext cx="815760" cy="1800"/>
          </a:xfrm>
          <a:prstGeom prst="line">
            <a:avLst/>
          </a:prstGeom>
          <a:ln w="11160">
            <a:solidFill>
              <a:srgbClr val="000000"/>
            </a:solidFill>
            <a:round/>
          </a:ln>
        </p:spPr>
        <p:style>
          <a:lnRef idx="0"/>
          <a:fillRef idx="0"/>
          <a:effectRef idx="0"/>
          <a:fontRef idx="minor"/>
        </p:style>
      </p:sp>
      <p:sp>
        <p:nvSpPr>
          <p:cNvPr id="513" name="Line 115"/>
          <p:cNvSpPr/>
          <p:nvPr/>
        </p:nvSpPr>
        <p:spPr>
          <a:xfrm>
            <a:off x="7640640" y="2080080"/>
            <a:ext cx="1800" cy="2687760"/>
          </a:xfrm>
          <a:prstGeom prst="line">
            <a:avLst/>
          </a:prstGeom>
          <a:ln w="11160">
            <a:solidFill>
              <a:srgbClr val="000000"/>
            </a:solidFill>
            <a:round/>
          </a:ln>
        </p:spPr>
        <p:style>
          <a:lnRef idx="0"/>
          <a:fillRef idx="0"/>
          <a:effectRef idx="0"/>
          <a:fontRef idx="minor"/>
        </p:style>
      </p:sp>
      <p:sp>
        <p:nvSpPr>
          <p:cNvPr id="514" name="Line 116"/>
          <p:cNvSpPr/>
          <p:nvPr/>
        </p:nvSpPr>
        <p:spPr>
          <a:xfrm>
            <a:off x="7640640" y="2080080"/>
            <a:ext cx="814680" cy="1800"/>
          </a:xfrm>
          <a:prstGeom prst="line">
            <a:avLst/>
          </a:prstGeom>
          <a:ln w="11160">
            <a:solidFill>
              <a:srgbClr val="000000"/>
            </a:solidFill>
            <a:round/>
          </a:ln>
        </p:spPr>
        <p:style>
          <a:lnRef idx="0"/>
          <a:fillRef idx="0"/>
          <a:effectRef idx="0"/>
          <a:fontRef idx="minor"/>
        </p:style>
      </p:sp>
      <p:sp>
        <p:nvSpPr>
          <p:cNvPr id="515" name="Line 117"/>
          <p:cNvSpPr/>
          <p:nvPr/>
        </p:nvSpPr>
        <p:spPr>
          <a:xfrm>
            <a:off x="8455320" y="2080080"/>
            <a:ext cx="1440" cy="2687760"/>
          </a:xfrm>
          <a:prstGeom prst="line">
            <a:avLst/>
          </a:prstGeom>
          <a:ln w="11160">
            <a:solidFill>
              <a:srgbClr val="000000"/>
            </a:solidFill>
            <a:round/>
          </a:ln>
        </p:spPr>
        <p:style>
          <a:lnRef idx="0"/>
          <a:fillRef idx="0"/>
          <a:effectRef idx="0"/>
          <a:fontRef idx="minor"/>
        </p:style>
      </p:sp>
      <p:sp>
        <p:nvSpPr>
          <p:cNvPr id="516" name="Line 118"/>
          <p:cNvSpPr/>
          <p:nvPr/>
        </p:nvSpPr>
        <p:spPr>
          <a:xfrm>
            <a:off x="8455320" y="2080080"/>
            <a:ext cx="815760" cy="1800"/>
          </a:xfrm>
          <a:prstGeom prst="line">
            <a:avLst/>
          </a:prstGeom>
          <a:ln w="11160">
            <a:solidFill>
              <a:srgbClr val="000000"/>
            </a:solidFill>
            <a:round/>
          </a:ln>
        </p:spPr>
        <p:style>
          <a:lnRef idx="0"/>
          <a:fillRef idx="0"/>
          <a:effectRef idx="0"/>
          <a:fontRef idx="minor"/>
        </p:style>
      </p:sp>
      <p:sp>
        <p:nvSpPr>
          <p:cNvPr id="517" name="CustomShape 119"/>
          <p:cNvSpPr/>
          <p:nvPr/>
        </p:nvSpPr>
        <p:spPr>
          <a:xfrm>
            <a:off x="1727640" y="4768200"/>
            <a:ext cx="7565760" cy="402840"/>
          </a:xfrm>
          <a:prstGeom prst="rect">
            <a:avLst/>
          </a:prstGeom>
          <a:solidFill>
            <a:srgbClr val="ffffff"/>
          </a:solidFill>
          <a:ln>
            <a:noFill/>
          </a:ln>
        </p:spPr>
        <p:style>
          <a:lnRef idx="0"/>
          <a:fillRef idx="0"/>
          <a:effectRef idx="0"/>
          <a:fontRef idx="minor"/>
        </p:style>
      </p:sp>
      <p:sp>
        <p:nvSpPr>
          <p:cNvPr id="518" name="CustomShape 120"/>
          <p:cNvSpPr/>
          <p:nvPr/>
        </p:nvSpPr>
        <p:spPr>
          <a:xfrm>
            <a:off x="1830960" y="4799880"/>
            <a:ext cx="3129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Extraction Method: Principal Component Analysis. </a:t>
            </a:r>
            <a:endParaRPr b="0" lang="en-US" sz="1800" spc="-1" strike="noStrike">
              <a:solidFill>
                <a:srgbClr val="000000"/>
              </a:solidFill>
              <a:uFill>
                <a:solidFill>
                  <a:srgbClr val="ffffff"/>
                </a:solidFill>
              </a:uFill>
              <a:latin typeface="Arial"/>
            </a:endParaRPr>
          </a:p>
        </p:txBody>
      </p:sp>
      <p:sp>
        <p:nvSpPr>
          <p:cNvPr id="519" name="CustomShape 121"/>
          <p:cNvSpPr/>
          <p:nvPr/>
        </p:nvSpPr>
        <p:spPr>
          <a:xfrm>
            <a:off x="1833480" y="4974480"/>
            <a:ext cx="32580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Method: Varimax with Kaiser Normalization.</a:t>
            </a:r>
            <a:endParaRPr b="0" lang="en-US" sz="1800" spc="-1" strike="noStrike">
              <a:solidFill>
                <a:srgbClr val="000000"/>
              </a:solidFill>
              <a:uFill>
                <a:solidFill>
                  <a:srgbClr val="ffffff"/>
                </a:solidFill>
              </a:uFill>
              <a:latin typeface="Arial"/>
            </a:endParaRPr>
          </a:p>
        </p:txBody>
      </p:sp>
      <p:sp>
        <p:nvSpPr>
          <p:cNvPr id="520" name="CustomShape 122"/>
          <p:cNvSpPr/>
          <p:nvPr/>
        </p:nvSpPr>
        <p:spPr>
          <a:xfrm>
            <a:off x="1727640" y="5149080"/>
            <a:ext cx="7565760" cy="259920"/>
          </a:xfrm>
          <a:prstGeom prst="rect">
            <a:avLst/>
          </a:prstGeom>
          <a:solidFill>
            <a:srgbClr val="ffffff"/>
          </a:solidFill>
          <a:ln>
            <a:noFill/>
          </a:ln>
        </p:spPr>
        <p:style>
          <a:lnRef idx="0"/>
          <a:fillRef idx="0"/>
          <a:effectRef idx="0"/>
          <a:fontRef idx="minor"/>
        </p:style>
      </p:sp>
      <p:sp>
        <p:nvSpPr>
          <p:cNvPr id="521" name="CustomShape 123"/>
          <p:cNvSpPr/>
          <p:nvPr/>
        </p:nvSpPr>
        <p:spPr>
          <a:xfrm>
            <a:off x="1889280" y="5149080"/>
            <a:ext cx="7403760" cy="259920"/>
          </a:xfrm>
          <a:prstGeom prst="rect">
            <a:avLst/>
          </a:prstGeom>
          <a:solidFill>
            <a:srgbClr val="ffffff"/>
          </a:solidFill>
          <a:ln>
            <a:noFill/>
          </a:ln>
        </p:spPr>
        <p:style>
          <a:lnRef idx="0"/>
          <a:fillRef idx="0"/>
          <a:effectRef idx="0"/>
          <a:fontRef idx="minor"/>
        </p:style>
      </p:sp>
      <p:sp>
        <p:nvSpPr>
          <p:cNvPr id="522" name="CustomShape 124"/>
          <p:cNvSpPr/>
          <p:nvPr/>
        </p:nvSpPr>
        <p:spPr>
          <a:xfrm>
            <a:off x="2171880" y="5191920"/>
            <a:ext cx="2119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converged in 3 iterations.</a:t>
            </a:r>
            <a:endParaRPr b="0" lang="en-US" sz="1800" spc="-1" strike="noStrike">
              <a:solidFill>
                <a:srgbClr val="000000"/>
              </a:solidFill>
              <a:uFill>
                <a:solidFill>
                  <a:srgbClr val="ffffff"/>
                </a:solidFill>
              </a:uFill>
              <a:latin typeface="Arial"/>
            </a:endParaRPr>
          </a:p>
        </p:txBody>
      </p:sp>
      <p:sp>
        <p:nvSpPr>
          <p:cNvPr id="523" name="CustomShape 125"/>
          <p:cNvSpPr/>
          <p:nvPr/>
        </p:nvSpPr>
        <p:spPr>
          <a:xfrm>
            <a:off x="1999080" y="5180760"/>
            <a:ext cx="155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a. </a:t>
            </a:r>
            <a:endParaRPr b="0" lang="en-US" sz="1800" spc="-1" strike="noStrike">
              <a:solidFill>
                <a:srgbClr val="000000"/>
              </a:solidFill>
              <a:uFill>
                <a:solidFill>
                  <a:srgbClr val="ffffff"/>
                </a:solidFill>
              </a:uFill>
              <a:latin typeface="Arial"/>
            </a:endParaRPr>
          </a:p>
        </p:txBody>
      </p:sp>
      <p:sp>
        <p:nvSpPr>
          <p:cNvPr id="524" name="CustomShape 126"/>
          <p:cNvSpPr/>
          <p:nvPr/>
        </p:nvSpPr>
        <p:spPr>
          <a:xfrm>
            <a:off x="1727640" y="5388840"/>
            <a:ext cx="7543440" cy="10800"/>
          </a:xfrm>
          <a:prstGeom prst="rect">
            <a:avLst/>
          </a:prstGeom>
          <a:solidFill>
            <a:srgbClr val="ffffff"/>
          </a:solidFill>
          <a:ln>
            <a:noFill/>
          </a:ln>
        </p:spPr>
        <p:style>
          <a:lnRef idx="0"/>
          <a:fillRef idx="0"/>
          <a:effectRef idx="0"/>
          <a:fontRef idx="minor"/>
        </p:style>
      </p:sp>
      <p:sp>
        <p:nvSpPr>
          <p:cNvPr id="525" name="CustomShape 127"/>
          <p:cNvSpPr/>
          <p:nvPr/>
        </p:nvSpPr>
        <p:spPr>
          <a:xfrm>
            <a:off x="1629000" y="1481760"/>
            <a:ext cx="7751520" cy="109080"/>
          </a:xfrm>
          <a:prstGeom prst="rect">
            <a:avLst/>
          </a:prstGeom>
          <a:solidFill>
            <a:srgbClr val="ffffff"/>
          </a:solidFill>
          <a:ln>
            <a:noFill/>
          </a:ln>
        </p:spPr>
        <p:style>
          <a:lnRef idx="0"/>
          <a:fillRef idx="0"/>
          <a:effectRef idx="0"/>
          <a:fontRef idx="minor"/>
        </p:style>
      </p:sp>
      <p:sp>
        <p:nvSpPr>
          <p:cNvPr id="526" name="CustomShape 128"/>
          <p:cNvSpPr/>
          <p:nvPr/>
        </p:nvSpPr>
        <p:spPr>
          <a:xfrm>
            <a:off x="1629000" y="1481760"/>
            <a:ext cx="107640" cy="4014360"/>
          </a:xfrm>
          <a:prstGeom prst="rect">
            <a:avLst/>
          </a:prstGeom>
          <a:solidFill>
            <a:srgbClr val="ffffff"/>
          </a:solidFill>
          <a:ln>
            <a:noFill/>
          </a:ln>
        </p:spPr>
        <p:style>
          <a:lnRef idx="0"/>
          <a:fillRef idx="0"/>
          <a:effectRef idx="0"/>
          <a:fontRef idx="minor"/>
        </p:style>
      </p:sp>
      <p:sp>
        <p:nvSpPr>
          <p:cNvPr id="527" name="CustomShape 129"/>
          <p:cNvSpPr/>
          <p:nvPr/>
        </p:nvSpPr>
        <p:spPr>
          <a:xfrm>
            <a:off x="9271440" y="1481760"/>
            <a:ext cx="118800" cy="4014360"/>
          </a:xfrm>
          <a:prstGeom prst="rect">
            <a:avLst/>
          </a:prstGeom>
          <a:solidFill>
            <a:srgbClr val="ffffff"/>
          </a:solidFill>
          <a:ln>
            <a:noFill/>
          </a:ln>
        </p:spPr>
        <p:style>
          <a:lnRef idx="0"/>
          <a:fillRef idx="0"/>
          <a:effectRef idx="0"/>
          <a:fontRef idx="minor"/>
        </p:style>
      </p:sp>
      <p:sp>
        <p:nvSpPr>
          <p:cNvPr id="528" name="CustomShape 130"/>
          <p:cNvSpPr/>
          <p:nvPr/>
        </p:nvSpPr>
        <p:spPr>
          <a:xfrm>
            <a:off x="1629000" y="5388840"/>
            <a:ext cx="7751520" cy="118800"/>
          </a:xfrm>
          <a:prstGeom prst="rect">
            <a:avLst/>
          </a:prstGeom>
          <a:solidFill>
            <a:srgbClr val="ffffff"/>
          </a:solidFill>
          <a:ln>
            <a:noFill/>
          </a:ln>
        </p:spPr>
        <p:style>
          <a:lnRef idx="0"/>
          <a:fillRef idx="0"/>
          <a:effectRef idx="0"/>
          <a:fontRef idx="minor"/>
        </p:style>
      </p:sp>
      <p:sp>
        <p:nvSpPr>
          <p:cNvPr id="529" name="Line 131"/>
          <p:cNvSpPr/>
          <p:nvPr/>
        </p:nvSpPr>
        <p:spPr>
          <a:xfrm>
            <a:off x="1737000" y="1873800"/>
            <a:ext cx="1440" cy="2894040"/>
          </a:xfrm>
          <a:prstGeom prst="line">
            <a:avLst/>
          </a:prstGeom>
          <a:ln w="22320">
            <a:solidFill>
              <a:srgbClr val="000000"/>
            </a:solidFill>
            <a:round/>
          </a:ln>
        </p:spPr>
        <p:style>
          <a:lnRef idx="0"/>
          <a:fillRef idx="0"/>
          <a:effectRef idx="0"/>
          <a:fontRef idx="minor"/>
        </p:style>
      </p:sp>
      <p:sp>
        <p:nvSpPr>
          <p:cNvPr id="530" name="Line 132"/>
          <p:cNvSpPr/>
          <p:nvPr/>
        </p:nvSpPr>
        <p:spPr>
          <a:xfrm>
            <a:off x="9282240" y="1873800"/>
            <a:ext cx="1440" cy="2905200"/>
          </a:xfrm>
          <a:prstGeom prst="line">
            <a:avLst/>
          </a:prstGeom>
          <a:ln w="22320">
            <a:solidFill>
              <a:srgbClr val="000000"/>
            </a:solidFill>
            <a:round/>
          </a:ln>
        </p:spPr>
        <p:style>
          <a:lnRef idx="0"/>
          <a:fillRef idx="0"/>
          <a:effectRef idx="0"/>
          <a:fontRef idx="minor"/>
        </p:style>
      </p:sp>
      <p:sp>
        <p:nvSpPr>
          <p:cNvPr id="531" name="Line 133"/>
          <p:cNvSpPr/>
          <p:nvPr/>
        </p:nvSpPr>
        <p:spPr>
          <a:xfrm>
            <a:off x="1737000" y="1873800"/>
            <a:ext cx="7534080" cy="1800"/>
          </a:xfrm>
          <a:prstGeom prst="line">
            <a:avLst/>
          </a:prstGeom>
          <a:ln w="22320">
            <a:solidFill>
              <a:srgbClr val="000000"/>
            </a:solidFill>
            <a:round/>
          </a:ln>
        </p:spPr>
        <p:style>
          <a:lnRef idx="0"/>
          <a:fillRef idx="0"/>
          <a:effectRef idx="0"/>
          <a:fontRef idx="minor"/>
        </p:style>
      </p:sp>
      <p:sp>
        <p:nvSpPr>
          <p:cNvPr id="532" name="Line 134"/>
          <p:cNvSpPr/>
          <p:nvPr/>
        </p:nvSpPr>
        <p:spPr>
          <a:xfrm>
            <a:off x="1737000" y="4779000"/>
            <a:ext cx="7545240" cy="1440"/>
          </a:xfrm>
          <a:prstGeom prst="line">
            <a:avLst/>
          </a:prstGeom>
          <a:ln w="22320">
            <a:solidFill>
              <a:srgbClr val="000000"/>
            </a:solidFill>
            <a:round/>
          </a:ln>
        </p:spPr>
        <p:style>
          <a:lnRef idx="0"/>
          <a:fillRef idx="0"/>
          <a:effectRef idx="0"/>
          <a:fontRef idx="minor"/>
        </p:style>
      </p:sp>
      <p:sp>
        <p:nvSpPr>
          <p:cNvPr id="533" name="Line 135"/>
          <p:cNvSpPr/>
          <p:nvPr/>
        </p:nvSpPr>
        <p:spPr>
          <a:xfrm>
            <a:off x="1748160" y="2297880"/>
            <a:ext cx="7511760" cy="1440"/>
          </a:xfrm>
          <a:prstGeom prst="line">
            <a:avLst/>
          </a:prstGeom>
          <a:ln w="22320">
            <a:solidFill>
              <a:srgbClr val="000000"/>
            </a:solidFill>
            <a:round/>
          </a:ln>
        </p:spPr>
        <p:style>
          <a:lnRef idx="0"/>
          <a:fillRef idx="0"/>
          <a:effectRef idx="0"/>
          <a:fontRef idx="minor"/>
        </p:style>
      </p:sp>
      <p:sp>
        <p:nvSpPr>
          <p:cNvPr id="534" name="Line 136"/>
          <p:cNvSpPr/>
          <p:nvPr/>
        </p:nvSpPr>
        <p:spPr>
          <a:xfrm>
            <a:off x="6836040" y="1884960"/>
            <a:ext cx="1440" cy="2871720"/>
          </a:xfrm>
          <a:prstGeom prst="line">
            <a:avLst/>
          </a:prstGeom>
          <a:ln w="22320">
            <a:solidFill>
              <a:srgbClr val="000000"/>
            </a:solidFill>
            <a:round/>
          </a:ln>
        </p:spPr>
        <p:style>
          <a:lnRef idx="0"/>
          <a:fillRef idx="0"/>
          <a:effectRef idx="0"/>
          <a:fontRef idx="minor"/>
        </p:style>
      </p:sp>
      <p:sp>
        <p:nvSpPr>
          <p:cNvPr id="535" name="CustomShape 137"/>
          <p:cNvSpPr/>
          <p:nvPr/>
        </p:nvSpPr>
        <p:spPr>
          <a:xfrm>
            <a:off x="1714680" y="2286000"/>
            <a:ext cx="6160320" cy="1033200"/>
          </a:xfrm>
          <a:prstGeom prst="roundRect">
            <a:avLst>
              <a:gd name="adj" fmla="val 16667"/>
            </a:avLst>
          </a:prstGeom>
          <a:noFill/>
          <a:ln w="38160"/>
        </p:spPr>
        <p:style>
          <a:lnRef idx="2">
            <a:schemeClr val="accent1">
              <a:shade val="50000"/>
            </a:schemeClr>
          </a:lnRef>
          <a:fillRef idx="1">
            <a:schemeClr val="accent1"/>
          </a:fillRef>
          <a:effectRef idx="0">
            <a:schemeClr val="accent1"/>
          </a:effectRef>
          <a:fontRef idx="minor"/>
        </p:style>
      </p:sp>
      <p:sp>
        <p:nvSpPr>
          <p:cNvPr id="536" name="CustomShape 138"/>
          <p:cNvSpPr/>
          <p:nvPr/>
        </p:nvSpPr>
        <p:spPr>
          <a:xfrm>
            <a:off x="1724400" y="3331800"/>
            <a:ext cx="6837120" cy="1033200"/>
          </a:xfrm>
          <a:prstGeom prst="roundRect">
            <a:avLst>
              <a:gd name="adj" fmla="val 16667"/>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537" name="CustomShape 139"/>
          <p:cNvSpPr/>
          <p:nvPr/>
        </p:nvSpPr>
        <p:spPr>
          <a:xfrm>
            <a:off x="158400" y="5602320"/>
            <a:ext cx="11907720" cy="1022040"/>
          </a:xfrm>
          <a:prstGeom prst="rect">
            <a:avLst/>
          </a:prstGeom>
          <a:noFill/>
          <a:ln>
            <a:noFill/>
          </a:ln>
        </p:spPr>
        <p:style>
          <a:lnRef idx="0"/>
          <a:fillRef idx="0"/>
          <a:effectRef idx="0"/>
          <a:fontRef idx="minor"/>
        </p:style>
        <p:txBody>
          <a:bodyPr lIns="90000" rIns="90000" tIns="45000" bIns="45000"/>
          <a:p>
            <a:pPr marL="609480" indent="-609120" algn="just">
              <a:lnSpc>
                <a:spcPct val="80000"/>
              </a:lnSpc>
            </a:pPr>
            <a:r>
              <a:rPr b="0" lang="en-US" sz="2400" spc="-1" strike="noStrike">
                <a:solidFill>
                  <a:srgbClr val="000000"/>
                </a:solidFill>
                <a:uFill>
                  <a:solidFill>
                    <a:srgbClr val="ffffff"/>
                  </a:solidFill>
                </a:uFill>
                <a:latin typeface="Calibri"/>
              </a:rPr>
              <a:t>Component 1 : might label this component as </a:t>
            </a:r>
            <a:r>
              <a:rPr b="1" i="1" lang="en-US" sz="2400" spc="-1" strike="noStrike">
                <a:solidFill>
                  <a:srgbClr val="000000"/>
                </a:solidFill>
                <a:uFill>
                  <a:solidFill>
                    <a:srgbClr val="ffffff"/>
                  </a:solidFill>
                </a:uFill>
                <a:latin typeface="Calibri"/>
              </a:rPr>
              <a:t>Supervisory Consultation and Cooperation</a:t>
            </a:r>
            <a:r>
              <a:rPr b="0" lang="en-US" sz="24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marL="609480" indent="-609120" algn="just">
              <a:lnSpc>
                <a:spcPct val="80000"/>
              </a:lnSpc>
            </a:pPr>
            <a:r>
              <a:rPr b="0" lang="en-US" sz="2400" spc="-1" strike="noStrike">
                <a:solidFill>
                  <a:srgbClr val="000000"/>
                </a:solidFill>
                <a:uFill>
                  <a:solidFill>
                    <a:srgbClr val="ffffff"/>
                  </a:solidFill>
                </a:uFill>
                <a:latin typeface="Calibri"/>
              </a:rPr>
              <a:t>Component 2:  might label this component as </a:t>
            </a:r>
            <a:r>
              <a:rPr b="1" i="1" lang="en-US" sz="2400" spc="-1" strike="noStrike">
                <a:solidFill>
                  <a:srgbClr val="000000"/>
                </a:solidFill>
                <a:uFill>
                  <a:solidFill>
                    <a:srgbClr val="ffffff"/>
                  </a:solidFill>
                </a:uFill>
                <a:latin typeface="Calibri"/>
              </a:rPr>
              <a:t>Instrumental Supervision</a:t>
            </a:r>
            <a:r>
              <a:rPr b="0" lang="en-US" sz="24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1">
                                  <p:stCondLst>
                                    <p:cond delay="0"/>
                                  </p:stCondLst>
                                  <p:childTnLst>
                                    <p:set>
                                      <p:cBhvr>
                                        <p:cTn id="143" dur="1" fill="hold">
                                          <p:stCondLst>
                                            <p:cond delay="0"/>
                                          </p:stCondLst>
                                        </p:cTn>
                                        <p:tgtEl>
                                          <p:spTgt spid="53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6" presetSubtype="16">
                                  <p:stCondLst>
                                    <p:cond delay="0"/>
                                  </p:stCondLst>
                                  <p:childTnLst>
                                    <p:set>
                                      <p:cBhvr>
                                        <p:cTn id="147" dur="1" fill="hold">
                                          <p:stCondLst>
                                            <p:cond delay="0"/>
                                          </p:stCondLst>
                                        </p:cTn>
                                        <p:tgtEl>
                                          <p:spTgt spid="536"/>
                                        </p:tgtEl>
                                        <p:attrNameLst>
                                          <p:attrName>style.visibility</p:attrName>
                                        </p:attrNameLst>
                                      </p:cBhvr>
                                      <p:to>
                                        <p:strVal val="visible"/>
                                      </p:to>
                                    </p:set>
                                    <p:animEffect filter="circle(in)" transition="out">
                                      <p:cBhvr additive="repl">
                                        <p:cTn id="148" dur="2000"/>
                                        <p:tgtEl>
                                          <p:spTgt spid="5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TextShape 1"/>
          <p:cNvSpPr txBox="1"/>
          <p:nvPr/>
        </p:nvSpPr>
        <p:spPr>
          <a:xfrm>
            <a:off x="1981080" y="274680"/>
            <a:ext cx="8229240" cy="9932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Calibri Light"/>
              </a:rPr>
              <a:t>INTERPRETATION</a:t>
            </a:r>
            <a:endParaRPr b="0" lang="en-US" sz="1800" spc="-1" strike="noStrike">
              <a:solidFill>
                <a:srgbClr val="000000"/>
              </a:solidFill>
              <a:uFill>
                <a:solidFill>
                  <a:srgbClr val="ffffff"/>
                </a:solidFill>
              </a:uFill>
              <a:latin typeface="Calibri"/>
            </a:endParaRPr>
          </a:p>
        </p:txBody>
      </p:sp>
      <p:sp>
        <p:nvSpPr>
          <p:cNvPr id="539" name="TextShape 2"/>
          <p:cNvSpPr txBox="1"/>
          <p:nvPr/>
        </p:nvSpPr>
        <p:spPr>
          <a:xfrm>
            <a:off x="517680" y="1268280"/>
            <a:ext cx="11495160" cy="4952520"/>
          </a:xfrm>
          <a:prstGeom prst="rect">
            <a:avLst/>
          </a:prstGeom>
          <a:noFill/>
          <a:ln>
            <a:noFill/>
          </a:ln>
        </p:spPr>
        <p:txBody>
          <a:bodyPr/>
          <a:p>
            <a:pPr marL="609480" indent="-609120" algn="just">
              <a:lnSpc>
                <a:spcPct val="80000"/>
              </a:lnSpc>
            </a:pPr>
            <a:endParaRPr b="0" lang="en-US" sz="2800" spc="-1" strike="noStrike">
              <a:solidFill>
                <a:srgbClr val="000000"/>
              </a:solidFill>
              <a:uFill>
                <a:solidFill>
                  <a:srgbClr val="ffffff"/>
                </a:solidFill>
              </a:uFill>
              <a:latin typeface="Calibri"/>
            </a:endParaRPr>
          </a:p>
          <a:p>
            <a:pPr marL="609480" indent="-609120" algn="just">
              <a:lnSpc>
                <a:spcPct val="80000"/>
              </a:lnSpc>
              <a:buClr>
                <a:srgbClr val="000000"/>
              </a:buClr>
              <a:buFont typeface="Arial"/>
              <a:buChar char="•"/>
            </a:pPr>
            <a:r>
              <a:rPr b="0" lang="en-US" sz="24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Calibri"/>
              </a:rPr>
              <a:t>Commonly the items with the largest loadings on a Component gives the greatest clue as to what the Component might represent. </a:t>
            </a:r>
            <a:endParaRPr b="0" lang="en-US" sz="2800" spc="-1" strike="noStrike">
              <a:solidFill>
                <a:srgbClr val="000000"/>
              </a:solidFill>
              <a:uFill>
                <a:solidFill>
                  <a:srgbClr val="ffffff"/>
                </a:solidFill>
              </a:uFill>
              <a:latin typeface="Calibri"/>
            </a:endParaRPr>
          </a:p>
          <a:p>
            <a:pPr marL="609480" indent="-609120" algn="just">
              <a:lnSpc>
                <a:spcPct val="80000"/>
              </a:lnSpc>
              <a:buClr>
                <a:srgbClr val="000000"/>
              </a:buClr>
              <a:buFont typeface="Arial"/>
              <a:buChar char="•"/>
            </a:pPr>
            <a:r>
              <a:rPr b="0" lang="en-US" sz="24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Calibri"/>
              </a:rPr>
              <a:t>In this case, it would appear that Component 1 is measuring something relating to the degree to which the supervisor is consultative and works in a cooperative manner with staff as all the items reflect positive interaction or a person focus to the supervision process. </a:t>
            </a:r>
            <a:endParaRPr b="0" lang="en-US" sz="2800" spc="-1" strike="noStrike">
              <a:solidFill>
                <a:srgbClr val="000000"/>
              </a:solidFill>
              <a:uFill>
                <a:solidFill>
                  <a:srgbClr val="ffffff"/>
                </a:solidFill>
              </a:uFill>
              <a:latin typeface="Calibri"/>
            </a:endParaRPr>
          </a:p>
          <a:p>
            <a:pPr marL="609480" indent="-609120" algn="just">
              <a:lnSpc>
                <a:spcPct val="80000"/>
              </a:lnSpc>
              <a:buClr>
                <a:srgbClr val="000000"/>
              </a:buClr>
              <a:buFont typeface="Arial"/>
              <a:buChar char="•"/>
            </a:pPr>
            <a:r>
              <a:rPr b="0" lang="en-US" sz="24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Calibri"/>
              </a:rPr>
              <a:t>We might label this underlying component as </a:t>
            </a:r>
            <a:r>
              <a:rPr b="1" i="1" lang="en-US" sz="2800" spc="-1" strike="noStrike">
                <a:solidFill>
                  <a:srgbClr val="000000"/>
                </a:solidFill>
                <a:uFill>
                  <a:solidFill>
                    <a:srgbClr val="ffffff"/>
                  </a:solidFill>
                </a:uFill>
                <a:latin typeface="Calibri"/>
              </a:rPr>
              <a:t>Supervisory Consultation and Cooperation</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80000"/>
              </a:lnSpc>
            </a:pPr>
            <a:endParaRPr b="0" lang="en-US" sz="2800" spc="-1" strike="noStrike">
              <a:solidFill>
                <a:srgbClr val="000000"/>
              </a:solidFill>
              <a:uFill>
                <a:solidFill>
                  <a:srgbClr val="ffffff"/>
                </a:solidFill>
              </a:uFill>
              <a:latin typeface="Calibri"/>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INTERPRETATION</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541" name="TextShape 2"/>
          <p:cNvSpPr txBox="1"/>
          <p:nvPr/>
        </p:nvSpPr>
        <p:spPr>
          <a:xfrm>
            <a:off x="1905120" y="1905120"/>
            <a:ext cx="8573760" cy="49525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Items 11, 9, 12, and 5, all have loadings on Component 2,  and no loading on either of the other two components.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
        <p:nvSpPr>
          <p:cNvPr id="542" name="CustomShape 3"/>
          <p:cNvSpPr/>
          <p:nvPr/>
        </p:nvSpPr>
        <p:spPr>
          <a:xfrm>
            <a:off x="1523880" y="2666880"/>
            <a:ext cx="8076960" cy="4177800"/>
          </a:xfrm>
          <a:prstGeom prst="rect">
            <a:avLst/>
          </a:prstGeom>
          <a:noFill/>
          <a:ln>
            <a:noFill/>
          </a:ln>
        </p:spPr>
        <p:style>
          <a:lnRef idx="0"/>
          <a:fillRef idx="0"/>
          <a:effectRef idx="0"/>
          <a:fontRef idx="minor"/>
        </p:style>
      </p:sp>
      <p:sp>
        <p:nvSpPr>
          <p:cNvPr id="543" name="CustomShape 4"/>
          <p:cNvSpPr/>
          <p:nvPr/>
        </p:nvSpPr>
        <p:spPr>
          <a:xfrm>
            <a:off x="1523880" y="2666880"/>
            <a:ext cx="7751520" cy="4014360"/>
          </a:xfrm>
          <a:prstGeom prst="rect">
            <a:avLst/>
          </a:prstGeom>
          <a:solidFill>
            <a:srgbClr val="ffffff"/>
          </a:solidFill>
          <a:ln>
            <a:noFill/>
          </a:ln>
        </p:spPr>
        <p:style>
          <a:lnRef idx="0"/>
          <a:fillRef idx="0"/>
          <a:effectRef idx="0"/>
          <a:fontRef idx="minor"/>
        </p:style>
      </p:sp>
      <p:sp>
        <p:nvSpPr>
          <p:cNvPr id="544" name="CustomShape 5"/>
          <p:cNvSpPr/>
          <p:nvPr/>
        </p:nvSpPr>
        <p:spPr>
          <a:xfrm>
            <a:off x="1523880" y="2666880"/>
            <a:ext cx="7751520" cy="4014360"/>
          </a:xfrm>
          <a:prstGeom prst="rect">
            <a:avLst/>
          </a:prstGeom>
          <a:solidFill>
            <a:srgbClr val="ffffff"/>
          </a:solidFill>
          <a:ln>
            <a:noFill/>
          </a:ln>
        </p:spPr>
        <p:style>
          <a:lnRef idx="0"/>
          <a:fillRef idx="0"/>
          <a:effectRef idx="0"/>
          <a:fontRef idx="minor"/>
        </p:style>
      </p:sp>
      <p:sp>
        <p:nvSpPr>
          <p:cNvPr id="545" name="CustomShape 6"/>
          <p:cNvSpPr/>
          <p:nvPr/>
        </p:nvSpPr>
        <p:spPr>
          <a:xfrm>
            <a:off x="1631880" y="2776680"/>
            <a:ext cx="7556040" cy="302760"/>
          </a:xfrm>
          <a:prstGeom prst="rect">
            <a:avLst/>
          </a:prstGeom>
          <a:solidFill>
            <a:srgbClr val="ffffff"/>
          </a:solidFill>
          <a:ln>
            <a:noFill/>
          </a:ln>
        </p:spPr>
        <p:style>
          <a:lnRef idx="0"/>
          <a:fillRef idx="0"/>
          <a:effectRef idx="0"/>
          <a:fontRef idx="minor"/>
        </p:style>
      </p:sp>
      <p:sp>
        <p:nvSpPr>
          <p:cNvPr id="546" name="CustomShape 7"/>
          <p:cNvSpPr/>
          <p:nvPr/>
        </p:nvSpPr>
        <p:spPr>
          <a:xfrm>
            <a:off x="4569480" y="2797200"/>
            <a:ext cx="182988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rPr>
              <a:t>Rotated Component Matrix</a:t>
            </a:r>
            <a:r>
              <a:rPr b="1" lang="en-US" sz="1100" spc="-1" strike="noStrike" baseline="30000">
                <a:solidFill>
                  <a:srgbClr val="000000"/>
                </a:solidFill>
                <a:uFill>
                  <a:solidFill>
                    <a:srgbClr val="ffffff"/>
                  </a:solidFill>
                </a:uFill>
                <a:latin typeface="Arial"/>
              </a:rPr>
              <a:t>a</a:t>
            </a:r>
            <a:endParaRPr b="0" lang="en-US" sz="1800" spc="-1" strike="noStrike">
              <a:solidFill>
                <a:srgbClr val="000000"/>
              </a:solidFill>
              <a:uFill>
                <a:solidFill>
                  <a:srgbClr val="ffffff"/>
                </a:solidFill>
              </a:uFill>
              <a:latin typeface="Arial"/>
            </a:endParaRPr>
          </a:p>
        </p:txBody>
      </p:sp>
      <p:sp>
        <p:nvSpPr>
          <p:cNvPr id="547" name="CustomShape 8"/>
          <p:cNvSpPr/>
          <p:nvPr/>
        </p:nvSpPr>
        <p:spPr>
          <a:xfrm>
            <a:off x="6230880" y="2776680"/>
            <a:ext cx="1080" cy="275760"/>
          </a:xfrm>
          <a:prstGeom prst="rect">
            <a:avLst/>
          </a:prstGeom>
          <a:noFill/>
          <a:ln>
            <a:noFill/>
          </a:ln>
        </p:spPr>
        <p:style>
          <a:lnRef idx="0"/>
          <a:fillRef idx="0"/>
          <a:effectRef idx="0"/>
          <a:fontRef idx="minor"/>
        </p:style>
      </p:sp>
      <p:sp>
        <p:nvSpPr>
          <p:cNvPr id="548" name="CustomShape 9"/>
          <p:cNvSpPr/>
          <p:nvPr/>
        </p:nvSpPr>
        <p:spPr>
          <a:xfrm>
            <a:off x="6719760" y="3471840"/>
            <a:ext cx="837720" cy="228240"/>
          </a:xfrm>
          <a:prstGeom prst="rect">
            <a:avLst/>
          </a:prstGeom>
          <a:solidFill>
            <a:srgbClr val="ffffff"/>
          </a:solidFill>
          <a:ln>
            <a:noFill/>
          </a:ln>
        </p:spPr>
        <p:style>
          <a:lnRef idx="0"/>
          <a:fillRef idx="0"/>
          <a:effectRef idx="0"/>
          <a:fontRef idx="minor"/>
        </p:style>
      </p:sp>
      <p:sp>
        <p:nvSpPr>
          <p:cNvPr id="549" name="CustomShape 10"/>
          <p:cNvSpPr/>
          <p:nvPr/>
        </p:nvSpPr>
        <p:spPr>
          <a:xfrm>
            <a:off x="7144560" y="34941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.891</a:t>
            </a:r>
            <a:endParaRPr b="0" lang="en-US" sz="1800" spc="-1" strike="noStrike">
              <a:solidFill>
                <a:srgbClr val="000000"/>
              </a:solidFill>
              <a:uFill>
                <a:solidFill>
                  <a:srgbClr val="ffffff"/>
                </a:solidFill>
              </a:uFill>
              <a:latin typeface="Arial"/>
            </a:endParaRPr>
          </a:p>
        </p:txBody>
      </p:sp>
      <p:sp>
        <p:nvSpPr>
          <p:cNvPr id="550" name="CustomShape 11"/>
          <p:cNvSpPr/>
          <p:nvPr/>
        </p:nvSpPr>
        <p:spPr>
          <a:xfrm>
            <a:off x="7535880" y="3471840"/>
            <a:ext cx="836280" cy="228240"/>
          </a:xfrm>
          <a:prstGeom prst="rect">
            <a:avLst/>
          </a:prstGeom>
          <a:solidFill>
            <a:srgbClr val="ffffff"/>
          </a:solidFill>
          <a:ln>
            <a:noFill/>
          </a:ln>
        </p:spPr>
        <p:style>
          <a:lnRef idx="0"/>
          <a:fillRef idx="0"/>
          <a:effectRef idx="0"/>
          <a:fontRef idx="minor"/>
        </p:style>
      </p:sp>
      <p:sp>
        <p:nvSpPr>
          <p:cNvPr id="551" name="CustomShape 12"/>
          <p:cNvSpPr/>
          <p:nvPr/>
        </p:nvSpPr>
        <p:spPr>
          <a:xfrm>
            <a:off x="7623000" y="34941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52" name="CustomShape 13"/>
          <p:cNvSpPr/>
          <p:nvPr/>
        </p:nvSpPr>
        <p:spPr>
          <a:xfrm>
            <a:off x="8350200" y="3471840"/>
            <a:ext cx="837720" cy="228240"/>
          </a:xfrm>
          <a:prstGeom prst="rect">
            <a:avLst/>
          </a:prstGeom>
          <a:solidFill>
            <a:srgbClr val="ffffff"/>
          </a:solidFill>
          <a:ln>
            <a:noFill/>
          </a:ln>
        </p:spPr>
        <p:style>
          <a:lnRef idx="0"/>
          <a:fillRef idx="0"/>
          <a:effectRef idx="0"/>
          <a:fontRef idx="minor"/>
        </p:style>
      </p:sp>
      <p:sp>
        <p:nvSpPr>
          <p:cNvPr id="553" name="CustomShape 14"/>
          <p:cNvSpPr/>
          <p:nvPr/>
        </p:nvSpPr>
        <p:spPr>
          <a:xfrm>
            <a:off x="8437680" y="34941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54" name="CustomShape 15"/>
          <p:cNvSpPr/>
          <p:nvPr/>
        </p:nvSpPr>
        <p:spPr>
          <a:xfrm>
            <a:off x="6719760" y="3678120"/>
            <a:ext cx="837720" cy="228240"/>
          </a:xfrm>
          <a:prstGeom prst="rect">
            <a:avLst/>
          </a:prstGeom>
          <a:solidFill>
            <a:srgbClr val="ffffff"/>
          </a:solidFill>
          <a:ln>
            <a:noFill/>
          </a:ln>
        </p:spPr>
        <p:style>
          <a:lnRef idx="0"/>
          <a:fillRef idx="0"/>
          <a:effectRef idx="0"/>
          <a:fontRef idx="minor"/>
        </p:style>
      </p:sp>
      <p:sp>
        <p:nvSpPr>
          <p:cNvPr id="555" name="CustomShape 16"/>
          <p:cNvSpPr/>
          <p:nvPr/>
        </p:nvSpPr>
        <p:spPr>
          <a:xfrm>
            <a:off x="7144560" y="37004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.872</a:t>
            </a:r>
            <a:endParaRPr b="0" lang="en-US" sz="1800" spc="-1" strike="noStrike">
              <a:solidFill>
                <a:srgbClr val="000000"/>
              </a:solidFill>
              <a:uFill>
                <a:solidFill>
                  <a:srgbClr val="ffffff"/>
                </a:solidFill>
              </a:uFill>
              <a:latin typeface="Arial"/>
            </a:endParaRPr>
          </a:p>
        </p:txBody>
      </p:sp>
      <p:sp>
        <p:nvSpPr>
          <p:cNvPr id="556" name="CustomShape 17"/>
          <p:cNvSpPr/>
          <p:nvPr/>
        </p:nvSpPr>
        <p:spPr>
          <a:xfrm>
            <a:off x="7535880" y="3678120"/>
            <a:ext cx="836280" cy="228240"/>
          </a:xfrm>
          <a:prstGeom prst="rect">
            <a:avLst/>
          </a:prstGeom>
          <a:solidFill>
            <a:srgbClr val="ffffff"/>
          </a:solidFill>
          <a:ln>
            <a:noFill/>
          </a:ln>
        </p:spPr>
        <p:style>
          <a:lnRef idx="0"/>
          <a:fillRef idx="0"/>
          <a:effectRef idx="0"/>
          <a:fontRef idx="minor"/>
        </p:style>
      </p:sp>
      <p:sp>
        <p:nvSpPr>
          <p:cNvPr id="557" name="CustomShape 18"/>
          <p:cNvSpPr/>
          <p:nvPr/>
        </p:nvSpPr>
        <p:spPr>
          <a:xfrm>
            <a:off x="7623000" y="37004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58" name="CustomShape 19"/>
          <p:cNvSpPr/>
          <p:nvPr/>
        </p:nvSpPr>
        <p:spPr>
          <a:xfrm>
            <a:off x="8350200" y="3678120"/>
            <a:ext cx="837720" cy="228240"/>
          </a:xfrm>
          <a:prstGeom prst="rect">
            <a:avLst/>
          </a:prstGeom>
          <a:solidFill>
            <a:srgbClr val="ffffff"/>
          </a:solidFill>
          <a:ln>
            <a:noFill/>
          </a:ln>
        </p:spPr>
        <p:style>
          <a:lnRef idx="0"/>
          <a:fillRef idx="0"/>
          <a:effectRef idx="0"/>
          <a:fontRef idx="minor"/>
        </p:style>
      </p:sp>
      <p:sp>
        <p:nvSpPr>
          <p:cNvPr id="559" name="CustomShape 20"/>
          <p:cNvSpPr/>
          <p:nvPr/>
        </p:nvSpPr>
        <p:spPr>
          <a:xfrm>
            <a:off x="8437680" y="37004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60" name="CustomShape 21"/>
          <p:cNvSpPr/>
          <p:nvPr/>
        </p:nvSpPr>
        <p:spPr>
          <a:xfrm>
            <a:off x="6719760" y="3886200"/>
            <a:ext cx="837720" cy="228240"/>
          </a:xfrm>
          <a:prstGeom prst="rect">
            <a:avLst/>
          </a:prstGeom>
          <a:solidFill>
            <a:srgbClr val="ffffff"/>
          </a:solidFill>
          <a:ln>
            <a:noFill/>
          </a:ln>
        </p:spPr>
        <p:style>
          <a:lnRef idx="0"/>
          <a:fillRef idx="0"/>
          <a:effectRef idx="0"/>
          <a:fontRef idx="minor"/>
        </p:style>
      </p:sp>
      <p:sp>
        <p:nvSpPr>
          <p:cNvPr id="561" name="CustomShape 22"/>
          <p:cNvSpPr/>
          <p:nvPr/>
        </p:nvSpPr>
        <p:spPr>
          <a:xfrm>
            <a:off x="7144560" y="39067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.846</a:t>
            </a:r>
            <a:endParaRPr b="0" lang="en-US" sz="1800" spc="-1" strike="noStrike">
              <a:solidFill>
                <a:srgbClr val="000000"/>
              </a:solidFill>
              <a:uFill>
                <a:solidFill>
                  <a:srgbClr val="ffffff"/>
                </a:solidFill>
              </a:uFill>
              <a:latin typeface="Arial"/>
            </a:endParaRPr>
          </a:p>
        </p:txBody>
      </p:sp>
      <p:sp>
        <p:nvSpPr>
          <p:cNvPr id="562" name="CustomShape 23"/>
          <p:cNvSpPr/>
          <p:nvPr/>
        </p:nvSpPr>
        <p:spPr>
          <a:xfrm>
            <a:off x="7535880" y="3886200"/>
            <a:ext cx="836280" cy="228240"/>
          </a:xfrm>
          <a:prstGeom prst="rect">
            <a:avLst/>
          </a:prstGeom>
          <a:solidFill>
            <a:srgbClr val="ffffff"/>
          </a:solidFill>
          <a:ln>
            <a:noFill/>
          </a:ln>
        </p:spPr>
        <p:style>
          <a:lnRef idx="0"/>
          <a:fillRef idx="0"/>
          <a:effectRef idx="0"/>
          <a:fontRef idx="minor"/>
        </p:style>
      </p:sp>
      <p:sp>
        <p:nvSpPr>
          <p:cNvPr id="563" name="CustomShape 24"/>
          <p:cNvSpPr/>
          <p:nvPr/>
        </p:nvSpPr>
        <p:spPr>
          <a:xfrm>
            <a:off x="7623000" y="3906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64" name="CustomShape 25"/>
          <p:cNvSpPr/>
          <p:nvPr/>
        </p:nvSpPr>
        <p:spPr>
          <a:xfrm>
            <a:off x="8350200" y="3886200"/>
            <a:ext cx="837720" cy="228240"/>
          </a:xfrm>
          <a:prstGeom prst="rect">
            <a:avLst/>
          </a:prstGeom>
          <a:solidFill>
            <a:srgbClr val="ffffff"/>
          </a:solidFill>
          <a:ln>
            <a:noFill/>
          </a:ln>
        </p:spPr>
        <p:style>
          <a:lnRef idx="0"/>
          <a:fillRef idx="0"/>
          <a:effectRef idx="0"/>
          <a:fontRef idx="minor"/>
        </p:style>
      </p:sp>
      <p:sp>
        <p:nvSpPr>
          <p:cNvPr id="565" name="CustomShape 26"/>
          <p:cNvSpPr/>
          <p:nvPr/>
        </p:nvSpPr>
        <p:spPr>
          <a:xfrm>
            <a:off x="8437680" y="3906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66" name="CustomShape 27"/>
          <p:cNvSpPr/>
          <p:nvPr/>
        </p:nvSpPr>
        <p:spPr>
          <a:xfrm>
            <a:off x="6719760" y="4092480"/>
            <a:ext cx="837720" cy="228240"/>
          </a:xfrm>
          <a:prstGeom prst="rect">
            <a:avLst/>
          </a:prstGeom>
          <a:solidFill>
            <a:srgbClr val="ffffff"/>
          </a:solidFill>
          <a:ln>
            <a:noFill/>
          </a:ln>
        </p:spPr>
        <p:style>
          <a:lnRef idx="0"/>
          <a:fillRef idx="0"/>
          <a:effectRef idx="0"/>
          <a:fontRef idx="minor"/>
        </p:style>
      </p:sp>
      <p:sp>
        <p:nvSpPr>
          <p:cNvPr id="567" name="CustomShape 28"/>
          <p:cNvSpPr/>
          <p:nvPr/>
        </p:nvSpPr>
        <p:spPr>
          <a:xfrm>
            <a:off x="7144560" y="41148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.788</a:t>
            </a:r>
            <a:endParaRPr b="0" lang="en-US" sz="1800" spc="-1" strike="noStrike">
              <a:solidFill>
                <a:srgbClr val="000000"/>
              </a:solidFill>
              <a:uFill>
                <a:solidFill>
                  <a:srgbClr val="ffffff"/>
                </a:solidFill>
              </a:uFill>
              <a:latin typeface="Arial"/>
            </a:endParaRPr>
          </a:p>
        </p:txBody>
      </p:sp>
      <p:sp>
        <p:nvSpPr>
          <p:cNvPr id="568" name="CustomShape 29"/>
          <p:cNvSpPr/>
          <p:nvPr/>
        </p:nvSpPr>
        <p:spPr>
          <a:xfrm>
            <a:off x="7535880" y="4092480"/>
            <a:ext cx="836280" cy="228240"/>
          </a:xfrm>
          <a:prstGeom prst="rect">
            <a:avLst/>
          </a:prstGeom>
          <a:solidFill>
            <a:srgbClr val="ffffff"/>
          </a:solidFill>
          <a:ln>
            <a:noFill/>
          </a:ln>
        </p:spPr>
        <p:style>
          <a:lnRef idx="0"/>
          <a:fillRef idx="0"/>
          <a:effectRef idx="0"/>
          <a:fontRef idx="minor"/>
        </p:style>
      </p:sp>
      <p:sp>
        <p:nvSpPr>
          <p:cNvPr id="569" name="CustomShape 30"/>
          <p:cNvSpPr/>
          <p:nvPr/>
        </p:nvSpPr>
        <p:spPr>
          <a:xfrm>
            <a:off x="7623000" y="41148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70" name="CustomShape 31"/>
          <p:cNvSpPr/>
          <p:nvPr/>
        </p:nvSpPr>
        <p:spPr>
          <a:xfrm>
            <a:off x="8350200" y="4092480"/>
            <a:ext cx="837720" cy="228240"/>
          </a:xfrm>
          <a:prstGeom prst="rect">
            <a:avLst/>
          </a:prstGeom>
          <a:solidFill>
            <a:srgbClr val="ffffff"/>
          </a:solidFill>
          <a:ln>
            <a:noFill/>
          </a:ln>
        </p:spPr>
        <p:style>
          <a:lnRef idx="0"/>
          <a:fillRef idx="0"/>
          <a:effectRef idx="0"/>
          <a:fontRef idx="minor"/>
        </p:style>
      </p:sp>
      <p:sp>
        <p:nvSpPr>
          <p:cNvPr id="571" name="CustomShape 32"/>
          <p:cNvSpPr/>
          <p:nvPr/>
        </p:nvSpPr>
        <p:spPr>
          <a:xfrm>
            <a:off x="8437680" y="41148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72" name="CustomShape 33"/>
          <p:cNvSpPr/>
          <p:nvPr/>
        </p:nvSpPr>
        <p:spPr>
          <a:xfrm>
            <a:off x="6719760" y="4299120"/>
            <a:ext cx="837720" cy="228240"/>
          </a:xfrm>
          <a:prstGeom prst="rect">
            <a:avLst/>
          </a:prstGeom>
          <a:solidFill>
            <a:srgbClr val="ffffff"/>
          </a:solidFill>
          <a:ln>
            <a:noFill/>
          </a:ln>
        </p:spPr>
        <p:style>
          <a:lnRef idx="0"/>
          <a:fillRef idx="0"/>
          <a:effectRef idx="0"/>
          <a:fontRef idx="minor"/>
        </p:style>
      </p:sp>
      <p:sp>
        <p:nvSpPr>
          <p:cNvPr id="573" name="CustomShape 34"/>
          <p:cNvSpPr/>
          <p:nvPr/>
        </p:nvSpPr>
        <p:spPr>
          <a:xfrm>
            <a:off x="7144560" y="43210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.744</a:t>
            </a:r>
            <a:endParaRPr b="0" lang="en-US" sz="1800" spc="-1" strike="noStrike">
              <a:solidFill>
                <a:srgbClr val="000000"/>
              </a:solidFill>
              <a:uFill>
                <a:solidFill>
                  <a:srgbClr val="ffffff"/>
                </a:solidFill>
              </a:uFill>
              <a:latin typeface="Arial"/>
            </a:endParaRPr>
          </a:p>
        </p:txBody>
      </p:sp>
      <p:sp>
        <p:nvSpPr>
          <p:cNvPr id="574" name="CustomShape 35"/>
          <p:cNvSpPr/>
          <p:nvPr/>
        </p:nvSpPr>
        <p:spPr>
          <a:xfrm>
            <a:off x="7535880" y="4299120"/>
            <a:ext cx="836280" cy="228240"/>
          </a:xfrm>
          <a:prstGeom prst="rect">
            <a:avLst/>
          </a:prstGeom>
          <a:solidFill>
            <a:srgbClr val="ffffff"/>
          </a:solidFill>
          <a:ln>
            <a:noFill/>
          </a:ln>
        </p:spPr>
        <p:style>
          <a:lnRef idx="0"/>
          <a:fillRef idx="0"/>
          <a:effectRef idx="0"/>
          <a:fontRef idx="minor"/>
        </p:style>
      </p:sp>
      <p:sp>
        <p:nvSpPr>
          <p:cNvPr id="575" name="CustomShape 36"/>
          <p:cNvSpPr/>
          <p:nvPr/>
        </p:nvSpPr>
        <p:spPr>
          <a:xfrm>
            <a:off x="7623000" y="43210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76" name="CustomShape 37"/>
          <p:cNvSpPr/>
          <p:nvPr/>
        </p:nvSpPr>
        <p:spPr>
          <a:xfrm>
            <a:off x="8350200" y="4299120"/>
            <a:ext cx="837720" cy="228240"/>
          </a:xfrm>
          <a:prstGeom prst="rect">
            <a:avLst/>
          </a:prstGeom>
          <a:solidFill>
            <a:srgbClr val="ffffff"/>
          </a:solidFill>
          <a:ln>
            <a:noFill/>
          </a:ln>
        </p:spPr>
        <p:style>
          <a:lnRef idx="0"/>
          <a:fillRef idx="0"/>
          <a:effectRef idx="0"/>
          <a:fontRef idx="minor"/>
        </p:style>
      </p:sp>
      <p:sp>
        <p:nvSpPr>
          <p:cNvPr id="577" name="CustomShape 38"/>
          <p:cNvSpPr/>
          <p:nvPr/>
        </p:nvSpPr>
        <p:spPr>
          <a:xfrm>
            <a:off x="8437680" y="43210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78" name="CustomShape 39"/>
          <p:cNvSpPr/>
          <p:nvPr/>
        </p:nvSpPr>
        <p:spPr>
          <a:xfrm>
            <a:off x="6719760" y="4505400"/>
            <a:ext cx="837720" cy="228240"/>
          </a:xfrm>
          <a:prstGeom prst="rect">
            <a:avLst/>
          </a:prstGeom>
          <a:solidFill>
            <a:srgbClr val="ffffff"/>
          </a:solidFill>
          <a:ln>
            <a:noFill/>
          </a:ln>
        </p:spPr>
        <p:style>
          <a:lnRef idx="0"/>
          <a:fillRef idx="0"/>
          <a:effectRef idx="0"/>
          <a:fontRef idx="minor"/>
        </p:style>
      </p:sp>
      <p:sp>
        <p:nvSpPr>
          <p:cNvPr id="579" name="CustomShape 40"/>
          <p:cNvSpPr/>
          <p:nvPr/>
        </p:nvSpPr>
        <p:spPr>
          <a:xfrm>
            <a:off x="6807240" y="4527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80" name="CustomShape 41"/>
          <p:cNvSpPr/>
          <p:nvPr/>
        </p:nvSpPr>
        <p:spPr>
          <a:xfrm>
            <a:off x="7535880" y="4505400"/>
            <a:ext cx="836280" cy="228240"/>
          </a:xfrm>
          <a:prstGeom prst="rect">
            <a:avLst/>
          </a:prstGeom>
          <a:solidFill>
            <a:srgbClr val="ffffff"/>
          </a:solidFill>
          <a:ln>
            <a:noFill/>
          </a:ln>
        </p:spPr>
        <p:style>
          <a:lnRef idx="0"/>
          <a:fillRef idx="0"/>
          <a:effectRef idx="0"/>
          <a:fontRef idx="minor"/>
        </p:style>
      </p:sp>
      <p:sp>
        <p:nvSpPr>
          <p:cNvPr id="581" name="CustomShape 42"/>
          <p:cNvSpPr/>
          <p:nvPr/>
        </p:nvSpPr>
        <p:spPr>
          <a:xfrm>
            <a:off x="7960320" y="45277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.895</a:t>
            </a:r>
            <a:endParaRPr b="0" lang="en-US" sz="1800" spc="-1" strike="noStrike">
              <a:solidFill>
                <a:srgbClr val="000000"/>
              </a:solidFill>
              <a:uFill>
                <a:solidFill>
                  <a:srgbClr val="ffffff"/>
                </a:solidFill>
              </a:uFill>
              <a:latin typeface="Arial"/>
            </a:endParaRPr>
          </a:p>
        </p:txBody>
      </p:sp>
      <p:sp>
        <p:nvSpPr>
          <p:cNvPr id="582" name="CustomShape 43"/>
          <p:cNvSpPr/>
          <p:nvPr/>
        </p:nvSpPr>
        <p:spPr>
          <a:xfrm>
            <a:off x="8350200" y="4505400"/>
            <a:ext cx="837720" cy="228240"/>
          </a:xfrm>
          <a:prstGeom prst="rect">
            <a:avLst/>
          </a:prstGeom>
          <a:solidFill>
            <a:srgbClr val="ffffff"/>
          </a:solidFill>
          <a:ln>
            <a:noFill/>
          </a:ln>
        </p:spPr>
        <p:style>
          <a:lnRef idx="0"/>
          <a:fillRef idx="0"/>
          <a:effectRef idx="0"/>
          <a:fontRef idx="minor"/>
        </p:style>
      </p:sp>
      <p:sp>
        <p:nvSpPr>
          <p:cNvPr id="583" name="CustomShape 44"/>
          <p:cNvSpPr/>
          <p:nvPr/>
        </p:nvSpPr>
        <p:spPr>
          <a:xfrm>
            <a:off x="8437680" y="4527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84" name="CustomShape 45"/>
          <p:cNvSpPr/>
          <p:nvPr/>
        </p:nvSpPr>
        <p:spPr>
          <a:xfrm>
            <a:off x="6719760" y="4713120"/>
            <a:ext cx="837720" cy="228240"/>
          </a:xfrm>
          <a:prstGeom prst="rect">
            <a:avLst/>
          </a:prstGeom>
          <a:solidFill>
            <a:srgbClr val="ffffff"/>
          </a:solidFill>
          <a:ln>
            <a:noFill/>
          </a:ln>
        </p:spPr>
        <p:style>
          <a:lnRef idx="0"/>
          <a:fillRef idx="0"/>
          <a:effectRef idx="0"/>
          <a:fontRef idx="minor"/>
        </p:style>
      </p:sp>
      <p:sp>
        <p:nvSpPr>
          <p:cNvPr id="585" name="CustomShape 46"/>
          <p:cNvSpPr/>
          <p:nvPr/>
        </p:nvSpPr>
        <p:spPr>
          <a:xfrm>
            <a:off x="6807240" y="47340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86" name="CustomShape 47"/>
          <p:cNvSpPr/>
          <p:nvPr/>
        </p:nvSpPr>
        <p:spPr>
          <a:xfrm>
            <a:off x="7535880" y="4713120"/>
            <a:ext cx="836280" cy="228240"/>
          </a:xfrm>
          <a:prstGeom prst="rect">
            <a:avLst/>
          </a:prstGeom>
          <a:solidFill>
            <a:srgbClr val="ffffff"/>
          </a:solidFill>
          <a:ln>
            <a:noFill/>
          </a:ln>
        </p:spPr>
        <p:style>
          <a:lnRef idx="0"/>
          <a:fillRef idx="0"/>
          <a:effectRef idx="0"/>
          <a:fontRef idx="minor"/>
        </p:style>
      </p:sp>
      <p:sp>
        <p:nvSpPr>
          <p:cNvPr id="587" name="CustomShape 48"/>
          <p:cNvSpPr/>
          <p:nvPr/>
        </p:nvSpPr>
        <p:spPr>
          <a:xfrm>
            <a:off x="7960320" y="47340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.825</a:t>
            </a:r>
            <a:endParaRPr b="0" lang="en-US" sz="1800" spc="-1" strike="noStrike">
              <a:solidFill>
                <a:srgbClr val="000000"/>
              </a:solidFill>
              <a:uFill>
                <a:solidFill>
                  <a:srgbClr val="ffffff"/>
                </a:solidFill>
              </a:uFill>
              <a:latin typeface="Arial"/>
            </a:endParaRPr>
          </a:p>
        </p:txBody>
      </p:sp>
      <p:sp>
        <p:nvSpPr>
          <p:cNvPr id="588" name="CustomShape 49"/>
          <p:cNvSpPr/>
          <p:nvPr/>
        </p:nvSpPr>
        <p:spPr>
          <a:xfrm>
            <a:off x="8350200" y="4713120"/>
            <a:ext cx="837720" cy="228240"/>
          </a:xfrm>
          <a:prstGeom prst="rect">
            <a:avLst/>
          </a:prstGeom>
          <a:solidFill>
            <a:srgbClr val="ffffff"/>
          </a:solidFill>
          <a:ln>
            <a:noFill/>
          </a:ln>
        </p:spPr>
        <p:style>
          <a:lnRef idx="0"/>
          <a:fillRef idx="0"/>
          <a:effectRef idx="0"/>
          <a:fontRef idx="minor"/>
        </p:style>
      </p:sp>
      <p:sp>
        <p:nvSpPr>
          <p:cNvPr id="589" name="CustomShape 50"/>
          <p:cNvSpPr/>
          <p:nvPr/>
        </p:nvSpPr>
        <p:spPr>
          <a:xfrm>
            <a:off x="8437680" y="47340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90" name="CustomShape 51"/>
          <p:cNvSpPr/>
          <p:nvPr/>
        </p:nvSpPr>
        <p:spPr>
          <a:xfrm>
            <a:off x="6719760" y="4919760"/>
            <a:ext cx="837720" cy="228240"/>
          </a:xfrm>
          <a:prstGeom prst="rect">
            <a:avLst/>
          </a:prstGeom>
          <a:solidFill>
            <a:srgbClr val="ffffff"/>
          </a:solidFill>
          <a:ln>
            <a:noFill/>
          </a:ln>
        </p:spPr>
        <p:style>
          <a:lnRef idx="0"/>
          <a:fillRef idx="0"/>
          <a:effectRef idx="0"/>
          <a:fontRef idx="minor"/>
        </p:style>
      </p:sp>
      <p:sp>
        <p:nvSpPr>
          <p:cNvPr id="591" name="CustomShape 52"/>
          <p:cNvSpPr/>
          <p:nvPr/>
        </p:nvSpPr>
        <p:spPr>
          <a:xfrm>
            <a:off x="6807240" y="4941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92" name="CustomShape 53"/>
          <p:cNvSpPr/>
          <p:nvPr/>
        </p:nvSpPr>
        <p:spPr>
          <a:xfrm>
            <a:off x="7535880" y="4919760"/>
            <a:ext cx="836280" cy="228240"/>
          </a:xfrm>
          <a:prstGeom prst="rect">
            <a:avLst/>
          </a:prstGeom>
          <a:solidFill>
            <a:srgbClr val="ffffff"/>
          </a:solidFill>
          <a:ln>
            <a:noFill/>
          </a:ln>
        </p:spPr>
        <p:style>
          <a:lnRef idx="0"/>
          <a:fillRef idx="0"/>
          <a:effectRef idx="0"/>
          <a:fontRef idx="minor"/>
        </p:style>
      </p:sp>
      <p:sp>
        <p:nvSpPr>
          <p:cNvPr id="593" name="CustomShape 54"/>
          <p:cNvSpPr/>
          <p:nvPr/>
        </p:nvSpPr>
        <p:spPr>
          <a:xfrm>
            <a:off x="7960320" y="49417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.822</a:t>
            </a:r>
            <a:endParaRPr b="0" lang="en-US" sz="1800" spc="-1" strike="noStrike">
              <a:solidFill>
                <a:srgbClr val="000000"/>
              </a:solidFill>
              <a:uFill>
                <a:solidFill>
                  <a:srgbClr val="ffffff"/>
                </a:solidFill>
              </a:uFill>
              <a:latin typeface="Arial"/>
            </a:endParaRPr>
          </a:p>
        </p:txBody>
      </p:sp>
      <p:sp>
        <p:nvSpPr>
          <p:cNvPr id="594" name="CustomShape 55"/>
          <p:cNvSpPr/>
          <p:nvPr/>
        </p:nvSpPr>
        <p:spPr>
          <a:xfrm>
            <a:off x="8350200" y="4919760"/>
            <a:ext cx="837720" cy="228240"/>
          </a:xfrm>
          <a:prstGeom prst="rect">
            <a:avLst/>
          </a:prstGeom>
          <a:solidFill>
            <a:srgbClr val="ffffff"/>
          </a:solidFill>
          <a:ln>
            <a:noFill/>
          </a:ln>
        </p:spPr>
        <p:style>
          <a:lnRef idx="0"/>
          <a:fillRef idx="0"/>
          <a:effectRef idx="0"/>
          <a:fontRef idx="minor"/>
        </p:style>
      </p:sp>
      <p:sp>
        <p:nvSpPr>
          <p:cNvPr id="595" name="CustomShape 56"/>
          <p:cNvSpPr/>
          <p:nvPr/>
        </p:nvSpPr>
        <p:spPr>
          <a:xfrm>
            <a:off x="8437680" y="49417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96" name="CustomShape 57"/>
          <p:cNvSpPr/>
          <p:nvPr/>
        </p:nvSpPr>
        <p:spPr>
          <a:xfrm>
            <a:off x="6719760" y="5126040"/>
            <a:ext cx="837720" cy="228240"/>
          </a:xfrm>
          <a:prstGeom prst="rect">
            <a:avLst/>
          </a:prstGeom>
          <a:solidFill>
            <a:srgbClr val="ffffff"/>
          </a:solidFill>
          <a:ln>
            <a:noFill/>
          </a:ln>
        </p:spPr>
        <p:style>
          <a:lnRef idx="0"/>
          <a:fillRef idx="0"/>
          <a:effectRef idx="0"/>
          <a:fontRef idx="minor"/>
        </p:style>
      </p:sp>
      <p:sp>
        <p:nvSpPr>
          <p:cNvPr id="597" name="CustomShape 58"/>
          <p:cNvSpPr/>
          <p:nvPr/>
        </p:nvSpPr>
        <p:spPr>
          <a:xfrm>
            <a:off x="6807240" y="51483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598" name="CustomShape 59"/>
          <p:cNvSpPr/>
          <p:nvPr/>
        </p:nvSpPr>
        <p:spPr>
          <a:xfrm>
            <a:off x="7535880" y="5126040"/>
            <a:ext cx="836280" cy="228240"/>
          </a:xfrm>
          <a:prstGeom prst="rect">
            <a:avLst/>
          </a:prstGeom>
          <a:solidFill>
            <a:srgbClr val="ffffff"/>
          </a:solidFill>
          <a:ln>
            <a:noFill/>
          </a:ln>
        </p:spPr>
        <p:style>
          <a:lnRef idx="0"/>
          <a:fillRef idx="0"/>
          <a:effectRef idx="0"/>
          <a:fontRef idx="minor"/>
        </p:style>
      </p:sp>
      <p:sp>
        <p:nvSpPr>
          <p:cNvPr id="599" name="CustomShape 60"/>
          <p:cNvSpPr/>
          <p:nvPr/>
        </p:nvSpPr>
        <p:spPr>
          <a:xfrm>
            <a:off x="7960320" y="51483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.741</a:t>
            </a:r>
            <a:endParaRPr b="0" lang="en-US" sz="1800" spc="-1" strike="noStrike">
              <a:solidFill>
                <a:srgbClr val="000000"/>
              </a:solidFill>
              <a:uFill>
                <a:solidFill>
                  <a:srgbClr val="ffffff"/>
                </a:solidFill>
              </a:uFill>
              <a:latin typeface="Arial"/>
            </a:endParaRPr>
          </a:p>
        </p:txBody>
      </p:sp>
      <p:sp>
        <p:nvSpPr>
          <p:cNvPr id="600" name="CustomShape 61"/>
          <p:cNvSpPr/>
          <p:nvPr/>
        </p:nvSpPr>
        <p:spPr>
          <a:xfrm>
            <a:off x="8350200" y="5126040"/>
            <a:ext cx="837720" cy="228240"/>
          </a:xfrm>
          <a:prstGeom prst="rect">
            <a:avLst/>
          </a:prstGeom>
          <a:solidFill>
            <a:srgbClr val="ffffff"/>
          </a:solidFill>
          <a:ln>
            <a:noFill/>
          </a:ln>
        </p:spPr>
        <p:style>
          <a:lnRef idx="0"/>
          <a:fillRef idx="0"/>
          <a:effectRef idx="0"/>
          <a:fontRef idx="minor"/>
        </p:style>
      </p:sp>
      <p:sp>
        <p:nvSpPr>
          <p:cNvPr id="601" name="CustomShape 62"/>
          <p:cNvSpPr/>
          <p:nvPr/>
        </p:nvSpPr>
        <p:spPr>
          <a:xfrm>
            <a:off x="8437680" y="51483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02" name="CustomShape 63"/>
          <p:cNvSpPr/>
          <p:nvPr/>
        </p:nvSpPr>
        <p:spPr>
          <a:xfrm>
            <a:off x="6719760" y="5332320"/>
            <a:ext cx="837720" cy="228240"/>
          </a:xfrm>
          <a:prstGeom prst="rect">
            <a:avLst/>
          </a:prstGeom>
          <a:solidFill>
            <a:srgbClr val="ffffff"/>
          </a:solidFill>
          <a:ln>
            <a:noFill/>
          </a:ln>
        </p:spPr>
        <p:style>
          <a:lnRef idx="0"/>
          <a:fillRef idx="0"/>
          <a:effectRef idx="0"/>
          <a:fontRef idx="minor"/>
        </p:style>
      </p:sp>
      <p:sp>
        <p:nvSpPr>
          <p:cNvPr id="603" name="CustomShape 64"/>
          <p:cNvSpPr/>
          <p:nvPr/>
        </p:nvSpPr>
        <p:spPr>
          <a:xfrm>
            <a:off x="7144560" y="53546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.580</a:t>
            </a:r>
            <a:endParaRPr b="0" lang="en-US" sz="1800" spc="-1" strike="noStrike">
              <a:solidFill>
                <a:srgbClr val="000000"/>
              </a:solidFill>
              <a:uFill>
                <a:solidFill>
                  <a:srgbClr val="ffffff"/>
                </a:solidFill>
              </a:uFill>
              <a:latin typeface="Arial"/>
            </a:endParaRPr>
          </a:p>
        </p:txBody>
      </p:sp>
      <p:sp>
        <p:nvSpPr>
          <p:cNvPr id="604" name="CustomShape 65"/>
          <p:cNvSpPr/>
          <p:nvPr/>
        </p:nvSpPr>
        <p:spPr>
          <a:xfrm>
            <a:off x="7535880" y="5332320"/>
            <a:ext cx="836280" cy="228240"/>
          </a:xfrm>
          <a:prstGeom prst="rect">
            <a:avLst/>
          </a:prstGeom>
          <a:solidFill>
            <a:srgbClr val="ffffff"/>
          </a:solidFill>
          <a:ln>
            <a:noFill/>
          </a:ln>
        </p:spPr>
        <p:style>
          <a:lnRef idx="0"/>
          <a:fillRef idx="0"/>
          <a:effectRef idx="0"/>
          <a:fontRef idx="minor"/>
        </p:style>
      </p:sp>
      <p:sp>
        <p:nvSpPr>
          <p:cNvPr id="605" name="CustomShape 66"/>
          <p:cNvSpPr/>
          <p:nvPr/>
        </p:nvSpPr>
        <p:spPr>
          <a:xfrm>
            <a:off x="7960320" y="53546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.691</a:t>
            </a:r>
            <a:endParaRPr b="0" lang="en-US" sz="1800" spc="-1" strike="noStrike">
              <a:solidFill>
                <a:srgbClr val="000000"/>
              </a:solidFill>
              <a:uFill>
                <a:solidFill>
                  <a:srgbClr val="ffffff"/>
                </a:solidFill>
              </a:uFill>
              <a:latin typeface="Arial"/>
            </a:endParaRPr>
          </a:p>
        </p:txBody>
      </p:sp>
      <p:sp>
        <p:nvSpPr>
          <p:cNvPr id="606" name="CustomShape 67"/>
          <p:cNvSpPr/>
          <p:nvPr/>
        </p:nvSpPr>
        <p:spPr>
          <a:xfrm>
            <a:off x="8350200" y="5332320"/>
            <a:ext cx="837720" cy="228240"/>
          </a:xfrm>
          <a:prstGeom prst="rect">
            <a:avLst/>
          </a:prstGeom>
          <a:solidFill>
            <a:srgbClr val="ffffff"/>
          </a:solidFill>
          <a:ln>
            <a:noFill/>
          </a:ln>
        </p:spPr>
        <p:style>
          <a:lnRef idx="0"/>
          <a:fillRef idx="0"/>
          <a:effectRef idx="0"/>
          <a:fontRef idx="minor"/>
        </p:style>
      </p:sp>
      <p:sp>
        <p:nvSpPr>
          <p:cNvPr id="607" name="CustomShape 68"/>
          <p:cNvSpPr/>
          <p:nvPr/>
        </p:nvSpPr>
        <p:spPr>
          <a:xfrm>
            <a:off x="8437680" y="53546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08" name="CustomShape 69"/>
          <p:cNvSpPr/>
          <p:nvPr/>
        </p:nvSpPr>
        <p:spPr>
          <a:xfrm>
            <a:off x="6719760" y="5540400"/>
            <a:ext cx="837720" cy="226800"/>
          </a:xfrm>
          <a:prstGeom prst="rect">
            <a:avLst/>
          </a:prstGeom>
          <a:solidFill>
            <a:srgbClr val="ffffff"/>
          </a:solidFill>
          <a:ln>
            <a:noFill/>
          </a:ln>
        </p:spPr>
        <p:style>
          <a:lnRef idx="0"/>
          <a:fillRef idx="0"/>
          <a:effectRef idx="0"/>
          <a:fontRef idx="minor"/>
        </p:style>
      </p:sp>
      <p:sp>
        <p:nvSpPr>
          <p:cNvPr id="609" name="CustomShape 70"/>
          <p:cNvSpPr/>
          <p:nvPr/>
        </p:nvSpPr>
        <p:spPr>
          <a:xfrm>
            <a:off x="6807240" y="55609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10" name="CustomShape 71"/>
          <p:cNvSpPr/>
          <p:nvPr/>
        </p:nvSpPr>
        <p:spPr>
          <a:xfrm>
            <a:off x="7535880" y="5540400"/>
            <a:ext cx="836280" cy="226800"/>
          </a:xfrm>
          <a:prstGeom prst="rect">
            <a:avLst/>
          </a:prstGeom>
          <a:solidFill>
            <a:srgbClr val="ffffff"/>
          </a:solidFill>
          <a:ln>
            <a:noFill/>
          </a:ln>
        </p:spPr>
        <p:style>
          <a:lnRef idx="0"/>
          <a:fillRef idx="0"/>
          <a:effectRef idx="0"/>
          <a:fontRef idx="minor"/>
        </p:style>
      </p:sp>
      <p:sp>
        <p:nvSpPr>
          <p:cNvPr id="611" name="CustomShape 72"/>
          <p:cNvSpPr/>
          <p:nvPr/>
        </p:nvSpPr>
        <p:spPr>
          <a:xfrm>
            <a:off x="7623000" y="55609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12" name="CustomShape 73"/>
          <p:cNvSpPr/>
          <p:nvPr/>
        </p:nvSpPr>
        <p:spPr>
          <a:xfrm>
            <a:off x="8350200" y="5540400"/>
            <a:ext cx="837720" cy="226800"/>
          </a:xfrm>
          <a:prstGeom prst="rect">
            <a:avLst/>
          </a:prstGeom>
          <a:solidFill>
            <a:srgbClr val="ffffff"/>
          </a:solidFill>
          <a:ln>
            <a:noFill/>
          </a:ln>
        </p:spPr>
        <p:style>
          <a:lnRef idx="0"/>
          <a:fillRef idx="0"/>
          <a:effectRef idx="0"/>
          <a:fontRef idx="minor"/>
        </p:style>
      </p:sp>
      <p:sp>
        <p:nvSpPr>
          <p:cNvPr id="613" name="CustomShape 74"/>
          <p:cNvSpPr/>
          <p:nvPr/>
        </p:nvSpPr>
        <p:spPr>
          <a:xfrm>
            <a:off x="8776440" y="55609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.883</a:t>
            </a:r>
            <a:endParaRPr b="0" lang="en-US" sz="1800" spc="-1" strike="noStrike">
              <a:solidFill>
                <a:srgbClr val="000000"/>
              </a:solidFill>
              <a:uFill>
                <a:solidFill>
                  <a:srgbClr val="ffffff"/>
                </a:solidFill>
              </a:uFill>
              <a:latin typeface="Arial"/>
            </a:endParaRPr>
          </a:p>
        </p:txBody>
      </p:sp>
      <p:sp>
        <p:nvSpPr>
          <p:cNvPr id="614" name="CustomShape 75"/>
          <p:cNvSpPr/>
          <p:nvPr/>
        </p:nvSpPr>
        <p:spPr>
          <a:xfrm>
            <a:off x="6719760" y="5746680"/>
            <a:ext cx="837720" cy="228240"/>
          </a:xfrm>
          <a:prstGeom prst="rect">
            <a:avLst/>
          </a:prstGeom>
          <a:solidFill>
            <a:srgbClr val="ffffff"/>
          </a:solidFill>
          <a:ln>
            <a:noFill/>
          </a:ln>
        </p:spPr>
        <p:style>
          <a:lnRef idx="0"/>
          <a:fillRef idx="0"/>
          <a:effectRef idx="0"/>
          <a:fontRef idx="minor"/>
        </p:style>
      </p:sp>
      <p:sp>
        <p:nvSpPr>
          <p:cNvPr id="615" name="CustomShape 76"/>
          <p:cNvSpPr/>
          <p:nvPr/>
        </p:nvSpPr>
        <p:spPr>
          <a:xfrm>
            <a:off x="6807240" y="57675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16" name="CustomShape 77"/>
          <p:cNvSpPr/>
          <p:nvPr/>
        </p:nvSpPr>
        <p:spPr>
          <a:xfrm>
            <a:off x="7535880" y="5746680"/>
            <a:ext cx="836280" cy="228240"/>
          </a:xfrm>
          <a:prstGeom prst="rect">
            <a:avLst/>
          </a:prstGeom>
          <a:solidFill>
            <a:srgbClr val="ffffff"/>
          </a:solidFill>
          <a:ln>
            <a:noFill/>
          </a:ln>
        </p:spPr>
        <p:style>
          <a:lnRef idx="0"/>
          <a:fillRef idx="0"/>
          <a:effectRef idx="0"/>
          <a:fontRef idx="minor"/>
        </p:style>
      </p:sp>
      <p:sp>
        <p:nvSpPr>
          <p:cNvPr id="617" name="CustomShape 78"/>
          <p:cNvSpPr/>
          <p:nvPr/>
        </p:nvSpPr>
        <p:spPr>
          <a:xfrm>
            <a:off x="7960320" y="57675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.351</a:t>
            </a:r>
            <a:endParaRPr b="0" lang="en-US" sz="1800" spc="-1" strike="noStrike">
              <a:solidFill>
                <a:srgbClr val="000000"/>
              </a:solidFill>
              <a:uFill>
                <a:solidFill>
                  <a:srgbClr val="ffffff"/>
                </a:solidFill>
              </a:uFill>
              <a:latin typeface="Arial"/>
            </a:endParaRPr>
          </a:p>
        </p:txBody>
      </p:sp>
      <p:sp>
        <p:nvSpPr>
          <p:cNvPr id="618" name="CustomShape 79"/>
          <p:cNvSpPr/>
          <p:nvPr/>
        </p:nvSpPr>
        <p:spPr>
          <a:xfrm>
            <a:off x="8350200" y="5746680"/>
            <a:ext cx="837720" cy="228240"/>
          </a:xfrm>
          <a:prstGeom prst="rect">
            <a:avLst/>
          </a:prstGeom>
          <a:solidFill>
            <a:srgbClr val="ffffff"/>
          </a:solidFill>
          <a:ln>
            <a:noFill/>
          </a:ln>
        </p:spPr>
        <p:style>
          <a:lnRef idx="0"/>
          <a:fillRef idx="0"/>
          <a:effectRef idx="0"/>
          <a:fontRef idx="minor"/>
        </p:style>
      </p:sp>
      <p:sp>
        <p:nvSpPr>
          <p:cNvPr id="619" name="CustomShape 80"/>
          <p:cNvSpPr/>
          <p:nvPr/>
        </p:nvSpPr>
        <p:spPr>
          <a:xfrm>
            <a:off x="8776440" y="57675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.501</a:t>
            </a:r>
            <a:endParaRPr b="0" lang="en-US" sz="1800" spc="-1" strike="noStrike">
              <a:solidFill>
                <a:srgbClr val="000000"/>
              </a:solidFill>
              <a:uFill>
                <a:solidFill>
                  <a:srgbClr val="ffffff"/>
                </a:solidFill>
              </a:uFill>
              <a:latin typeface="Arial"/>
            </a:endParaRPr>
          </a:p>
        </p:txBody>
      </p:sp>
      <p:sp>
        <p:nvSpPr>
          <p:cNvPr id="620" name="CustomShape 81"/>
          <p:cNvSpPr/>
          <p:nvPr/>
        </p:nvSpPr>
        <p:spPr>
          <a:xfrm>
            <a:off x="1631880" y="3059280"/>
            <a:ext cx="5109840" cy="434520"/>
          </a:xfrm>
          <a:prstGeom prst="rect">
            <a:avLst/>
          </a:prstGeom>
          <a:solidFill>
            <a:srgbClr val="ffffff"/>
          </a:solidFill>
          <a:ln>
            <a:noFill/>
          </a:ln>
        </p:spPr>
        <p:style>
          <a:lnRef idx="0"/>
          <a:fillRef idx="0"/>
          <a:effectRef idx="0"/>
          <a:fontRef idx="minor"/>
        </p:style>
      </p:sp>
      <p:sp>
        <p:nvSpPr>
          <p:cNvPr id="621" name="CustomShape 82"/>
          <p:cNvSpPr/>
          <p:nvPr/>
        </p:nvSpPr>
        <p:spPr>
          <a:xfrm>
            <a:off x="1631880" y="3471840"/>
            <a:ext cx="5109840" cy="228240"/>
          </a:xfrm>
          <a:prstGeom prst="rect">
            <a:avLst/>
          </a:prstGeom>
          <a:solidFill>
            <a:srgbClr val="ffffff"/>
          </a:solidFill>
          <a:ln>
            <a:noFill/>
          </a:ln>
        </p:spPr>
        <p:style>
          <a:lnRef idx="0"/>
          <a:fillRef idx="0"/>
          <a:effectRef idx="0"/>
          <a:fontRef idx="minor"/>
        </p:style>
      </p:sp>
      <p:sp>
        <p:nvSpPr>
          <p:cNvPr id="622" name="CustomShape 83"/>
          <p:cNvSpPr/>
          <p:nvPr/>
        </p:nvSpPr>
        <p:spPr>
          <a:xfrm>
            <a:off x="1737720" y="3483000"/>
            <a:ext cx="4612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   My supervisor consults me regarding changes and their implementation</a:t>
            </a:r>
            <a:endParaRPr b="0" lang="en-US" sz="1800" spc="-1" strike="noStrike">
              <a:solidFill>
                <a:srgbClr val="000000"/>
              </a:solidFill>
              <a:uFill>
                <a:solidFill>
                  <a:srgbClr val="ffffff"/>
                </a:solidFill>
              </a:uFill>
              <a:latin typeface="Arial"/>
            </a:endParaRPr>
          </a:p>
        </p:txBody>
      </p:sp>
      <p:sp>
        <p:nvSpPr>
          <p:cNvPr id="623" name="CustomShape 84"/>
          <p:cNvSpPr/>
          <p:nvPr/>
        </p:nvSpPr>
        <p:spPr>
          <a:xfrm>
            <a:off x="1631880" y="3678120"/>
            <a:ext cx="5109840" cy="228240"/>
          </a:xfrm>
          <a:prstGeom prst="rect">
            <a:avLst/>
          </a:prstGeom>
          <a:solidFill>
            <a:srgbClr val="ffffff"/>
          </a:solidFill>
          <a:ln>
            <a:noFill/>
          </a:ln>
        </p:spPr>
        <p:style>
          <a:lnRef idx="0"/>
          <a:fillRef idx="0"/>
          <a:effectRef idx="0"/>
          <a:fontRef idx="minor"/>
        </p:style>
      </p:sp>
      <p:sp>
        <p:nvSpPr>
          <p:cNvPr id="624" name="CustomShape 85"/>
          <p:cNvSpPr/>
          <p:nvPr/>
        </p:nvSpPr>
        <p:spPr>
          <a:xfrm>
            <a:off x="1729440" y="3689280"/>
            <a:ext cx="27716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   My supervisor shares information with me</a:t>
            </a:r>
            <a:endParaRPr b="0" lang="en-US" sz="1800" spc="-1" strike="noStrike">
              <a:solidFill>
                <a:srgbClr val="000000"/>
              </a:solidFill>
              <a:uFill>
                <a:solidFill>
                  <a:srgbClr val="ffffff"/>
                </a:solidFill>
              </a:uFill>
              <a:latin typeface="Arial"/>
            </a:endParaRPr>
          </a:p>
        </p:txBody>
      </p:sp>
      <p:sp>
        <p:nvSpPr>
          <p:cNvPr id="625" name="CustomShape 86"/>
          <p:cNvSpPr/>
          <p:nvPr/>
        </p:nvSpPr>
        <p:spPr>
          <a:xfrm>
            <a:off x="1631880" y="3886200"/>
            <a:ext cx="5109840" cy="228240"/>
          </a:xfrm>
          <a:prstGeom prst="rect">
            <a:avLst/>
          </a:prstGeom>
          <a:solidFill>
            <a:srgbClr val="ffffff"/>
          </a:solidFill>
          <a:ln>
            <a:noFill/>
          </a:ln>
        </p:spPr>
        <p:style>
          <a:lnRef idx="0"/>
          <a:fillRef idx="0"/>
          <a:effectRef idx="0"/>
          <a:fontRef idx="minor"/>
        </p:style>
      </p:sp>
      <p:sp>
        <p:nvSpPr>
          <p:cNvPr id="626" name="CustomShape 87"/>
          <p:cNvSpPr/>
          <p:nvPr/>
        </p:nvSpPr>
        <p:spPr>
          <a:xfrm>
            <a:off x="1736640" y="3897360"/>
            <a:ext cx="40687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   My supervisor focuses on dealing with issues related to people</a:t>
            </a:r>
            <a:endParaRPr b="0" lang="en-US" sz="1800" spc="-1" strike="noStrike">
              <a:solidFill>
                <a:srgbClr val="000000"/>
              </a:solidFill>
              <a:uFill>
                <a:solidFill>
                  <a:srgbClr val="ffffff"/>
                </a:solidFill>
              </a:uFill>
              <a:latin typeface="Arial"/>
            </a:endParaRPr>
          </a:p>
        </p:txBody>
      </p:sp>
      <p:sp>
        <p:nvSpPr>
          <p:cNvPr id="627" name="CustomShape 88"/>
          <p:cNvSpPr/>
          <p:nvPr/>
        </p:nvSpPr>
        <p:spPr>
          <a:xfrm>
            <a:off x="1631880" y="4092480"/>
            <a:ext cx="5109840" cy="228240"/>
          </a:xfrm>
          <a:prstGeom prst="rect">
            <a:avLst/>
          </a:prstGeom>
          <a:solidFill>
            <a:srgbClr val="ffffff"/>
          </a:solidFill>
          <a:ln>
            <a:noFill/>
          </a:ln>
        </p:spPr>
        <p:style>
          <a:lnRef idx="0"/>
          <a:fillRef idx="0"/>
          <a:effectRef idx="0"/>
          <a:fontRef idx="minor"/>
        </p:style>
      </p:sp>
      <p:sp>
        <p:nvSpPr>
          <p:cNvPr id="628" name="CustomShape 89"/>
          <p:cNvSpPr/>
          <p:nvPr/>
        </p:nvSpPr>
        <p:spPr>
          <a:xfrm>
            <a:off x="1726920" y="4103640"/>
            <a:ext cx="1964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4   My supervisor is cooperative</a:t>
            </a:r>
            <a:endParaRPr b="0" lang="en-US" sz="1800" spc="-1" strike="noStrike">
              <a:solidFill>
                <a:srgbClr val="000000"/>
              </a:solidFill>
              <a:uFill>
                <a:solidFill>
                  <a:srgbClr val="ffffff"/>
                </a:solidFill>
              </a:uFill>
              <a:latin typeface="Arial"/>
            </a:endParaRPr>
          </a:p>
        </p:txBody>
      </p:sp>
      <p:sp>
        <p:nvSpPr>
          <p:cNvPr id="629" name="CustomShape 90"/>
          <p:cNvSpPr/>
          <p:nvPr/>
        </p:nvSpPr>
        <p:spPr>
          <a:xfrm>
            <a:off x="1631880" y="4299120"/>
            <a:ext cx="5109840" cy="228240"/>
          </a:xfrm>
          <a:prstGeom prst="rect">
            <a:avLst/>
          </a:prstGeom>
          <a:solidFill>
            <a:srgbClr val="ffffff"/>
          </a:solidFill>
          <a:ln>
            <a:noFill/>
          </a:ln>
        </p:spPr>
        <p:style>
          <a:lnRef idx="0"/>
          <a:fillRef idx="0"/>
          <a:effectRef idx="0"/>
          <a:fontRef idx="minor"/>
        </p:style>
      </p:sp>
      <p:sp>
        <p:nvSpPr>
          <p:cNvPr id="630" name="CustomShape 91"/>
          <p:cNvSpPr/>
          <p:nvPr/>
        </p:nvSpPr>
        <p:spPr>
          <a:xfrm>
            <a:off x="1735200" y="4309920"/>
            <a:ext cx="32122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10 My supervisor effectively delegates responsibility</a:t>
            </a:r>
            <a:endParaRPr b="0" lang="en-US" sz="1800" spc="-1" strike="noStrike">
              <a:solidFill>
                <a:srgbClr val="000000"/>
              </a:solidFill>
              <a:uFill>
                <a:solidFill>
                  <a:srgbClr val="ffffff"/>
                </a:solidFill>
              </a:uFill>
              <a:latin typeface="Arial"/>
            </a:endParaRPr>
          </a:p>
        </p:txBody>
      </p:sp>
      <p:sp>
        <p:nvSpPr>
          <p:cNvPr id="631" name="CustomShape 92"/>
          <p:cNvSpPr/>
          <p:nvPr/>
        </p:nvSpPr>
        <p:spPr>
          <a:xfrm>
            <a:off x="1631880" y="4505400"/>
            <a:ext cx="5109840" cy="228240"/>
          </a:xfrm>
          <a:prstGeom prst="rect">
            <a:avLst/>
          </a:prstGeom>
          <a:solidFill>
            <a:srgbClr val="ffffff"/>
          </a:solidFill>
          <a:ln>
            <a:noFill/>
          </a:ln>
        </p:spPr>
        <p:style>
          <a:lnRef idx="0"/>
          <a:fillRef idx="0"/>
          <a:effectRef idx="0"/>
          <a:fontRef idx="minor"/>
        </p:style>
      </p:sp>
      <p:sp>
        <p:nvSpPr>
          <p:cNvPr id="632" name="CustomShape 93"/>
          <p:cNvSpPr/>
          <p:nvPr/>
        </p:nvSpPr>
        <p:spPr>
          <a:xfrm>
            <a:off x="1738080" y="4516560"/>
            <a:ext cx="35611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11 My supervisor provides rewards in return for hard work</a:t>
            </a:r>
            <a:endParaRPr b="0" lang="en-US" sz="1800" spc="-1" strike="noStrike">
              <a:solidFill>
                <a:srgbClr val="000000"/>
              </a:solidFill>
              <a:uFill>
                <a:solidFill>
                  <a:srgbClr val="ffffff"/>
                </a:solidFill>
              </a:uFill>
              <a:latin typeface="Arial"/>
            </a:endParaRPr>
          </a:p>
        </p:txBody>
      </p:sp>
      <p:sp>
        <p:nvSpPr>
          <p:cNvPr id="633" name="CustomShape 94"/>
          <p:cNvSpPr/>
          <p:nvPr/>
        </p:nvSpPr>
        <p:spPr>
          <a:xfrm>
            <a:off x="1631880" y="4713120"/>
            <a:ext cx="5109840" cy="228240"/>
          </a:xfrm>
          <a:prstGeom prst="rect">
            <a:avLst/>
          </a:prstGeom>
          <a:solidFill>
            <a:srgbClr val="ffffff"/>
          </a:solidFill>
          <a:ln>
            <a:noFill/>
          </a:ln>
        </p:spPr>
        <p:style>
          <a:lnRef idx="0"/>
          <a:fillRef idx="0"/>
          <a:effectRef idx="0"/>
          <a:fontRef idx="minor"/>
        </p:style>
      </p:sp>
      <p:sp>
        <p:nvSpPr>
          <p:cNvPr id="634" name="CustomShape 95"/>
          <p:cNvSpPr/>
          <p:nvPr/>
        </p:nvSpPr>
        <p:spPr>
          <a:xfrm>
            <a:off x="1734480" y="4722840"/>
            <a:ext cx="3475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9   My supervisor effectively implements company policy</a:t>
            </a:r>
            <a:endParaRPr b="0" lang="en-US" sz="1800" spc="-1" strike="noStrike">
              <a:solidFill>
                <a:srgbClr val="000000"/>
              </a:solidFill>
              <a:uFill>
                <a:solidFill>
                  <a:srgbClr val="ffffff"/>
                </a:solidFill>
              </a:uFill>
              <a:latin typeface="Arial"/>
            </a:endParaRPr>
          </a:p>
        </p:txBody>
      </p:sp>
      <p:sp>
        <p:nvSpPr>
          <p:cNvPr id="635" name="CustomShape 96"/>
          <p:cNvSpPr/>
          <p:nvPr/>
        </p:nvSpPr>
        <p:spPr>
          <a:xfrm>
            <a:off x="1631880" y="4919760"/>
            <a:ext cx="5109840" cy="228240"/>
          </a:xfrm>
          <a:prstGeom prst="rect">
            <a:avLst/>
          </a:prstGeom>
          <a:solidFill>
            <a:srgbClr val="ffffff"/>
          </a:solidFill>
          <a:ln>
            <a:noFill/>
          </a:ln>
        </p:spPr>
        <p:style>
          <a:lnRef idx="0"/>
          <a:fillRef idx="0"/>
          <a:effectRef idx="0"/>
          <a:fontRef idx="minor"/>
        </p:style>
      </p:sp>
      <p:sp>
        <p:nvSpPr>
          <p:cNvPr id="636" name="CustomShape 97"/>
          <p:cNvSpPr/>
          <p:nvPr/>
        </p:nvSpPr>
        <p:spPr>
          <a:xfrm>
            <a:off x="1732680" y="4930920"/>
            <a:ext cx="3190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12 My supervisor concentrates on task coordination</a:t>
            </a:r>
            <a:endParaRPr b="0" lang="en-US" sz="1800" spc="-1" strike="noStrike">
              <a:solidFill>
                <a:srgbClr val="000000"/>
              </a:solidFill>
              <a:uFill>
                <a:solidFill>
                  <a:srgbClr val="ffffff"/>
                </a:solidFill>
              </a:uFill>
              <a:latin typeface="Arial"/>
            </a:endParaRPr>
          </a:p>
        </p:txBody>
      </p:sp>
      <p:sp>
        <p:nvSpPr>
          <p:cNvPr id="637" name="CustomShape 98"/>
          <p:cNvSpPr/>
          <p:nvPr/>
        </p:nvSpPr>
        <p:spPr>
          <a:xfrm>
            <a:off x="1631880" y="5126040"/>
            <a:ext cx="5109840" cy="228240"/>
          </a:xfrm>
          <a:prstGeom prst="rect">
            <a:avLst/>
          </a:prstGeom>
          <a:solidFill>
            <a:srgbClr val="ffffff"/>
          </a:solidFill>
          <a:ln>
            <a:noFill/>
          </a:ln>
        </p:spPr>
        <p:style>
          <a:lnRef idx="0"/>
          <a:fillRef idx="0"/>
          <a:effectRef idx="0"/>
          <a:fontRef idx="minor"/>
        </p:style>
      </p:sp>
      <p:sp>
        <p:nvSpPr>
          <p:cNvPr id="638" name="CustomShape 99"/>
          <p:cNvSpPr/>
          <p:nvPr/>
        </p:nvSpPr>
        <p:spPr>
          <a:xfrm>
            <a:off x="1738440" y="5137200"/>
            <a:ext cx="4882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   My supervisor makes it clear what rewards they will receive for performance</a:t>
            </a:r>
            <a:endParaRPr b="0" lang="en-US" sz="1800" spc="-1" strike="noStrike">
              <a:solidFill>
                <a:srgbClr val="000000"/>
              </a:solidFill>
              <a:uFill>
                <a:solidFill>
                  <a:srgbClr val="ffffff"/>
                </a:solidFill>
              </a:uFill>
              <a:latin typeface="Arial"/>
            </a:endParaRPr>
          </a:p>
        </p:txBody>
      </p:sp>
      <p:sp>
        <p:nvSpPr>
          <p:cNvPr id="639" name="CustomShape 100"/>
          <p:cNvSpPr/>
          <p:nvPr/>
        </p:nvSpPr>
        <p:spPr>
          <a:xfrm>
            <a:off x="1631880" y="5332320"/>
            <a:ext cx="5109840" cy="228240"/>
          </a:xfrm>
          <a:prstGeom prst="rect">
            <a:avLst/>
          </a:prstGeom>
          <a:solidFill>
            <a:srgbClr val="ffffff"/>
          </a:solidFill>
          <a:ln>
            <a:noFill/>
          </a:ln>
        </p:spPr>
        <p:style>
          <a:lnRef idx="0"/>
          <a:fillRef idx="0"/>
          <a:effectRef idx="0"/>
          <a:fontRef idx="minor"/>
        </p:style>
      </p:sp>
      <p:sp>
        <p:nvSpPr>
          <p:cNvPr id="640" name="CustomShape 101"/>
          <p:cNvSpPr/>
          <p:nvPr/>
        </p:nvSpPr>
        <p:spPr>
          <a:xfrm>
            <a:off x="1735560" y="5343480"/>
            <a:ext cx="42469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   My supervisor sets an example by working hard himself or herself</a:t>
            </a:r>
            <a:endParaRPr b="0" lang="en-US" sz="1800" spc="-1" strike="noStrike">
              <a:solidFill>
                <a:srgbClr val="000000"/>
              </a:solidFill>
              <a:uFill>
                <a:solidFill>
                  <a:srgbClr val="ffffff"/>
                </a:solidFill>
              </a:uFill>
              <a:latin typeface="Arial"/>
            </a:endParaRPr>
          </a:p>
        </p:txBody>
      </p:sp>
      <p:sp>
        <p:nvSpPr>
          <p:cNvPr id="641" name="CustomShape 102"/>
          <p:cNvSpPr/>
          <p:nvPr/>
        </p:nvSpPr>
        <p:spPr>
          <a:xfrm>
            <a:off x="1631880" y="5540400"/>
            <a:ext cx="5109840" cy="226800"/>
          </a:xfrm>
          <a:prstGeom prst="rect">
            <a:avLst/>
          </a:prstGeom>
          <a:solidFill>
            <a:srgbClr val="ffffff"/>
          </a:solidFill>
          <a:ln>
            <a:noFill/>
          </a:ln>
        </p:spPr>
        <p:style>
          <a:lnRef idx="0"/>
          <a:fillRef idx="0"/>
          <a:effectRef idx="0"/>
          <a:fontRef idx="minor"/>
        </p:style>
      </p:sp>
      <p:sp>
        <p:nvSpPr>
          <p:cNvPr id="642" name="CustomShape 103"/>
          <p:cNvSpPr/>
          <p:nvPr/>
        </p:nvSpPr>
        <p:spPr>
          <a:xfrm>
            <a:off x="1740600" y="5549760"/>
            <a:ext cx="4371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   My supervisor displays a high level of specialist knowledge and skill</a:t>
            </a:r>
            <a:endParaRPr b="0" lang="en-US" sz="1800" spc="-1" strike="noStrike">
              <a:solidFill>
                <a:srgbClr val="000000"/>
              </a:solidFill>
              <a:uFill>
                <a:solidFill>
                  <a:srgbClr val="ffffff"/>
                </a:solidFill>
              </a:uFill>
              <a:latin typeface="Arial"/>
            </a:endParaRPr>
          </a:p>
        </p:txBody>
      </p:sp>
      <p:sp>
        <p:nvSpPr>
          <p:cNvPr id="643" name="CustomShape 104"/>
          <p:cNvSpPr/>
          <p:nvPr/>
        </p:nvSpPr>
        <p:spPr>
          <a:xfrm>
            <a:off x="1631880" y="5746680"/>
            <a:ext cx="5109840" cy="228240"/>
          </a:xfrm>
          <a:prstGeom prst="rect">
            <a:avLst/>
          </a:prstGeom>
          <a:solidFill>
            <a:srgbClr val="ffffff"/>
          </a:solidFill>
          <a:ln>
            <a:noFill/>
          </a:ln>
        </p:spPr>
        <p:style>
          <a:lnRef idx="0"/>
          <a:fillRef idx="0"/>
          <a:effectRef idx="0"/>
          <a:fontRef idx="minor"/>
        </p:style>
      </p:sp>
      <p:sp>
        <p:nvSpPr>
          <p:cNvPr id="644" name="CustomShape 105"/>
          <p:cNvSpPr/>
          <p:nvPr/>
        </p:nvSpPr>
        <p:spPr>
          <a:xfrm>
            <a:off x="1735200" y="5757840"/>
            <a:ext cx="4083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   My supervisor generates enthusiasm in his or her subordinates</a:t>
            </a:r>
            <a:endParaRPr b="0" lang="en-US" sz="1800" spc="-1" strike="noStrike">
              <a:solidFill>
                <a:srgbClr val="000000"/>
              </a:solidFill>
              <a:uFill>
                <a:solidFill>
                  <a:srgbClr val="ffffff"/>
                </a:solidFill>
              </a:uFill>
              <a:latin typeface="Arial"/>
            </a:endParaRPr>
          </a:p>
        </p:txBody>
      </p:sp>
      <p:sp>
        <p:nvSpPr>
          <p:cNvPr id="645" name="CustomShape 106"/>
          <p:cNvSpPr/>
          <p:nvPr/>
        </p:nvSpPr>
        <p:spPr>
          <a:xfrm>
            <a:off x="6719760" y="3265560"/>
            <a:ext cx="837720" cy="228240"/>
          </a:xfrm>
          <a:prstGeom prst="rect">
            <a:avLst/>
          </a:prstGeom>
          <a:solidFill>
            <a:srgbClr val="ffffff"/>
          </a:solidFill>
          <a:ln>
            <a:noFill/>
          </a:ln>
        </p:spPr>
        <p:style>
          <a:lnRef idx="0"/>
          <a:fillRef idx="0"/>
          <a:effectRef idx="0"/>
          <a:fontRef idx="minor"/>
        </p:style>
      </p:sp>
      <p:sp>
        <p:nvSpPr>
          <p:cNvPr id="646" name="CustomShape 107"/>
          <p:cNvSpPr/>
          <p:nvPr/>
        </p:nvSpPr>
        <p:spPr>
          <a:xfrm>
            <a:off x="7053120" y="32972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647" name="CustomShape 108"/>
          <p:cNvSpPr/>
          <p:nvPr/>
        </p:nvSpPr>
        <p:spPr>
          <a:xfrm>
            <a:off x="7535880" y="3265560"/>
            <a:ext cx="836280" cy="228240"/>
          </a:xfrm>
          <a:prstGeom prst="rect">
            <a:avLst/>
          </a:prstGeom>
          <a:solidFill>
            <a:srgbClr val="ffffff"/>
          </a:solidFill>
          <a:ln>
            <a:noFill/>
          </a:ln>
        </p:spPr>
        <p:style>
          <a:lnRef idx="0"/>
          <a:fillRef idx="0"/>
          <a:effectRef idx="0"/>
          <a:fontRef idx="minor"/>
        </p:style>
      </p:sp>
      <p:sp>
        <p:nvSpPr>
          <p:cNvPr id="648" name="CustomShape 109"/>
          <p:cNvSpPr/>
          <p:nvPr/>
        </p:nvSpPr>
        <p:spPr>
          <a:xfrm>
            <a:off x="7867800" y="32972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649" name="CustomShape 110"/>
          <p:cNvSpPr/>
          <p:nvPr/>
        </p:nvSpPr>
        <p:spPr>
          <a:xfrm>
            <a:off x="8350200" y="3265560"/>
            <a:ext cx="837720" cy="228240"/>
          </a:xfrm>
          <a:prstGeom prst="rect">
            <a:avLst/>
          </a:prstGeom>
          <a:solidFill>
            <a:srgbClr val="ffffff"/>
          </a:solidFill>
          <a:ln>
            <a:noFill/>
          </a:ln>
        </p:spPr>
        <p:style>
          <a:lnRef idx="0"/>
          <a:fillRef idx="0"/>
          <a:effectRef idx="0"/>
          <a:fontRef idx="minor"/>
        </p:style>
      </p:sp>
      <p:sp>
        <p:nvSpPr>
          <p:cNvPr id="650" name="CustomShape 111"/>
          <p:cNvSpPr/>
          <p:nvPr/>
        </p:nvSpPr>
        <p:spPr>
          <a:xfrm>
            <a:off x="8683560" y="329724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651" name="CustomShape 112"/>
          <p:cNvSpPr/>
          <p:nvPr/>
        </p:nvSpPr>
        <p:spPr>
          <a:xfrm>
            <a:off x="6719760" y="3059280"/>
            <a:ext cx="2468160" cy="228240"/>
          </a:xfrm>
          <a:prstGeom prst="rect">
            <a:avLst/>
          </a:prstGeom>
          <a:solidFill>
            <a:srgbClr val="ffffff"/>
          </a:solidFill>
          <a:ln>
            <a:noFill/>
          </a:ln>
        </p:spPr>
        <p:style>
          <a:lnRef idx="0"/>
          <a:fillRef idx="0"/>
          <a:effectRef idx="0"/>
          <a:fontRef idx="minor"/>
        </p:style>
      </p:sp>
      <p:sp>
        <p:nvSpPr>
          <p:cNvPr id="652" name="CustomShape 113"/>
          <p:cNvSpPr/>
          <p:nvPr/>
        </p:nvSpPr>
        <p:spPr>
          <a:xfrm>
            <a:off x="7608960" y="3090960"/>
            <a:ext cx="721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Component</a:t>
            </a:r>
            <a:endParaRPr b="0" lang="en-US" sz="1800" spc="-1" strike="noStrike">
              <a:solidFill>
                <a:srgbClr val="000000"/>
              </a:solidFill>
              <a:uFill>
                <a:solidFill>
                  <a:srgbClr val="ffffff"/>
                </a:solidFill>
              </a:uFill>
              <a:latin typeface="Arial"/>
            </a:endParaRPr>
          </a:p>
        </p:txBody>
      </p:sp>
      <p:sp>
        <p:nvSpPr>
          <p:cNvPr id="653" name="Line 114"/>
          <p:cNvSpPr/>
          <p:nvPr/>
        </p:nvSpPr>
        <p:spPr>
          <a:xfrm>
            <a:off x="6719760" y="3265200"/>
            <a:ext cx="815760" cy="1800"/>
          </a:xfrm>
          <a:prstGeom prst="line">
            <a:avLst/>
          </a:prstGeom>
          <a:ln w="11160">
            <a:solidFill>
              <a:srgbClr val="000000"/>
            </a:solidFill>
            <a:round/>
          </a:ln>
        </p:spPr>
        <p:style>
          <a:lnRef idx="0"/>
          <a:fillRef idx="0"/>
          <a:effectRef idx="0"/>
          <a:fontRef idx="minor"/>
        </p:style>
      </p:sp>
      <p:sp>
        <p:nvSpPr>
          <p:cNvPr id="654" name="Line 115"/>
          <p:cNvSpPr/>
          <p:nvPr/>
        </p:nvSpPr>
        <p:spPr>
          <a:xfrm>
            <a:off x="7535520" y="3265200"/>
            <a:ext cx="1800" cy="2687760"/>
          </a:xfrm>
          <a:prstGeom prst="line">
            <a:avLst/>
          </a:prstGeom>
          <a:ln w="11160">
            <a:solidFill>
              <a:srgbClr val="000000"/>
            </a:solidFill>
            <a:round/>
          </a:ln>
        </p:spPr>
        <p:style>
          <a:lnRef idx="0"/>
          <a:fillRef idx="0"/>
          <a:effectRef idx="0"/>
          <a:fontRef idx="minor"/>
        </p:style>
      </p:sp>
      <p:sp>
        <p:nvSpPr>
          <p:cNvPr id="655" name="Line 116"/>
          <p:cNvSpPr/>
          <p:nvPr/>
        </p:nvSpPr>
        <p:spPr>
          <a:xfrm>
            <a:off x="7535520" y="3265200"/>
            <a:ext cx="814680" cy="1800"/>
          </a:xfrm>
          <a:prstGeom prst="line">
            <a:avLst/>
          </a:prstGeom>
          <a:ln w="11160">
            <a:solidFill>
              <a:srgbClr val="000000"/>
            </a:solidFill>
            <a:round/>
          </a:ln>
        </p:spPr>
        <p:style>
          <a:lnRef idx="0"/>
          <a:fillRef idx="0"/>
          <a:effectRef idx="0"/>
          <a:fontRef idx="minor"/>
        </p:style>
      </p:sp>
      <p:sp>
        <p:nvSpPr>
          <p:cNvPr id="656" name="Line 117"/>
          <p:cNvSpPr/>
          <p:nvPr/>
        </p:nvSpPr>
        <p:spPr>
          <a:xfrm>
            <a:off x="8350200" y="3265200"/>
            <a:ext cx="1440" cy="2687760"/>
          </a:xfrm>
          <a:prstGeom prst="line">
            <a:avLst/>
          </a:prstGeom>
          <a:ln w="11160">
            <a:solidFill>
              <a:srgbClr val="000000"/>
            </a:solidFill>
            <a:round/>
          </a:ln>
        </p:spPr>
        <p:style>
          <a:lnRef idx="0"/>
          <a:fillRef idx="0"/>
          <a:effectRef idx="0"/>
          <a:fontRef idx="minor"/>
        </p:style>
      </p:sp>
      <p:sp>
        <p:nvSpPr>
          <p:cNvPr id="657" name="Line 118"/>
          <p:cNvSpPr/>
          <p:nvPr/>
        </p:nvSpPr>
        <p:spPr>
          <a:xfrm>
            <a:off x="8350200" y="3265200"/>
            <a:ext cx="815760" cy="1800"/>
          </a:xfrm>
          <a:prstGeom prst="line">
            <a:avLst/>
          </a:prstGeom>
          <a:ln w="11160">
            <a:solidFill>
              <a:srgbClr val="000000"/>
            </a:solidFill>
            <a:round/>
          </a:ln>
        </p:spPr>
        <p:style>
          <a:lnRef idx="0"/>
          <a:fillRef idx="0"/>
          <a:effectRef idx="0"/>
          <a:fontRef idx="minor"/>
        </p:style>
      </p:sp>
      <p:sp>
        <p:nvSpPr>
          <p:cNvPr id="658" name="CustomShape 119"/>
          <p:cNvSpPr/>
          <p:nvPr/>
        </p:nvSpPr>
        <p:spPr>
          <a:xfrm>
            <a:off x="1622520" y="5952960"/>
            <a:ext cx="7565760" cy="402840"/>
          </a:xfrm>
          <a:prstGeom prst="rect">
            <a:avLst/>
          </a:prstGeom>
          <a:solidFill>
            <a:srgbClr val="ffffff"/>
          </a:solidFill>
          <a:ln>
            <a:noFill/>
          </a:ln>
        </p:spPr>
        <p:style>
          <a:lnRef idx="0"/>
          <a:fillRef idx="0"/>
          <a:effectRef idx="0"/>
          <a:fontRef idx="minor"/>
        </p:style>
      </p:sp>
      <p:sp>
        <p:nvSpPr>
          <p:cNvPr id="659" name="CustomShape 120"/>
          <p:cNvSpPr/>
          <p:nvPr/>
        </p:nvSpPr>
        <p:spPr>
          <a:xfrm>
            <a:off x="1725840" y="5985000"/>
            <a:ext cx="3129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Extraction Method: Principal Component Analysis. </a:t>
            </a:r>
            <a:endParaRPr b="0" lang="en-US" sz="1800" spc="-1" strike="noStrike">
              <a:solidFill>
                <a:srgbClr val="000000"/>
              </a:solidFill>
              <a:uFill>
                <a:solidFill>
                  <a:srgbClr val="ffffff"/>
                </a:solidFill>
              </a:uFill>
              <a:latin typeface="Arial"/>
            </a:endParaRPr>
          </a:p>
        </p:txBody>
      </p:sp>
      <p:sp>
        <p:nvSpPr>
          <p:cNvPr id="660" name="CustomShape 121"/>
          <p:cNvSpPr/>
          <p:nvPr/>
        </p:nvSpPr>
        <p:spPr>
          <a:xfrm>
            <a:off x="1728360" y="6159600"/>
            <a:ext cx="32580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Method: Varimax with Kaiser Normalization.</a:t>
            </a:r>
            <a:endParaRPr b="0" lang="en-US" sz="1800" spc="-1" strike="noStrike">
              <a:solidFill>
                <a:srgbClr val="000000"/>
              </a:solidFill>
              <a:uFill>
                <a:solidFill>
                  <a:srgbClr val="ffffff"/>
                </a:solidFill>
              </a:uFill>
              <a:latin typeface="Arial"/>
            </a:endParaRPr>
          </a:p>
        </p:txBody>
      </p:sp>
      <p:sp>
        <p:nvSpPr>
          <p:cNvPr id="661" name="CustomShape 122"/>
          <p:cNvSpPr/>
          <p:nvPr/>
        </p:nvSpPr>
        <p:spPr>
          <a:xfrm>
            <a:off x="1622520" y="6334200"/>
            <a:ext cx="7565760" cy="259920"/>
          </a:xfrm>
          <a:prstGeom prst="rect">
            <a:avLst/>
          </a:prstGeom>
          <a:solidFill>
            <a:srgbClr val="ffffff"/>
          </a:solidFill>
          <a:ln>
            <a:noFill/>
          </a:ln>
        </p:spPr>
        <p:style>
          <a:lnRef idx="0"/>
          <a:fillRef idx="0"/>
          <a:effectRef idx="0"/>
          <a:fontRef idx="minor"/>
        </p:style>
      </p:sp>
      <p:sp>
        <p:nvSpPr>
          <p:cNvPr id="662" name="CustomShape 123"/>
          <p:cNvSpPr/>
          <p:nvPr/>
        </p:nvSpPr>
        <p:spPr>
          <a:xfrm>
            <a:off x="1784520" y="6334200"/>
            <a:ext cx="7403760" cy="259920"/>
          </a:xfrm>
          <a:prstGeom prst="rect">
            <a:avLst/>
          </a:prstGeom>
          <a:solidFill>
            <a:srgbClr val="ffffff"/>
          </a:solidFill>
          <a:ln>
            <a:noFill/>
          </a:ln>
        </p:spPr>
        <p:style>
          <a:lnRef idx="0"/>
          <a:fillRef idx="0"/>
          <a:effectRef idx="0"/>
          <a:fontRef idx="minor"/>
        </p:style>
      </p:sp>
      <p:sp>
        <p:nvSpPr>
          <p:cNvPr id="663" name="CustomShape 124"/>
          <p:cNvSpPr/>
          <p:nvPr/>
        </p:nvSpPr>
        <p:spPr>
          <a:xfrm>
            <a:off x="2066760" y="6377040"/>
            <a:ext cx="2119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converged in 3 iterations.</a:t>
            </a:r>
            <a:endParaRPr b="0" lang="en-US" sz="1800" spc="-1" strike="noStrike">
              <a:solidFill>
                <a:srgbClr val="000000"/>
              </a:solidFill>
              <a:uFill>
                <a:solidFill>
                  <a:srgbClr val="ffffff"/>
                </a:solidFill>
              </a:uFill>
              <a:latin typeface="Arial"/>
            </a:endParaRPr>
          </a:p>
        </p:txBody>
      </p:sp>
      <p:sp>
        <p:nvSpPr>
          <p:cNvPr id="664" name="CustomShape 125"/>
          <p:cNvSpPr/>
          <p:nvPr/>
        </p:nvSpPr>
        <p:spPr>
          <a:xfrm>
            <a:off x="1893960" y="6365880"/>
            <a:ext cx="155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a. </a:t>
            </a:r>
            <a:endParaRPr b="0" lang="en-US" sz="1800" spc="-1" strike="noStrike">
              <a:solidFill>
                <a:srgbClr val="000000"/>
              </a:solidFill>
              <a:uFill>
                <a:solidFill>
                  <a:srgbClr val="ffffff"/>
                </a:solidFill>
              </a:uFill>
              <a:latin typeface="Arial"/>
            </a:endParaRPr>
          </a:p>
        </p:txBody>
      </p:sp>
      <p:sp>
        <p:nvSpPr>
          <p:cNvPr id="665" name="CustomShape 126"/>
          <p:cNvSpPr/>
          <p:nvPr/>
        </p:nvSpPr>
        <p:spPr>
          <a:xfrm>
            <a:off x="1622520" y="6573960"/>
            <a:ext cx="7543440" cy="10800"/>
          </a:xfrm>
          <a:prstGeom prst="rect">
            <a:avLst/>
          </a:prstGeom>
          <a:solidFill>
            <a:srgbClr val="ffffff"/>
          </a:solidFill>
          <a:ln>
            <a:noFill/>
          </a:ln>
        </p:spPr>
        <p:style>
          <a:lnRef idx="0"/>
          <a:fillRef idx="0"/>
          <a:effectRef idx="0"/>
          <a:fontRef idx="minor"/>
        </p:style>
      </p:sp>
      <p:sp>
        <p:nvSpPr>
          <p:cNvPr id="666" name="CustomShape 127"/>
          <p:cNvSpPr/>
          <p:nvPr/>
        </p:nvSpPr>
        <p:spPr>
          <a:xfrm>
            <a:off x="1523880" y="2666880"/>
            <a:ext cx="7751520" cy="109080"/>
          </a:xfrm>
          <a:prstGeom prst="rect">
            <a:avLst/>
          </a:prstGeom>
          <a:solidFill>
            <a:srgbClr val="ffffff"/>
          </a:solidFill>
          <a:ln>
            <a:noFill/>
          </a:ln>
        </p:spPr>
        <p:style>
          <a:lnRef idx="0"/>
          <a:fillRef idx="0"/>
          <a:effectRef idx="0"/>
          <a:fontRef idx="minor"/>
        </p:style>
      </p:sp>
      <p:sp>
        <p:nvSpPr>
          <p:cNvPr id="667" name="CustomShape 128"/>
          <p:cNvSpPr/>
          <p:nvPr/>
        </p:nvSpPr>
        <p:spPr>
          <a:xfrm>
            <a:off x="1523880" y="2666880"/>
            <a:ext cx="107640" cy="4014360"/>
          </a:xfrm>
          <a:prstGeom prst="rect">
            <a:avLst/>
          </a:prstGeom>
          <a:solidFill>
            <a:srgbClr val="ffffff"/>
          </a:solidFill>
          <a:ln>
            <a:noFill/>
          </a:ln>
        </p:spPr>
        <p:style>
          <a:lnRef idx="0"/>
          <a:fillRef idx="0"/>
          <a:effectRef idx="0"/>
          <a:fontRef idx="minor"/>
        </p:style>
      </p:sp>
      <p:sp>
        <p:nvSpPr>
          <p:cNvPr id="668" name="CustomShape 129"/>
          <p:cNvSpPr/>
          <p:nvPr/>
        </p:nvSpPr>
        <p:spPr>
          <a:xfrm>
            <a:off x="9166320" y="2666880"/>
            <a:ext cx="118800" cy="4014360"/>
          </a:xfrm>
          <a:prstGeom prst="rect">
            <a:avLst/>
          </a:prstGeom>
          <a:solidFill>
            <a:srgbClr val="ffffff"/>
          </a:solidFill>
          <a:ln>
            <a:noFill/>
          </a:ln>
        </p:spPr>
        <p:style>
          <a:lnRef idx="0"/>
          <a:fillRef idx="0"/>
          <a:effectRef idx="0"/>
          <a:fontRef idx="minor"/>
        </p:style>
      </p:sp>
      <p:sp>
        <p:nvSpPr>
          <p:cNvPr id="669" name="CustomShape 130"/>
          <p:cNvSpPr/>
          <p:nvPr/>
        </p:nvSpPr>
        <p:spPr>
          <a:xfrm>
            <a:off x="1523880" y="6573960"/>
            <a:ext cx="7751520" cy="118800"/>
          </a:xfrm>
          <a:prstGeom prst="rect">
            <a:avLst/>
          </a:prstGeom>
          <a:solidFill>
            <a:srgbClr val="ffffff"/>
          </a:solidFill>
          <a:ln>
            <a:noFill/>
          </a:ln>
        </p:spPr>
        <p:style>
          <a:lnRef idx="0"/>
          <a:fillRef idx="0"/>
          <a:effectRef idx="0"/>
          <a:fontRef idx="minor"/>
        </p:style>
      </p:sp>
      <p:sp>
        <p:nvSpPr>
          <p:cNvPr id="670" name="Line 131"/>
          <p:cNvSpPr/>
          <p:nvPr/>
        </p:nvSpPr>
        <p:spPr>
          <a:xfrm>
            <a:off x="1631880" y="3058920"/>
            <a:ext cx="1440" cy="2894040"/>
          </a:xfrm>
          <a:prstGeom prst="line">
            <a:avLst/>
          </a:prstGeom>
          <a:ln w="22320">
            <a:solidFill>
              <a:srgbClr val="000000"/>
            </a:solidFill>
            <a:round/>
          </a:ln>
        </p:spPr>
        <p:style>
          <a:lnRef idx="0"/>
          <a:fillRef idx="0"/>
          <a:effectRef idx="0"/>
          <a:fontRef idx="minor"/>
        </p:style>
      </p:sp>
      <p:sp>
        <p:nvSpPr>
          <p:cNvPr id="671" name="Line 132"/>
          <p:cNvSpPr/>
          <p:nvPr/>
        </p:nvSpPr>
        <p:spPr>
          <a:xfrm>
            <a:off x="9177120" y="3058920"/>
            <a:ext cx="1800" cy="2905200"/>
          </a:xfrm>
          <a:prstGeom prst="line">
            <a:avLst/>
          </a:prstGeom>
          <a:ln w="22320">
            <a:solidFill>
              <a:srgbClr val="000000"/>
            </a:solidFill>
            <a:round/>
          </a:ln>
        </p:spPr>
        <p:style>
          <a:lnRef idx="0"/>
          <a:fillRef idx="0"/>
          <a:effectRef idx="0"/>
          <a:fontRef idx="minor"/>
        </p:style>
      </p:sp>
      <p:sp>
        <p:nvSpPr>
          <p:cNvPr id="672" name="Line 133"/>
          <p:cNvSpPr/>
          <p:nvPr/>
        </p:nvSpPr>
        <p:spPr>
          <a:xfrm>
            <a:off x="1631880" y="3058920"/>
            <a:ext cx="7534080" cy="1440"/>
          </a:xfrm>
          <a:prstGeom prst="line">
            <a:avLst/>
          </a:prstGeom>
          <a:ln w="22320">
            <a:solidFill>
              <a:srgbClr val="000000"/>
            </a:solidFill>
            <a:round/>
          </a:ln>
        </p:spPr>
        <p:style>
          <a:lnRef idx="0"/>
          <a:fillRef idx="0"/>
          <a:effectRef idx="0"/>
          <a:fontRef idx="minor"/>
        </p:style>
      </p:sp>
      <p:sp>
        <p:nvSpPr>
          <p:cNvPr id="673" name="Line 134"/>
          <p:cNvSpPr/>
          <p:nvPr/>
        </p:nvSpPr>
        <p:spPr>
          <a:xfrm>
            <a:off x="1631880" y="5964120"/>
            <a:ext cx="7545240" cy="1440"/>
          </a:xfrm>
          <a:prstGeom prst="line">
            <a:avLst/>
          </a:prstGeom>
          <a:ln w="22320">
            <a:solidFill>
              <a:srgbClr val="000000"/>
            </a:solidFill>
            <a:round/>
          </a:ln>
        </p:spPr>
        <p:style>
          <a:lnRef idx="0"/>
          <a:fillRef idx="0"/>
          <a:effectRef idx="0"/>
          <a:fontRef idx="minor"/>
        </p:style>
      </p:sp>
      <p:sp>
        <p:nvSpPr>
          <p:cNvPr id="674" name="Line 135"/>
          <p:cNvSpPr/>
          <p:nvPr/>
        </p:nvSpPr>
        <p:spPr>
          <a:xfrm>
            <a:off x="1643040" y="3482640"/>
            <a:ext cx="7511760" cy="1800"/>
          </a:xfrm>
          <a:prstGeom prst="line">
            <a:avLst/>
          </a:prstGeom>
          <a:ln w="22320">
            <a:solidFill>
              <a:srgbClr val="000000"/>
            </a:solidFill>
            <a:round/>
          </a:ln>
        </p:spPr>
        <p:style>
          <a:lnRef idx="0"/>
          <a:fillRef idx="0"/>
          <a:effectRef idx="0"/>
          <a:fontRef idx="minor"/>
        </p:style>
      </p:sp>
      <p:sp>
        <p:nvSpPr>
          <p:cNvPr id="675" name="Line 136"/>
          <p:cNvSpPr/>
          <p:nvPr/>
        </p:nvSpPr>
        <p:spPr>
          <a:xfrm>
            <a:off x="6730920" y="3070080"/>
            <a:ext cx="1440" cy="2871720"/>
          </a:xfrm>
          <a:prstGeom prst="line">
            <a:avLst/>
          </a:prstGeom>
          <a:ln w="22320">
            <a:solidFill>
              <a:srgbClr val="000000"/>
            </a:solidFill>
            <a:round/>
          </a:ln>
        </p:spPr>
        <p:style>
          <a:lnRef idx="0"/>
          <a:fillRef idx="0"/>
          <a:effectRef idx="0"/>
          <a:fontRef idx="minor"/>
        </p:style>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Content Placeholder 3" descr=""/>
          <p:cNvPicPr/>
          <p:nvPr/>
        </p:nvPicPr>
        <p:blipFill>
          <a:blip r:embed="rId1"/>
          <a:stretch/>
        </p:blipFill>
        <p:spPr>
          <a:xfrm>
            <a:off x="1682640" y="464040"/>
            <a:ext cx="9244080" cy="3467520"/>
          </a:xfrm>
          <a:prstGeom prst="rect">
            <a:avLst/>
          </a:prstGeom>
          <a:ln>
            <a:noFill/>
          </a:ln>
        </p:spPr>
      </p:pic>
      <p:sp>
        <p:nvSpPr>
          <p:cNvPr id="132" name="TextShape 1"/>
          <p:cNvSpPr txBox="1"/>
          <p:nvPr/>
        </p:nvSpPr>
        <p:spPr>
          <a:xfrm>
            <a:off x="838080" y="90720"/>
            <a:ext cx="10515240" cy="58536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Pictures of PCA: continued</a:t>
            </a:r>
            <a:endParaRPr b="0" lang="en-US" sz="1800" spc="-1" strike="noStrike">
              <a:solidFill>
                <a:srgbClr val="000000"/>
              </a:solidFill>
              <a:uFill>
                <a:solidFill>
                  <a:srgbClr val="ffffff"/>
                </a:solidFill>
              </a:uFill>
              <a:latin typeface="Calibri"/>
            </a:endParaRPr>
          </a:p>
        </p:txBody>
      </p:sp>
      <p:sp>
        <p:nvSpPr>
          <p:cNvPr id="133" name="CustomShape 2"/>
          <p:cNvSpPr/>
          <p:nvPr/>
        </p:nvSpPr>
        <p:spPr>
          <a:xfrm>
            <a:off x="228600" y="3931920"/>
            <a:ext cx="11777040" cy="2649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rPr>
              <a:t>A subset of the advertising data.</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rPr>
              <a:t>Left</a:t>
            </a:r>
            <a:r>
              <a:rPr b="0" lang="en-US" sz="2800" spc="-1" strike="noStrike">
                <a:solidFill>
                  <a:srgbClr val="000000"/>
                </a:solidFill>
                <a:uFill>
                  <a:solidFill>
                    <a:srgbClr val="ffffff"/>
                  </a:solidFill>
                </a:uFill>
                <a:latin typeface="Calibri"/>
              </a:rPr>
              <a:t>: The first principal component, chosen to minimize the sum of the squared perpendicular distances to each point, is shown in green. These distances are represented using the black dashed line segments.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rPr>
              <a:t>Right</a:t>
            </a:r>
            <a:r>
              <a:rPr b="0" lang="en-US" sz="2800" spc="-1" strike="noStrike">
                <a:solidFill>
                  <a:srgbClr val="000000"/>
                </a:solidFill>
                <a:uFill>
                  <a:solidFill>
                    <a:srgbClr val="ffffff"/>
                  </a:solidFill>
                </a:uFill>
                <a:latin typeface="Calibri"/>
              </a:rPr>
              <a:t>: The left-hand panel has been rotated so that the first principal component lies on the x-axis.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INTERPRETATION</a:t>
            </a:r>
            <a:endParaRPr b="0" lang="en-US" sz="1800" spc="-1" strike="noStrike">
              <a:solidFill>
                <a:srgbClr val="000000"/>
              </a:solidFill>
              <a:uFill>
                <a:solidFill>
                  <a:srgbClr val="ffffff"/>
                </a:solidFill>
              </a:uFill>
              <a:latin typeface="Calibri"/>
            </a:endParaRPr>
          </a:p>
        </p:txBody>
      </p:sp>
      <p:sp>
        <p:nvSpPr>
          <p:cNvPr id="677" name="TextShape 2"/>
          <p:cNvSpPr txBox="1"/>
          <p:nvPr/>
        </p:nvSpPr>
        <p:spPr>
          <a:xfrm>
            <a:off x="399240" y="1905120"/>
            <a:ext cx="11655720" cy="4403520"/>
          </a:xfrm>
          <a:prstGeom prst="rect">
            <a:avLst/>
          </a:prstGeom>
          <a:noFill/>
          <a:ln>
            <a:noFill/>
          </a:ln>
        </p:spPr>
        <p:txBody>
          <a:bodyPr/>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Times New Roman"/>
              </a:rPr>
              <a:t>        </a:t>
            </a:r>
            <a:r>
              <a:rPr b="0" lang="en-US" sz="3600" spc="-1" strike="noStrike">
                <a:solidFill>
                  <a:srgbClr val="000000"/>
                </a:solidFill>
                <a:uFill>
                  <a:solidFill>
                    <a:srgbClr val="ffffff"/>
                  </a:solidFill>
                </a:uFill>
                <a:latin typeface="Times New Roman"/>
              </a:rPr>
              <a:t>I</a:t>
            </a:r>
            <a:r>
              <a:rPr b="0" lang="en-US" sz="3600" spc="-1" strike="noStrike">
                <a:solidFill>
                  <a:srgbClr val="000000"/>
                </a:solidFill>
                <a:uFill>
                  <a:solidFill>
                    <a:srgbClr val="ffffff"/>
                  </a:solidFill>
                </a:uFill>
                <a:latin typeface="Calibri"/>
              </a:rPr>
              <a:t>t would appear that Component 2 is measuring something </a:t>
            </a:r>
            <a:r>
              <a:rPr b="1" lang="en-US" sz="3600" spc="-1" strike="noStrike">
                <a:solidFill>
                  <a:srgbClr val="000000"/>
                </a:solidFill>
                <a:uFill>
                  <a:solidFill>
                    <a:srgbClr val="ffffff"/>
                  </a:solidFill>
                </a:uFill>
                <a:latin typeface="Calibri"/>
              </a:rPr>
              <a:t>which relates much less to “people” and more to tasks, procedures, and transactions.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Calibri"/>
              </a:rPr>
              <a:t>       </a:t>
            </a:r>
            <a:r>
              <a:rPr b="0" lang="en-US" sz="3600" spc="-1" strike="noStrike">
                <a:solidFill>
                  <a:srgbClr val="000000"/>
                </a:solidFill>
                <a:uFill>
                  <a:solidFill>
                    <a:srgbClr val="ffffff"/>
                  </a:solidFill>
                </a:uFill>
                <a:latin typeface="Calibri"/>
              </a:rPr>
              <a:t>We might label this underlying component as </a:t>
            </a:r>
            <a:r>
              <a:rPr b="1" i="1" lang="en-US" sz="3600" spc="-1" strike="noStrike">
                <a:solidFill>
                  <a:srgbClr val="000000"/>
                </a:solidFill>
                <a:uFill>
                  <a:solidFill>
                    <a:srgbClr val="ffffff"/>
                  </a:solidFill>
                </a:uFill>
                <a:latin typeface="Calibri"/>
              </a:rPr>
              <a:t>Instrumental Supervision</a:t>
            </a:r>
            <a:r>
              <a:rPr b="0" lang="en-US" sz="3600" spc="-1" strike="noStrike">
                <a:solidFill>
                  <a:srgbClr val="000000"/>
                </a:solidFill>
                <a:uFill>
                  <a:solidFill>
                    <a:srgbClr val="ffffff"/>
                  </a:solidFill>
                </a:uFill>
                <a:latin typeface="Calibri"/>
              </a:rPr>
              <a:t>. (You might not agree with these labels and you might think of some different labels.) </a:t>
            </a:r>
            <a:endParaRPr b="0" lang="en-US" sz="2800" spc="-1" strike="noStrike">
              <a:solidFill>
                <a:srgbClr val="000000"/>
              </a:solidFill>
              <a:uFill>
                <a:solidFill>
                  <a:srgbClr val="ffffff"/>
                </a:solidFill>
              </a:uFill>
              <a:latin typeface="Calibri"/>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INTERPRETATION</a:t>
            </a:r>
            <a:endParaRPr b="0" lang="en-US" sz="1800" spc="-1" strike="noStrike">
              <a:solidFill>
                <a:srgbClr val="000000"/>
              </a:solidFill>
              <a:uFill>
                <a:solidFill>
                  <a:srgbClr val="ffffff"/>
                </a:solidFill>
              </a:uFill>
              <a:latin typeface="Calibri"/>
            </a:endParaRPr>
          </a:p>
        </p:txBody>
      </p:sp>
      <p:sp>
        <p:nvSpPr>
          <p:cNvPr id="679" name="TextShape 2"/>
          <p:cNvSpPr txBox="1"/>
          <p:nvPr/>
        </p:nvSpPr>
        <p:spPr>
          <a:xfrm>
            <a:off x="1905120" y="1905120"/>
            <a:ext cx="8573760" cy="945720"/>
          </a:xfrm>
          <a:prstGeom prst="rect">
            <a:avLst/>
          </a:prstGeom>
          <a:noFill/>
          <a:ln>
            <a:noFill/>
          </a:ln>
        </p:spPr>
        <p:txBody>
          <a:bodyPr/>
          <a:p>
            <a:pPr marL="609480" indent="-609120" algn="just">
              <a:lnSpc>
                <a:spcPct val="100000"/>
              </a:lnSpc>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Only item 2 has a loading on Component 3 and no loading on either of the other two components.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p:txBody>
      </p:sp>
      <p:sp>
        <p:nvSpPr>
          <p:cNvPr id="680" name="CustomShape 3"/>
          <p:cNvSpPr/>
          <p:nvPr/>
        </p:nvSpPr>
        <p:spPr>
          <a:xfrm>
            <a:off x="1871640" y="2924280"/>
            <a:ext cx="8076960" cy="4177800"/>
          </a:xfrm>
          <a:prstGeom prst="rect">
            <a:avLst/>
          </a:prstGeom>
          <a:noFill/>
          <a:ln>
            <a:noFill/>
          </a:ln>
        </p:spPr>
        <p:style>
          <a:lnRef idx="0"/>
          <a:fillRef idx="0"/>
          <a:effectRef idx="0"/>
          <a:fontRef idx="minor"/>
        </p:style>
      </p:sp>
      <p:sp>
        <p:nvSpPr>
          <p:cNvPr id="681" name="CustomShape 4"/>
          <p:cNvSpPr/>
          <p:nvPr/>
        </p:nvSpPr>
        <p:spPr>
          <a:xfrm>
            <a:off x="1871640" y="2924280"/>
            <a:ext cx="7751520" cy="4014360"/>
          </a:xfrm>
          <a:prstGeom prst="rect">
            <a:avLst/>
          </a:prstGeom>
          <a:solidFill>
            <a:srgbClr val="ffffff"/>
          </a:solidFill>
          <a:ln>
            <a:noFill/>
          </a:ln>
        </p:spPr>
        <p:style>
          <a:lnRef idx="0"/>
          <a:fillRef idx="0"/>
          <a:effectRef idx="0"/>
          <a:fontRef idx="minor"/>
        </p:style>
      </p:sp>
      <p:sp>
        <p:nvSpPr>
          <p:cNvPr id="682" name="CustomShape 5"/>
          <p:cNvSpPr/>
          <p:nvPr/>
        </p:nvSpPr>
        <p:spPr>
          <a:xfrm>
            <a:off x="1871640" y="2924280"/>
            <a:ext cx="7751520" cy="4014360"/>
          </a:xfrm>
          <a:prstGeom prst="rect">
            <a:avLst/>
          </a:prstGeom>
          <a:solidFill>
            <a:srgbClr val="ffffff"/>
          </a:solidFill>
          <a:ln>
            <a:noFill/>
          </a:ln>
        </p:spPr>
        <p:style>
          <a:lnRef idx="0"/>
          <a:fillRef idx="0"/>
          <a:effectRef idx="0"/>
          <a:fontRef idx="minor"/>
        </p:style>
      </p:sp>
      <p:sp>
        <p:nvSpPr>
          <p:cNvPr id="683" name="CustomShape 6"/>
          <p:cNvSpPr/>
          <p:nvPr/>
        </p:nvSpPr>
        <p:spPr>
          <a:xfrm>
            <a:off x="1979640" y="3033720"/>
            <a:ext cx="7556040" cy="302760"/>
          </a:xfrm>
          <a:prstGeom prst="rect">
            <a:avLst/>
          </a:prstGeom>
          <a:solidFill>
            <a:srgbClr val="ffffff"/>
          </a:solidFill>
          <a:ln>
            <a:noFill/>
          </a:ln>
        </p:spPr>
        <p:style>
          <a:lnRef idx="0"/>
          <a:fillRef idx="0"/>
          <a:effectRef idx="0"/>
          <a:fontRef idx="minor"/>
        </p:style>
      </p:sp>
      <p:sp>
        <p:nvSpPr>
          <p:cNvPr id="684" name="CustomShape 7"/>
          <p:cNvSpPr/>
          <p:nvPr/>
        </p:nvSpPr>
        <p:spPr>
          <a:xfrm>
            <a:off x="4917240" y="3054240"/>
            <a:ext cx="182988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rPr>
              <a:t>Rotated Component Matrix</a:t>
            </a:r>
            <a:r>
              <a:rPr b="1" lang="en-US" sz="1100" spc="-1" strike="noStrike" baseline="30000">
                <a:solidFill>
                  <a:srgbClr val="000000"/>
                </a:solidFill>
                <a:uFill>
                  <a:solidFill>
                    <a:srgbClr val="ffffff"/>
                  </a:solidFill>
                </a:uFill>
                <a:latin typeface="Arial"/>
              </a:rPr>
              <a:t>a</a:t>
            </a:r>
            <a:endParaRPr b="0" lang="en-US" sz="1800" spc="-1" strike="noStrike">
              <a:solidFill>
                <a:srgbClr val="000000"/>
              </a:solidFill>
              <a:uFill>
                <a:solidFill>
                  <a:srgbClr val="ffffff"/>
                </a:solidFill>
              </a:uFill>
              <a:latin typeface="Arial"/>
            </a:endParaRPr>
          </a:p>
        </p:txBody>
      </p:sp>
      <p:sp>
        <p:nvSpPr>
          <p:cNvPr id="685" name="CustomShape 8"/>
          <p:cNvSpPr/>
          <p:nvPr/>
        </p:nvSpPr>
        <p:spPr>
          <a:xfrm>
            <a:off x="6578640" y="3033720"/>
            <a:ext cx="1080" cy="275760"/>
          </a:xfrm>
          <a:prstGeom prst="rect">
            <a:avLst/>
          </a:prstGeom>
          <a:noFill/>
          <a:ln>
            <a:noFill/>
          </a:ln>
        </p:spPr>
        <p:style>
          <a:lnRef idx="0"/>
          <a:fillRef idx="0"/>
          <a:effectRef idx="0"/>
          <a:fontRef idx="minor"/>
        </p:style>
      </p:sp>
      <p:sp>
        <p:nvSpPr>
          <p:cNvPr id="686" name="CustomShape 9"/>
          <p:cNvSpPr/>
          <p:nvPr/>
        </p:nvSpPr>
        <p:spPr>
          <a:xfrm>
            <a:off x="7067520" y="3728880"/>
            <a:ext cx="837720" cy="228240"/>
          </a:xfrm>
          <a:prstGeom prst="rect">
            <a:avLst/>
          </a:prstGeom>
          <a:solidFill>
            <a:srgbClr val="ffffff"/>
          </a:solidFill>
          <a:ln>
            <a:noFill/>
          </a:ln>
        </p:spPr>
        <p:style>
          <a:lnRef idx="0"/>
          <a:fillRef idx="0"/>
          <a:effectRef idx="0"/>
          <a:fontRef idx="minor"/>
        </p:style>
      </p:sp>
      <p:sp>
        <p:nvSpPr>
          <p:cNvPr id="687" name="CustomShape 10"/>
          <p:cNvSpPr/>
          <p:nvPr/>
        </p:nvSpPr>
        <p:spPr>
          <a:xfrm>
            <a:off x="7491960" y="37512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.891</a:t>
            </a:r>
            <a:endParaRPr b="0" lang="en-US" sz="1800" spc="-1" strike="noStrike">
              <a:solidFill>
                <a:srgbClr val="000000"/>
              </a:solidFill>
              <a:uFill>
                <a:solidFill>
                  <a:srgbClr val="ffffff"/>
                </a:solidFill>
              </a:uFill>
              <a:latin typeface="Arial"/>
            </a:endParaRPr>
          </a:p>
        </p:txBody>
      </p:sp>
      <p:sp>
        <p:nvSpPr>
          <p:cNvPr id="688" name="CustomShape 11"/>
          <p:cNvSpPr/>
          <p:nvPr/>
        </p:nvSpPr>
        <p:spPr>
          <a:xfrm>
            <a:off x="7883640" y="3728880"/>
            <a:ext cx="836280" cy="228240"/>
          </a:xfrm>
          <a:prstGeom prst="rect">
            <a:avLst/>
          </a:prstGeom>
          <a:solidFill>
            <a:srgbClr val="ffffff"/>
          </a:solidFill>
          <a:ln>
            <a:noFill/>
          </a:ln>
        </p:spPr>
        <p:style>
          <a:lnRef idx="0"/>
          <a:fillRef idx="0"/>
          <a:effectRef idx="0"/>
          <a:fontRef idx="minor"/>
        </p:style>
      </p:sp>
      <p:sp>
        <p:nvSpPr>
          <p:cNvPr id="689" name="CustomShape 12"/>
          <p:cNvSpPr/>
          <p:nvPr/>
        </p:nvSpPr>
        <p:spPr>
          <a:xfrm>
            <a:off x="7970760" y="37512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90" name="CustomShape 13"/>
          <p:cNvSpPr/>
          <p:nvPr/>
        </p:nvSpPr>
        <p:spPr>
          <a:xfrm>
            <a:off x="8697960" y="3728880"/>
            <a:ext cx="837720" cy="228240"/>
          </a:xfrm>
          <a:prstGeom prst="rect">
            <a:avLst/>
          </a:prstGeom>
          <a:solidFill>
            <a:srgbClr val="ffffff"/>
          </a:solidFill>
          <a:ln>
            <a:noFill/>
          </a:ln>
        </p:spPr>
        <p:style>
          <a:lnRef idx="0"/>
          <a:fillRef idx="0"/>
          <a:effectRef idx="0"/>
          <a:fontRef idx="minor"/>
        </p:style>
      </p:sp>
      <p:sp>
        <p:nvSpPr>
          <p:cNvPr id="691" name="CustomShape 14"/>
          <p:cNvSpPr/>
          <p:nvPr/>
        </p:nvSpPr>
        <p:spPr>
          <a:xfrm>
            <a:off x="8785080" y="37512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92" name="CustomShape 15"/>
          <p:cNvSpPr/>
          <p:nvPr/>
        </p:nvSpPr>
        <p:spPr>
          <a:xfrm>
            <a:off x="7067520" y="3935520"/>
            <a:ext cx="837720" cy="228240"/>
          </a:xfrm>
          <a:prstGeom prst="rect">
            <a:avLst/>
          </a:prstGeom>
          <a:solidFill>
            <a:srgbClr val="ffffff"/>
          </a:solidFill>
          <a:ln>
            <a:noFill/>
          </a:ln>
        </p:spPr>
        <p:style>
          <a:lnRef idx="0"/>
          <a:fillRef idx="0"/>
          <a:effectRef idx="0"/>
          <a:fontRef idx="minor"/>
        </p:style>
      </p:sp>
      <p:sp>
        <p:nvSpPr>
          <p:cNvPr id="693" name="CustomShape 16"/>
          <p:cNvSpPr/>
          <p:nvPr/>
        </p:nvSpPr>
        <p:spPr>
          <a:xfrm>
            <a:off x="7491960" y="39574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.872</a:t>
            </a:r>
            <a:endParaRPr b="0" lang="en-US" sz="1800" spc="-1" strike="noStrike">
              <a:solidFill>
                <a:srgbClr val="000000"/>
              </a:solidFill>
              <a:uFill>
                <a:solidFill>
                  <a:srgbClr val="ffffff"/>
                </a:solidFill>
              </a:uFill>
              <a:latin typeface="Arial"/>
            </a:endParaRPr>
          </a:p>
        </p:txBody>
      </p:sp>
      <p:sp>
        <p:nvSpPr>
          <p:cNvPr id="694" name="CustomShape 17"/>
          <p:cNvSpPr/>
          <p:nvPr/>
        </p:nvSpPr>
        <p:spPr>
          <a:xfrm>
            <a:off x="7883640" y="3935520"/>
            <a:ext cx="836280" cy="228240"/>
          </a:xfrm>
          <a:prstGeom prst="rect">
            <a:avLst/>
          </a:prstGeom>
          <a:solidFill>
            <a:srgbClr val="ffffff"/>
          </a:solidFill>
          <a:ln>
            <a:noFill/>
          </a:ln>
        </p:spPr>
        <p:style>
          <a:lnRef idx="0"/>
          <a:fillRef idx="0"/>
          <a:effectRef idx="0"/>
          <a:fontRef idx="minor"/>
        </p:style>
      </p:sp>
      <p:sp>
        <p:nvSpPr>
          <p:cNvPr id="695" name="CustomShape 18"/>
          <p:cNvSpPr/>
          <p:nvPr/>
        </p:nvSpPr>
        <p:spPr>
          <a:xfrm>
            <a:off x="7970760" y="39574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96" name="CustomShape 19"/>
          <p:cNvSpPr/>
          <p:nvPr/>
        </p:nvSpPr>
        <p:spPr>
          <a:xfrm>
            <a:off x="8697960" y="3935520"/>
            <a:ext cx="837720" cy="228240"/>
          </a:xfrm>
          <a:prstGeom prst="rect">
            <a:avLst/>
          </a:prstGeom>
          <a:solidFill>
            <a:srgbClr val="ffffff"/>
          </a:solidFill>
          <a:ln>
            <a:noFill/>
          </a:ln>
        </p:spPr>
        <p:style>
          <a:lnRef idx="0"/>
          <a:fillRef idx="0"/>
          <a:effectRef idx="0"/>
          <a:fontRef idx="minor"/>
        </p:style>
      </p:sp>
      <p:sp>
        <p:nvSpPr>
          <p:cNvPr id="697" name="CustomShape 20"/>
          <p:cNvSpPr/>
          <p:nvPr/>
        </p:nvSpPr>
        <p:spPr>
          <a:xfrm>
            <a:off x="8785080" y="39574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698" name="CustomShape 21"/>
          <p:cNvSpPr/>
          <p:nvPr/>
        </p:nvSpPr>
        <p:spPr>
          <a:xfrm>
            <a:off x="7067520" y="4143240"/>
            <a:ext cx="837720" cy="228240"/>
          </a:xfrm>
          <a:prstGeom prst="rect">
            <a:avLst/>
          </a:prstGeom>
          <a:solidFill>
            <a:srgbClr val="ffffff"/>
          </a:solidFill>
          <a:ln>
            <a:noFill/>
          </a:ln>
        </p:spPr>
        <p:style>
          <a:lnRef idx="0"/>
          <a:fillRef idx="0"/>
          <a:effectRef idx="0"/>
          <a:fontRef idx="minor"/>
        </p:style>
      </p:sp>
      <p:sp>
        <p:nvSpPr>
          <p:cNvPr id="699" name="CustomShape 22"/>
          <p:cNvSpPr/>
          <p:nvPr/>
        </p:nvSpPr>
        <p:spPr>
          <a:xfrm>
            <a:off x="7491960" y="41641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.846</a:t>
            </a:r>
            <a:endParaRPr b="0" lang="en-US" sz="1800" spc="-1" strike="noStrike">
              <a:solidFill>
                <a:srgbClr val="000000"/>
              </a:solidFill>
              <a:uFill>
                <a:solidFill>
                  <a:srgbClr val="ffffff"/>
                </a:solidFill>
              </a:uFill>
              <a:latin typeface="Arial"/>
            </a:endParaRPr>
          </a:p>
        </p:txBody>
      </p:sp>
      <p:sp>
        <p:nvSpPr>
          <p:cNvPr id="700" name="CustomShape 23"/>
          <p:cNvSpPr/>
          <p:nvPr/>
        </p:nvSpPr>
        <p:spPr>
          <a:xfrm>
            <a:off x="7883640" y="4143240"/>
            <a:ext cx="836280" cy="228240"/>
          </a:xfrm>
          <a:prstGeom prst="rect">
            <a:avLst/>
          </a:prstGeom>
          <a:solidFill>
            <a:srgbClr val="ffffff"/>
          </a:solidFill>
          <a:ln>
            <a:noFill/>
          </a:ln>
        </p:spPr>
        <p:style>
          <a:lnRef idx="0"/>
          <a:fillRef idx="0"/>
          <a:effectRef idx="0"/>
          <a:fontRef idx="minor"/>
        </p:style>
      </p:sp>
      <p:sp>
        <p:nvSpPr>
          <p:cNvPr id="701" name="CustomShape 24"/>
          <p:cNvSpPr/>
          <p:nvPr/>
        </p:nvSpPr>
        <p:spPr>
          <a:xfrm>
            <a:off x="7970760" y="41641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02" name="CustomShape 25"/>
          <p:cNvSpPr/>
          <p:nvPr/>
        </p:nvSpPr>
        <p:spPr>
          <a:xfrm>
            <a:off x="8697960" y="4143240"/>
            <a:ext cx="837720" cy="228240"/>
          </a:xfrm>
          <a:prstGeom prst="rect">
            <a:avLst/>
          </a:prstGeom>
          <a:solidFill>
            <a:srgbClr val="ffffff"/>
          </a:solidFill>
          <a:ln>
            <a:noFill/>
          </a:ln>
        </p:spPr>
        <p:style>
          <a:lnRef idx="0"/>
          <a:fillRef idx="0"/>
          <a:effectRef idx="0"/>
          <a:fontRef idx="minor"/>
        </p:style>
      </p:sp>
      <p:sp>
        <p:nvSpPr>
          <p:cNvPr id="703" name="CustomShape 26"/>
          <p:cNvSpPr/>
          <p:nvPr/>
        </p:nvSpPr>
        <p:spPr>
          <a:xfrm>
            <a:off x="8785080" y="41641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04" name="CustomShape 27"/>
          <p:cNvSpPr/>
          <p:nvPr/>
        </p:nvSpPr>
        <p:spPr>
          <a:xfrm>
            <a:off x="7067520" y="4349880"/>
            <a:ext cx="837720" cy="228240"/>
          </a:xfrm>
          <a:prstGeom prst="rect">
            <a:avLst/>
          </a:prstGeom>
          <a:solidFill>
            <a:srgbClr val="ffffff"/>
          </a:solidFill>
          <a:ln>
            <a:noFill/>
          </a:ln>
        </p:spPr>
        <p:style>
          <a:lnRef idx="0"/>
          <a:fillRef idx="0"/>
          <a:effectRef idx="0"/>
          <a:fontRef idx="minor"/>
        </p:style>
      </p:sp>
      <p:sp>
        <p:nvSpPr>
          <p:cNvPr id="705" name="CustomShape 28"/>
          <p:cNvSpPr/>
          <p:nvPr/>
        </p:nvSpPr>
        <p:spPr>
          <a:xfrm>
            <a:off x="7491960" y="43718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.788</a:t>
            </a:r>
            <a:endParaRPr b="0" lang="en-US" sz="1800" spc="-1" strike="noStrike">
              <a:solidFill>
                <a:srgbClr val="000000"/>
              </a:solidFill>
              <a:uFill>
                <a:solidFill>
                  <a:srgbClr val="ffffff"/>
                </a:solidFill>
              </a:uFill>
              <a:latin typeface="Arial"/>
            </a:endParaRPr>
          </a:p>
        </p:txBody>
      </p:sp>
      <p:sp>
        <p:nvSpPr>
          <p:cNvPr id="706" name="CustomShape 29"/>
          <p:cNvSpPr/>
          <p:nvPr/>
        </p:nvSpPr>
        <p:spPr>
          <a:xfrm>
            <a:off x="7883640" y="4349880"/>
            <a:ext cx="836280" cy="228240"/>
          </a:xfrm>
          <a:prstGeom prst="rect">
            <a:avLst/>
          </a:prstGeom>
          <a:solidFill>
            <a:srgbClr val="ffffff"/>
          </a:solidFill>
          <a:ln>
            <a:noFill/>
          </a:ln>
        </p:spPr>
        <p:style>
          <a:lnRef idx="0"/>
          <a:fillRef idx="0"/>
          <a:effectRef idx="0"/>
          <a:fontRef idx="minor"/>
        </p:style>
      </p:sp>
      <p:sp>
        <p:nvSpPr>
          <p:cNvPr id="707" name="CustomShape 30"/>
          <p:cNvSpPr/>
          <p:nvPr/>
        </p:nvSpPr>
        <p:spPr>
          <a:xfrm>
            <a:off x="7970760" y="43718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08" name="CustomShape 31"/>
          <p:cNvSpPr/>
          <p:nvPr/>
        </p:nvSpPr>
        <p:spPr>
          <a:xfrm>
            <a:off x="8697960" y="4349880"/>
            <a:ext cx="837720" cy="228240"/>
          </a:xfrm>
          <a:prstGeom prst="rect">
            <a:avLst/>
          </a:prstGeom>
          <a:solidFill>
            <a:srgbClr val="ffffff"/>
          </a:solidFill>
          <a:ln>
            <a:noFill/>
          </a:ln>
        </p:spPr>
        <p:style>
          <a:lnRef idx="0"/>
          <a:fillRef idx="0"/>
          <a:effectRef idx="0"/>
          <a:fontRef idx="minor"/>
        </p:style>
      </p:sp>
      <p:sp>
        <p:nvSpPr>
          <p:cNvPr id="709" name="CustomShape 32"/>
          <p:cNvSpPr/>
          <p:nvPr/>
        </p:nvSpPr>
        <p:spPr>
          <a:xfrm>
            <a:off x="8785080" y="43718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10" name="CustomShape 33"/>
          <p:cNvSpPr/>
          <p:nvPr/>
        </p:nvSpPr>
        <p:spPr>
          <a:xfrm>
            <a:off x="7067520" y="4556160"/>
            <a:ext cx="837720" cy="228240"/>
          </a:xfrm>
          <a:prstGeom prst="rect">
            <a:avLst/>
          </a:prstGeom>
          <a:solidFill>
            <a:srgbClr val="ffffff"/>
          </a:solidFill>
          <a:ln>
            <a:noFill/>
          </a:ln>
        </p:spPr>
        <p:style>
          <a:lnRef idx="0"/>
          <a:fillRef idx="0"/>
          <a:effectRef idx="0"/>
          <a:fontRef idx="minor"/>
        </p:style>
      </p:sp>
      <p:sp>
        <p:nvSpPr>
          <p:cNvPr id="711" name="CustomShape 34"/>
          <p:cNvSpPr/>
          <p:nvPr/>
        </p:nvSpPr>
        <p:spPr>
          <a:xfrm>
            <a:off x="7491960" y="45784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.744</a:t>
            </a:r>
            <a:endParaRPr b="0" lang="en-US" sz="1800" spc="-1" strike="noStrike">
              <a:solidFill>
                <a:srgbClr val="000000"/>
              </a:solidFill>
              <a:uFill>
                <a:solidFill>
                  <a:srgbClr val="ffffff"/>
                </a:solidFill>
              </a:uFill>
              <a:latin typeface="Arial"/>
            </a:endParaRPr>
          </a:p>
        </p:txBody>
      </p:sp>
      <p:sp>
        <p:nvSpPr>
          <p:cNvPr id="712" name="CustomShape 35"/>
          <p:cNvSpPr/>
          <p:nvPr/>
        </p:nvSpPr>
        <p:spPr>
          <a:xfrm>
            <a:off x="7883640" y="4556160"/>
            <a:ext cx="836280" cy="228240"/>
          </a:xfrm>
          <a:prstGeom prst="rect">
            <a:avLst/>
          </a:prstGeom>
          <a:solidFill>
            <a:srgbClr val="ffffff"/>
          </a:solidFill>
          <a:ln>
            <a:noFill/>
          </a:ln>
        </p:spPr>
        <p:style>
          <a:lnRef idx="0"/>
          <a:fillRef idx="0"/>
          <a:effectRef idx="0"/>
          <a:fontRef idx="minor"/>
        </p:style>
      </p:sp>
      <p:sp>
        <p:nvSpPr>
          <p:cNvPr id="713" name="CustomShape 36"/>
          <p:cNvSpPr/>
          <p:nvPr/>
        </p:nvSpPr>
        <p:spPr>
          <a:xfrm>
            <a:off x="7970760" y="45784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14" name="CustomShape 37"/>
          <p:cNvSpPr/>
          <p:nvPr/>
        </p:nvSpPr>
        <p:spPr>
          <a:xfrm>
            <a:off x="8697960" y="4556160"/>
            <a:ext cx="837720" cy="228240"/>
          </a:xfrm>
          <a:prstGeom prst="rect">
            <a:avLst/>
          </a:prstGeom>
          <a:solidFill>
            <a:srgbClr val="ffffff"/>
          </a:solidFill>
          <a:ln>
            <a:noFill/>
          </a:ln>
        </p:spPr>
        <p:style>
          <a:lnRef idx="0"/>
          <a:fillRef idx="0"/>
          <a:effectRef idx="0"/>
          <a:fontRef idx="minor"/>
        </p:style>
      </p:sp>
      <p:sp>
        <p:nvSpPr>
          <p:cNvPr id="715" name="CustomShape 38"/>
          <p:cNvSpPr/>
          <p:nvPr/>
        </p:nvSpPr>
        <p:spPr>
          <a:xfrm>
            <a:off x="8785080" y="45784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16" name="CustomShape 39"/>
          <p:cNvSpPr/>
          <p:nvPr/>
        </p:nvSpPr>
        <p:spPr>
          <a:xfrm>
            <a:off x="7067520" y="4762440"/>
            <a:ext cx="837720" cy="228240"/>
          </a:xfrm>
          <a:prstGeom prst="rect">
            <a:avLst/>
          </a:prstGeom>
          <a:solidFill>
            <a:srgbClr val="ffffff"/>
          </a:solidFill>
          <a:ln>
            <a:noFill/>
          </a:ln>
        </p:spPr>
        <p:style>
          <a:lnRef idx="0"/>
          <a:fillRef idx="0"/>
          <a:effectRef idx="0"/>
          <a:fontRef idx="minor"/>
        </p:style>
      </p:sp>
      <p:sp>
        <p:nvSpPr>
          <p:cNvPr id="717" name="CustomShape 40"/>
          <p:cNvSpPr/>
          <p:nvPr/>
        </p:nvSpPr>
        <p:spPr>
          <a:xfrm>
            <a:off x="7155000" y="47847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18" name="CustomShape 41"/>
          <p:cNvSpPr/>
          <p:nvPr/>
        </p:nvSpPr>
        <p:spPr>
          <a:xfrm>
            <a:off x="7883640" y="4762440"/>
            <a:ext cx="836280" cy="228240"/>
          </a:xfrm>
          <a:prstGeom prst="rect">
            <a:avLst/>
          </a:prstGeom>
          <a:solidFill>
            <a:srgbClr val="ffffff"/>
          </a:solidFill>
          <a:ln>
            <a:noFill/>
          </a:ln>
        </p:spPr>
        <p:style>
          <a:lnRef idx="0"/>
          <a:fillRef idx="0"/>
          <a:effectRef idx="0"/>
          <a:fontRef idx="minor"/>
        </p:style>
      </p:sp>
      <p:sp>
        <p:nvSpPr>
          <p:cNvPr id="719" name="CustomShape 42"/>
          <p:cNvSpPr/>
          <p:nvPr/>
        </p:nvSpPr>
        <p:spPr>
          <a:xfrm>
            <a:off x="8308080" y="478476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.895</a:t>
            </a:r>
            <a:endParaRPr b="0" lang="en-US" sz="1800" spc="-1" strike="noStrike">
              <a:solidFill>
                <a:srgbClr val="000000"/>
              </a:solidFill>
              <a:uFill>
                <a:solidFill>
                  <a:srgbClr val="ffffff"/>
                </a:solidFill>
              </a:uFill>
              <a:latin typeface="Arial"/>
            </a:endParaRPr>
          </a:p>
        </p:txBody>
      </p:sp>
      <p:sp>
        <p:nvSpPr>
          <p:cNvPr id="720" name="CustomShape 43"/>
          <p:cNvSpPr/>
          <p:nvPr/>
        </p:nvSpPr>
        <p:spPr>
          <a:xfrm>
            <a:off x="8697960" y="4762440"/>
            <a:ext cx="837720" cy="228240"/>
          </a:xfrm>
          <a:prstGeom prst="rect">
            <a:avLst/>
          </a:prstGeom>
          <a:solidFill>
            <a:srgbClr val="ffffff"/>
          </a:solidFill>
          <a:ln>
            <a:noFill/>
          </a:ln>
        </p:spPr>
        <p:style>
          <a:lnRef idx="0"/>
          <a:fillRef idx="0"/>
          <a:effectRef idx="0"/>
          <a:fontRef idx="minor"/>
        </p:style>
      </p:sp>
      <p:sp>
        <p:nvSpPr>
          <p:cNvPr id="721" name="CustomShape 44"/>
          <p:cNvSpPr/>
          <p:nvPr/>
        </p:nvSpPr>
        <p:spPr>
          <a:xfrm>
            <a:off x="8785080" y="478476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22" name="CustomShape 45"/>
          <p:cNvSpPr/>
          <p:nvPr/>
        </p:nvSpPr>
        <p:spPr>
          <a:xfrm>
            <a:off x="7067520" y="4970520"/>
            <a:ext cx="837720" cy="228240"/>
          </a:xfrm>
          <a:prstGeom prst="rect">
            <a:avLst/>
          </a:prstGeom>
          <a:solidFill>
            <a:srgbClr val="ffffff"/>
          </a:solidFill>
          <a:ln>
            <a:noFill/>
          </a:ln>
        </p:spPr>
        <p:style>
          <a:lnRef idx="0"/>
          <a:fillRef idx="0"/>
          <a:effectRef idx="0"/>
          <a:fontRef idx="minor"/>
        </p:style>
      </p:sp>
      <p:sp>
        <p:nvSpPr>
          <p:cNvPr id="723" name="CustomShape 46"/>
          <p:cNvSpPr/>
          <p:nvPr/>
        </p:nvSpPr>
        <p:spPr>
          <a:xfrm>
            <a:off x="7155000" y="49910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24" name="CustomShape 47"/>
          <p:cNvSpPr/>
          <p:nvPr/>
        </p:nvSpPr>
        <p:spPr>
          <a:xfrm>
            <a:off x="7883640" y="4970520"/>
            <a:ext cx="836280" cy="228240"/>
          </a:xfrm>
          <a:prstGeom prst="rect">
            <a:avLst/>
          </a:prstGeom>
          <a:solidFill>
            <a:srgbClr val="ffffff"/>
          </a:solidFill>
          <a:ln>
            <a:noFill/>
          </a:ln>
        </p:spPr>
        <p:style>
          <a:lnRef idx="0"/>
          <a:fillRef idx="0"/>
          <a:effectRef idx="0"/>
          <a:fontRef idx="minor"/>
        </p:style>
      </p:sp>
      <p:sp>
        <p:nvSpPr>
          <p:cNvPr id="725" name="CustomShape 48"/>
          <p:cNvSpPr/>
          <p:nvPr/>
        </p:nvSpPr>
        <p:spPr>
          <a:xfrm>
            <a:off x="8308080" y="499104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.825</a:t>
            </a:r>
            <a:endParaRPr b="0" lang="en-US" sz="1800" spc="-1" strike="noStrike">
              <a:solidFill>
                <a:srgbClr val="000000"/>
              </a:solidFill>
              <a:uFill>
                <a:solidFill>
                  <a:srgbClr val="ffffff"/>
                </a:solidFill>
              </a:uFill>
              <a:latin typeface="Arial"/>
            </a:endParaRPr>
          </a:p>
        </p:txBody>
      </p:sp>
      <p:sp>
        <p:nvSpPr>
          <p:cNvPr id="726" name="CustomShape 49"/>
          <p:cNvSpPr/>
          <p:nvPr/>
        </p:nvSpPr>
        <p:spPr>
          <a:xfrm>
            <a:off x="8697960" y="4970520"/>
            <a:ext cx="837720" cy="228240"/>
          </a:xfrm>
          <a:prstGeom prst="rect">
            <a:avLst/>
          </a:prstGeom>
          <a:solidFill>
            <a:srgbClr val="ffffff"/>
          </a:solidFill>
          <a:ln>
            <a:noFill/>
          </a:ln>
        </p:spPr>
        <p:style>
          <a:lnRef idx="0"/>
          <a:fillRef idx="0"/>
          <a:effectRef idx="0"/>
          <a:fontRef idx="minor"/>
        </p:style>
      </p:sp>
      <p:sp>
        <p:nvSpPr>
          <p:cNvPr id="727" name="CustomShape 50"/>
          <p:cNvSpPr/>
          <p:nvPr/>
        </p:nvSpPr>
        <p:spPr>
          <a:xfrm>
            <a:off x="8785080" y="499104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28" name="CustomShape 51"/>
          <p:cNvSpPr/>
          <p:nvPr/>
        </p:nvSpPr>
        <p:spPr>
          <a:xfrm>
            <a:off x="7067520" y="5176800"/>
            <a:ext cx="837720" cy="228240"/>
          </a:xfrm>
          <a:prstGeom prst="rect">
            <a:avLst/>
          </a:prstGeom>
          <a:solidFill>
            <a:srgbClr val="ffffff"/>
          </a:solidFill>
          <a:ln>
            <a:noFill/>
          </a:ln>
        </p:spPr>
        <p:style>
          <a:lnRef idx="0"/>
          <a:fillRef idx="0"/>
          <a:effectRef idx="0"/>
          <a:fontRef idx="minor"/>
        </p:style>
      </p:sp>
      <p:sp>
        <p:nvSpPr>
          <p:cNvPr id="729" name="CustomShape 52"/>
          <p:cNvSpPr/>
          <p:nvPr/>
        </p:nvSpPr>
        <p:spPr>
          <a:xfrm>
            <a:off x="7155000" y="51991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30" name="CustomShape 53"/>
          <p:cNvSpPr/>
          <p:nvPr/>
        </p:nvSpPr>
        <p:spPr>
          <a:xfrm>
            <a:off x="7883640" y="5176800"/>
            <a:ext cx="836280" cy="228240"/>
          </a:xfrm>
          <a:prstGeom prst="rect">
            <a:avLst/>
          </a:prstGeom>
          <a:solidFill>
            <a:srgbClr val="ffffff"/>
          </a:solidFill>
          <a:ln>
            <a:noFill/>
          </a:ln>
        </p:spPr>
        <p:style>
          <a:lnRef idx="0"/>
          <a:fillRef idx="0"/>
          <a:effectRef idx="0"/>
          <a:fontRef idx="minor"/>
        </p:style>
      </p:sp>
      <p:sp>
        <p:nvSpPr>
          <p:cNvPr id="731" name="CustomShape 54"/>
          <p:cNvSpPr/>
          <p:nvPr/>
        </p:nvSpPr>
        <p:spPr>
          <a:xfrm>
            <a:off x="8308080" y="51991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.822</a:t>
            </a:r>
            <a:endParaRPr b="0" lang="en-US" sz="1800" spc="-1" strike="noStrike">
              <a:solidFill>
                <a:srgbClr val="000000"/>
              </a:solidFill>
              <a:uFill>
                <a:solidFill>
                  <a:srgbClr val="ffffff"/>
                </a:solidFill>
              </a:uFill>
              <a:latin typeface="Arial"/>
            </a:endParaRPr>
          </a:p>
        </p:txBody>
      </p:sp>
      <p:sp>
        <p:nvSpPr>
          <p:cNvPr id="732" name="CustomShape 55"/>
          <p:cNvSpPr/>
          <p:nvPr/>
        </p:nvSpPr>
        <p:spPr>
          <a:xfrm>
            <a:off x="8697960" y="5176800"/>
            <a:ext cx="837720" cy="228240"/>
          </a:xfrm>
          <a:prstGeom prst="rect">
            <a:avLst/>
          </a:prstGeom>
          <a:solidFill>
            <a:srgbClr val="ffffff"/>
          </a:solidFill>
          <a:ln>
            <a:noFill/>
          </a:ln>
        </p:spPr>
        <p:style>
          <a:lnRef idx="0"/>
          <a:fillRef idx="0"/>
          <a:effectRef idx="0"/>
          <a:fontRef idx="minor"/>
        </p:style>
      </p:sp>
      <p:sp>
        <p:nvSpPr>
          <p:cNvPr id="733" name="CustomShape 56"/>
          <p:cNvSpPr/>
          <p:nvPr/>
        </p:nvSpPr>
        <p:spPr>
          <a:xfrm>
            <a:off x="8785080" y="51991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34" name="CustomShape 57"/>
          <p:cNvSpPr/>
          <p:nvPr/>
        </p:nvSpPr>
        <p:spPr>
          <a:xfrm>
            <a:off x="7067520" y="5383080"/>
            <a:ext cx="837720" cy="228240"/>
          </a:xfrm>
          <a:prstGeom prst="rect">
            <a:avLst/>
          </a:prstGeom>
          <a:solidFill>
            <a:srgbClr val="ffffff"/>
          </a:solidFill>
          <a:ln>
            <a:noFill/>
          </a:ln>
        </p:spPr>
        <p:style>
          <a:lnRef idx="0"/>
          <a:fillRef idx="0"/>
          <a:effectRef idx="0"/>
          <a:fontRef idx="minor"/>
        </p:style>
      </p:sp>
      <p:sp>
        <p:nvSpPr>
          <p:cNvPr id="735" name="CustomShape 58"/>
          <p:cNvSpPr/>
          <p:nvPr/>
        </p:nvSpPr>
        <p:spPr>
          <a:xfrm>
            <a:off x="7155000" y="54054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36" name="CustomShape 59"/>
          <p:cNvSpPr/>
          <p:nvPr/>
        </p:nvSpPr>
        <p:spPr>
          <a:xfrm>
            <a:off x="7883640" y="5383080"/>
            <a:ext cx="836280" cy="228240"/>
          </a:xfrm>
          <a:prstGeom prst="rect">
            <a:avLst/>
          </a:prstGeom>
          <a:solidFill>
            <a:srgbClr val="ffffff"/>
          </a:solidFill>
          <a:ln>
            <a:noFill/>
          </a:ln>
        </p:spPr>
        <p:style>
          <a:lnRef idx="0"/>
          <a:fillRef idx="0"/>
          <a:effectRef idx="0"/>
          <a:fontRef idx="minor"/>
        </p:style>
      </p:sp>
      <p:sp>
        <p:nvSpPr>
          <p:cNvPr id="737" name="CustomShape 60"/>
          <p:cNvSpPr/>
          <p:nvPr/>
        </p:nvSpPr>
        <p:spPr>
          <a:xfrm>
            <a:off x="8308080" y="54054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.741</a:t>
            </a:r>
            <a:endParaRPr b="0" lang="en-US" sz="1800" spc="-1" strike="noStrike">
              <a:solidFill>
                <a:srgbClr val="000000"/>
              </a:solidFill>
              <a:uFill>
                <a:solidFill>
                  <a:srgbClr val="ffffff"/>
                </a:solidFill>
              </a:uFill>
              <a:latin typeface="Arial"/>
            </a:endParaRPr>
          </a:p>
        </p:txBody>
      </p:sp>
      <p:sp>
        <p:nvSpPr>
          <p:cNvPr id="738" name="CustomShape 61"/>
          <p:cNvSpPr/>
          <p:nvPr/>
        </p:nvSpPr>
        <p:spPr>
          <a:xfrm>
            <a:off x="8697960" y="5383080"/>
            <a:ext cx="837720" cy="228240"/>
          </a:xfrm>
          <a:prstGeom prst="rect">
            <a:avLst/>
          </a:prstGeom>
          <a:solidFill>
            <a:srgbClr val="ffffff"/>
          </a:solidFill>
          <a:ln>
            <a:noFill/>
          </a:ln>
        </p:spPr>
        <p:style>
          <a:lnRef idx="0"/>
          <a:fillRef idx="0"/>
          <a:effectRef idx="0"/>
          <a:fontRef idx="minor"/>
        </p:style>
      </p:sp>
      <p:sp>
        <p:nvSpPr>
          <p:cNvPr id="739" name="CustomShape 62"/>
          <p:cNvSpPr/>
          <p:nvPr/>
        </p:nvSpPr>
        <p:spPr>
          <a:xfrm>
            <a:off x="8785080" y="54054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40" name="CustomShape 63"/>
          <p:cNvSpPr/>
          <p:nvPr/>
        </p:nvSpPr>
        <p:spPr>
          <a:xfrm>
            <a:off x="7067520" y="5589720"/>
            <a:ext cx="837720" cy="228240"/>
          </a:xfrm>
          <a:prstGeom prst="rect">
            <a:avLst/>
          </a:prstGeom>
          <a:solidFill>
            <a:srgbClr val="ffffff"/>
          </a:solidFill>
          <a:ln>
            <a:noFill/>
          </a:ln>
        </p:spPr>
        <p:style>
          <a:lnRef idx="0"/>
          <a:fillRef idx="0"/>
          <a:effectRef idx="0"/>
          <a:fontRef idx="minor"/>
        </p:style>
      </p:sp>
      <p:sp>
        <p:nvSpPr>
          <p:cNvPr id="741" name="CustomShape 64"/>
          <p:cNvSpPr/>
          <p:nvPr/>
        </p:nvSpPr>
        <p:spPr>
          <a:xfrm>
            <a:off x="7491960" y="56116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.580</a:t>
            </a:r>
            <a:endParaRPr b="0" lang="en-US" sz="1800" spc="-1" strike="noStrike">
              <a:solidFill>
                <a:srgbClr val="000000"/>
              </a:solidFill>
              <a:uFill>
                <a:solidFill>
                  <a:srgbClr val="ffffff"/>
                </a:solidFill>
              </a:uFill>
              <a:latin typeface="Arial"/>
            </a:endParaRPr>
          </a:p>
        </p:txBody>
      </p:sp>
      <p:sp>
        <p:nvSpPr>
          <p:cNvPr id="742" name="CustomShape 65"/>
          <p:cNvSpPr/>
          <p:nvPr/>
        </p:nvSpPr>
        <p:spPr>
          <a:xfrm>
            <a:off x="7883640" y="5589720"/>
            <a:ext cx="836280" cy="228240"/>
          </a:xfrm>
          <a:prstGeom prst="rect">
            <a:avLst/>
          </a:prstGeom>
          <a:solidFill>
            <a:srgbClr val="ffffff"/>
          </a:solidFill>
          <a:ln>
            <a:noFill/>
          </a:ln>
        </p:spPr>
        <p:style>
          <a:lnRef idx="0"/>
          <a:fillRef idx="0"/>
          <a:effectRef idx="0"/>
          <a:fontRef idx="minor"/>
        </p:style>
      </p:sp>
      <p:sp>
        <p:nvSpPr>
          <p:cNvPr id="743" name="CustomShape 66"/>
          <p:cNvSpPr/>
          <p:nvPr/>
        </p:nvSpPr>
        <p:spPr>
          <a:xfrm>
            <a:off x="8308080" y="561168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.691</a:t>
            </a:r>
            <a:endParaRPr b="0" lang="en-US" sz="1800" spc="-1" strike="noStrike">
              <a:solidFill>
                <a:srgbClr val="000000"/>
              </a:solidFill>
              <a:uFill>
                <a:solidFill>
                  <a:srgbClr val="ffffff"/>
                </a:solidFill>
              </a:uFill>
              <a:latin typeface="Arial"/>
            </a:endParaRPr>
          </a:p>
        </p:txBody>
      </p:sp>
      <p:sp>
        <p:nvSpPr>
          <p:cNvPr id="744" name="CustomShape 67"/>
          <p:cNvSpPr/>
          <p:nvPr/>
        </p:nvSpPr>
        <p:spPr>
          <a:xfrm>
            <a:off x="8697960" y="5589720"/>
            <a:ext cx="837720" cy="228240"/>
          </a:xfrm>
          <a:prstGeom prst="rect">
            <a:avLst/>
          </a:prstGeom>
          <a:solidFill>
            <a:srgbClr val="ffffff"/>
          </a:solidFill>
          <a:ln>
            <a:noFill/>
          </a:ln>
        </p:spPr>
        <p:style>
          <a:lnRef idx="0"/>
          <a:fillRef idx="0"/>
          <a:effectRef idx="0"/>
          <a:fontRef idx="minor"/>
        </p:style>
      </p:sp>
      <p:sp>
        <p:nvSpPr>
          <p:cNvPr id="745" name="CustomShape 68"/>
          <p:cNvSpPr/>
          <p:nvPr/>
        </p:nvSpPr>
        <p:spPr>
          <a:xfrm>
            <a:off x="8785080" y="561168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46" name="CustomShape 69"/>
          <p:cNvSpPr/>
          <p:nvPr/>
        </p:nvSpPr>
        <p:spPr>
          <a:xfrm>
            <a:off x="7067520" y="5797440"/>
            <a:ext cx="837720" cy="226800"/>
          </a:xfrm>
          <a:prstGeom prst="rect">
            <a:avLst/>
          </a:prstGeom>
          <a:solidFill>
            <a:srgbClr val="ffffff"/>
          </a:solidFill>
          <a:ln>
            <a:noFill/>
          </a:ln>
        </p:spPr>
        <p:style>
          <a:lnRef idx="0"/>
          <a:fillRef idx="0"/>
          <a:effectRef idx="0"/>
          <a:fontRef idx="minor"/>
        </p:style>
      </p:sp>
      <p:sp>
        <p:nvSpPr>
          <p:cNvPr id="747" name="CustomShape 70"/>
          <p:cNvSpPr/>
          <p:nvPr/>
        </p:nvSpPr>
        <p:spPr>
          <a:xfrm>
            <a:off x="7155000" y="58183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48" name="CustomShape 71"/>
          <p:cNvSpPr/>
          <p:nvPr/>
        </p:nvSpPr>
        <p:spPr>
          <a:xfrm>
            <a:off x="7883640" y="5797440"/>
            <a:ext cx="836280" cy="226800"/>
          </a:xfrm>
          <a:prstGeom prst="rect">
            <a:avLst/>
          </a:prstGeom>
          <a:solidFill>
            <a:srgbClr val="ffffff"/>
          </a:solidFill>
          <a:ln>
            <a:noFill/>
          </a:ln>
        </p:spPr>
        <p:style>
          <a:lnRef idx="0"/>
          <a:fillRef idx="0"/>
          <a:effectRef idx="0"/>
          <a:fontRef idx="minor"/>
        </p:style>
      </p:sp>
      <p:sp>
        <p:nvSpPr>
          <p:cNvPr id="749" name="CustomShape 72"/>
          <p:cNvSpPr/>
          <p:nvPr/>
        </p:nvSpPr>
        <p:spPr>
          <a:xfrm>
            <a:off x="7970760" y="581832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50" name="CustomShape 73"/>
          <p:cNvSpPr/>
          <p:nvPr/>
        </p:nvSpPr>
        <p:spPr>
          <a:xfrm>
            <a:off x="8697960" y="5797440"/>
            <a:ext cx="837720" cy="226800"/>
          </a:xfrm>
          <a:prstGeom prst="rect">
            <a:avLst/>
          </a:prstGeom>
          <a:solidFill>
            <a:srgbClr val="ffffff"/>
          </a:solidFill>
          <a:ln>
            <a:noFill/>
          </a:ln>
        </p:spPr>
        <p:style>
          <a:lnRef idx="0"/>
          <a:fillRef idx="0"/>
          <a:effectRef idx="0"/>
          <a:fontRef idx="minor"/>
        </p:style>
      </p:sp>
      <p:sp>
        <p:nvSpPr>
          <p:cNvPr id="751" name="CustomShape 74"/>
          <p:cNvSpPr/>
          <p:nvPr/>
        </p:nvSpPr>
        <p:spPr>
          <a:xfrm>
            <a:off x="9124200" y="581832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.883</a:t>
            </a:r>
            <a:endParaRPr b="0" lang="en-US" sz="1800" spc="-1" strike="noStrike">
              <a:solidFill>
                <a:srgbClr val="000000"/>
              </a:solidFill>
              <a:uFill>
                <a:solidFill>
                  <a:srgbClr val="ffffff"/>
                </a:solidFill>
              </a:uFill>
              <a:latin typeface="Arial"/>
            </a:endParaRPr>
          </a:p>
        </p:txBody>
      </p:sp>
      <p:sp>
        <p:nvSpPr>
          <p:cNvPr id="752" name="CustomShape 75"/>
          <p:cNvSpPr/>
          <p:nvPr/>
        </p:nvSpPr>
        <p:spPr>
          <a:xfrm>
            <a:off x="7067520" y="6004080"/>
            <a:ext cx="837720" cy="228240"/>
          </a:xfrm>
          <a:prstGeom prst="rect">
            <a:avLst/>
          </a:prstGeom>
          <a:solidFill>
            <a:srgbClr val="ffffff"/>
          </a:solidFill>
          <a:ln>
            <a:noFill/>
          </a:ln>
        </p:spPr>
        <p:style>
          <a:lnRef idx="0"/>
          <a:fillRef idx="0"/>
          <a:effectRef idx="0"/>
          <a:fontRef idx="minor"/>
        </p:style>
      </p:sp>
      <p:sp>
        <p:nvSpPr>
          <p:cNvPr id="753" name="CustomShape 76"/>
          <p:cNvSpPr/>
          <p:nvPr/>
        </p:nvSpPr>
        <p:spPr>
          <a:xfrm>
            <a:off x="7155000" y="6024600"/>
            <a:ext cx="37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754" name="CustomShape 77"/>
          <p:cNvSpPr/>
          <p:nvPr/>
        </p:nvSpPr>
        <p:spPr>
          <a:xfrm>
            <a:off x="7883640" y="6004080"/>
            <a:ext cx="836280" cy="228240"/>
          </a:xfrm>
          <a:prstGeom prst="rect">
            <a:avLst/>
          </a:prstGeom>
          <a:solidFill>
            <a:srgbClr val="ffffff"/>
          </a:solidFill>
          <a:ln>
            <a:noFill/>
          </a:ln>
        </p:spPr>
        <p:style>
          <a:lnRef idx="0"/>
          <a:fillRef idx="0"/>
          <a:effectRef idx="0"/>
          <a:fontRef idx="minor"/>
        </p:style>
      </p:sp>
      <p:sp>
        <p:nvSpPr>
          <p:cNvPr id="755" name="CustomShape 78"/>
          <p:cNvSpPr/>
          <p:nvPr/>
        </p:nvSpPr>
        <p:spPr>
          <a:xfrm>
            <a:off x="8308080" y="60246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.351</a:t>
            </a:r>
            <a:endParaRPr b="0" lang="en-US" sz="1800" spc="-1" strike="noStrike">
              <a:solidFill>
                <a:srgbClr val="000000"/>
              </a:solidFill>
              <a:uFill>
                <a:solidFill>
                  <a:srgbClr val="ffffff"/>
                </a:solidFill>
              </a:uFill>
              <a:latin typeface="Arial"/>
            </a:endParaRPr>
          </a:p>
        </p:txBody>
      </p:sp>
      <p:sp>
        <p:nvSpPr>
          <p:cNvPr id="756" name="CustomShape 79"/>
          <p:cNvSpPr/>
          <p:nvPr/>
        </p:nvSpPr>
        <p:spPr>
          <a:xfrm>
            <a:off x="8697960" y="6004080"/>
            <a:ext cx="837720" cy="228240"/>
          </a:xfrm>
          <a:prstGeom prst="rect">
            <a:avLst/>
          </a:prstGeom>
          <a:solidFill>
            <a:srgbClr val="ffffff"/>
          </a:solidFill>
          <a:ln>
            <a:noFill/>
          </a:ln>
        </p:spPr>
        <p:style>
          <a:lnRef idx="0"/>
          <a:fillRef idx="0"/>
          <a:effectRef idx="0"/>
          <a:fontRef idx="minor"/>
        </p:style>
      </p:sp>
      <p:sp>
        <p:nvSpPr>
          <p:cNvPr id="757" name="CustomShape 80"/>
          <p:cNvSpPr/>
          <p:nvPr/>
        </p:nvSpPr>
        <p:spPr>
          <a:xfrm>
            <a:off x="9124200" y="6024600"/>
            <a:ext cx="2725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.501</a:t>
            </a:r>
            <a:endParaRPr b="0" lang="en-US" sz="1800" spc="-1" strike="noStrike">
              <a:solidFill>
                <a:srgbClr val="000000"/>
              </a:solidFill>
              <a:uFill>
                <a:solidFill>
                  <a:srgbClr val="ffffff"/>
                </a:solidFill>
              </a:uFill>
              <a:latin typeface="Arial"/>
            </a:endParaRPr>
          </a:p>
        </p:txBody>
      </p:sp>
      <p:sp>
        <p:nvSpPr>
          <p:cNvPr id="758" name="CustomShape 81"/>
          <p:cNvSpPr/>
          <p:nvPr/>
        </p:nvSpPr>
        <p:spPr>
          <a:xfrm>
            <a:off x="1979640" y="3316320"/>
            <a:ext cx="5109840" cy="434520"/>
          </a:xfrm>
          <a:prstGeom prst="rect">
            <a:avLst/>
          </a:prstGeom>
          <a:solidFill>
            <a:srgbClr val="ffffff"/>
          </a:solidFill>
          <a:ln>
            <a:noFill/>
          </a:ln>
        </p:spPr>
        <p:style>
          <a:lnRef idx="0"/>
          <a:fillRef idx="0"/>
          <a:effectRef idx="0"/>
          <a:fontRef idx="minor"/>
        </p:style>
      </p:sp>
      <p:sp>
        <p:nvSpPr>
          <p:cNvPr id="759" name="CustomShape 82"/>
          <p:cNvSpPr/>
          <p:nvPr/>
        </p:nvSpPr>
        <p:spPr>
          <a:xfrm>
            <a:off x="1979640" y="3728880"/>
            <a:ext cx="5109840" cy="228240"/>
          </a:xfrm>
          <a:prstGeom prst="rect">
            <a:avLst/>
          </a:prstGeom>
          <a:solidFill>
            <a:srgbClr val="ffffff"/>
          </a:solidFill>
          <a:ln>
            <a:noFill/>
          </a:ln>
        </p:spPr>
        <p:style>
          <a:lnRef idx="0"/>
          <a:fillRef idx="0"/>
          <a:effectRef idx="0"/>
          <a:fontRef idx="minor"/>
        </p:style>
      </p:sp>
      <p:sp>
        <p:nvSpPr>
          <p:cNvPr id="760" name="CustomShape 83"/>
          <p:cNvSpPr/>
          <p:nvPr/>
        </p:nvSpPr>
        <p:spPr>
          <a:xfrm>
            <a:off x="2085120" y="3740040"/>
            <a:ext cx="4612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7   My supervisor consults me regarding changes and their implementation</a:t>
            </a:r>
            <a:endParaRPr b="0" lang="en-US" sz="1800" spc="-1" strike="noStrike">
              <a:solidFill>
                <a:srgbClr val="000000"/>
              </a:solidFill>
              <a:uFill>
                <a:solidFill>
                  <a:srgbClr val="ffffff"/>
                </a:solidFill>
              </a:uFill>
              <a:latin typeface="Arial"/>
            </a:endParaRPr>
          </a:p>
        </p:txBody>
      </p:sp>
      <p:sp>
        <p:nvSpPr>
          <p:cNvPr id="761" name="CustomShape 84"/>
          <p:cNvSpPr/>
          <p:nvPr/>
        </p:nvSpPr>
        <p:spPr>
          <a:xfrm>
            <a:off x="1979640" y="3935520"/>
            <a:ext cx="5109840" cy="228240"/>
          </a:xfrm>
          <a:prstGeom prst="rect">
            <a:avLst/>
          </a:prstGeom>
          <a:solidFill>
            <a:srgbClr val="ffffff"/>
          </a:solidFill>
          <a:ln>
            <a:noFill/>
          </a:ln>
        </p:spPr>
        <p:style>
          <a:lnRef idx="0"/>
          <a:fillRef idx="0"/>
          <a:effectRef idx="0"/>
          <a:fontRef idx="minor"/>
        </p:style>
      </p:sp>
      <p:sp>
        <p:nvSpPr>
          <p:cNvPr id="762" name="CustomShape 85"/>
          <p:cNvSpPr/>
          <p:nvPr/>
        </p:nvSpPr>
        <p:spPr>
          <a:xfrm>
            <a:off x="2076840" y="3946680"/>
            <a:ext cx="27716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8   My supervisor shares information with me</a:t>
            </a:r>
            <a:endParaRPr b="0" lang="en-US" sz="1800" spc="-1" strike="noStrike">
              <a:solidFill>
                <a:srgbClr val="000000"/>
              </a:solidFill>
              <a:uFill>
                <a:solidFill>
                  <a:srgbClr val="ffffff"/>
                </a:solidFill>
              </a:uFill>
              <a:latin typeface="Arial"/>
            </a:endParaRPr>
          </a:p>
        </p:txBody>
      </p:sp>
      <p:sp>
        <p:nvSpPr>
          <p:cNvPr id="763" name="CustomShape 86"/>
          <p:cNvSpPr/>
          <p:nvPr/>
        </p:nvSpPr>
        <p:spPr>
          <a:xfrm>
            <a:off x="1979640" y="4143240"/>
            <a:ext cx="5109840" cy="228240"/>
          </a:xfrm>
          <a:prstGeom prst="rect">
            <a:avLst/>
          </a:prstGeom>
          <a:solidFill>
            <a:srgbClr val="ffffff"/>
          </a:solidFill>
          <a:ln>
            <a:noFill/>
          </a:ln>
        </p:spPr>
        <p:style>
          <a:lnRef idx="0"/>
          <a:fillRef idx="0"/>
          <a:effectRef idx="0"/>
          <a:fontRef idx="minor"/>
        </p:style>
      </p:sp>
      <p:sp>
        <p:nvSpPr>
          <p:cNvPr id="764" name="CustomShape 87"/>
          <p:cNvSpPr/>
          <p:nvPr/>
        </p:nvSpPr>
        <p:spPr>
          <a:xfrm>
            <a:off x="2084040" y="4154400"/>
            <a:ext cx="40687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   My supervisor focuses on dealing with issues related to people</a:t>
            </a:r>
            <a:endParaRPr b="0" lang="en-US" sz="1800" spc="-1" strike="noStrike">
              <a:solidFill>
                <a:srgbClr val="000000"/>
              </a:solidFill>
              <a:uFill>
                <a:solidFill>
                  <a:srgbClr val="ffffff"/>
                </a:solidFill>
              </a:uFill>
              <a:latin typeface="Arial"/>
            </a:endParaRPr>
          </a:p>
        </p:txBody>
      </p:sp>
      <p:sp>
        <p:nvSpPr>
          <p:cNvPr id="765" name="CustomShape 88"/>
          <p:cNvSpPr/>
          <p:nvPr/>
        </p:nvSpPr>
        <p:spPr>
          <a:xfrm>
            <a:off x="1979640" y="4349880"/>
            <a:ext cx="5109840" cy="228240"/>
          </a:xfrm>
          <a:prstGeom prst="rect">
            <a:avLst/>
          </a:prstGeom>
          <a:solidFill>
            <a:srgbClr val="ffffff"/>
          </a:solidFill>
          <a:ln>
            <a:noFill/>
          </a:ln>
        </p:spPr>
        <p:style>
          <a:lnRef idx="0"/>
          <a:fillRef idx="0"/>
          <a:effectRef idx="0"/>
          <a:fontRef idx="minor"/>
        </p:style>
      </p:sp>
      <p:sp>
        <p:nvSpPr>
          <p:cNvPr id="766" name="CustomShape 89"/>
          <p:cNvSpPr/>
          <p:nvPr/>
        </p:nvSpPr>
        <p:spPr>
          <a:xfrm>
            <a:off x="2074320" y="4361040"/>
            <a:ext cx="1964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4   My supervisor is cooperative</a:t>
            </a:r>
            <a:endParaRPr b="0" lang="en-US" sz="1800" spc="-1" strike="noStrike">
              <a:solidFill>
                <a:srgbClr val="000000"/>
              </a:solidFill>
              <a:uFill>
                <a:solidFill>
                  <a:srgbClr val="ffffff"/>
                </a:solidFill>
              </a:uFill>
              <a:latin typeface="Arial"/>
            </a:endParaRPr>
          </a:p>
        </p:txBody>
      </p:sp>
      <p:sp>
        <p:nvSpPr>
          <p:cNvPr id="767" name="CustomShape 90"/>
          <p:cNvSpPr/>
          <p:nvPr/>
        </p:nvSpPr>
        <p:spPr>
          <a:xfrm>
            <a:off x="1979640" y="4556160"/>
            <a:ext cx="5109840" cy="228240"/>
          </a:xfrm>
          <a:prstGeom prst="rect">
            <a:avLst/>
          </a:prstGeom>
          <a:solidFill>
            <a:srgbClr val="ffffff"/>
          </a:solidFill>
          <a:ln>
            <a:noFill/>
          </a:ln>
        </p:spPr>
        <p:style>
          <a:lnRef idx="0"/>
          <a:fillRef idx="0"/>
          <a:effectRef idx="0"/>
          <a:fontRef idx="minor"/>
        </p:style>
      </p:sp>
      <p:sp>
        <p:nvSpPr>
          <p:cNvPr id="768" name="CustomShape 91"/>
          <p:cNvSpPr/>
          <p:nvPr/>
        </p:nvSpPr>
        <p:spPr>
          <a:xfrm>
            <a:off x="2082600" y="4567320"/>
            <a:ext cx="32122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10 My supervisor effectively delegates responsibility</a:t>
            </a:r>
            <a:endParaRPr b="0" lang="en-US" sz="1800" spc="-1" strike="noStrike">
              <a:solidFill>
                <a:srgbClr val="000000"/>
              </a:solidFill>
              <a:uFill>
                <a:solidFill>
                  <a:srgbClr val="ffffff"/>
                </a:solidFill>
              </a:uFill>
              <a:latin typeface="Arial"/>
            </a:endParaRPr>
          </a:p>
        </p:txBody>
      </p:sp>
      <p:sp>
        <p:nvSpPr>
          <p:cNvPr id="769" name="CustomShape 92"/>
          <p:cNvSpPr/>
          <p:nvPr/>
        </p:nvSpPr>
        <p:spPr>
          <a:xfrm>
            <a:off x="1979640" y="4762440"/>
            <a:ext cx="5109840" cy="228240"/>
          </a:xfrm>
          <a:prstGeom prst="rect">
            <a:avLst/>
          </a:prstGeom>
          <a:solidFill>
            <a:srgbClr val="ffffff"/>
          </a:solidFill>
          <a:ln>
            <a:noFill/>
          </a:ln>
        </p:spPr>
        <p:style>
          <a:lnRef idx="0"/>
          <a:fillRef idx="0"/>
          <a:effectRef idx="0"/>
          <a:fontRef idx="minor"/>
        </p:style>
      </p:sp>
      <p:sp>
        <p:nvSpPr>
          <p:cNvPr id="770" name="CustomShape 93"/>
          <p:cNvSpPr/>
          <p:nvPr/>
        </p:nvSpPr>
        <p:spPr>
          <a:xfrm>
            <a:off x="2085480" y="4773600"/>
            <a:ext cx="35611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11 My supervisor provides rewards in return for hard work</a:t>
            </a:r>
            <a:endParaRPr b="0" lang="en-US" sz="1800" spc="-1" strike="noStrike">
              <a:solidFill>
                <a:srgbClr val="000000"/>
              </a:solidFill>
              <a:uFill>
                <a:solidFill>
                  <a:srgbClr val="ffffff"/>
                </a:solidFill>
              </a:uFill>
              <a:latin typeface="Arial"/>
            </a:endParaRPr>
          </a:p>
        </p:txBody>
      </p:sp>
      <p:sp>
        <p:nvSpPr>
          <p:cNvPr id="771" name="CustomShape 94"/>
          <p:cNvSpPr/>
          <p:nvPr/>
        </p:nvSpPr>
        <p:spPr>
          <a:xfrm>
            <a:off x="1979640" y="4970520"/>
            <a:ext cx="5109840" cy="228240"/>
          </a:xfrm>
          <a:prstGeom prst="rect">
            <a:avLst/>
          </a:prstGeom>
          <a:solidFill>
            <a:srgbClr val="ffffff"/>
          </a:solidFill>
          <a:ln>
            <a:noFill/>
          </a:ln>
        </p:spPr>
        <p:style>
          <a:lnRef idx="0"/>
          <a:fillRef idx="0"/>
          <a:effectRef idx="0"/>
          <a:fontRef idx="minor"/>
        </p:style>
      </p:sp>
      <p:sp>
        <p:nvSpPr>
          <p:cNvPr id="772" name="CustomShape 95"/>
          <p:cNvSpPr/>
          <p:nvPr/>
        </p:nvSpPr>
        <p:spPr>
          <a:xfrm>
            <a:off x="2081880" y="4979880"/>
            <a:ext cx="3475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9   My supervisor effectively implements company policy</a:t>
            </a:r>
            <a:endParaRPr b="0" lang="en-US" sz="1800" spc="-1" strike="noStrike">
              <a:solidFill>
                <a:srgbClr val="000000"/>
              </a:solidFill>
              <a:uFill>
                <a:solidFill>
                  <a:srgbClr val="ffffff"/>
                </a:solidFill>
              </a:uFill>
              <a:latin typeface="Arial"/>
            </a:endParaRPr>
          </a:p>
        </p:txBody>
      </p:sp>
      <p:sp>
        <p:nvSpPr>
          <p:cNvPr id="773" name="CustomShape 96"/>
          <p:cNvSpPr/>
          <p:nvPr/>
        </p:nvSpPr>
        <p:spPr>
          <a:xfrm>
            <a:off x="1979640" y="5176800"/>
            <a:ext cx="5109840" cy="228240"/>
          </a:xfrm>
          <a:prstGeom prst="rect">
            <a:avLst/>
          </a:prstGeom>
          <a:solidFill>
            <a:srgbClr val="ffffff"/>
          </a:solidFill>
          <a:ln>
            <a:noFill/>
          </a:ln>
        </p:spPr>
        <p:style>
          <a:lnRef idx="0"/>
          <a:fillRef idx="0"/>
          <a:effectRef idx="0"/>
          <a:fontRef idx="minor"/>
        </p:style>
      </p:sp>
      <p:sp>
        <p:nvSpPr>
          <p:cNvPr id="774" name="CustomShape 97"/>
          <p:cNvSpPr/>
          <p:nvPr/>
        </p:nvSpPr>
        <p:spPr>
          <a:xfrm>
            <a:off x="2080080" y="5187960"/>
            <a:ext cx="319068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12 My supervisor concentrates on task coordination</a:t>
            </a:r>
            <a:endParaRPr b="0" lang="en-US" sz="1800" spc="-1" strike="noStrike">
              <a:solidFill>
                <a:srgbClr val="000000"/>
              </a:solidFill>
              <a:uFill>
                <a:solidFill>
                  <a:srgbClr val="ffffff"/>
                </a:solidFill>
              </a:uFill>
              <a:latin typeface="Arial"/>
            </a:endParaRPr>
          </a:p>
        </p:txBody>
      </p:sp>
      <p:sp>
        <p:nvSpPr>
          <p:cNvPr id="775" name="CustomShape 98"/>
          <p:cNvSpPr/>
          <p:nvPr/>
        </p:nvSpPr>
        <p:spPr>
          <a:xfrm>
            <a:off x="1979640" y="5383080"/>
            <a:ext cx="5109840" cy="228240"/>
          </a:xfrm>
          <a:prstGeom prst="rect">
            <a:avLst/>
          </a:prstGeom>
          <a:solidFill>
            <a:srgbClr val="ffffff"/>
          </a:solidFill>
          <a:ln>
            <a:noFill/>
          </a:ln>
        </p:spPr>
        <p:style>
          <a:lnRef idx="0"/>
          <a:fillRef idx="0"/>
          <a:effectRef idx="0"/>
          <a:fontRef idx="minor"/>
        </p:style>
      </p:sp>
      <p:sp>
        <p:nvSpPr>
          <p:cNvPr id="776" name="CustomShape 99"/>
          <p:cNvSpPr/>
          <p:nvPr/>
        </p:nvSpPr>
        <p:spPr>
          <a:xfrm>
            <a:off x="2085840" y="5394240"/>
            <a:ext cx="4882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5   My supervisor makes it clear what rewards they will receive for performance</a:t>
            </a:r>
            <a:endParaRPr b="0" lang="en-US" sz="1800" spc="-1" strike="noStrike">
              <a:solidFill>
                <a:srgbClr val="000000"/>
              </a:solidFill>
              <a:uFill>
                <a:solidFill>
                  <a:srgbClr val="ffffff"/>
                </a:solidFill>
              </a:uFill>
              <a:latin typeface="Arial"/>
            </a:endParaRPr>
          </a:p>
        </p:txBody>
      </p:sp>
      <p:sp>
        <p:nvSpPr>
          <p:cNvPr id="777" name="CustomShape 100"/>
          <p:cNvSpPr/>
          <p:nvPr/>
        </p:nvSpPr>
        <p:spPr>
          <a:xfrm>
            <a:off x="1979640" y="5589720"/>
            <a:ext cx="5109840" cy="228240"/>
          </a:xfrm>
          <a:prstGeom prst="rect">
            <a:avLst/>
          </a:prstGeom>
          <a:solidFill>
            <a:srgbClr val="ffffff"/>
          </a:solidFill>
          <a:ln>
            <a:noFill/>
          </a:ln>
        </p:spPr>
        <p:style>
          <a:lnRef idx="0"/>
          <a:fillRef idx="0"/>
          <a:effectRef idx="0"/>
          <a:fontRef idx="minor"/>
        </p:style>
      </p:sp>
      <p:sp>
        <p:nvSpPr>
          <p:cNvPr id="778" name="CustomShape 101"/>
          <p:cNvSpPr/>
          <p:nvPr/>
        </p:nvSpPr>
        <p:spPr>
          <a:xfrm>
            <a:off x="2082960" y="5600880"/>
            <a:ext cx="42469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   My supervisor sets an example by working hard himself or herself</a:t>
            </a:r>
            <a:endParaRPr b="0" lang="en-US" sz="1800" spc="-1" strike="noStrike">
              <a:solidFill>
                <a:srgbClr val="000000"/>
              </a:solidFill>
              <a:uFill>
                <a:solidFill>
                  <a:srgbClr val="ffffff"/>
                </a:solidFill>
              </a:uFill>
              <a:latin typeface="Arial"/>
            </a:endParaRPr>
          </a:p>
        </p:txBody>
      </p:sp>
      <p:sp>
        <p:nvSpPr>
          <p:cNvPr id="779" name="CustomShape 102"/>
          <p:cNvSpPr/>
          <p:nvPr/>
        </p:nvSpPr>
        <p:spPr>
          <a:xfrm>
            <a:off x="1979640" y="5797440"/>
            <a:ext cx="5109840" cy="226800"/>
          </a:xfrm>
          <a:prstGeom prst="rect">
            <a:avLst/>
          </a:prstGeom>
          <a:solidFill>
            <a:srgbClr val="ffffff"/>
          </a:solidFill>
          <a:ln>
            <a:noFill/>
          </a:ln>
        </p:spPr>
        <p:style>
          <a:lnRef idx="0"/>
          <a:fillRef idx="0"/>
          <a:effectRef idx="0"/>
          <a:fontRef idx="minor"/>
        </p:style>
      </p:sp>
      <p:sp>
        <p:nvSpPr>
          <p:cNvPr id="780" name="CustomShape 103"/>
          <p:cNvSpPr/>
          <p:nvPr/>
        </p:nvSpPr>
        <p:spPr>
          <a:xfrm>
            <a:off x="2088000" y="5807160"/>
            <a:ext cx="4371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   My supervisor displays a high level of specialist knowledge and skill</a:t>
            </a:r>
            <a:endParaRPr b="0" lang="en-US" sz="1800" spc="-1" strike="noStrike">
              <a:solidFill>
                <a:srgbClr val="000000"/>
              </a:solidFill>
              <a:uFill>
                <a:solidFill>
                  <a:srgbClr val="ffffff"/>
                </a:solidFill>
              </a:uFill>
              <a:latin typeface="Arial"/>
            </a:endParaRPr>
          </a:p>
        </p:txBody>
      </p:sp>
      <p:sp>
        <p:nvSpPr>
          <p:cNvPr id="781" name="CustomShape 104"/>
          <p:cNvSpPr/>
          <p:nvPr/>
        </p:nvSpPr>
        <p:spPr>
          <a:xfrm>
            <a:off x="1979640" y="6004080"/>
            <a:ext cx="5109840" cy="228240"/>
          </a:xfrm>
          <a:prstGeom prst="rect">
            <a:avLst/>
          </a:prstGeom>
          <a:solidFill>
            <a:srgbClr val="ffffff"/>
          </a:solidFill>
          <a:ln>
            <a:noFill/>
          </a:ln>
        </p:spPr>
        <p:style>
          <a:lnRef idx="0"/>
          <a:fillRef idx="0"/>
          <a:effectRef idx="0"/>
          <a:fontRef idx="minor"/>
        </p:style>
      </p:sp>
      <p:sp>
        <p:nvSpPr>
          <p:cNvPr id="782" name="CustomShape 105"/>
          <p:cNvSpPr/>
          <p:nvPr/>
        </p:nvSpPr>
        <p:spPr>
          <a:xfrm>
            <a:off x="2082600" y="6014880"/>
            <a:ext cx="4083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6   My supervisor generates enthusiasm in his or her subordinates</a:t>
            </a:r>
            <a:endParaRPr b="0" lang="en-US" sz="1800" spc="-1" strike="noStrike">
              <a:solidFill>
                <a:srgbClr val="000000"/>
              </a:solidFill>
              <a:uFill>
                <a:solidFill>
                  <a:srgbClr val="ffffff"/>
                </a:solidFill>
              </a:uFill>
              <a:latin typeface="Arial"/>
            </a:endParaRPr>
          </a:p>
        </p:txBody>
      </p:sp>
      <p:sp>
        <p:nvSpPr>
          <p:cNvPr id="783" name="CustomShape 106"/>
          <p:cNvSpPr/>
          <p:nvPr/>
        </p:nvSpPr>
        <p:spPr>
          <a:xfrm>
            <a:off x="7067520" y="3522600"/>
            <a:ext cx="837720" cy="228240"/>
          </a:xfrm>
          <a:prstGeom prst="rect">
            <a:avLst/>
          </a:prstGeom>
          <a:solidFill>
            <a:srgbClr val="ffffff"/>
          </a:solidFill>
          <a:ln>
            <a:noFill/>
          </a:ln>
        </p:spPr>
        <p:style>
          <a:lnRef idx="0"/>
          <a:fillRef idx="0"/>
          <a:effectRef idx="0"/>
          <a:fontRef idx="minor"/>
        </p:style>
      </p:sp>
      <p:sp>
        <p:nvSpPr>
          <p:cNvPr id="784" name="CustomShape 107"/>
          <p:cNvSpPr/>
          <p:nvPr/>
        </p:nvSpPr>
        <p:spPr>
          <a:xfrm>
            <a:off x="7400880" y="355428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1</a:t>
            </a:r>
            <a:endParaRPr b="0" lang="en-US" sz="1800" spc="-1" strike="noStrike">
              <a:solidFill>
                <a:srgbClr val="000000"/>
              </a:solidFill>
              <a:uFill>
                <a:solidFill>
                  <a:srgbClr val="ffffff"/>
                </a:solidFill>
              </a:uFill>
              <a:latin typeface="Arial"/>
            </a:endParaRPr>
          </a:p>
        </p:txBody>
      </p:sp>
      <p:sp>
        <p:nvSpPr>
          <p:cNvPr id="785" name="CustomShape 108"/>
          <p:cNvSpPr/>
          <p:nvPr/>
        </p:nvSpPr>
        <p:spPr>
          <a:xfrm>
            <a:off x="7883640" y="3522600"/>
            <a:ext cx="836280" cy="228240"/>
          </a:xfrm>
          <a:prstGeom prst="rect">
            <a:avLst/>
          </a:prstGeom>
          <a:solidFill>
            <a:srgbClr val="ffffff"/>
          </a:solidFill>
          <a:ln>
            <a:noFill/>
          </a:ln>
        </p:spPr>
        <p:style>
          <a:lnRef idx="0"/>
          <a:fillRef idx="0"/>
          <a:effectRef idx="0"/>
          <a:fontRef idx="minor"/>
        </p:style>
      </p:sp>
      <p:sp>
        <p:nvSpPr>
          <p:cNvPr id="786" name="CustomShape 109"/>
          <p:cNvSpPr/>
          <p:nvPr/>
        </p:nvSpPr>
        <p:spPr>
          <a:xfrm>
            <a:off x="8215200" y="355428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2</a:t>
            </a:r>
            <a:endParaRPr b="0" lang="en-US" sz="1800" spc="-1" strike="noStrike">
              <a:solidFill>
                <a:srgbClr val="000000"/>
              </a:solidFill>
              <a:uFill>
                <a:solidFill>
                  <a:srgbClr val="ffffff"/>
                </a:solidFill>
              </a:uFill>
              <a:latin typeface="Arial"/>
            </a:endParaRPr>
          </a:p>
        </p:txBody>
      </p:sp>
      <p:sp>
        <p:nvSpPr>
          <p:cNvPr id="787" name="CustomShape 110"/>
          <p:cNvSpPr/>
          <p:nvPr/>
        </p:nvSpPr>
        <p:spPr>
          <a:xfrm>
            <a:off x="8697960" y="3522600"/>
            <a:ext cx="837720" cy="228240"/>
          </a:xfrm>
          <a:prstGeom prst="rect">
            <a:avLst/>
          </a:prstGeom>
          <a:solidFill>
            <a:srgbClr val="ffffff"/>
          </a:solidFill>
          <a:ln>
            <a:noFill/>
          </a:ln>
        </p:spPr>
        <p:style>
          <a:lnRef idx="0"/>
          <a:fillRef idx="0"/>
          <a:effectRef idx="0"/>
          <a:fontRef idx="minor"/>
        </p:style>
      </p:sp>
      <p:sp>
        <p:nvSpPr>
          <p:cNvPr id="788" name="CustomShape 111"/>
          <p:cNvSpPr/>
          <p:nvPr/>
        </p:nvSpPr>
        <p:spPr>
          <a:xfrm>
            <a:off x="9031320" y="3554280"/>
            <a:ext cx="774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3</a:t>
            </a:r>
            <a:endParaRPr b="0" lang="en-US" sz="1800" spc="-1" strike="noStrike">
              <a:solidFill>
                <a:srgbClr val="000000"/>
              </a:solidFill>
              <a:uFill>
                <a:solidFill>
                  <a:srgbClr val="ffffff"/>
                </a:solidFill>
              </a:uFill>
              <a:latin typeface="Arial"/>
            </a:endParaRPr>
          </a:p>
        </p:txBody>
      </p:sp>
      <p:sp>
        <p:nvSpPr>
          <p:cNvPr id="789" name="CustomShape 112"/>
          <p:cNvSpPr/>
          <p:nvPr/>
        </p:nvSpPr>
        <p:spPr>
          <a:xfrm>
            <a:off x="7067520" y="3316320"/>
            <a:ext cx="2468160" cy="228240"/>
          </a:xfrm>
          <a:prstGeom prst="rect">
            <a:avLst/>
          </a:prstGeom>
          <a:solidFill>
            <a:srgbClr val="ffffff"/>
          </a:solidFill>
          <a:ln>
            <a:noFill/>
          </a:ln>
        </p:spPr>
        <p:style>
          <a:lnRef idx="0"/>
          <a:fillRef idx="0"/>
          <a:effectRef idx="0"/>
          <a:fontRef idx="minor"/>
        </p:style>
      </p:sp>
      <p:sp>
        <p:nvSpPr>
          <p:cNvPr id="790" name="CustomShape 113"/>
          <p:cNvSpPr/>
          <p:nvPr/>
        </p:nvSpPr>
        <p:spPr>
          <a:xfrm>
            <a:off x="7956720" y="3348000"/>
            <a:ext cx="7218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Component</a:t>
            </a:r>
            <a:endParaRPr b="0" lang="en-US" sz="1800" spc="-1" strike="noStrike">
              <a:solidFill>
                <a:srgbClr val="000000"/>
              </a:solidFill>
              <a:uFill>
                <a:solidFill>
                  <a:srgbClr val="ffffff"/>
                </a:solidFill>
              </a:uFill>
              <a:latin typeface="Arial"/>
            </a:endParaRPr>
          </a:p>
        </p:txBody>
      </p:sp>
      <p:sp>
        <p:nvSpPr>
          <p:cNvPr id="791" name="Line 114"/>
          <p:cNvSpPr/>
          <p:nvPr/>
        </p:nvSpPr>
        <p:spPr>
          <a:xfrm>
            <a:off x="7067520" y="3522600"/>
            <a:ext cx="815760" cy="1440"/>
          </a:xfrm>
          <a:prstGeom prst="line">
            <a:avLst/>
          </a:prstGeom>
          <a:ln w="11160">
            <a:solidFill>
              <a:srgbClr val="000000"/>
            </a:solidFill>
            <a:round/>
          </a:ln>
        </p:spPr>
        <p:style>
          <a:lnRef idx="0"/>
          <a:fillRef idx="0"/>
          <a:effectRef idx="0"/>
          <a:fontRef idx="minor"/>
        </p:style>
      </p:sp>
      <p:sp>
        <p:nvSpPr>
          <p:cNvPr id="792" name="Line 115"/>
          <p:cNvSpPr/>
          <p:nvPr/>
        </p:nvSpPr>
        <p:spPr>
          <a:xfrm>
            <a:off x="7883280" y="3522600"/>
            <a:ext cx="1800" cy="2687400"/>
          </a:xfrm>
          <a:prstGeom prst="line">
            <a:avLst/>
          </a:prstGeom>
          <a:ln w="11160">
            <a:solidFill>
              <a:srgbClr val="000000"/>
            </a:solidFill>
            <a:round/>
          </a:ln>
        </p:spPr>
        <p:style>
          <a:lnRef idx="0"/>
          <a:fillRef idx="0"/>
          <a:effectRef idx="0"/>
          <a:fontRef idx="minor"/>
        </p:style>
      </p:sp>
      <p:sp>
        <p:nvSpPr>
          <p:cNvPr id="793" name="Line 116"/>
          <p:cNvSpPr/>
          <p:nvPr/>
        </p:nvSpPr>
        <p:spPr>
          <a:xfrm>
            <a:off x="7883280" y="3522600"/>
            <a:ext cx="814320" cy="1440"/>
          </a:xfrm>
          <a:prstGeom prst="line">
            <a:avLst/>
          </a:prstGeom>
          <a:ln w="11160">
            <a:solidFill>
              <a:srgbClr val="000000"/>
            </a:solidFill>
            <a:round/>
          </a:ln>
        </p:spPr>
        <p:style>
          <a:lnRef idx="0"/>
          <a:fillRef idx="0"/>
          <a:effectRef idx="0"/>
          <a:fontRef idx="minor"/>
        </p:style>
      </p:sp>
      <p:sp>
        <p:nvSpPr>
          <p:cNvPr id="794" name="Line 117"/>
          <p:cNvSpPr/>
          <p:nvPr/>
        </p:nvSpPr>
        <p:spPr>
          <a:xfrm>
            <a:off x="8697600" y="3522600"/>
            <a:ext cx="1800" cy="2687400"/>
          </a:xfrm>
          <a:prstGeom prst="line">
            <a:avLst/>
          </a:prstGeom>
          <a:ln w="11160">
            <a:solidFill>
              <a:srgbClr val="000000"/>
            </a:solidFill>
            <a:round/>
          </a:ln>
        </p:spPr>
        <p:style>
          <a:lnRef idx="0"/>
          <a:fillRef idx="0"/>
          <a:effectRef idx="0"/>
          <a:fontRef idx="minor"/>
        </p:style>
      </p:sp>
      <p:sp>
        <p:nvSpPr>
          <p:cNvPr id="795" name="Line 118"/>
          <p:cNvSpPr/>
          <p:nvPr/>
        </p:nvSpPr>
        <p:spPr>
          <a:xfrm>
            <a:off x="8697600" y="3522600"/>
            <a:ext cx="816120" cy="1440"/>
          </a:xfrm>
          <a:prstGeom prst="line">
            <a:avLst/>
          </a:prstGeom>
          <a:ln w="11160">
            <a:solidFill>
              <a:srgbClr val="000000"/>
            </a:solidFill>
            <a:round/>
          </a:ln>
        </p:spPr>
        <p:style>
          <a:lnRef idx="0"/>
          <a:fillRef idx="0"/>
          <a:effectRef idx="0"/>
          <a:fontRef idx="minor"/>
        </p:style>
      </p:sp>
      <p:sp>
        <p:nvSpPr>
          <p:cNvPr id="796" name="CustomShape 119"/>
          <p:cNvSpPr/>
          <p:nvPr/>
        </p:nvSpPr>
        <p:spPr>
          <a:xfrm>
            <a:off x="1969920" y="6210360"/>
            <a:ext cx="7565760" cy="402840"/>
          </a:xfrm>
          <a:prstGeom prst="rect">
            <a:avLst/>
          </a:prstGeom>
          <a:solidFill>
            <a:srgbClr val="ffffff"/>
          </a:solidFill>
          <a:ln>
            <a:noFill/>
          </a:ln>
        </p:spPr>
        <p:style>
          <a:lnRef idx="0"/>
          <a:fillRef idx="0"/>
          <a:effectRef idx="0"/>
          <a:fontRef idx="minor"/>
        </p:style>
      </p:sp>
      <p:sp>
        <p:nvSpPr>
          <p:cNvPr id="797" name="CustomShape 120"/>
          <p:cNvSpPr/>
          <p:nvPr/>
        </p:nvSpPr>
        <p:spPr>
          <a:xfrm>
            <a:off x="2073600" y="6242040"/>
            <a:ext cx="312984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Extraction Method: Principal Component Analysis. </a:t>
            </a:r>
            <a:endParaRPr b="0" lang="en-US" sz="1800" spc="-1" strike="noStrike">
              <a:solidFill>
                <a:srgbClr val="000000"/>
              </a:solidFill>
              <a:uFill>
                <a:solidFill>
                  <a:srgbClr val="ffffff"/>
                </a:solidFill>
              </a:uFill>
              <a:latin typeface="Arial"/>
            </a:endParaRPr>
          </a:p>
        </p:txBody>
      </p:sp>
      <p:sp>
        <p:nvSpPr>
          <p:cNvPr id="798" name="CustomShape 121"/>
          <p:cNvSpPr/>
          <p:nvPr/>
        </p:nvSpPr>
        <p:spPr>
          <a:xfrm>
            <a:off x="2076120" y="6416640"/>
            <a:ext cx="325800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Method: Varimax with Kaiser Normalization.</a:t>
            </a:r>
            <a:endParaRPr b="0" lang="en-US" sz="1800" spc="-1" strike="noStrike">
              <a:solidFill>
                <a:srgbClr val="000000"/>
              </a:solidFill>
              <a:uFill>
                <a:solidFill>
                  <a:srgbClr val="ffffff"/>
                </a:solidFill>
              </a:uFill>
              <a:latin typeface="Arial"/>
            </a:endParaRPr>
          </a:p>
        </p:txBody>
      </p:sp>
      <p:sp>
        <p:nvSpPr>
          <p:cNvPr id="799" name="CustomShape 122"/>
          <p:cNvSpPr/>
          <p:nvPr/>
        </p:nvSpPr>
        <p:spPr>
          <a:xfrm>
            <a:off x="1969920" y="6591240"/>
            <a:ext cx="7565760" cy="259920"/>
          </a:xfrm>
          <a:prstGeom prst="rect">
            <a:avLst/>
          </a:prstGeom>
          <a:solidFill>
            <a:srgbClr val="ffffff"/>
          </a:solidFill>
          <a:ln>
            <a:noFill/>
          </a:ln>
        </p:spPr>
        <p:style>
          <a:lnRef idx="0"/>
          <a:fillRef idx="0"/>
          <a:effectRef idx="0"/>
          <a:fontRef idx="minor"/>
        </p:style>
      </p:sp>
      <p:sp>
        <p:nvSpPr>
          <p:cNvPr id="800" name="CustomShape 123"/>
          <p:cNvSpPr/>
          <p:nvPr/>
        </p:nvSpPr>
        <p:spPr>
          <a:xfrm>
            <a:off x="2131920" y="6591240"/>
            <a:ext cx="7403760" cy="259920"/>
          </a:xfrm>
          <a:prstGeom prst="rect">
            <a:avLst/>
          </a:prstGeom>
          <a:solidFill>
            <a:srgbClr val="ffffff"/>
          </a:solidFill>
          <a:ln>
            <a:noFill/>
          </a:ln>
        </p:spPr>
        <p:style>
          <a:lnRef idx="0"/>
          <a:fillRef idx="0"/>
          <a:effectRef idx="0"/>
          <a:fontRef idx="minor"/>
        </p:style>
      </p:sp>
      <p:sp>
        <p:nvSpPr>
          <p:cNvPr id="801" name="CustomShape 124"/>
          <p:cNvSpPr/>
          <p:nvPr/>
        </p:nvSpPr>
        <p:spPr>
          <a:xfrm>
            <a:off x="2414520" y="6634080"/>
            <a:ext cx="211932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Rotation converged in 3 iterations.</a:t>
            </a:r>
            <a:endParaRPr b="0" lang="en-US" sz="1800" spc="-1" strike="noStrike">
              <a:solidFill>
                <a:srgbClr val="000000"/>
              </a:solidFill>
              <a:uFill>
                <a:solidFill>
                  <a:srgbClr val="ffffff"/>
                </a:solidFill>
              </a:uFill>
              <a:latin typeface="Arial"/>
            </a:endParaRPr>
          </a:p>
        </p:txBody>
      </p:sp>
      <p:sp>
        <p:nvSpPr>
          <p:cNvPr id="802" name="CustomShape 125"/>
          <p:cNvSpPr/>
          <p:nvPr/>
        </p:nvSpPr>
        <p:spPr>
          <a:xfrm>
            <a:off x="2241720" y="6622920"/>
            <a:ext cx="155160" cy="167760"/>
          </a:xfrm>
          <a:prstGeom prst="rect">
            <a:avLst/>
          </a:prstGeom>
          <a:noFill/>
          <a:ln>
            <a:noFill/>
          </a:ln>
        </p:spPr>
        <p:style>
          <a:lnRef idx="0"/>
          <a:fillRef idx="0"/>
          <a:effectRef idx="0"/>
          <a:fontRef idx="minor"/>
        </p:style>
        <p:txBody>
          <a:bodyPr wrap="none" lIns="0" rIns="0" tIns="0" bIns="0"/>
          <a:p>
            <a:pPr>
              <a:lnSpc>
                <a:spcPct val="100000"/>
              </a:lnSpc>
            </a:pPr>
            <a:r>
              <a:rPr b="0" lang="en-US" sz="1100" spc="-1" strike="noStrike">
                <a:solidFill>
                  <a:srgbClr val="000000"/>
                </a:solidFill>
                <a:uFill>
                  <a:solidFill>
                    <a:srgbClr val="ffffff"/>
                  </a:solidFill>
                </a:uFill>
                <a:latin typeface="Arial"/>
              </a:rPr>
              <a:t>a. </a:t>
            </a:r>
            <a:endParaRPr b="0" lang="en-US" sz="1800" spc="-1" strike="noStrike">
              <a:solidFill>
                <a:srgbClr val="000000"/>
              </a:solidFill>
              <a:uFill>
                <a:solidFill>
                  <a:srgbClr val="ffffff"/>
                </a:solidFill>
              </a:uFill>
              <a:latin typeface="Arial"/>
            </a:endParaRPr>
          </a:p>
        </p:txBody>
      </p:sp>
      <p:sp>
        <p:nvSpPr>
          <p:cNvPr id="803" name="CustomShape 126"/>
          <p:cNvSpPr/>
          <p:nvPr/>
        </p:nvSpPr>
        <p:spPr>
          <a:xfrm>
            <a:off x="1969920" y="6831000"/>
            <a:ext cx="7543440" cy="10800"/>
          </a:xfrm>
          <a:prstGeom prst="rect">
            <a:avLst/>
          </a:prstGeom>
          <a:solidFill>
            <a:srgbClr val="ffffff"/>
          </a:solidFill>
          <a:ln>
            <a:noFill/>
          </a:ln>
        </p:spPr>
        <p:style>
          <a:lnRef idx="0"/>
          <a:fillRef idx="0"/>
          <a:effectRef idx="0"/>
          <a:fontRef idx="minor"/>
        </p:style>
      </p:sp>
      <p:sp>
        <p:nvSpPr>
          <p:cNvPr id="804" name="CustomShape 127"/>
          <p:cNvSpPr/>
          <p:nvPr/>
        </p:nvSpPr>
        <p:spPr>
          <a:xfrm>
            <a:off x="1871640" y="2924280"/>
            <a:ext cx="7751520" cy="109080"/>
          </a:xfrm>
          <a:prstGeom prst="rect">
            <a:avLst/>
          </a:prstGeom>
          <a:solidFill>
            <a:srgbClr val="ffffff"/>
          </a:solidFill>
          <a:ln>
            <a:noFill/>
          </a:ln>
        </p:spPr>
        <p:style>
          <a:lnRef idx="0"/>
          <a:fillRef idx="0"/>
          <a:effectRef idx="0"/>
          <a:fontRef idx="minor"/>
        </p:style>
      </p:sp>
      <p:sp>
        <p:nvSpPr>
          <p:cNvPr id="805" name="CustomShape 128"/>
          <p:cNvSpPr/>
          <p:nvPr/>
        </p:nvSpPr>
        <p:spPr>
          <a:xfrm>
            <a:off x="1871640" y="2924280"/>
            <a:ext cx="107640" cy="4014360"/>
          </a:xfrm>
          <a:prstGeom prst="rect">
            <a:avLst/>
          </a:prstGeom>
          <a:solidFill>
            <a:srgbClr val="ffffff"/>
          </a:solidFill>
          <a:ln>
            <a:noFill/>
          </a:ln>
        </p:spPr>
        <p:style>
          <a:lnRef idx="0"/>
          <a:fillRef idx="0"/>
          <a:effectRef idx="0"/>
          <a:fontRef idx="minor"/>
        </p:style>
      </p:sp>
      <p:sp>
        <p:nvSpPr>
          <p:cNvPr id="806" name="CustomShape 129"/>
          <p:cNvSpPr/>
          <p:nvPr/>
        </p:nvSpPr>
        <p:spPr>
          <a:xfrm>
            <a:off x="9513720" y="2924280"/>
            <a:ext cx="118800" cy="4014360"/>
          </a:xfrm>
          <a:prstGeom prst="rect">
            <a:avLst/>
          </a:prstGeom>
          <a:solidFill>
            <a:srgbClr val="ffffff"/>
          </a:solidFill>
          <a:ln>
            <a:noFill/>
          </a:ln>
        </p:spPr>
        <p:style>
          <a:lnRef idx="0"/>
          <a:fillRef idx="0"/>
          <a:effectRef idx="0"/>
          <a:fontRef idx="minor"/>
        </p:style>
      </p:sp>
      <p:sp>
        <p:nvSpPr>
          <p:cNvPr id="807" name="CustomShape 130"/>
          <p:cNvSpPr/>
          <p:nvPr/>
        </p:nvSpPr>
        <p:spPr>
          <a:xfrm>
            <a:off x="1871640" y="6831000"/>
            <a:ext cx="7751520" cy="118800"/>
          </a:xfrm>
          <a:prstGeom prst="rect">
            <a:avLst/>
          </a:prstGeom>
          <a:solidFill>
            <a:srgbClr val="ffffff"/>
          </a:solidFill>
          <a:ln>
            <a:noFill/>
          </a:ln>
        </p:spPr>
        <p:style>
          <a:lnRef idx="0"/>
          <a:fillRef idx="0"/>
          <a:effectRef idx="0"/>
          <a:fontRef idx="minor"/>
        </p:style>
      </p:sp>
      <p:sp>
        <p:nvSpPr>
          <p:cNvPr id="808" name="Line 131"/>
          <p:cNvSpPr/>
          <p:nvPr/>
        </p:nvSpPr>
        <p:spPr>
          <a:xfrm>
            <a:off x="1979280" y="3315960"/>
            <a:ext cx="1800" cy="2894040"/>
          </a:xfrm>
          <a:prstGeom prst="line">
            <a:avLst/>
          </a:prstGeom>
          <a:ln w="22320">
            <a:solidFill>
              <a:srgbClr val="000000"/>
            </a:solidFill>
            <a:round/>
          </a:ln>
        </p:spPr>
        <p:style>
          <a:lnRef idx="0"/>
          <a:fillRef idx="0"/>
          <a:effectRef idx="0"/>
          <a:fontRef idx="minor"/>
        </p:style>
      </p:sp>
      <p:sp>
        <p:nvSpPr>
          <p:cNvPr id="809" name="Line 132"/>
          <p:cNvSpPr/>
          <p:nvPr/>
        </p:nvSpPr>
        <p:spPr>
          <a:xfrm>
            <a:off x="9524880" y="3315960"/>
            <a:ext cx="1440" cy="2905200"/>
          </a:xfrm>
          <a:prstGeom prst="line">
            <a:avLst/>
          </a:prstGeom>
          <a:ln w="22320">
            <a:solidFill>
              <a:srgbClr val="000000"/>
            </a:solidFill>
            <a:round/>
          </a:ln>
        </p:spPr>
        <p:style>
          <a:lnRef idx="0"/>
          <a:fillRef idx="0"/>
          <a:effectRef idx="0"/>
          <a:fontRef idx="minor"/>
        </p:style>
      </p:sp>
      <p:sp>
        <p:nvSpPr>
          <p:cNvPr id="810" name="Line 133"/>
          <p:cNvSpPr/>
          <p:nvPr/>
        </p:nvSpPr>
        <p:spPr>
          <a:xfrm>
            <a:off x="1979280" y="3315960"/>
            <a:ext cx="7534440" cy="1800"/>
          </a:xfrm>
          <a:prstGeom prst="line">
            <a:avLst/>
          </a:prstGeom>
          <a:ln w="22320">
            <a:solidFill>
              <a:srgbClr val="000000"/>
            </a:solidFill>
            <a:round/>
          </a:ln>
        </p:spPr>
        <p:style>
          <a:lnRef idx="0"/>
          <a:fillRef idx="0"/>
          <a:effectRef idx="0"/>
          <a:fontRef idx="minor"/>
        </p:style>
      </p:sp>
      <p:sp>
        <p:nvSpPr>
          <p:cNvPr id="811" name="Line 134"/>
          <p:cNvSpPr/>
          <p:nvPr/>
        </p:nvSpPr>
        <p:spPr>
          <a:xfrm>
            <a:off x="1979280" y="6221160"/>
            <a:ext cx="7545600" cy="1800"/>
          </a:xfrm>
          <a:prstGeom prst="line">
            <a:avLst/>
          </a:prstGeom>
          <a:ln w="22320">
            <a:solidFill>
              <a:srgbClr val="000000"/>
            </a:solidFill>
            <a:round/>
          </a:ln>
        </p:spPr>
        <p:style>
          <a:lnRef idx="0"/>
          <a:fillRef idx="0"/>
          <a:effectRef idx="0"/>
          <a:fontRef idx="minor"/>
        </p:style>
      </p:sp>
      <p:sp>
        <p:nvSpPr>
          <p:cNvPr id="812" name="Line 135"/>
          <p:cNvSpPr/>
          <p:nvPr/>
        </p:nvSpPr>
        <p:spPr>
          <a:xfrm>
            <a:off x="1990440" y="3740040"/>
            <a:ext cx="7512120" cy="1440"/>
          </a:xfrm>
          <a:prstGeom prst="line">
            <a:avLst/>
          </a:prstGeom>
          <a:ln w="22320">
            <a:solidFill>
              <a:srgbClr val="000000"/>
            </a:solidFill>
            <a:round/>
          </a:ln>
        </p:spPr>
        <p:style>
          <a:lnRef idx="0"/>
          <a:fillRef idx="0"/>
          <a:effectRef idx="0"/>
          <a:fontRef idx="minor"/>
        </p:style>
      </p:sp>
      <p:sp>
        <p:nvSpPr>
          <p:cNvPr id="813" name="Line 136"/>
          <p:cNvSpPr/>
          <p:nvPr/>
        </p:nvSpPr>
        <p:spPr>
          <a:xfrm>
            <a:off x="7078320" y="3327120"/>
            <a:ext cx="1800" cy="2871720"/>
          </a:xfrm>
          <a:prstGeom prst="line">
            <a:avLst/>
          </a:prstGeom>
          <a:ln w="22320">
            <a:solidFill>
              <a:srgbClr val="000000"/>
            </a:solidFill>
            <a:round/>
          </a:ln>
        </p:spPr>
        <p:style>
          <a:lnRef idx="0"/>
          <a:fillRef idx="0"/>
          <a:effectRef idx="0"/>
          <a:fontRef idx="minor"/>
        </p:style>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INTERPRETATION</a:t>
            </a:r>
            <a:endParaRPr b="0" lang="en-US" sz="1800" spc="-1" strike="noStrike">
              <a:solidFill>
                <a:srgbClr val="000000"/>
              </a:solidFill>
              <a:uFill>
                <a:solidFill>
                  <a:srgbClr val="ffffff"/>
                </a:solidFill>
              </a:uFill>
              <a:latin typeface="Calibri"/>
            </a:endParaRPr>
          </a:p>
        </p:txBody>
      </p:sp>
      <p:sp>
        <p:nvSpPr>
          <p:cNvPr id="815" name="TextShape 2"/>
          <p:cNvSpPr txBox="1"/>
          <p:nvPr/>
        </p:nvSpPr>
        <p:spPr>
          <a:xfrm>
            <a:off x="1905120" y="1905120"/>
            <a:ext cx="8573760" cy="4952520"/>
          </a:xfrm>
          <a:prstGeom prst="rect">
            <a:avLst/>
          </a:prstGeom>
          <a:noFill/>
          <a:ln>
            <a:noFill/>
          </a:ln>
        </p:spPr>
        <p:txBody>
          <a:bodyPr/>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Only one item, item 2 “My supervisor displays a high level of specialist knowledge and skill”, has a loading on Component 3 without a loading on any other Component.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Generally, if a Component has </a:t>
            </a:r>
            <a:r>
              <a:rPr b="1" lang="en-US" sz="2400" spc="-1" strike="noStrike">
                <a:solidFill>
                  <a:srgbClr val="000000"/>
                </a:solidFill>
                <a:uFill>
                  <a:solidFill>
                    <a:srgbClr val="ffffff"/>
                  </a:solidFill>
                </a:uFill>
                <a:latin typeface="Calibri"/>
              </a:rPr>
              <a:t>3 or less</a:t>
            </a:r>
            <a:r>
              <a:rPr b="0"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loading onto it</a:t>
            </a:r>
            <a:r>
              <a:rPr b="0" lang="en-US" sz="2400" spc="-1" strike="noStrike">
                <a:solidFill>
                  <a:srgbClr val="000000"/>
                </a:solidFill>
                <a:uFill>
                  <a:solidFill>
                    <a:srgbClr val="ffffff"/>
                  </a:solidFill>
                </a:uFill>
                <a:latin typeface="Calibri"/>
              </a:rPr>
              <a:t> (and these items do not also have loadings on other components), it is often considered </a:t>
            </a:r>
            <a:r>
              <a:rPr b="1" lang="en-US" sz="2400" spc="-1" strike="noStrike">
                <a:solidFill>
                  <a:srgbClr val="000000"/>
                </a:solidFill>
                <a:uFill>
                  <a:solidFill>
                    <a:srgbClr val="ffffff"/>
                  </a:solidFill>
                </a:uFill>
                <a:latin typeface="Calibri"/>
              </a:rPr>
              <a:t>likely to not be reliable</a:t>
            </a:r>
            <a:r>
              <a:rPr b="0" lang="en-US" sz="2400" spc="-1" strike="noStrike">
                <a:solidFill>
                  <a:srgbClr val="000000"/>
                </a:solidFill>
                <a:uFill>
                  <a:solidFill>
                    <a:srgbClr val="ffffff"/>
                  </a:solidFill>
                </a:uFill>
                <a:latin typeface="Calibri"/>
              </a:rPr>
              <a:t> and the researcher will usually choose </a:t>
            </a:r>
            <a:r>
              <a:rPr b="1" lang="en-US" sz="2400" spc="-1" strike="noStrike">
                <a:solidFill>
                  <a:srgbClr val="000000"/>
                </a:solidFill>
                <a:uFill>
                  <a:solidFill>
                    <a:srgbClr val="ffffff"/>
                  </a:solidFill>
                </a:uFill>
                <a:latin typeface="Calibri"/>
              </a:rPr>
              <a:t>not to attempt an interpretation</a:t>
            </a: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this case, given only two items loaded onto Component 3, and one of these was a complex item with a loading on Component 2 as well, we won’t attempt to interpret Component 3. (Note that, in this case, this decision is also consistent with the results of the scree test.) </a:t>
            </a:r>
            <a:endParaRPr b="0" lang="en-US" sz="2800" spc="-1" strike="noStrike">
              <a:solidFill>
                <a:srgbClr val="000000"/>
              </a:solidFill>
              <a:uFill>
                <a:solidFill>
                  <a:srgbClr val="ffffff"/>
                </a:solidFill>
              </a:uFill>
              <a:latin typeface="Calibri"/>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FACTOR SCORES</a:t>
            </a:r>
            <a:endParaRPr b="0" lang="en-US" sz="1800" spc="-1" strike="noStrike">
              <a:solidFill>
                <a:srgbClr val="000000"/>
              </a:solidFill>
              <a:uFill>
                <a:solidFill>
                  <a:srgbClr val="ffffff"/>
                </a:solidFill>
              </a:uFill>
              <a:latin typeface="Calibri"/>
            </a:endParaRPr>
          </a:p>
        </p:txBody>
      </p:sp>
      <p:sp>
        <p:nvSpPr>
          <p:cNvPr id="817" name="TextShape 2"/>
          <p:cNvSpPr txBox="1"/>
          <p:nvPr/>
        </p:nvSpPr>
        <p:spPr>
          <a:xfrm>
            <a:off x="1905120" y="1905120"/>
            <a:ext cx="8573760" cy="4952520"/>
          </a:xfrm>
          <a:prstGeom prst="rect">
            <a:avLst/>
          </a:prstGeom>
          <a:noFill/>
          <a:ln>
            <a:noFill/>
          </a:ln>
        </p:spPr>
        <p:txBody>
          <a:bodyPr/>
          <a:p>
            <a:pPr marL="609480" indent="-609120" algn="just">
              <a:lnSpc>
                <a:spcPct val="100000"/>
              </a:lnSpc>
            </a:pPr>
            <a:r>
              <a:rPr b="1" lang="en-US" sz="2400" spc="-1" strike="noStrike">
                <a:solidFill>
                  <a:srgbClr val="000000"/>
                </a:solidFill>
                <a:uFill>
                  <a:solidFill>
                    <a:srgbClr val="ffffff"/>
                  </a:solidFill>
                </a:uFill>
                <a:latin typeface="Calibri"/>
              </a:rPr>
              <a:t>Step 4:  Generating scores for each case on our underlying dimensions via factor scores.</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PCA also provides us with a profile of each case in terms of the components. These are the </a:t>
            </a:r>
            <a:r>
              <a:rPr b="1" lang="en-US" sz="2400" spc="-1" strike="noStrike">
                <a:solidFill>
                  <a:srgbClr val="000000"/>
                </a:solidFill>
                <a:uFill>
                  <a:solidFill>
                    <a:srgbClr val="ffffff"/>
                  </a:solidFill>
                </a:uFill>
                <a:latin typeface="Calibri"/>
              </a:rPr>
              <a:t>Factor Scores.</a:t>
            </a:r>
            <a:endParaRPr b="0" lang="en-US" sz="2800" spc="-1" strike="noStrike">
              <a:solidFill>
                <a:srgbClr val="000000"/>
              </a:solidFill>
              <a:uFill>
                <a:solidFill>
                  <a:srgbClr val="ffffff"/>
                </a:solidFill>
              </a:uFill>
              <a:latin typeface="Calibri"/>
            </a:endParaRPr>
          </a:p>
        </p:txBody>
      </p:sp>
      <p:sp>
        <p:nvSpPr>
          <p:cNvPr id="818" name="CustomShape 3"/>
          <p:cNvSpPr/>
          <p:nvPr/>
        </p:nvSpPr>
        <p:spPr>
          <a:xfrm>
            <a:off x="3419640" y="2266920"/>
            <a:ext cx="9143640" cy="369000"/>
          </a:xfrm>
          <a:prstGeom prst="rect">
            <a:avLst/>
          </a:prstGeom>
          <a:noFill/>
          <a:ln>
            <a:noFill/>
          </a:ln>
        </p:spPr>
        <p:style>
          <a:lnRef idx="0"/>
          <a:fillRef idx="0"/>
          <a:effectRef idx="0"/>
          <a:fontRef idx="minor"/>
        </p:style>
      </p:sp>
      <p:pic>
        <p:nvPicPr>
          <p:cNvPr id="819" name="" descr=""/>
          <p:cNvPicPr/>
          <p:nvPr/>
        </p:nvPicPr>
        <p:blipFill>
          <a:blip r:embed="rId1"/>
          <a:stretch/>
        </p:blipFill>
        <p:spPr>
          <a:xfrm>
            <a:off x="1981080" y="3479760"/>
            <a:ext cx="7772400" cy="3365640"/>
          </a:xfrm>
          <a:prstGeom prst="rect">
            <a:avLst/>
          </a:prstGeom>
          <a:ln>
            <a:noFill/>
          </a:ln>
        </p:spPr>
      </p:pic>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FACTOR SCORES</a:t>
            </a:r>
            <a:endParaRPr b="0" lang="en-US" sz="1800" spc="-1" strike="noStrike">
              <a:solidFill>
                <a:srgbClr val="000000"/>
              </a:solidFill>
              <a:uFill>
                <a:solidFill>
                  <a:srgbClr val="ffffff"/>
                </a:solidFill>
              </a:uFill>
              <a:latin typeface="Calibri"/>
            </a:endParaRPr>
          </a:p>
        </p:txBody>
      </p:sp>
      <p:sp>
        <p:nvSpPr>
          <p:cNvPr id="821" name="TextShape 2"/>
          <p:cNvSpPr txBox="1"/>
          <p:nvPr/>
        </p:nvSpPr>
        <p:spPr>
          <a:xfrm>
            <a:off x="1905120" y="1905120"/>
            <a:ext cx="8573760" cy="4952520"/>
          </a:xfrm>
          <a:prstGeom prst="rect">
            <a:avLst/>
          </a:prstGeom>
          <a:noFill/>
          <a:ln>
            <a:noFill/>
          </a:ln>
        </p:spPr>
        <p:txBody>
          <a:bodyPr/>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variable fac1_1 and fac2_2 represent the factor scores on Component 1 and 2 respectively. So for each individual we now have a score for </a:t>
            </a:r>
            <a:r>
              <a:rPr b="0" i="1" lang="en-US" sz="2400" spc="-1" strike="noStrike">
                <a:solidFill>
                  <a:srgbClr val="000000"/>
                </a:solidFill>
                <a:uFill>
                  <a:solidFill>
                    <a:srgbClr val="ffffff"/>
                  </a:solidFill>
                </a:uFill>
                <a:latin typeface="Calibri"/>
              </a:rPr>
              <a:t>Supervisory Consultation and Cooperation</a:t>
            </a:r>
            <a:r>
              <a:rPr b="0" lang="en-US" sz="2400" spc="-1" strike="noStrike">
                <a:solidFill>
                  <a:srgbClr val="000000"/>
                </a:solidFill>
                <a:uFill>
                  <a:solidFill>
                    <a:srgbClr val="ffffff"/>
                  </a:solidFill>
                </a:uFill>
                <a:latin typeface="Calibri"/>
              </a:rPr>
              <a:t> (fac1_1) and </a:t>
            </a:r>
            <a:r>
              <a:rPr b="0" i="1" lang="en-US" sz="2400" spc="-1" strike="noStrike">
                <a:solidFill>
                  <a:srgbClr val="000000"/>
                </a:solidFill>
                <a:uFill>
                  <a:solidFill>
                    <a:srgbClr val="ffffff"/>
                  </a:solidFill>
                </a:uFill>
                <a:latin typeface="Calibri"/>
              </a:rPr>
              <a:t>Instrumental Supervision</a:t>
            </a:r>
            <a:r>
              <a:rPr b="0" lang="en-US" sz="2400" spc="-1" strike="noStrike">
                <a:solidFill>
                  <a:srgbClr val="000000"/>
                </a:solidFill>
                <a:uFill>
                  <a:solidFill>
                    <a:srgbClr val="ffffff"/>
                  </a:solidFill>
                </a:uFill>
                <a:latin typeface="Calibri"/>
              </a:rPr>
              <a:t> (fac2_1).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 have successfully reduced 12 variables (questionnaire items) asking </a:t>
            </a:r>
            <a:r>
              <a:rPr b="1" lang="en-US" sz="2400" spc="-1" strike="noStrike">
                <a:solidFill>
                  <a:srgbClr val="000000"/>
                </a:solidFill>
                <a:uFill>
                  <a:solidFill>
                    <a:srgbClr val="ffffff"/>
                  </a:solidFill>
                </a:uFill>
                <a:latin typeface="Calibri"/>
              </a:rPr>
              <a:t>specific questions about leadership</a:t>
            </a:r>
            <a:r>
              <a:rPr b="0" lang="en-US" sz="2400" spc="-1" strike="noStrike">
                <a:solidFill>
                  <a:srgbClr val="000000"/>
                </a:solidFill>
                <a:uFill>
                  <a:solidFill>
                    <a:srgbClr val="ffffff"/>
                  </a:solidFill>
                </a:uFill>
                <a:latin typeface="Calibri"/>
              </a:rPr>
              <a:t> down to two variables representing </a:t>
            </a:r>
            <a:r>
              <a:rPr b="1" lang="en-US" sz="2400" spc="-1" strike="noStrike">
                <a:solidFill>
                  <a:srgbClr val="000000"/>
                </a:solidFill>
                <a:uFill>
                  <a:solidFill>
                    <a:srgbClr val="ffffff"/>
                  </a:solidFill>
                </a:uFill>
                <a:latin typeface="Calibri"/>
              </a:rPr>
              <a:t>two general concepts of leadership</a:t>
            </a:r>
            <a:r>
              <a:rPr b="0" lang="en-US" sz="24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4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TextShape 1"/>
          <p:cNvSpPr txBox="1"/>
          <p:nvPr/>
        </p:nvSpPr>
        <p:spPr>
          <a:xfrm>
            <a:off x="838080" y="365040"/>
            <a:ext cx="10515240" cy="132516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rPr>
              <a:t>FACTOR SCORES</a:t>
            </a:r>
            <a:endParaRPr b="0" lang="en-US" sz="1800" spc="-1" strike="noStrike">
              <a:solidFill>
                <a:srgbClr val="000000"/>
              </a:solidFill>
              <a:uFill>
                <a:solidFill>
                  <a:srgbClr val="ffffff"/>
                </a:solidFill>
              </a:uFill>
              <a:latin typeface="Calibri"/>
            </a:endParaRPr>
          </a:p>
        </p:txBody>
      </p:sp>
      <p:sp>
        <p:nvSpPr>
          <p:cNvPr id="823" name="TextShape 2"/>
          <p:cNvSpPr txBox="1"/>
          <p:nvPr/>
        </p:nvSpPr>
        <p:spPr>
          <a:xfrm>
            <a:off x="1905120" y="1905120"/>
            <a:ext cx="8573760" cy="4952520"/>
          </a:xfrm>
          <a:prstGeom prst="rect">
            <a:avLst/>
          </a:prstGeom>
          <a:noFill/>
          <a:ln>
            <a:noFill/>
          </a:ln>
        </p:spPr>
        <p:txBody>
          <a:bodyPr/>
          <a:p>
            <a:pPr marL="609480" indent="-609120" algn="just">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a:t>
            </a:r>
            <a:r>
              <a:rPr b="1" lang="en-US" sz="2800" spc="-1" strike="noStrike">
                <a:solidFill>
                  <a:srgbClr val="000000"/>
                </a:solidFill>
                <a:uFill>
                  <a:solidFill>
                    <a:srgbClr val="ffffff"/>
                  </a:solidFill>
                </a:uFill>
                <a:latin typeface="Calibri"/>
              </a:rPr>
              <a:t>factor scores may now be used in subsequent analyses</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For example, if the data in our data file represented the responses from more than one firm, we could run an analysis of variance to compare the different firms’ scores on each of these two dimensions. Or we could use any other grouping that might be appropriate for our particular sample. We could also see if these new variables were correlated with any other items that were not used in the PCA. </a:t>
            </a:r>
            <a:endParaRPr b="0" lang="en-US" sz="2800" spc="-1" strike="noStrike">
              <a:solidFill>
                <a:srgbClr val="000000"/>
              </a:solidFill>
              <a:uFill>
                <a:solidFill>
                  <a:srgbClr val="ffffff"/>
                </a:solidFill>
              </a:uFill>
              <a:latin typeface="Calibri"/>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TextShape 1"/>
          <p:cNvSpPr txBox="1"/>
          <p:nvPr/>
        </p:nvSpPr>
        <p:spPr>
          <a:xfrm>
            <a:off x="838080" y="365040"/>
            <a:ext cx="10515240" cy="1325160"/>
          </a:xfrm>
          <a:prstGeom prst="rect">
            <a:avLst/>
          </a:prstGeom>
          <a:noFill/>
          <a:ln>
            <a:noFill/>
          </a:ln>
        </p:spPr>
        <p:txBody>
          <a:bodyPr anchor="ctr"/>
          <a:p>
            <a:pPr>
              <a:lnSpc>
                <a:spcPct val="100000"/>
              </a:lnSpc>
            </a:pPr>
            <a:r>
              <a:rPr b="0" lang="en-US" sz="4000" spc="-1" strike="noStrike">
                <a:solidFill>
                  <a:srgbClr val="000000"/>
                </a:solidFill>
                <a:uFill>
                  <a:solidFill>
                    <a:srgbClr val="ffffff"/>
                  </a:solidFill>
                </a:uFill>
                <a:latin typeface="Calibri Light"/>
              </a:rPr>
              <a:t>PCA IN BUSINESS RESEARCH</a:t>
            </a:r>
            <a:endParaRPr b="0" lang="en-US" sz="1800" spc="-1" strike="noStrike">
              <a:solidFill>
                <a:srgbClr val="000000"/>
              </a:solidFill>
              <a:uFill>
                <a:solidFill>
                  <a:srgbClr val="ffffff"/>
                </a:solidFill>
              </a:uFill>
              <a:latin typeface="Calibri"/>
            </a:endParaRPr>
          </a:p>
        </p:txBody>
      </p:sp>
      <p:sp>
        <p:nvSpPr>
          <p:cNvPr id="825" name="TextShape 2"/>
          <p:cNvSpPr txBox="1"/>
          <p:nvPr/>
        </p:nvSpPr>
        <p:spPr>
          <a:xfrm>
            <a:off x="441360" y="2017800"/>
            <a:ext cx="10037160" cy="4219200"/>
          </a:xfrm>
          <a:prstGeom prst="rect">
            <a:avLst/>
          </a:prstGeom>
          <a:noFill/>
          <a:ln>
            <a:noFill/>
          </a:ln>
        </p:spPr>
        <p:txBody>
          <a:bodyPr/>
          <a:p>
            <a:pPr marL="609480" indent="-609120" algn="just">
              <a:lnSpc>
                <a:spcPct val="100000"/>
              </a:lnSpc>
            </a:pPr>
            <a:r>
              <a:rPr b="1" lang="en-US" sz="3600" spc="-1" strike="noStrike">
                <a:solidFill>
                  <a:srgbClr val="000000"/>
                </a:solidFill>
                <a:uFill>
                  <a:solidFill>
                    <a:srgbClr val="ffffff"/>
                  </a:solidFill>
                </a:uFill>
                <a:latin typeface="Calibri"/>
              </a:rPr>
              <a:t>       </a:t>
            </a:r>
            <a:r>
              <a:rPr b="1" lang="en-US" sz="3600" spc="-1" strike="noStrike">
                <a:solidFill>
                  <a:srgbClr val="000000"/>
                </a:solidFill>
                <a:uFill>
                  <a:solidFill>
                    <a:srgbClr val="ffffff"/>
                  </a:solidFill>
                </a:uFill>
                <a:latin typeface="Calibri"/>
              </a:rPr>
              <a:t>First</a:t>
            </a:r>
            <a:r>
              <a:rPr b="0" lang="en-US" sz="3600" spc="-1" strike="noStrike">
                <a:solidFill>
                  <a:srgbClr val="000000"/>
                </a:solidFill>
                <a:uFill>
                  <a:solidFill>
                    <a:srgbClr val="ffffff"/>
                  </a:solidFill>
                </a:uFill>
                <a:latin typeface="Calibri"/>
              </a:rPr>
              <a:t>, it can be used to help decide how many underlying dimensions are important within a particular domain. For example, it can help provide an answer to questions such as:</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Calibri"/>
              </a:rPr>
              <a:t>	</a:t>
            </a:r>
            <a:r>
              <a:rPr b="0" i="1" lang="en-US" sz="3600" spc="-1" strike="noStrike">
                <a:solidFill>
                  <a:srgbClr val="000000"/>
                </a:solidFill>
                <a:uFill>
                  <a:solidFill>
                    <a:srgbClr val="ffffff"/>
                  </a:solidFill>
                </a:uFill>
                <a:latin typeface="Calibri"/>
              </a:rPr>
              <a:t>How many distinctly different aspects of CEO leadership exist?</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36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TextShape 1"/>
          <p:cNvSpPr txBox="1"/>
          <p:nvPr/>
        </p:nvSpPr>
        <p:spPr>
          <a:xfrm>
            <a:off x="838080" y="365040"/>
            <a:ext cx="10515240" cy="1325160"/>
          </a:xfrm>
          <a:prstGeom prst="rect">
            <a:avLst/>
          </a:prstGeom>
          <a:noFill/>
          <a:ln>
            <a:noFill/>
          </a:ln>
        </p:spPr>
        <p:txBody>
          <a:bodyPr anchor="ctr"/>
          <a:p>
            <a:pPr>
              <a:lnSpc>
                <a:spcPct val="100000"/>
              </a:lnSpc>
            </a:pPr>
            <a:r>
              <a:rPr b="0" lang="en-US" sz="4000" spc="-1" strike="noStrike">
                <a:solidFill>
                  <a:srgbClr val="000000"/>
                </a:solidFill>
                <a:uFill>
                  <a:solidFill>
                    <a:srgbClr val="ffffff"/>
                  </a:solidFill>
                </a:uFill>
                <a:latin typeface="Calibri Light"/>
              </a:rPr>
              <a:t>PCA IN BUSINESS RESEARCH</a:t>
            </a:r>
            <a:endParaRPr b="0" lang="en-US" sz="1800" spc="-1" strike="noStrike">
              <a:solidFill>
                <a:srgbClr val="000000"/>
              </a:solidFill>
              <a:uFill>
                <a:solidFill>
                  <a:srgbClr val="ffffff"/>
                </a:solidFill>
              </a:uFill>
              <a:latin typeface="Calibri"/>
            </a:endParaRPr>
          </a:p>
        </p:txBody>
      </p:sp>
      <p:sp>
        <p:nvSpPr>
          <p:cNvPr id="827" name="TextShape 2"/>
          <p:cNvSpPr txBox="1"/>
          <p:nvPr/>
        </p:nvSpPr>
        <p:spPr>
          <a:xfrm>
            <a:off x="220680" y="1376640"/>
            <a:ext cx="10342080" cy="4839840"/>
          </a:xfrm>
          <a:prstGeom prst="rect">
            <a:avLst/>
          </a:prstGeom>
          <a:noFill/>
          <a:ln>
            <a:noFill/>
          </a:ln>
        </p:spPr>
        <p:txBody>
          <a:bodyPr/>
          <a:p>
            <a:pPr marL="609480" indent="-609120" algn="just">
              <a:lnSpc>
                <a:spcPct val="100000"/>
              </a:lnSpc>
            </a:pPr>
            <a:r>
              <a:rPr b="1" lang="en-US" sz="2800" spc="-1" strike="noStrike">
                <a:solidFill>
                  <a:srgbClr val="000000"/>
                </a:solidFill>
                <a:uFill>
                  <a:solidFill>
                    <a:srgbClr val="ffffff"/>
                  </a:solidFill>
                </a:uFill>
                <a:latin typeface="Calibri"/>
              </a:rPr>
              <a:t>Second</a:t>
            </a:r>
            <a:r>
              <a:rPr b="0" lang="en-US" sz="2800" spc="-1" strike="noStrike">
                <a:solidFill>
                  <a:srgbClr val="000000"/>
                </a:solidFill>
                <a:uFill>
                  <a:solidFill>
                    <a:srgbClr val="ffffff"/>
                  </a:solidFill>
                </a:uFill>
                <a:latin typeface="Calibri"/>
              </a:rPr>
              <a:t>, PCA can be used to reduce the length of a questionnaire. </a:t>
            </a:r>
            <a:endParaRPr b="0" lang="en-US" sz="2800" spc="-1" strike="noStrike">
              <a:solidFill>
                <a:srgbClr val="000000"/>
              </a:solidFill>
              <a:uFill>
                <a:solidFill>
                  <a:srgbClr val="ffffff"/>
                </a:solidFill>
              </a:uFill>
              <a:latin typeface="Calibri"/>
            </a:endParaRPr>
          </a:p>
          <a:p>
            <a:pPr marL="609480" indent="-609120" algn="just">
              <a:lnSpc>
                <a:spcPct val="100000"/>
              </a:lnSpc>
            </a:pP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For example, if your pilot questionnaire was several hundred questions long and 40 items all loaded onto a single component, you would conclude that these 40 items are all actually measuring a single underlying property. </a:t>
            </a:r>
            <a:endParaRPr b="0" lang="en-US" sz="2800" spc="-1" strike="noStrike">
              <a:solidFill>
                <a:srgbClr val="000000"/>
              </a:solidFill>
              <a:uFill>
                <a:solidFill>
                  <a:srgbClr val="ffffff"/>
                </a:solidFill>
              </a:uFill>
              <a:latin typeface="Calibri"/>
            </a:endParaRPr>
          </a:p>
          <a:p>
            <a:pPr marL="609480" indent="-609120" algn="just">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It would be logical to reduce this number of items and choose, in the future, to only include the few items (say 5) which loaded most strongly onto the underlying component.</a:t>
            </a:r>
            <a:endParaRPr b="0" lang="en-US" sz="2800" spc="-1" strike="noStrike">
              <a:solidFill>
                <a:srgbClr val="000000"/>
              </a:solidFill>
              <a:uFill>
                <a:solidFill>
                  <a:srgbClr val="ffffff"/>
                </a:solidFill>
              </a:uFill>
              <a:latin typeface="Calibri"/>
            </a:endParaRPr>
          </a:p>
          <a:p>
            <a:pPr marL="609480" indent="-609120" algn="just">
              <a:lnSpc>
                <a:spcPct val="100000"/>
              </a:lnSpc>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TextShape 1"/>
          <p:cNvSpPr txBox="1"/>
          <p:nvPr/>
        </p:nvSpPr>
        <p:spPr>
          <a:xfrm>
            <a:off x="1981080" y="274680"/>
            <a:ext cx="8229240" cy="632880"/>
          </a:xfrm>
          <a:prstGeom prst="rect">
            <a:avLst/>
          </a:prstGeom>
          <a:noFill/>
          <a:ln>
            <a:noFill/>
          </a:ln>
        </p:spPr>
        <p:txBody>
          <a:bodyPr anchor="ctr"/>
          <a:p>
            <a:pPr>
              <a:lnSpc>
                <a:spcPct val="100000"/>
              </a:lnSpc>
            </a:pPr>
            <a:r>
              <a:rPr b="1" lang="en-US" sz="3200" spc="-1" strike="noStrike">
                <a:solidFill>
                  <a:srgbClr val="000000"/>
                </a:solidFill>
                <a:uFill>
                  <a:solidFill>
                    <a:srgbClr val="ffffff"/>
                  </a:solidFill>
                </a:uFill>
                <a:latin typeface="Calibri Light"/>
              </a:rPr>
              <a:t>PROBLEMS WITH NAMING FACTORS</a:t>
            </a:r>
            <a:endParaRPr b="0" lang="en-US" sz="1800" spc="-1" strike="noStrike">
              <a:solidFill>
                <a:srgbClr val="000000"/>
              </a:solidFill>
              <a:uFill>
                <a:solidFill>
                  <a:srgbClr val="ffffff"/>
                </a:solidFill>
              </a:uFill>
              <a:latin typeface="Calibri"/>
            </a:endParaRPr>
          </a:p>
        </p:txBody>
      </p:sp>
      <p:sp>
        <p:nvSpPr>
          <p:cNvPr id="829" name="TextShape 2"/>
          <p:cNvSpPr txBox="1"/>
          <p:nvPr/>
        </p:nvSpPr>
        <p:spPr>
          <a:xfrm>
            <a:off x="1703520" y="1268280"/>
            <a:ext cx="8713440" cy="5589360"/>
          </a:xfrm>
          <a:prstGeom prst="rect">
            <a:avLst/>
          </a:prstGeom>
          <a:noFill/>
          <a:ln>
            <a:noFill/>
          </a:ln>
        </p:spPr>
        <p:txBody>
          <a:bodyPr/>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Naming Factors is subjective; a factor should bear a name that reflects the most important variables that load on it.</a:t>
            </a:r>
            <a:endParaRPr b="0" lang="en-US" sz="2800" spc="-1" strike="noStrike">
              <a:solidFill>
                <a:srgbClr val="000000"/>
              </a:solidFill>
              <a:uFill>
                <a:solidFill>
                  <a:srgbClr val="ffffff"/>
                </a:solidFill>
              </a:uFill>
              <a:latin typeface="Calibri"/>
            </a:endParaRPr>
          </a:p>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The initial choice of tests or items govern the validity of the final outcome of the factor structure that emerges</a:t>
            </a:r>
            <a:endParaRPr b="0" lang="en-US" sz="2800" spc="-1" strike="noStrike">
              <a:solidFill>
                <a:srgbClr val="000000"/>
              </a:solidFill>
              <a:uFill>
                <a:solidFill>
                  <a:srgbClr val="ffffff"/>
                </a:solidFill>
              </a:uFill>
              <a:latin typeface="Calibri"/>
            </a:endParaRPr>
          </a:p>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Alternative orthogonal and oblique solutions as well as rotational solutions may produce valid but different structures</a:t>
            </a:r>
            <a:endParaRPr b="0" lang="en-US" sz="2800" spc="-1" strike="noStrike">
              <a:solidFill>
                <a:srgbClr val="000000"/>
              </a:solidFill>
              <a:uFill>
                <a:solidFill>
                  <a:srgbClr val="ffffff"/>
                </a:solidFill>
              </a:uFill>
              <a:latin typeface="Calibri"/>
            </a:endParaRPr>
          </a:p>
          <a:p>
            <a:pPr marL="228600" indent="-228240">
              <a:lnSpc>
                <a:spcPct val="80000"/>
              </a:lnSpc>
              <a:buClr>
                <a:srgbClr val="000000"/>
              </a:buClr>
              <a:buFont typeface="Arial"/>
              <a:buChar char="•"/>
            </a:pPr>
            <a:r>
              <a:rPr b="0" lang="en-US" sz="2800" spc="-1" strike="noStrike">
                <a:solidFill>
                  <a:srgbClr val="000000"/>
                </a:solidFill>
                <a:uFill>
                  <a:solidFill>
                    <a:srgbClr val="ffffff"/>
                  </a:solidFill>
                </a:uFill>
                <a:latin typeface="Calibri"/>
              </a:rPr>
              <a:t>When reading a research article using factor analysis consider carefully whether the name the researcher gives to a factor really does capture the essence of the items, qualities or opinions that load on it </a:t>
            </a:r>
            <a:endParaRPr b="0" lang="en-US" sz="2800" spc="-1" strike="noStrike">
              <a:solidFill>
                <a:srgbClr val="000000"/>
              </a:solidFill>
              <a:uFill>
                <a:solidFill>
                  <a:srgbClr val="ffffff"/>
                </a:solidFill>
              </a:uFill>
              <a:latin typeface="Calibri"/>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3" descr=""/>
          <p:cNvPicPr/>
          <p:nvPr/>
        </p:nvPicPr>
        <p:blipFill>
          <a:blip r:embed="rId1"/>
          <a:stretch/>
        </p:blipFill>
        <p:spPr>
          <a:xfrm>
            <a:off x="933840" y="523440"/>
            <a:ext cx="10641960" cy="4338360"/>
          </a:xfrm>
          <a:prstGeom prst="rect">
            <a:avLst/>
          </a:prstGeom>
          <a:ln>
            <a:noFill/>
          </a:ln>
        </p:spPr>
      </p:pic>
      <p:sp>
        <p:nvSpPr>
          <p:cNvPr id="135" name="TextShape 1"/>
          <p:cNvSpPr txBox="1"/>
          <p:nvPr/>
        </p:nvSpPr>
        <p:spPr>
          <a:xfrm>
            <a:off x="838080" y="200520"/>
            <a:ext cx="10515240" cy="66780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Pictures of PCA: continued</a:t>
            </a:r>
            <a:endParaRPr b="0" lang="en-US" sz="1800" spc="-1" strike="noStrike">
              <a:solidFill>
                <a:srgbClr val="000000"/>
              </a:solidFill>
              <a:uFill>
                <a:solidFill>
                  <a:srgbClr val="ffffff"/>
                </a:solidFill>
              </a:uFill>
              <a:latin typeface="Calibri"/>
            </a:endParaRPr>
          </a:p>
        </p:txBody>
      </p:sp>
      <p:sp>
        <p:nvSpPr>
          <p:cNvPr id="136" name="TextShape 2"/>
          <p:cNvSpPr txBox="1"/>
          <p:nvPr/>
        </p:nvSpPr>
        <p:spPr>
          <a:xfrm>
            <a:off x="589680" y="5126760"/>
            <a:ext cx="10975320" cy="14673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Plots of the first principal component scores  versus pop and ad.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 relationships are strong.</a:t>
            </a:r>
            <a:endParaRPr b="0" lang="en-US" sz="2800" spc="-1" strike="noStrike">
              <a:solidFill>
                <a:srgbClr val="000000"/>
              </a:solidFill>
              <a:uFill>
                <a:solidFill>
                  <a:srgbClr val="ffffff"/>
                </a:solidFill>
              </a:uFill>
              <a:latin typeface="Calibri"/>
            </a:endParaRPr>
          </a:p>
        </p:txBody>
      </p:sp>
      <p:sp>
        <p:nvSpPr>
          <p:cNvPr id="137" name="TextShape 3"/>
          <p:cNvSpPr txBox="1"/>
          <p:nvPr/>
        </p:nvSpPr>
        <p:spPr>
          <a:xfrm>
            <a:off x="589680" y="5126760"/>
            <a:ext cx="10975320" cy="1467360"/>
          </a:xfrm>
          <a:prstGeom prst="rect">
            <a:avLst/>
          </a:prstGeom>
          <a:blipFill>
            <a:blip r:embed="rId2"/>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109080"/>
            <a:ext cx="10515240" cy="38448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Pictures of PCA: continued</a:t>
            </a:r>
            <a:endParaRPr b="0" lang="en-US" sz="1800" spc="-1" strike="noStrike">
              <a:solidFill>
                <a:srgbClr val="000000"/>
              </a:solidFill>
              <a:uFill>
                <a:solidFill>
                  <a:srgbClr val="ffffff"/>
                </a:solidFill>
              </a:uFill>
              <a:latin typeface="Calibri"/>
            </a:endParaRPr>
          </a:p>
        </p:txBody>
      </p:sp>
      <p:sp>
        <p:nvSpPr>
          <p:cNvPr id="139" name="TextShape 2"/>
          <p:cNvSpPr txBox="1"/>
          <p:nvPr/>
        </p:nvSpPr>
        <p:spPr>
          <a:xfrm>
            <a:off x="838080" y="4745880"/>
            <a:ext cx="10515240" cy="143100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Plots of the second principal component scores versus pop and ad.</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 relationships are weak.</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
        <p:nvSpPr>
          <p:cNvPr id="140" name="TextShape 3"/>
          <p:cNvSpPr txBox="1"/>
          <p:nvPr/>
        </p:nvSpPr>
        <p:spPr>
          <a:xfrm>
            <a:off x="838080" y="4745880"/>
            <a:ext cx="10515240" cy="143100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pic>
        <p:nvPicPr>
          <p:cNvPr id="141" name="Picture 3" descr=""/>
          <p:cNvPicPr/>
          <p:nvPr/>
        </p:nvPicPr>
        <p:blipFill>
          <a:blip r:embed="rId2"/>
          <a:stretch/>
        </p:blipFill>
        <p:spPr>
          <a:xfrm>
            <a:off x="766440" y="518400"/>
            <a:ext cx="9666360" cy="3482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38400" y="237240"/>
            <a:ext cx="11015280" cy="237960"/>
          </a:xfrm>
          <a:prstGeom prst="rect">
            <a:avLst/>
          </a:prstGeom>
          <a:noFill/>
          <a:ln>
            <a:noFill/>
          </a:ln>
        </p:spPr>
        <p:txBody>
          <a:bodyPr anchor="ctr"/>
          <a:p>
            <a:pPr algn="ctr">
              <a:lnSpc>
                <a:spcPct val="100000"/>
              </a:lnSpc>
            </a:pPr>
            <a:r>
              <a:rPr b="1" lang="en-US" sz="4400" spc="-1" strike="noStrike">
                <a:solidFill>
                  <a:srgbClr val="ff0000"/>
                </a:solidFill>
                <a:uFill>
                  <a:solidFill>
                    <a:srgbClr val="ffffff"/>
                  </a:solidFill>
                </a:uFill>
                <a:latin typeface="Calibri Light"/>
              </a:rPr>
              <a:t>Application to Principal Components Regression</a:t>
            </a:r>
            <a:endParaRPr b="0" lang="en-US" sz="1800" spc="-1" strike="noStrike">
              <a:solidFill>
                <a:srgbClr val="000000"/>
              </a:solidFill>
              <a:uFill>
                <a:solidFill>
                  <a:srgbClr val="ffffff"/>
                </a:solidFill>
              </a:uFill>
              <a:latin typeface="Calibri"/>
            </a:endParaRPr>
          </a:p>
        </p:txBody>
      </p:sp>
      <p:sp>
        <p:nvSpPr>
          <p:cNvPr id="143" name="TextShape 2"/>
          <p:cNvSpPr txBox="1"/>
          <p:nvPr/>
        </p:nvSpPr>
        <p:spPr>
          <a:xfrm>
            <a:off x="838080" y="4480560"/>
            <a:ext cx="10515240" cy="1695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PCR was applied to two simulated data sets. The black, green,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and purple lines correspond to squared bias, variance, and test</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mean squared error, respectively. </a:t>
            </a:r>
            <a:endParaRPr b="0" lang="en-US" sz="2800" spc="-1" strike="noStrike">
              <a:solidFill>
                <a:srgbClr val="000000"/>
              </a:solidFill>
              <a:uFill>
                <a:solidFill>
                  <a:srgbClr val="ffffff"/>
                </a:solidFill>
              </a:uFill>
              <a:latin typeface="Calibri"/>
            </a:endParaRPr>
          </a:p>
        </p:txBody>
      </p:sp>
      <p:pic>
        <p:nvPicPr>
          <p:cNvPr id="144" name="Picture 3" descr=""/>
          <p:cNvPicPr/>
          <p:nvPr/>
        </p:nvPicPr>
        <p:blipFill>
          <a:blip r:embed="rId1"/>
          <a:stretch/>
        </p:blipFill>
        <p:spPr>
          <a:xfrm>
            <a:off x="1496880" y="658440"/>
            <a:ext cx="9542520" cy="3723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1582</TotalTime>
  <Application>LibreOffice/5.2.3.3$MacOSX_X86_64 LibreOffice_project/d54a8868f08a7b39642414cf2c8ef2f228f780cf</Application>
  <Words>4218</Words>
  <Paragraphs>590</Paragraphs>
  <Company>Worcester Polytechnic Institute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2015-10-23T22:07:05Z</dcterms:created>
  <dc:creator>Fatemeh Emdad</dc:creator>
  <dc:description/>
  <dc:language>en-US</dc:language>
  <cp:lastModifiedBy/>
  <dcterms:modified xsi:type="dcterms:W3CDTF">2016-12-04T12:58:36Z</dcterms:modified>
  <cp:revision>42</cp:revision>
  <dc:subject/>
  <dc:title>Dimension Reduction Methods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Worcester Polytechnic Institute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68</vt:i4>
  </property>
</Properties>
</file>