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0"/>
  </p:notesMasterIdLst>
  <p:sldIdLst>
    <p:sldId id="259" r:id="rId2"/>
    <p:sldId id="305" r:id="rId3"/>
    <p:sldId id="304" r:id="rId4"/>
    <p:sldId id="306" r:id="rId5"/>
    <p:sldId id="307" r:id="rId6"/>
    <p:sldId id="308" r:id="rId7"/>
    <p:sldId id="309" r:id="rId8"/>
    <p:sldId id="260" r:id="rId9"/>
    <p:sldId id="264" r:id="rId10"/>
    <p:sldId id="267" r:id="rId11"/>
    <p:sldId id="268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8" r:id="rId23"/>
    <p:sldId id="292" r:id="rId24"/>
    <p:sldId id="294" r:id="rId25"/>
    <p:sldId id="295" r:id="rId26"/>
    <p:sldId id="297" r:id="rId27"/>
    <p:sldId id="302" r:id="rId28"/>
    <p:sldId id="303" r:id="rId2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344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09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0574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689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7026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846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136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7172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7223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5141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967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81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341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8183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263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578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554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0984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69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147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0665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6891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2466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721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1755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r>
              <a:rPr lang="en-US" spc="-70" smtClean="0"/>
              <a:t> </a:t>
            </a:r>
            <a:r>
              <a:rPr lang="en-US" smtClean="0"/>
              <a:t>/</a:t>
            </a:r>
            <a:r>
              <a:rPr lang="en-US" spc="-70" smtClean="0"/>
              <a:t> </a:t>
            </a:r>
            <a:r>
              <a:rPr lang="en-US" spc="-10" smtClean="0"/>
              <a:t>23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17837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1755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r>
              <a:rPr lang="en-US" spc="-70" smtClean="0"/>
              <a:t> </a:t>
            </a:r>
            <a:r>
              <a:rPr lang="en-US" smtClean="0"/>
              <a:t>/</a:t>
            </a:r>
            <a:r>
              <a:rPr lang="en-US" spc="-70" smtClean="0"/>
              <a:t> </a:t>
            </a:r>
            <a:r>
              <a:rPr lang="en-US" spc="-10" smtClean="0"/>
              <a:t>23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55405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4" y="184253"/>
            <a:ext cx="2924532" cy="29328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1755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r>
              <a:rPr lang="en-US" spc="-70" smtClean="0"/>
              <a:t> </a:t>
            </a:r>
            <a:r>
              <a:rPr lang="en-US" smtClean="0"/>
              <a:t>/</a:t>
            </a:r>
            <a:r>
              <a:rPr lang="en-US" spc="-70" smtClean="0"/>
              <a:t> </a:t>
            </a:r>
            <a:r>
              <a:rPr lang="en-US" spc="-10" smtClean="0"/>
              <a:t>23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88821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1755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r>
              <a:rPr lang="en-US" spc="-70" smtClean="0"/>
              <a:t> </a:t>
            </a:r>
            <a:r>
              <a:rPr lang="en-US" smtClean="0"/>
              <a:t>/</a:t>
            </a:r>
            <a:r>
              <a:rPr lang="en-US" spc="-70" smtClean="0"/>
              <a:t> </a:t>
            </a:r>
            <a:r>
              <a:rPr lang="en-US" spc="-10" smtClean="0"/>
              <a:t>23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185299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43" y="862785"/>
            <a:ext cx="3976211" cy="1439576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543" y="2315979"/>
            <a:ext cx="3976211" cy="757039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6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1755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r>
              <a:rPr lang="en-US" spc="-70" smtClean="0"/>
              <a:t> </a:t>
            </a:r>
            <a:r>
              <a:rPr lang="en-US" smtClean="0"/>
              <a:t>/</a:t>
            </a:r>
            <a:r>
              <a:rPr lang="en-US" spc="-70" smtClean="0"/>
              <a:t> </a:t>
            </a:r>
            <a:r>
              <a:rPr lang="en-US" spc="-10" smtClean="0"/>
              <a:t>23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61698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1755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r>
              <a:rPr lang="en-US" spc="-70" smtClean="0"/>
              <a:t> </a:t>
            </a:r>
            <a:r>
              <a:rPr lang="en-US" smtClean="0"/>
              <a:t>/</a:t>
            </a:r>
            <a:r>
              <a:rPr lang="en-US" spc="-70" smtClean="0"/>
              <a:t> </a:t>
            </a:r>
            <a:r>
              <a:rPr lang="en-US" spc="-10" smtClean="0"/>
              <a:t>23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20552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1755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r>
              <a:rPr lang="en-US" spc="-70" smtClean="0"/>
              <a:t> </a:t>
            </a:r>
            <a:r>
              <a:rPr lang="en-US" smtClean="0"/>
              <a:t>/</a:t>
            </a:r>
            <a:r>
              <a:rPr lang="en-US" spc="-70" smtClean="0"/>
              <a:t> </a:t>
            </a:r>
            <a:r>
              <a:rPr lang="en-US" spc="-10" smtClean="0"/>
              <a:t>23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90723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1755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r>
              <a:rPr lang="en-US" spc="-70" smtClean="0"/>
              <a:t> </a:t>
            </a:r>
            <a:r>
              <a:rPr lang="en-US" smtClean="0"/>
              <a:t>/</a:t>
            </a:r>
            <a:r>
              <a:rPr lang="en-US" spc="-70" smtClean="0"/>
              <a:t> </a:t>
            </a:r>
            <a:r>
              <a:rPr lang="en-US" spc="-10" smtClean="0"/>
              <a:t>23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122009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1755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r>
              <a:rPr lang="en-US" spc="-70" smtClean="0"/>
              <a:t> </a:t>
            </a:r>
            <a:r>
              <a:rPr lang="en-US" smtClean="0"/>
              <a:t>/</a:t>
            </a:r>
            <a:r>
              <a:rPr lang="en-US" spc="-70" smtClean="0"/>
              <a:t> </a:t>
            </a:r>
            <a:r>
              <a:rPr lang="en-US" spc="-10" smtClean="0"/>
              <a:t>23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10706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1755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r>
              <a:rPr lang="en-US" spc="-70" smtClean="0"/>
              <a:t> </a:t>
            </a:r>
            <a:r>
              <a:rPr lang="en-US" smtClean="0"/>
              <a:t>/</a:t>
            </a:r>
            <a:r>
              <a:rPr lang="en-US" spc="-70" smtClean="0"/>
              <a:t> </a:t>
            </a:r>
            <a:r>
              <a:rPr lang="en-US" spc="-10" smtClean="0"/>
              <a:t>23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363017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1755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r>
              <a:rPr lang="en-US" spc="-70" smtClean="0"/>
              <a:t> </a:t>
            </a:r>
            <a:r>
              <a:rPr lang="en-US" smtClean="0"/>
              <a:t>/</a:t>
            </a:r>
            <a:r>
              <a:rPr lang="en-US" spc="-70" smtClean="0"/>
              <a:t> </a:t>
            </a:r>
            <a:r>
              <a:rPr lang="en-US" spc="-10" smtClean="0"/>
              <a:t>23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321998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945" y="921265"/>
            <a:ext cx="3976211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71755">
              <a:lnSpc>
                <a:spcPct val="100000"/>
              </a:lnSpc>
            </a:pPr>
            <a:fld id="{81D60167-4931-47E6-BA6A-407CBD079E47}" type="slidenum">
              <a:rPr lang="en-US" spc="-10" smtClean="0"/>
              <a:t>‹#›</a:t>
            </a:fld>
            <a:r>
              <a:rPr lang="en-US" spc="-70" smtClean="0"/>
              <a:t> </a:t>
            </a:r>
            <a:r>
              <a:rPr lang="en-US" smtClean="0"/>
              <a:t>/</a:t>
            </a:r>
            <a:r>
              <a:rPr lang="en-US" spc="-70" smtClean="0"/>
              <a:t> </a:t>
            </a:r>
            <a:r>
              <a:rPr lang="en-US" spc="-10" smtClean="0"/>
              <a:t>23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198562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770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130175"/>
            <a:ext cx="4419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2660">
              <a:lnSpc>
                <a:spcPct val="100000"/>
              </a:lnSpc>
            </a:pPr>
            <a:r>
              <a:rPr sz="2800" b="1" spc="-55" dirty="0">
                <a:solidFill>
                  <a:srgbClr val="FF0000"/>
                </a:solidFill>
              </a:rPr>
              <a:t>M</a:t>
            </a:r>
            <a:r>
              <a:rPr sz="2800" b="1" spc="-75" dirty="0">
                <a:solidFill>
                  <a:srgbClr val="FF0000"/>
                </a:solidFill>
              </a:rPr>
              <a:t>o</a:t>
            </a:r>
            <a:r>
              <a:rPr sz="2800" b="1" spc="-15" dirty="0">
                <a:solidFill>
                  <a:srgbClr val="FF0000"/>
                </a:solidFill>
              </a:rPr>
              <a:t>ving</a:t>
            </a:r>
            <a:r>
              <a:rPr sz="2800" b="1" spc="130" dirty="0">
                <a:solidFill>
                  <a:srgbClr val="FF0000"/>
                </a:solidFill>
              </a:rPr>
              <a:t> </a:t>
            </a:r>
            <a:r>
              <a:rPr sz="2800" b="1" spc="20" dirty="0" smtClean="0">
                <a:solidFill>
                  <a:srgbClr val="FF0000"/>
                </a:solidFill>
              </a:rPr>
              <a:t>Be</a:t>
            </a:r>
            <a:r>
              <a:rPr sz="2800" b="1" spc="-20" dirty="0" smtClean="0">
                <a:solidFill>
                  <a:srgbClr val="FF0000"/>
                </a:solidFill>
              </a:rPr>
              <a:t>y</a:t>
            </a:r>
            <a:r>
              <a:rPr sz="2800" b="1" spc="-50" dirty="0" smtClean="0">
                <a:solidFill>
                  <a:srgbClr val="FF0000"/>
                </a:solidFill>
              </a:rPr>
              <a:t>ond</a:t>
            </a:r>
            <a:r>
              <a:rPr lang="en-US" sz="2800" b="1" spc="-50" dirty="0" smtClean="0">
                <a:solidFill>
                  <a:srgbClr val="FF0000"/>
                </a:solidFill>
              </a:rPr>
              <a:t> </a:t>
            </a:r>
            <a:r>
              <a:rPr sz="2800" b="1" spc="-15" dirty="0" smtClean="0">
                <a:solidFill>
                  <a:srgbClr val="FF0000"/>
                </a:solidFill>
              </a:rPr>
              <a:t>Lineari</a:t>
            </a:r>
            <a:r>
              <a:rPr sz="2800" b="1" spc="-50" dirty="0" smtClean="0">
                <a:solidFill>
                  <a:srgbClr val="FF0000"/>
                </a:solidFill>
              </a:rPr>
              <a:t>t</a:t>
            </a:r>
            <a:r>
              <a:rPr sz="2800" b="1" spc="45" dirty="0" smtClean="0">
                <a:solidFill>
                  <a:srgbClr val="FF0000"/>
                </a:solidFill>
              </a:rPr>
              <a:t>y</a:t>
            </a:r>
            <a:endParaRPr sz="2800" b="1" spc="45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6008" y="3342078"/>
            <a:ext cx="24193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1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23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3" y="710859"/>
            <a:ext cx="4180649" cy="2105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67180">
              <a:lnSpc>
                <a:spcPct val="102600"/>
              </a:lnSpc>
            </a:pPr>
            <a:r>
              <a:rPr sz="1100" spc="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truth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ne</a:t>
            </a:r>
            <a:r>
              <a:rPr sz="1100" spc="-55" dirty="0">
                <a:latin typeface="Georgia"/>
                <a:cs typeface="Georgia"/>
              </a:rPr>
              <a:t>v</a:t>
            </a:r>
            <a:r>
              <a:rPr sz="1100" spc="-40" dirty="0">
                <a:latin typeface="Georgia"/>
                <a:cs typeface="Georgia"/>
              </a:rPr>
              <a:t>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linear!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almost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ne</a:t>
            </a:r>
            <a:r>
              <a:rPr sz="1100" spc="-55" dirty="0">
                <a:latin typeface="Georgia"/>
                <a:cs typeface="Georgia"/>
              </a:rPr>
              <a:t>v</a:t>
            </a:r>
            <a:r>
              <a:rPr sz="1100" spc="-45" dirty="0">
                <a:latin typeface="Georgia"/>
                <a:cs typeface="Georgia"/>
              </a:rPr>
              <a:t>er!</a:t>
            </a:r>
            <a:endParaRPr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100" spc="20" dirty="0">
                <a:latin typeface="Georgia"/>
                <a:cs typeface="Georgia"/>
              </a:rPr>
              <a:t>But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often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lineari</a:t>
            </a:r>
            <a:r>
              <a:rPr sz="1100" spc="-55" dirty="0">
                <a:latin typeface="Georgia"/>
                <a:cs typeface="Georgia"/>
              </a:rPr>
              <a:t>t</a:t>
            </a:r>
            <a:r>
              <a:rPr sz="1100" spc="30" dirty="0">
                <a:latin typeface="Georgia"/>
                <a:cs typeface="Georgia"/>
              </a:rPr>
              <a:t>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assumption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g</a:t>
            </a:r>
            <a:r>
              <a:rPr sz="1100" spc="-10" dirty="0">
                <a:latin typeface="Georgia"/>
                <a:cs typeface="Georgia"/>
              </a:rPr>
              <a:t>o</a:t>
            </a:r>
            <a:r>
              <a:rPr sz="1100" spc="-25" dirty="0">
                <a:latin typeface="Georgia"/>
                <a:cs typeface="Georgia"/>
              </a:rPr>
              <a:t>o</a:t>
            </a:r>
            <a:r>
              <a:rPr sz="1100" spc="-35" dirty="0">
                <a:latin typeface="Georgia"/>
                <a:cs typeface="Georgia"/>
              </a:rPr>
              <a:t>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enough.</a:t>
            </a:r>
            <a:endParaRPr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00" spc="-25" dirty="0">
                <a:latin typeface="Georgia"/>
                <a:cs typeface="Georgia"/>
              </a:rPr>
              <a:t>When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its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not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289560" indent="-13271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sz="1100" dirty="0">
                <a:latin typeface="Georgia"/>
                <a:cs typeface="Georgia"/>
              </a:rPr>
              <a:t>p</a:t>
            </a:r>
            <a:r>
              <a:rPr sz="1100" spc="-30" dirty="0">
                <a:latin typeface="Georgia"/>
                <a:cs typeface="Georgia"/>
              </a:rPr>
              <a:t>olynomials,</a:t>
            </a:r>
            <a:endParaRPr sz="1100" dirty="0">
              <a:latin typeface="Georgia"/>
              <a:cs typeface="Georgia"/>
            </a:endParaRPr>
          </a:p>
          <a:p>
            <a:pPr marL="289560" indent="-13271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sz="1100" spc="-25" dirty="0">
                <a:latin typeface="Georgia"/>
                <a:cs typeface="Georgia"/>
              </a:rPr>
              <a:t>step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functions,</a:t>
            </a:r>
            <a:endParaRPr sz="1100" dirty="0">
              <a:latin typeface="Georgia"/>
              <a:cs typeface="Georgia"/>
            </a:endParaRPr>
          </a:p>
          <a:p>
            <a:pPr marL="289560" indent="-13271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sz="1100" spc="-35" dirty="0">
                <a:latin typeface="Georgia"/>
                <a:cs typeface="Georgia"/>
              </a:rPr>
              <a:t>splines,</a:t>
            </a:r>
            <a:endParaRPr sz="1100" dirty="0">
              <a:latin typeface="Georgia"/>
              <a:cs typeface="Georgia"/>
            </a:endParaRPr>
          </a:p>
          <a:p>
            <a:pPr marL="289560" indent="-13271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sz="1100" spc="-25" dirty="0">
                <a:latin typeface="Georgia"/>
                <a:cs typeface="Georgia"/>
              </a:rPr>
              <a:t>l</a:t>
            </a:r>
            <a:r>
              <a:rPr sz="1100" spc="-15" dirty="0">
                <a:latin typeface="Georgia"/>
                <a:cs typeface="Georgia"/>
              </a:rPr>
              <a:t>ocal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regression,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and</a:t>
            </a:r>
            <a:endParaRPr sz="1100" dirty="0">
              <a:latin typeface="Georgia"/>
              <a:cs typeface="Georgia"/>
            </a:endParaRPr>
          </a:p>
          <a:p>
            <a:pPr marL="289560" indent="-13271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sz="1100" spc="-35" dirty="0">
                <a:latin typeface="Georgia"/>
                <a:cs typeface="Georgia"/>
              </a:rPr>
              <a:t>generalized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additi</a:t>
            </a:r>
            <a:r>
              <a:rPr sz="1100" spc="-40" dirty="0">
                <a:latin typeface="Georgia"/>
                <a:cs typeface="Georgia"/>
              </a:rPr>
              <a:t>v</a:t>
            </a:r>
            <a:r>
              <a:rPr sz="1100" spc="-50" dirty="0">
                <a:latin typeface="Georgia"/>
                <a:cs typeface="Georgia"/>
              </a:rPr>
              <a:t>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70" dirty="0">
                <a:latin typeface="Georgia"/>
                <a:cs typeface="Georgia"/>
              </a:rPr>
              <a:t>m</a:t>
            </a:r>
            <a:r>
              <a:rPr sz="1100" spc="-15" dirty="0">
                <a:latin typeface="Georgia"/>
                <a:cs typeface="Georgia"/>
              </a:rPr>
              <a:t>o</a:t>
            </a:r>
            <a:r>
              <a:rPr sz="1100" spc="-35" dirty="0">
                <a:latin typeface="Georgia"/>
                <a:cs typeface="Georgia"/>
              </a:rPr>
              <a:t>dels</a:t>
            </a:r>
            <a:endParaRPr sz="1100" dirty="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Georgia"/>
                <a:cs typeface="Georgia"/>
              </a:rPr>
              <a:t>offer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lot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flexibili</a:t>
            </a:r>
            <a:r>
              <a:rPr sz="1100" spc="-50" dirty="0">
                <a:latin typeface="Georgia"/>
                <a:cs typeface="Georgia"/>
              </a:rPr>
              <a:t>t</a:t>
            </a:r>
            <a:r>
              <a:rPr sz="1100" spc="-60" dirty="0">
                <a:latin typeface="Georgia"/>
                <a:cs typeface="Georgia"/>
              </a:rPr>
              <a:t>y</a:t>
            </a:r>
            <a:r>
              <a:rPr sz="1100" dirty="0">
                <a:latin typeface="Georgia"/>
                <a:cs typeface="Georgia"/>
              </a:rPr>
              <a:t>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without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l</a:t>
            </a:r>
            <a:r>
              <a:rPr sz="1100" spc="-50" dirty="0">
                <a:latin typeface="Georgia"/>
                <a:cs typeface="Georgia"/>
              </a:rPr>
              <a:t>os</a:t>
            </a:r>
            <a:r>
              <a:rPr sz="1100" spc="-25" dirty="0">
                <a:latin typeface="Georgia"/>
                <a:cs typeface="Georgia"/>
              </a:rPr>
              <a:t>i</a:t>
            </a:r>
            <a:r>
              <a:rPr sz="1100" spc="-55" dirty="0">
                <a:latin typeface="Georgia"/>
                <a:cs typeface="Georgia"/>
              </a:rPr>
              <a:t>n</a:t>
            </a:r>
            <a:r>
              <a:rPr sz="1100" spc="-20" dirty="0">
                <a:latin typeface="Georgia"/>
                <a:cs typeface="Georgia"/>
              </a:rPr>
              <a:t>g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ease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and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</a:t>
            </a:r>
            <a:r>
              <a:rPr sz="1100" spc="-80" dirty="0">
                <a:latin typeface="Georgia"/>
                <a:cs typeface="Georgia"/>
              </a:rPr>
              <a:t>n</a:t>
            </a:r>
            <a:r>
              <a:rPr sz="1100" spc="-10" dirty="0">
                <a:latin typeface="Georgia"/>
                <a:cs typeface="Georgia"/>
              </a:rPr>
              <a:t>terpretabili</a:t>
            </a:r>
            <a:r>
              <a:rPr sz="1100" spc="-45" dirty="0">
                <a:latin typeface="Georgia"/>
                <a:cs typeface="Georgia"/>
              </a:rPr>
              <a:t>t</a:t>
            </a:r>
            <a:r>
              <a:rPr sz="1100" spc="30" dirty="0">
                <a:latin typeface="Georgia"/>
                <a:cs typeface="Georgia"/>
              </a:rPr>
              <a:t>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linear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70" dirty="0">
                <a:latin typeface="Georgia"/>
                <a:cs typeface="Georgia"/>
              </a:rPr>
              <a:t>m</a:t>
            </a:r>
            <a:r>
              <a:rPr sz="1100" spc="-15" dirty="0">
                <a:latin typeface="Georgia"/>
                <a:cs typeface="Georgia"/>
              </a:rPr>
              <a:t>o</a:t>
            </a:r>
            <a:r>
              <a:rPr sz="1100" spc="-30" dirty="0">
                <a:latin typeface="Georgia"/>
                <a:cs typeface="Georgia"/>
              </a:rPr>
              <a:t>dels.</a:t>
            </a:r>
            <a:endParaRPr sz="11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797" y="270125"/>
            <a:ext cx="3976211" cy="256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8255">
              <a:lnSpc>
                <a:spcPct val="100000"/>
              </a:lnSpc>
            </a:pPr>
            <a:r>
              <a:rPr b="1" spc="-15" dirty="0">
                <a:solidFill>
                  <a:srgbClr val="FF0000"/>
                </a:solidFill>
              </a:rPr>
              <a:t>Details</a:t>
            </a:r>
            <a:r>
              <a:rPr b="1" spc="130" dirty="0">
                <a:solidFill>
                  <a:srgbClr val="FF0000"/>
                </a:solidFill>
              </a:rPr>
              <a:t> </a:t>
            </a:r>
            <a:r>
              <a:rPr b="1" spc="-45" dirty="0">
                <a:solidFill>
                  <a:srgbClr val="FF0000"/>
                </a:solidFill>
              </a:rPr>
              <a:t>co</a:t>
            </a:r>
            <a:r>
              <a:rPr b="1" spc="-90" dirty="0">
                <a:solidFill>
                  <a:srgbClr val="FF0000"/>
                </a:solidFill>
              </a:rPr>
              <a:t>n</a:t>
            </a:r>
            <a:r>
              <a:rPr b="1" spc="-5" dirty="0">
                <a:solidFill>
                  <a:srgbClr val="FF0000"/>
                </a:solidFill>
              </a:rPr>
              <a:t>ti</a:t>
            </a:r>
            <a:r>
              <a:rPr b="1" spc="-50" dirty="0">
                <a:solidFill>
                  <a:srgbClr val="FF0000"/>
                </a:solidFill>
              </a:rPr>
              <a:t>n</a:t>
            </a:r>
            <a:r>
              <a:rPr b="1" spc="-40" dirty="0">
                <a:solidFill>
                  <a:srgbClr val="FF0000"/>
                </a:solidFill>
              </a:rPr>
              <a:t>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612523"/>
            <a:ext cx="374269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marR="5080" indent="-132080">
              <a:lnSpc>
                <a:spcPct val="102600"/>
              </a:lnSpc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-15" dirty="0">
                <a:latin typeface="Georgia"/>
                <a:cs typeface="Georgia"/>
              </a:rPr>
              <a:t>Logistic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regression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foll</a:t>
            </a:r>
            <a:r>
              <a:rPr sz="1100" spc="-80" dirty="0">
                <a:latin typeface="Georgia"/>
                <a:cs typeface="Georgia"/>
              </a:rPr>
              <a:t>o</a:t>
            </a:r>
            <a:r>
              <a:rPr sz="1100" spc="-40" dirty="0">
                <a:latin typeface="Georgia"/>
                <a:cs typeface="Georgia"/>
              </a:rPr>
              <a:t>ws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naturall</a:t>
            </a:r>
            <a:r>
              <a:rPr sz="1100" spc="-110" dirty="0">
                <a:latin typeface="Georgia"/>
                <a:cs typeface="Georgia"/>
              </a:rPr>
              <a:t>y</a:t>
            </a:r>
            <a:r>
              <a:rPr sz="1100" dirty="0">
                <a:latin typeface="Georgia"/>
                <a:cs typeface="Georgia"/>
              </a:rPr>
              <a:t>. </a:t>
            </a:r>
            <a:r>
              <a:rPr sz="1100" spc="-45" dirty="0">
                <a:latin typeface="Georgia"/>
                <a:cs typeface="Georgia"/>
              </a:rPr>
              <a:t> F</a:t>
            </a:r>
            <a:r>
              <a:rPr sz="1100" spc="-40" dirty="0">
                <a:latin typeface="Georgia"/>
                <a:cs typeface="Georgia"/>
              </a:rPr>
              <a:t>or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example,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figure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60" dirty="0">
                <a:latin typeface="Georgia"/>
                <a:cs typeface="Georgia"/>
              </a:rPr>
              <a:t>w</a:t>
            </a:r>
            <a:r>
              <a:rPr sz="1100" spc="-50" dirty="0">
                <a:latin typeface="Georgia"/>
                <a:cs typeface="Georgia"/>
              </a:rPr>
              <a:t>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70" dirty="0">
                <a:latin typeface="Georgia"/>
                <a:cs typeface="Georgia"/>
              </a:rPr>
              <a:t>m</a:t>
            </a:r>
            <a:r>
              <a:rPr sz="1100" spc="-20" dirty="0">
                <a:latin typeface="Georgia"/>
                <a:cs typeface="Georgia"/>
              </a:rPr>
              <a:t>o</a:t>
            </a:r>
            <a:r>
              <a:rPr sz="1100" spc="-30" dirty="0">
                <a:latin typeface="Georgia"/>
                <a:cs typeface="Georgia"/>
              </a:rPr>
              <a:t>del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556" y="1138023"/>
            <a:ext cx="1092200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Georgia"/>
                <a:cs typeface="Georgia"/>
              </a:rPr>
              <a:t>Pr(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200" i="1" spc="165" baseline="-10416" dirty="0">
                <a:latin typeface="Arial"/>
                <a:cs typeface="Arial"/>
              </a:rPr>
              <a:t>i 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i="1" spc="195" dirty="0">
                <a:latin typeface="Arial"/>
                <a:cs typeface="Arial"/>
              </a:rPr>
              <a:t>&gt;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-85" dirty="0">
                <a:latin typeface="Georgia"/>
                <a:cs typeface="Georgia"/>
              </a:rPr>
              <a:t>250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240" baseline="-10416" dirty="0">
                <a:latin typeface="Arial"/>
                <a:cs typeface="Arial"/>
              </a:rPr>
              <a:t>i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101" y="1022012"/>
            <a:ext cx="2141855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Georgia"/>
                <a:cs typeface="Georgia"/>
              </a:rPr>
              <a:t>exp(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spc="-30" baseline="-10416" dirty="0">
                <a:latin typeface="Tahoma"/>
                <a:cs typeface="Tahoma"/>
              </a:rPr>
              <a:t>0</a:t>
            </a:r>
            <a:r>
              <a:rPr sz="1200" spc="60" baseline="-10416" dirty="0">
                <a:latin typeface="Tahoma"/>
                <a:cs typeface="Tahom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spc="44" baseline="-10416" dirty="0">
                <a:latin typeface="Tahoma"/>
                <a:cs typeface="Tahoma"/>
              </a:rPr>
              <a:t>1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165" baseline="-10416" dirty="0">
                <a:latin typeface="Arial"/>
                <a:cs typeface="Arial"/>
              </a:rPr>
              <a:t>i</a:t>
            </a:r>
            <a:r>
              <a:rPr sz="1200" i="1" spc="104" baseline="-10416" dirty="0">
                <a:latin typeface="Arial"/>
                <a:cs typeface="Arial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spc="44" baseline="-10416" dirty="0">
                <a:latin typeface="Tahoma"/>
                <a:cs typeface="Tahoma"/>
              </a:rPr>
              <a:t>2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spc="-30" baseline="27777" dirty="0">
                <a:latin typeface="Tahoma"/>
                <a:cs typeface="Tahoma"/>
              </a:rPr>
              <a:t>2</a:t>
            </a:r>
            <a:r>
              <a:rPr sz="1200" spc="60" baseline="27777" dirty="0">
                <a:latin typeface="Tahoma"/>
                <a:cs typeface="Tahom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i="1" spc="52" baseline="-13888" dirty="0">
                <a:latin typeface="Arial"/>
                <a:cs typeface="Arial"/>
              </a:rPr>
              <a:t>d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52" baseline="27777" dirty="0">
                <a:latin typeface="Arial"/>
                <a:cs typeface="Arial"/>
              </a:rPr>
              <a:t>d</a:t>
            </a:r>
            <a:r>
              <a:rPr sz="1100" spc="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6016" y="1111090"/>
            <a:ext cx="8420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91845" algn="l"/>
              </a:tabLst>
            </a:pPr>
            <a:r>
              <a:rPr sz="800" i="1" spc="110" dirty="0">
                <a:latin typeface="Arial"/>
                <a:cs typeface="Arial"/>
              </a:rPr>
              <a:t>i</a:t>
            </a:r>
            <a:r>
              <a:rPr sz="800" spc="-5" dirty="0">
                <a:latin typeface="Times New Roman"/>
                <a:cs typeface="Times New Roman"/>
              </a:rPr>
              <a:t> 	</a:t>
            </a:r>
            <a:r>
              <a:rPr sz="800" i="1" spc="11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8497" y="1219987"/>
            <a:ext cx="2355215" cy="0"/>
          </a:xfrm>
          <a:custGeom>
            <a:avLst/>
            <a:gdLst/>
            <a:ahLst/>
            <a:cxnLst/>
            <a:rect l="l" t="t" r="r" b="b"/>
            <a:pathLst>
              <a:path w="2355215">
                <a:moveTo>
                  <a:pt x="0" y="0"/>
                </a:moveTo>
                <a:lnTo>
                  <a:pt x="235468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85797" y="1221059"/>
            <a:ext cx="237998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exp(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spc="-30" baseline="-10416" dirty="0">
                <a:latin typeface="Tahoma"/>
                <a:cs typeface="Tahoma"/>
              </a:rPr>
              <a:t>0</a:t>
            </a:r>
            <a:r>
              <a:rPr sz="1200" spc="60" baseline="-10416" dirty="0">
                <a:latin typeface="Tahoma"/>
                <a:cs typeface="Tahom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spc="44" baseline="-10416" dirty="0">
                <a:latin typeface="Tahoma"/>
                <a:cs typeface="Tahoma"/>
              </a:rPr>
              <a:t>1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165" baseline="-10416" dirty="0">
                <a:latin typeface="Arial"/>
                <a:cs typeface="Arial"/>
              </a:rPr>
              <a:t>i</a:t>
            </a:r>
            <a:r>
              <a:rPr sz="1200" i="1" spc="104" baseline="-10416" dirty="0">
                <a:latin typeface="Arial"/>
                <a:cs typeface="Arial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spc="44" baseline="-10416" dirty="0">
                <a:latin typeface="Tahoma"/>
                <a:cs typeface="Tahoma"/>
              </a:rPr>
              <a:t>2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spc="-30" baseline="27777" dirty="0">
                <a:latin typeface="Tahoma"/>
                <a:cs typeface="Tahoma"/>
              </a:rPr>
              <a:t>2</a:t>
            </a:r>
            <a:r>
              <a:rPr sz="1200" spc="60" baseline="27777" dirty="0">
                <a:latin typeface="Tahoma"/>
                <a:cs typeface="Tahom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i="1" spc="52" baseline="-13888" dirty="0">
                <a:latin typeface="Arial"/>
                <a:cs typeface="Arial"/>
              </a:rPr>
              <a:t>d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52" baseline="27777" dirty="0">
                <a:latin typeface="Arial"/>
                <a:cs typeface="Arial"/>
              </a:rPr>
              <a:t>d</a:t>
            </a:r>
            <a:r>
              <a:rPr sz="1100" spc="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6008" y="3342078"/>
            <a:ext cx="24193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23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5319" y="1310150"/>
            <a:ext cx="8420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91845" algn="l"/>
              </a:tabLst>
            </a:pPr>
            <a:r>
              <a:rPr sz="800" i="1" spc="110" dirty="0">
                <a:latin typeface="Arial"/>
                <a:cs typeface="Arial"/>
              </a:rPr>
              <a:t>i</a:t>
            </a:r>
            <a:r>
              <a:rPr sz="800" spc="-5" dirty="0">
                <a:latin typeface="Times New Roman"/>
                <a:cs typeface="Times New Roman"/>
              </a:rPr>
              <a:t> 	</a:t>
            </a:r>
            <a:r>
              <a:rPr sz="800" i="1" spc="11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5656" y="1138023"/>
            <a:ext cx="641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858" y="1530199"/>
            <a:ext cx="3632200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marR="179070" indent="-132080">
              <a:lnSpc>
                <a:spcPct val="102600"/>
              </a:lnSpc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5" dirty="0">
                <a:latin typeface="Georgia"/>
                <a:cs typeface="Georgia"/>
              </a:rPr>
              <a:t>T</a:t>
            </a:r>
            <a:r>
              <a:rPr sz="1100" spc="-55" dirty="0">
                <a:latin typeface="Georgia"/>
                <a:cs typeface="Georgia"/>
              </a:rPr>
              <a:t>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get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confidence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</a:t>
            </a:r>
            <a:r>
              <a:rPr sz="1100" spc="-80" dirty="0">
                <a:latin typeface="Georgia"/>
                <a:cs typeface="Georgia"/>
              </a:rPr>
              <a:t>n</a:t>
            </a:r>
            <a:r>
              <a:rPr sz="1100" dirty="0">
                <a:latin typeface="Georgia"/>
                <a:cs typeface="Georgia"/>
              </a:rPr>
              <a:t>ter</a:t>
            </a:r>
            <a:r>
              <a:rPr sz="1100" spc="-65" dirty="0">
                <a:latin typeface="Georgia"/>
                <a:cs typeface="Georgia"/>
              </a:rPr>
              <a:t>v</a:t>
            </a:r>
            <a:r>
              <a:rPr sz="1100" spc="-20" dirty="0">
                <a:latin typeface="Georgia"/>
                <a:cs typeface="Georgia"/>
              </a:rPr>
              <a:t>als,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compute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up</a:t>
            </a:r>
            <a:r>
              <a:rPr sz="1100" dirty="0">
                <a:latin typeface="Georgia"/>
                <a:cs typeface="Georgia"/>
              </a:rPr>
              <a:t>p</a:t>
            </a:r>
            <a:r>
              <a:rPr sz="1100" spc="-40" dirty="0">
                <a:latin typeface="Georgia"/>
                <a:cs typeface="Georgia"/>
              </a:rPr>
              <a:t>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and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</a:t>
            </a:r>
            <a:r>
              <a:rPr sz="1100" spc="-80" dirty="0">
                <a:latin typeface="Georgia"/>
                <a:cs typeface="Georgia"/>
              </a:rPr>
              <a:t>o</a:t>
            </a:r>
            <a:r>
              <a:rPr sz="1100" spc="-55" dirty="0">
                <a:latin typeface="Georgia"/>
                <a:cs typeface="Georgia"/>
              </a:rPr>
              <a:t>w</a:t>
            </a:r>
            <a:r>
              <a:rPr sz="1100" spc="-40" dirty="0">
                <a:latin typeface="Georgia"/>
                <a:cs typeface="Georgia"/>
              </a:rPr>
              <a:t>er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15" dirty="0">
                <a:latin typeface="Georgia"/>
                <a:cs typeface="Georgia"/>
              </a:rPr>
              <a:t>b</a:t>
            </a:r>
            <a:r>
              <a:rPr sz="1100" spc="-45" dirty="0">
                <a:latin typeface="Georgia"/>
                <a:cs typeface="Georgia"/>
              </a:rPr>
              <a:t>ounds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on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-35" dirty="0">
                <a:solidFill>
                  <a:srgbClr val="009900"/>
                </a:solidFill>
                <a:latin typeface="Arial"/>
                <a:cs typeface="Arial"/>
              </a:rPr>
              <a:t>on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45" dirty="0">
                <a:solidFill>
                  <a:srgbClr val="009900"/>
                </a:solidFill>
                <a:latin typeface="Arial"/>
                <a:cs typeface="Arial"/>
              </a:rPr>
              <a:t>the</a:t>
            </a:r>
            <a:r>
              <a:rPr sz="1100" i="1" spc="8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009900"/>
                </a:solidFill>
                <a:latin typeface="Arial"/>
                <a:cs typeface="Arial"/>
              </a:rPr>
              <a:t>l</a:t>
            </a:r>
            <a:r>
              <a:rPr sz="1100" i="1" spc="-80" dirty="0">
                <a:solidFill>
                  <a:srgbClr val="009900"/>
                </a:solidFill>
                <a:latin typeface="Arial"/>
                <a:cs typeface="Arial"/>
              </a:rPr>
              <a:t>o</a:t>
            </a:r>
            <a:r>
              <a:rPr sz="1100" i="1" spc="10" dirty="0">
                <a:solidFill>
                  <a:srgbClr val="009900"/>
                </a:solidFill>
                <a:latin typeface="Arial"/>
                <a:cs typeface="Arial"/>
              </a:rPr>
              <a:t>git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80" dirty="0">
                <a:solidFill>
                  <a:srgbClr val="009900"/>
                </a:solidFill>
                <a:latin typeface="Arial"/>
                <a:cs typeface="Arial"/>
              </a:rPr>
              <a:t>s</a:t>
            </a:r>
            <a:r>
              <a:rPr sz="1100" i="1" spc="-140" dirty="0">
                <a:solidFill>
                  <a:srgbClr val="009900"/>
                </a:solidFill>
                <a:latin typeface="Arial"/>
                <a:cs typeface="Arial"/>
              </a:rPr>
              <a:t>c</a:t>
            </a:r>
            <a:r>
              <a:rPr sz="1100" i="1" spc="-45" dirty="0">
                <a:solidFill>
                  <a:srgbClr val="009900"/>
                </a:solidFill>
                <a:latin typeface="Arial"/>
                <a:cs typeface="Arial"/>
              </a:rPr>
              <a:t>ale</a:t>
            </a:r>
            <a:r>
              <a:rPr sz="1100" dirty="0">
                <a:latin typeface="Georgia"/>
                <a:cs typeface="Georgia"/>
              </a:rPr>
              <a:t>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and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then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</a:t>
            </a:r>
            <a:r>
              <a:rPr sz="1100" spc="-80" dirty="0">
                <a:latin typeface="Georgia"/>
                <a:cs typeface="Georgia"/>
              </a:rPr>
              <a:t>n</a:t>
            </a:r>
            <a:r>
              <a:rPr sz="1100" spc="-5" dirty="0">
                <a:latin typeface="Georgia"/>
                <a:cs typeface="Georgia"/>
              </a:rPr>
              <a:t>v</a:t>
            </a:r>
            <a:r>
              <a:rPr sz="1100" spc="-15" dirty="0">
                <a:latin typeface="Georgia"/>
                <a:cs typeface="Georgia"/>
              </a:rPr>
              <a:t>ert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get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on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probabili</a:t>
            </a:r>
            <a:r>
              <a:rPr sz="1100" spc="-50" dirty="0">
                <a:latin typeface="Georgia"/>
                <a:cs typeface="Georgia"/>
              </a:rPr>
              <a:t>t</a:t>
            </a:r>
            <a:r>
              <a:rPr sz="1100" spc="30" dirty="0">
                <a:latin typeface="Georgia"/>
                <a:cs typeface="Georgia"/>
              </a:rPr>
              <a:t>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scale.</a:t>
            </a:r>
            <a:endParaRPr sz="1100">
              <a:latin typeface="Georgia"/>
              <a:cs typeface="Georgia"/>
            </a:endParaRPr>
          </a:p>
          <a:p>
            <a:pPr marL="144780" marR="198755" indent="-132080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5" dirty="0">
                <a:latin typeface="Georgia"/>
                <a:cs typeface="Georgia"/>
              </a:rPr>
              <a:t>Can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do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separately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on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se</a:t>
            </a:r>
            <a:r>
              <a:rPr sz="1100" spc="-60" dirty="0">
                <a:latin typeface="Georgia"/>
                <a:cs typeface="Georgia"/>
              </a:rPr>
              <a:t>v</a:t>
            </a:r>
            <a:r>
              <a:rPr sz="1100" spc="-50" dirty="0">
                <a:latin typeface="Georgia"/>
                <a:cs typeface="Georgia"/>
              </a:rPr>
              <a:t>e</a:t>
            </a:r>
            <a:r>
              <a:rPr sz="1100" spc="-20" dirty="0">
                <a:latin typeface="Georgia"/>
                <a:cs typeface="Georgia"/>
              </a:rPr>
              <a:t>ral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v</a:t>
            </a:r>
            <a:r>
              <a:rPr sz="1100" spc="-5" dirty="0">
                <a:latin typeface="Georgia"/>
                <a:cs typeface="Georgia"/>
              </a:rPr>
              <a:t>ariables—just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s</a:t>
            </a:r>
            <a:r>
              <a:rPr sz="1100" dirty="0">
                <a:latin typeface="Georgia"/>
                <a:cs typeface="Georgia"/>
              </a:rPr>
              <a:t>ta</a:t>
            </a:r>
            <a:r>
              <a:rPr sz="1100" spc="-30" dirty="0">
                <a:latin typeface="Georgia"/>
                <a:cs typeface="Georgia"/>
              </a:rPr>
              <a:t>c</a:t>
            </a:r>
            <a:r>
              <a:rPr sz="1100" spc="-20" dirty="0">
                <a:latin typeface="Georgia"/>
                <a:cs typeface="Georgia"/>
              </a:rPr>
              <a:t>k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v</a:t>
            </a:r>
            <a:r>
              <a:rPr sz="1100" spc="-25" dirty="0">
                <a:latin typeface="Georgia"/>
                <a:cs typeface="Georgia"/>
              </a:rPr>
              <a:t>ariables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</a:t>
            </a:r>
            <a:r>
              <a:rPr sz="1100" spc="-80" dirty="0">
                <a:latin typeface="Georgia"/>
                <a:cs typeface="Georgia"/>
              </a:rPr>
              <a:t>n</a:t>
            </a:r>
            <a:r>
              <a:rPr sz="1100" spc="-5" dirty="0">
                <a:latin typeface="Georgia"/>
                <a:cs typeface="Georgia"/>
              </a:rPr>
              <a:t>to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one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matri</a:t>
            </a:r>
            <a:r>
              <a:rPr sz="1100" spc="5" dirty="0">
                <a:latin typeface="Georgia"/>
                <a:cs typeface="Georgia"/>
              </a:rPr>
              <a:t>x,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and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separate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out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pieces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after</a:t>
            </a:r>
            <a:r>
              <a:rPr sz="1100" spc="-55" dirty="0">
                <a:latin typeface="Georgia"/>
                <a:cs typeface="Georgia"/>
              </a:rPr>
              <a:t>w</a:t>
            </a:r>
            <a:r>
              <a:rPr sz="1100" spc="-30" dirty="0">
                <a:latin typeface="Georgia"/>
                <a:cs typeface="Georgia"/>
              </a:rPr>
              <a:t>ards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(s</a:t>
            </a:r>
            <a:r>
              <a:rPr sz="1100" spc="-50" dirty="0">
                <a:latin typeface="Georgia"/>
                <a:cs typeface="Georgia"/>
              </a:rPr>
              <a:t>ee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5" dirty="0">
                <a:latin typeface="Georgia"/>
                <a:cs typeface="Georgia"/>
              </a:rPr>
              <a:t>GAMs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later).</a:t>
            </a:r>
            <a:endParaRPr sz="1100">
              <a:latin typeface="Georgia"/>
              <a:cs typeface="Georgia"/>
            </a:endParaRPr>
          </a:p>
          <a:p>
            <a:pPr marL="144780" marR="5080" indent="-132080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35" dirty="0">
                <a:latin typeface="Georgia"/>
                <a:cs typeface="Georgia"/>
              </a:rPr>
              <a:t>C</a:t>
            </a:r>
            <a:r>
              <a:rPr sz="1100" spc="-10" dirty="0">
                <a:latin typeface="Georgia"/>
                <a:cs typeface="Georgia"/>
              </a:rPr>
              <a:t>a</a:t>
            </a:r>
            <a:r>
              <a:rPr sz="1100" spc="-5" dirty="0">
                <a:latin typeface="Georgia"/>
                <a:cs typeface="Georgia"/>
              </a:rPr>
              <a:t>v</a:t>
            </a:r>
            <a:r>
              <a:rPr sz="1100" spc="-15" dirty="0">
                <a:latin typeface="Georgia"/>
                <a:cs typeface="Georgia"/>
              </a:rPr>
              <a:t>eat: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</a:t>
            </a:r>
            <a:r>
              <a:rPr sz="1100" spc="-30" dirty="0">
                <a:latin typeface="Georgia"/>
                <a:cs typeface="Georgia"/>
              </a:rPr>
              <a:t>olynomials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h</a:t>
            </a:r>
            <a:r>
              <a:rPr sz="1100" spc="-60" dirty="0">
                <a:latin typeface="Georgia"/>
                <a:cs typeface="Georgia"/>
              </a:rPr>
              <a:t>a</a:t>
            </a:r>
            <a:r>
              <a:rPr sz="1100" spc="-5" dirty="0">
                <a:latin typeface="Georgia"/>
                <a:cs typeface="Georgia"/>
              </a:rPr>
              <a:t>v</a:t>
            </a:r>
            <a:r>
              <a:rPr sz="1100" spc="-50" dirty="0">
                <a:latin typeface="Georgia"/>
                <a:cs typeface="Georgia"/>
              </a:rPr>
              <a:t>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notorious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tail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5" dirty="0">
                <a:latin typeface="Georgia"/>
                <a:cs typeface="Georgia"/>
              </a:rPr>
              <a:t>b</a:t>
            </a:r>
            <a:r>
              <a:rPr sz="1100" spc="-40" dirty="0">
                <a:latin typeface="Georgia"/>
                <a:cs typeface="Georgia"/>
              </a:rPr>
              <a:t>eh</a:t>
            </a:r>
            <a:r>
              <a:rPr sz="1100" spc="-70" dirty="0">
                <a:latin typeface="Georgia"/>
                <a:cs typeface="Georgia"/>
              </a:rPr>
              <a:t>a</a:t>
            </a:r>
            <a:r>
              <a:rPr sz="1100" spc="-20" dirty="0">
                <a:latin typeface="Georgia"/>
                <a:cs typeface="Georgia"/>
              </a:rPr>
              <a:t>vior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—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v</a:t>
            </a:r>
            <a:r>
              <a:rPr sz="1100" spc="-20" dirty="0">
                <a:latin typeface="Georgia"/>
                <a:cs typeface="Georgia"/>
              </a:rPr>
              <a:t>ery bad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for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e</a:t>
            </a:r>
            <a:r>
              <a:rPr sz="1100" spc="10" dirty="0">
                <a:latin typeface="Georgia"/>
                <a:cs typeface="Georgia"/>
              </a:rPr>
              <a:t>x</a:t>
            </a:r>
            <a:r>
              <a:rPr sz="1100" spc="-5" dirty="0">
                <a:latin typeface="Georgia"/>
                <a:cs typeface="Georgia"/>
              </a:rPr>
              <a:t>tra</a:t>
            </a:r>
            <a:r>
              <a:rPr sz="1100" spc="20" dirty="0">
                <a:latin typeface="Georgia"/>
                <a:cs typeface="Georgia"/>
              </a:rPr>
              <a:t>p</a:t>
            </a:r>
            <a:r>
              <a:rPr sz="1100" spc="-20" dirty="0">
                <a:latin typeface="Georgia"/>
                <a:cs typeface="Georgia"/>
              </a:rPr>
              <a:t>olation.</a:t>
            </a:r>
            <a:endParaRPr sz="1100">
              <a:latin typeface="Georgia"/>
              <a:cs typeface="Georgia"/>
            </a:endParaRPr>
          </a:p>
          <a:p>
            <a:pPr marL="144780" indent="-13208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5" dirty="0">
                <a:latin typeface="Georgia"/>
                <a:cs typeface="Georgia"/>
              </a:rPr>
              <a:t>Can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fit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using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y</a:t>
            </a:r>
            <a:r>
              <a:rPr sz="1100" spc="-360" dirty="0">
                <a:solidFill>
                  <a:srgbClr val="BF7F3F"/>
                </a:solidFill>
                <a:latin typeface="Courier New"/>
                <a:cs typeface="Courier New"/>
              </a:rPr>
              <a:t> </a:t>
            </a:r>
            <a:r>
              <a:rPr sz="1100" spc="-35" dirty="0">
                <a:solidFill>
                  <a:srgbClr val="BF7F3F"/>
                </a:solidFill>
                <a:latin typeface="Lucida Sans Unicode"/>
                <a:cs typeface="Lucida Sans Unicode"/>
              </a:rPr>
              <a:t>∼</a:t>
            </a:r>
            <a:r>
              <a:rPr sz="1100" spc="-45" dirty="0">
                <a:solidFill>
                  <a:srgbClr val="BF7F3F"/>
                </a:solidFill>
                <a:latin typeface="Lucida Sans Unicode"/>
                <a:cs typeface="Lucida Sans Unicode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pol</a:t>
            </a:r>
            <a:r>
              <a:rPr sz="1100" spc="-100" dirty="0">
                <a:solidFill>
                  <a:srgbClr val="BF7F3F"/>
                </a:solidFill>
                <a:latin typeface="Courier New"/>
                <a:cs typeface="Courier New"/>
              </a:rPr>
              <a:t>y</a:t>
            </a:r>
            <a:r>
              <a:rPr sz="1100" spc="5" dirty="0">
                <a:solidFill>
                  <a:srgbClr val="BF7F3F"/>
                </a:solidFill>
                <a:latin typeface="Georgia"/>
                <a:cs typeface="Georgia"/>
              </a:rPr>
              <a:t>(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x</a:t>
            </a:r>
            <a:r>
              <a:rPr sz="1100" i="1" spc="-10" dirty="0">
                <a:solidFill>
                  <a:srgbClr val="BF7F3F"/>
                </a:solidFill>
                <a:latin typeface="Arial"/>
                <a:cs typeface="Arial"/>
              </a:rPr>
              <a:t>,</a:t>
            </a:r>
            <a:r>
              <a:rPr sz="1100" i="1" spc="-125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degree</a:t>
            </a:r>
            <a:r>
              <a:rPr sz="1100" spc="-360" dirty="0">
                <a:solidFill>
                  <a:srgbClr val="BF7F3F"/>
                </a:solidFill>
                <a:latin typeface="Courier New"/>
                <a:cs typeface="Courier New"/>
              </a:rPr>
              <a:t> </a:t>
            </a:r>
            <a:r>
              <a:rPr sz="1100" spc="130" dirty="0">
                <a:solidFill>
                  <a:srgbClr val="BF7F3F"/>
                </a:solidFill>
                <a:latin typeface="Georgia"/>
                <a:cs typeface="Georgia"/>
              </a:rPr>
              <a:t>=</a:t>
            </a:r>
            <a:r>
              <a:rPr sz="1100" spc="35" dirty="0">
                <a:solidFill>
                  <a:srgbClr val="BF7F3F"/>
                </a:solidFill>
                <a:latin typeface="Georgia"/>
                <a:cs typeface="Georgia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3</a:t>
            </a:r>
            <a:r>
              <a:rPr sz="1100" spc="5" dirty="0">
                <a:solidFill>
                  <a:srgbClr val="BF7F3F"/>
                </a:solidFill>
                <a:latin typeface="Georgia"/>
                <a:cs typeface="Georgia"/>
              </a:rPr>
              <a:t>)</a:t>
            </a:r>
            <a:r>
              <a:rPr sz="1100" spc="95" dirty="0">
                <a:solidFill>
                  <a:srgbClr val="BF7F3F"/>
                </a:solidFill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for</a:t>
            </a:r>
            <a:r>
              <a:rPr sz="1100" spc="-105" dirty="0">
                <a:latin typeface="Georgia"/>
                <a:cs typeface="Georgia"/>
              </a:rPr>
              <a:t>m</a:t>
            </a:r>
            <a:r>
              <a:rPr sz="1100" spc="-15" dirty="0">
                <a:latin typeface="Georgia"/>
                <a:cs typeface="Georgia"/>
              </a:rPr>
              <a:t>ula.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0"/>
            <a:ext cx="725812" cy="801714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45" y="184186"/>
            <a:ext cx="3976211" cy="256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4775">
              <a:lnSpc>
                <a:spcPct val="100000"/>
              </a:lnSpc>
            </a:pPr>
            <a:r>
              <a:rPr b="1" spc="-10" dirty="0">
                <a:solidFill>
                  <a:srgbClr val="FF0000"/>
                </a:solidFill>
              </a:rPr>
              <a:t>Step</a:t>
            </a:r>
            <a:r>
              <a:rPr b="1" spc="130" dirty="0">
                <a:solidFill>
                  <a:srgbClr val="FF0000"/>
                </a:solidFill>
              </a:rPr>
              <a:t> </a:t>
            </a:r>
            <a:r>
              <a:rPr b="1" spc="-45" dirty="0">
                <a:solidFill>
                  <a:srgbClr val="FF0000"/>
                </a:solidFill>
              </a:rPr>
              <a:t>F</a:t>
            </a:r>
            <a:r>
              <a:rPr b="1" spc="-30" dirty="0">
                <a:solidFill>
                  <a:srgbClr val="FF0000"/>
                </a:solidFill>
              </a:rPr>
              <a:t>unctions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spc="-10" dirty="0"/>
              <a:t>5</a:t>
            </a:r>
            <a:r>
              <a:rPr spc="-70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10"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821" y="522503"/>
            <a:ext cx="370840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sz="1100" spc="-15" dirty="0">
                <a:latin typeface="Georgia"/>
                <a:cs typeface="Georgia"/>
              </a:rPr>
              <a:t>Another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w</a:t>
            </a:r>
            <a:r>
              <a:rPr sz="1100" spc="-50" dirty="0">
                <a:latin typeface="Georgia"/>
                <a:cs typeface="Georgia"/>
              </a:rPr>
              <a:t>a</a:t>
            </a:r>
            <a:r>
              <a:rPr sz="1100" spc="30" dirty="0">
                <a:latin typeface="Georgia"/>
                <a:cs typeface="Georgia"/>
              </a:rPr>
              <a:t>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creating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transformations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v</a:t>
            </a:r>
            <a:r>
              <a:rPr sz="1100" spc="-20" dirty="0">
                <a:latin typeface="Georgia"/>
                <a:cs typeface="Georgia"/>
              </a:rPr>
              <a:t>ariable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—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cut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v</a:t>
            </a:r>
            <a:r>
              <a:rPr sz="1100" spc="-20" dirty="0">
                <a:latin typeface="Georgia"/>
                <a:cs typeface="Georgia"/>
              </a:rPr>
              <a:t>ariable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</a:t>
            </a:r>
            <a:r>
              <a:rPr sz="1100" spc="-80" dirty="0">
                <a:latin typeface="Georgia"/>
                <a:cs typeface="Georgia"/>
              </a:rPr>
              <a:t>n</a:t>
            </a:r>
            <a:r>
              <a:rPr sz="1100" spc="-5" dirty="0">
                <a:latin typeface="Georgia"/>
                <a:cs typeface="Georgia"/>
              </a:rPr>
              <a:t>to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dis</a:t>
            </a:r>
            <a:r>
              <a:rPr sz="1100" spc="35" dirty="0">
                <a:latin typeface="Georgia"/>
                <a:cs typeface="Georgia"/>
              </a:rPr>
              <a:t>t</a:t>
            </a:r>
            <a:r>
              <a:rPr sz="1100" spc="-10" dirty="0">
                <a:latin typeface="Georgia"/>
                <a:cs typeface="Georgia"/>
              </a:rPr>
              <a:t>inct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regions.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842036"/>
            <a:ext cx="1163955" cy="16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spc="-15" dirty="0">
                <a:latin typeface="Arial"/>
                <a:cs typeface="Arial"/>
              </a:rPr>
              <a:t>C</a:t>
            </a:r>
            <a:r>
              <a:rPr sz="1050" spc="67" baseline="-11904" dirty="0">
                <a:latin typeface="Bauhaus 93"/>
                <a:cs typeface="Bauhaus 93"/>
              </a:rPr>
              <a:t>1</a:t>
            </a:r>
            <a:r>
              <a:rPr sz="1000" spc="10" dirty="0">
                <a:latin typeface="Georgia"/>
                <a:cs typeface="Georgia"/>
              </a:rPr>
              <a:t>(</a:t>
            </a:r>
            <a:r>
              <a:rPr sz="1000" i="1" spc="225" dirty="0">
                <a:latin typeface="Arial"/>
                <a:cs typeface="Arial"/>
              </a:rPr>
              <a:t>X</a:t>
            </a:r>
            <a:r>
              <a:rPr sz="1000" spc="10" dirty="0">
                <a:latin typeface="Georgia"/>
                <a:cs typeface="Georgia"/>
              </a:rPr>
              <a:t>)</a:t>
            </a:r>
            <a:r>
              <a:rPr sz="1000" spc="35" dirty="0">
                <a:latin typeface="Georgia"/>
                <a:cs typeface="Georgia"/>
              </a:rPr>
              <a:t> </a:t>
            </a:r>
            <a:r>
              <a:rPr sz="1000" spc="125" dirty="0">
                <a:latin typeface="Georgia"/>
                <a:cs typeface="Georgia"/>
              </a:rPr>
              <a:t>=</a:t>
            </a:r>
            <a:r>
              <a:rPr sz="1000" spc="35" dirty="0">
                <a:latin typeface="Georgia"/>
                <a:cs typeface="Georgia"/>
              </a:rPr>
              <a:t> </a:t>
            </a:r>
            <a:r>
              <a:rPr sz="1000" i="1" spc="229" dirty="0">
                <a:latin typeface="Arial"/>
                <a:cs typeface="Arial"/>
              </a:rPr>
              <a:t>I</a:t>
            </a:r>
            <a:r>
              <a:rPr sz="1000" spc="10" dirty="0">
                <a:latin typeface="Georgia"/>
                <a:cs typeface="Georgia"/>
              </a:rPr>
              <a:t>(</a:t>
            </a:r>
            <a:r>
              <a:rPr sz="1000" i="1" spc="150" dirty="0">
                <a:latin typeface="Arial"/>
                <a:cs typeface="Arial"/>
              </a:rPr>
              <a:t>X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i="1" spc="185" dirty="0">
                <a:latin typeface="Arial"/>
                <a:cs typeface="Arial"/>
              </a:rPr>
              <a:t>&lt;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Georgia"/>
                <a:cs typeface="Georgia"/>
              </a:rPr>
              <a:t>35)</a:t>
            </a:r>
            <a:r>
              <a:rPr sz="1000" i="1" spc="-5" dirty="0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9634" y="1474537"/>
            <a:ext cx="1428072" cy="1595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3092" y="842036"/>
            <a:ext cx="2807970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spc="-15" dirty="0">
                <a:latin typeface="Arial"/>
                <a:cs typeface="Arial"/>
              </a:rPr>
              <a:t>C</a:t>
            </a:r>
            <a:r>
              <a:rPr sz="1050" spc="67" baseline="-11904" dirty="0">
                <a:latin typeface="Bauhaus 93"/>
                <a:cs typeface="Bauhaus 93"/>
              </a:rPr>
              <a:t>2</a:t>
            </a:r>
            <a:r>
              <a:rPr sz="1000" spc="10" dirty="0">
                <a:latin typeface="Georgia"/>
                <a:cs typeface="Georgia"/>
              </a:rPr>
              <a:t>(</a:t>
            </a:r>
            <a:r>
              <a:rPr sz="1000" i="1" spc="225" dirty="0">
                <a:latin typeface="Arial"/>
                <a:cs typeface="Arial"/>
              </a:rPr>
              <a:t>X</a:t>
            </a:r>
            <a:r>
              <a:rPr sz="1000" spc="10" dirty="0">
                <a:latin typeface="Georgia"/>
                <a:cs typeface="Georgia"/>
              </a:rPr>
              <a:t>)</a:t>
            </a:r>
            <a:r>
              <a:rPr sz="1000" spc="35" dirty="0">
                <a:latin typeface="Georgia"/>
                <a:cs typeface="Georgia"/>
              </a:rPr>
              <a:t> </a:t>
            </a:r>
            <a:r>
              <a:rPr sz="1000" spc="125" dirty="0">
                <a:latin typeface="Georgia"/>
                <a:cs typeface="Georgia"/>
              </a:rPr>
              <a:t>=</a:t>
            </a:r>
            <a:r>
              <a:rPr sz="1000" spc="35" dirty="0">
                <a:latin typeface="Georgia"/>
                <a:cs typeface="Georgia"/>
              </a:rPr>
              <a:t> </a:t>
            </a:r>
            <a:r>
              <a:rPr sz="1000" i="1" spc="229" dirty="0">
                <a:latin typeface="Arial"/>
                <a:cs typeface="Arial"/>
              </a:rPr>
              <a:t>I</a:t>
            </a:r>
            <a:r>
              <a:rPr sz="1000" spc="-25" dirty="0">
                <a:latin typeface="Georgia"/>
                <a:cs typeface="Georgia"/>
              </a:rPr>
              <a:t>(35</a:t>
            </a:r>
            <a:r>
              <a:rPr sz="1000" spc="30" dirty="0">
                <a:latin typeface="Georgia"/>
                <a:cs typeface="Georgia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≤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50" dirty="0">
                <a:latin typeface="Arial"/>
                <a:cs typeface="Arial"/>
              </a:rPr>
              <a:t>X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i="1" spc="185" dirty="0">
                <a:latin typeface="Arial"/>
                <a:cs typeface="Arial"/>
              </a:rPr>
              <a:t>&lt;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spc="-50" dirty="0">
                <a:latin typeface="Georgia"/>
                <a:cs typeface="Georgia"/>
              </a:rPr>
              <a:t>50)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C</a:t>
            </a:r>
            <a:r>
              <a:rPr sz="1050" spc="67" baseline="-11904" dirty="0">
                <a:latin typeface="Bauhaus 93"/>
                <a:cs typeface="Bauhaus 93"/>
              </a:rPr>
              <a:t>3</a:t>
            </a:r>
            <a:r>
              <a:rPr sz="1000" spc="10" dirty="0">
                <a:latin typeface="Georgia"/>
                <a:cs typeface="Georgia"/>
              </a:rPr>
              <a:t>(</a:t>
            </a:r>
            <a:r>
              <a:rPr sz="1000" i="1" spc="225" dirty="0">
                <a:latin typeface="Arial"/>
                <a:cs typeface="Arial"/>
              </a:rPr>
              <a:t>X</a:t>
            </a:r>
            <a:r>
              <a:rPr sz="1000" spc="10" dirty="0">
                <a:latin typeface="Georgia"/>
                <a:cs typeface="Georgia"/>
              </a:rPr>
              <a:t>)</a:t>
            </a:r>
            <a:r>
              <a:rPr sz="1000" spc="35" dirty="0">
                <a:latin typeface="Georgia"/>
                <a:cs typeface="Georgia"/>
              </a:rPr>
              <a:t> </a:t>
            </a:r>
            <a:r>
              <a:rPr sz="1000" spc="125" dirty="0">
                <a:latin typeface="Georgia"/>
                <a:cs typeface="Georgia"/>
              </a:rPr>
              <a:t>=</a:t>
            </a:r>
            <a:r>
              <a:rPr sz="1000" spc="35" dirty="0">
                <a:latin typeface="Georgia"/>
                <a:cs typeface="Georgia"/>
              </a:rPr>
              <a:t> </a:t>
            </a:r>
            <a:r>
              <a:rPr sz="1000" i="1" spc="229" dirty="0">
                <a:latin typeface="Arial"/>
                <a:cs typeface="Arial"/>
              </a:rPr>
              <a:t>I</a:t>
            </a:r>
            <a:r>
              <a:rPr sz="1000" spc="10" dirty="0">
                <a:latin typeface="Georgia"/>
                <a:cs typeface="Georgia"/>
              </a:rPr>
              <a:t>(</a:t>
            </a:r>
            <a:r>
              <a:rPr sz="1000" i="1" spc="150" dirty="0">
                <a:latin typeface="Arial"/>
                <a:cs typeface="Arial"/>
              </a:rPr>
              <a:t>X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≥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Georgia"/>
                <a:cs typeface="Georgia"/>
              </a:rPr>
              <a:t>65)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350">
              <a:latin typeface="Times New Roman"/>
              <a:cs typeface="Times New Roman"/>
            </a:endParaRPr>
          </a:p>
          <a:p>
            <a:pPr marL="222885">
              <a:lnSpc>
                <a:spcPts val="770"/>
              </a:lnSpc>
            </a:pPr>
            <a:r>
              <a:rPr sz="650" b="1" dirty="0">
                <a:latin typeface="Arial"/>
                <a:cs typeface="Arial"/>
              </a:rPr>
              <a:t>Piec</a:t>
            </a:r>
            <a:r>
              <a:rPr sz="650" b="1" spc="-10" dirty="0">
                <a:latin typeface="Arial"/>
                <a:cs typeface="Arial"/>
              </a:rPr>
              <a:t>e</a:t>
            </a:r>
            <a:r>
              <a:rPr sz="650" b="1" dirty="0">
                <a:latin typeface="Arial"/>
                <a:cs typeface="Arial"/>
              </a:rPr>
              <a:t>wise Constant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259" y="3110945"/>
            <a:ext cx="722630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9075" algn="l"/>
                <a:tab pos="425450" algn="l"/>
                <a:tab pos="631825" algn="l"/>
              </a:tabLst>
            </a:pPr>
            <a:r>
              <a:rPr sz="550" dirty="0">
                <a:latin typeface="Arial"/>
                <a:cs typeface="Arial"/>
              </a:rPr>
              <a:t>20	30	40	50</a:t>
            </a:r>
            <a:endParaRPr sz="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0235" y="3110945"/>
            <a:ext cx="516255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9075" algn="l"/>
                <a:tab pos="425450" algn="l"/>
              </a:tabLst>
            </a:pPr>
            <a:r>
              <a:rPr sz="550" dirty="0">
                <a:latin typeface="Arial"/>
                <a:cs typeface="Arial"/>
              </a:rPr>
              <a:t>60	70	80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263" y="2773640"/>
            <a:ext cx="95250" cy="1035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50</a:t>
            </a:r>
            <a:endParaRPr sz="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263" y="2513583"/>
            <a:ext cx="95250" cy="1422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100</a:t>
            </a:r>
            <a:endParaRPr sz="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263" y="2272939"/>
            <a:ext cx="95250" cy="1422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150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6263" y="1791654"/>
            <a:ext cx="95250" cy="3829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200     </a:t>
            </a:r>
            <a:r>
              <a:rPr sz="550" spc="6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250</a:t>
            </a:r>
            <a:endParaRPr sz="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6263" y="1551058"/>
            <a:ext cx="95250" cy="1422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300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9808" y="3278542"/>
            <a:ext cx="149860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Age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667" y="2150315"/>
            <a:ext cx="95250" cy="20510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25" dirty="0">
                <a:latin typeface="Arial"/>
                <a:cs typeface="Arial"/>
              </a:rPr>
              <a:t>W</a:t>
            </a:r>
            <a:r>
              <a:rPr sz="550" dirty="0">
                <a:latin typeface="Arial"/>
                <a:cs typeface="Arial"/>
              </a:rPr>
              <a:t>age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19360" y="3026564"/>
            <a:ext cx="1239520" cy="0"/>
          </a:xfrm>
          <a:custGeom>
            <a:avLst/>
            <a:gdLst/>
            <a:ahLst/>
            <a:cxnLst/>
            <a:rect l="l" t="t" r="r" b="b"/>
            <a:pathLst>
              <a:path w="1239520">
                <a:moveTo>
                  <a:pt x="0" y="0"/>
                </a:moveTo>
                <a:lnTo>
                  <a:pt x="1238966" y="0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19360" y="3026564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898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25879" y="3026564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898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32353" y="3026564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898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38866" y="3026564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898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45340" y="3026564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898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51859" y="3026564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898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58327" y="3026564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898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836" y="3110945"/>
            <a:ext cx="1342390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9075" algn="l"/>
                <a:tab pos="425450" algn="l"/>
                <a:tab pos="631825" algn="l"/>
                <a:tab pos="838200" algn="l"/>
                <a:tab pos="1044575" algn="l"/>
                <a:tab pos="1251585" algn="l"/>
              </a:tabLst>
            </a:pPr>
            <a:r>
              <a:rPr sz="550" dirty="0">
                <a:latin typeface="Arial"/>
                <a:cs typeface="Arial"/>
              </a:rPr>
              <a:t>20	30	40	50	60	70	80</a:t>
            </a:r>
            <a:endParaRPr sz="5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26855" y="1533690"/>
            <a:ext cx="0" cy="1435735"/>
          </a:xfrm>
          <a:custGeom>
            <a:avLst/>
            <a:gdLst/>
            <a:ahLst/>
            <a:cxnLst/>
            <a:rect l="l" t="t" r="r" b="b"/>
            <a:pathLst>
              <a:path h="1435735">
                <a:moveTo>
                  <a:pt x="0" y="1435472"/>
                </a:moveTo>
                <a:lnTo>
                  <a:pt x="0" y="0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84958" y="296916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41896" y="0"/>
                </a:moveTo>
                <a:lnTo>
                  <a:pt x="0" y="0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4958" y="2610268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41896" y="0"/>
                </a:moveTo>
                <a:lnTo>
                  <a:pt x="0" y="0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4958" y="2251424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41896" y="0"/>
                </a:moveTo>
                <a:lnTo>
                  <a:pt x="0" y="0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84958" y="1892579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41896" y="0"/>
                </a:moveTo>
                <a:lnTo>
                  <a:pt x="0" y="0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84958" y="153369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41896" y="0"/>
                </a:moveTo>
                <a:lnTo>
                  <a:pt x="0" y="0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459840" y="2888512"/>
            <a:ext cx="95250" cy="1612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0.00</a:t>
            </a:r>
            <a:endParaRPr sz="5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59840" y="2529618"/>
            <a:ext cx="95250" cy="1612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0.05</a:t>
            </a:r>
            <a:endParaRPr sz="5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59840" y="2170772"/>
            <a:ext cx="95250" cy="1612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0.10</a:t>
            </a:r>
            <a:endParaRPr sz="5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59840" y="1811926"/>
            <a:ext cx="95250" cy="1612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0.15</a:t>
            </a:r>
            <a:endParaRPr sz="5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59840" y="1453035"/>
            <a:ext cx="95250" cy="1612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0.20</a:t>
            </a:r>
            <a:endParaRPr sz="5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26855" y="1476283"/>
            <a:ext cx="1383030" cy="1550670"/>
          </a:xfrm>
          <a:custGeom>
            <a:avLst/>
            <a:gdLst/>
            <a:ahLst/>
            <a:cxnLst/>
            <a:rect l="l" t="t" r="r" b="b"/>
            <a:pathLst>
              <a:path w="1383029" h="1550670">
                <a:moveTo>
                  <a:pt x="0" y="1550281"/>
                </a:moveTo>
                <a:lnTo>
                  <a:pt x="1382682" y="1550281"/>
                </a:lnTo>
                <a:lnTo>
                  <a:pt x="1382682" y="0"/>
                </a:lnTo>
                <a:lnTo>
                  <a:pt x="0" y="0"/>
                </a:lnTo>
                <a:lnTo>
                  <a:pt x="0" y="1550281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243384" y="3278542"/>
            <a:ext cx="149860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Age</a:t>
            </a:r>
            <a:endParaRPr sz="5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57244" y="2938034"/>
            <a:ext cx="1322705" cy="62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7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4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2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|||||||||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||||||||||||||||||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6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|||||||||||||||||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||||||||||||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2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7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2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||||||||||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||||||||||||||||</a:t>
            </a:r>
            <a:r>
              <a:rPr sz="300" spc="2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2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|||||||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7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||||</a:t>
            </a:r>
            <a:r>
              <a:rPr sz="300" spc="-5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7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6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7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4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6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2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6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7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2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3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5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1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5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4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2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A8A8A8"/>
                </a:solidFill>
                <a:latin typeface="Arial"/>
                <a:cs typeface="Arial"/>
              </a:rPr>
              <a:t>    </a:t>
            </a:r>
            <a:r>
              <a:rPr sz="300" spc="-3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6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endParaRPr sz="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48769" y="1502560"/>
            <a:ext cx="740410" cy="62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 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4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6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1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6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1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4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7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4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4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1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4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1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|||</a:t>
            </a:r>
            <a:r>
              <a:rPr sz="300" spc="-5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4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5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4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6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 </a:t>
            </a:r>
            <a:r>
              <a:rPr sz="300" spc="-6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1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5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4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2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3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7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3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6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7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1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A8A8A8"/>
                </a:solidFill>
                <a:latin typeface="Arial"/>
                <a:cs typeface="Arial"/>
              </a:rPr>
              <a:t>||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 </a:t>
            </a:r>
            <a:r>
              <a:rPr sz="300" spc="-3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3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8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2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35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7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20" dirty="0">
                <a:solidFill>
                  <a:srgbClr val="A8A8A8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A8A8A8"/>
                </a:solidFill>
                <a:latin typeface="Arial"/>
                <a:cs typeface="Arial"/>
              </a:rPr>
              <a:t>     </a:t>
            </a: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endParaRPr sz="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23769" y="1502560"/>
            <a:ext cx="35560" cy="62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" spc="-5" dirty="0">
                <a:solidFill>
                  <a:srgbClr val="A8A8A8"/>
                </a:solidFill>
                <a:latin typeface="Arial"/>
                <a:cs typeface="Arial"/>
              </a:rPr>
              <a:t>|</a:t>
            </a:r>
            <a:endParaRPr sz="3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78065" y="2711153"/>
            <a:ext cx="1280795" cy="210185"/>
          </a:xfrm>
          <a:custGeom>
            <a:avLst/>
            <a:gdLst/>
            <a:ahLst/>
            <a:cxnLst/>
            <a:rect l="l" t="t" r="r" b="b"/>
            <a:pathLst>
              <a:path w="1280795" h="210185">
                <a:moveTo>
                  <a:pt x="0" y="210149"/>
                </a:moveTo>
                <a:lnTo>
                  <a:pt x="309733" y="210149"/>
                </a:lnTo>
                <a:lnTo>
                  <a:pt x="330403" y="27141"/>
                </a:lnTo>
                <a:lnTo>
                  <a:pt x="640130" y="27141"/>
                </a:lnTo>
                <a:lnTo>
                  <a:pt x="660800" y="0"/>
                </a:lnTo>
                <a:lnTo>
                  <a:pt x="949864" y="0"/>
                </a:lnTo>
                <a:lnTo>
                  <a:pt x="970534" y="158286"/>
                </a:lnTo>
                <a:lnTo>
                  <a:pt x="1280261" y="158286"/>
                </a:lnTo>
              </a:path>
            </a:pathLst>
          </a:custGeom>
          <a:ln w="10474">
            <a:solidFill>
              <a:srgbClr val="0065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78065" y="2791554"/>
            <a:ext cx="1280795" cy="164465"/>
          </a:xfrm>
          <a:custGeom>
            <a:avLst/>
            <a:gdLst/>
            <a:ahLst/>
            <a:cxnLst/>
            <a:rect l="l" t="t" r="r" b="b"/>
            <a:pathLst>
              <a:path w="1280795" h="164464">
                <a:moveTo>
                  <a:pt x="0" y="158007"/>
                </a:moveTo>
                <a:lnTo>
                  <a:pt x="309733" y="158007"/>
                </a:lnTo>
                <a:lnTo>
                  <a:pt x="330403" y="5633"/>
                </a:lnTo>
                <a:lnTo>
                  <a:pt x="640130" y="5633"/>
                </a:lnTo>
                <a:lnTo>
                  <a:pt x="660800" y="0"/>
                </a:lnTo>
                <a:lnTo>
                  <a:pt x="949864" y="0"/>
                </a:lnTo>
                <a:lnTo>
                  <a:pt x="970534" y="164105"/>
                </a:lnTo>
                <a:lnTo>
                  <a:pt x="1280261" y="164105"/>
                </a:lnTo>
              </a:path>
            </a:pathLst>
          </a:custGeom>
          <a:ln w="6983">
            <a:solidFill>
              <a:srgbClr val="00650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78065" y="2283968"/>
            <a:ext cx="1280795" cy="568960"/>
          </a:xfrm>
          <a:custGeom>
            <a:avLst/>
            <a:gdLst/>
            <a:ahLst/>
            <a:cxnLst/>
            <a:rect l="l" t="t" r="r" b="b"/>
            <a:pathLst>
              <a:path w="1280795" h="568960">
                <a:moveTo>
                  <a:pt x="0" y="568945"/>
                </a:moveTo>
                <a:lnTo>
                  <a:pt x="309733" y="568945"/>
                </a:lnTo>
                <a:lnTo>
                  <a:pt x="330403" y="376115"/>
                </a:lnTo>
                <a:lnTo>
                  <a:pt x="640130" y="376115"/>
                </a:lnTo>
                <a:lnTo>
                  <a:pt x="660800" y="312383"/>
                </a:lnTo>
                <a:lnTo>
                  <a:pt x="949864" y="312383"/>
                </a:lnTo>
                <a:lnTo>
                  <a:pt x="970534" y="0"/>
                </a:lnTo>
                <a:lnTo>
                  <a:pt x="1280261" y="0"/>
                </a:lnTo>
              </a:path>
            </a:pathLst>
          </a:custGeom>
          <a:ln w="6983">
            <a:solidFill>
              <a:srgbClr val="00650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305049" y="1963077"/>
            <a:ext cx="92333" cy="83409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231F20"/>
                </a:solidFill>
                <a:latin typeface="Tahoma"/>
                <a:cs typeface="Tahoma"/>
              </a:rPr>
              <a:t>Pr(</a:t>
            </a:r>
            <a:r>
              <a:rPr sz="600" spc="-20" dirty="0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sz="600" dirty="0">
                <a:solidFill>
                  <a:srgbClr val="231F20"/>
                </a:solidFill>
                <a:latin typeface="Tahoma"/>
                <a:cs typeface="Tahoma"/>
              </a:rPr>
              <a:t>age</a:t>
            </a:r>
            <a:r>
              <a:rPr sz="600" i="1" dirty="0">
                <a:solidFill>
                  <a:srgbClr val="231F20"/>
                </a:solidFill>
                <a:latin typeface="Verdana"/>
                <a:cs typeface="Verdana"/>
              </a:rPr>
              <a:t>&gt;</a:t>
            </a:r>
            <a:r>
              <a:rPr sz="600" dirty="0">
                <a:solidFill>
                  <a:srgbClr val="231F20"/>
                </a:solidFill>
                <a:latin typeface="Tahoma"/>
                <a:cs typeface="Tahoma"/>
              </a:rPr>
              <a:t>250</a:t>
            </a:r>
            <a:r>
              <a:rPr sz="600" spc="-2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600" i="1" dirty="0">
                <a:solidFill>
                  <a:srgbClr val="231F20"/>
                </a:solidFill>
                <a:latin typeface="Arial"/>
                <a:cs typeface="Arial"/>
              </a:rPr>
              <a:t>| </a:t>
            </a:r>
            <a:r>
              <a:rPr sz="600" spc="-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600" dirty="0">
                <a:solidFill>
                  <a:srgbClr val="231F20"/>
                </a:solidFill>
                <a:latin typeface="Tahoma"/>
                <a:cs typeface="Tahoma"/>
              </a:rPr>
              <a:t>ge)</a:t>
            </a:r>
            <a:endParaRPr sz="6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45" y="334046"/>
            <a:ext cx="397621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1869" algn="ctr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</a:rPr>
              <a:t>Step</a:t>
            </a:r>
            <a:r>
              <a:rPr sz="2400" b="1" spc="130" dirty="0">
                <a:solidFill>
                  <a:srgbClr val="FF0000"/>
                </a:solidFill>
              </a:rPr>
              <a:t> </a:t>
            </a:r>
            <a:r>
              <a:rPr sz="2400" b="1" spc="-30" dirty="0">
                <a:solidFill>
                  <a:srgbClr val="FF0000"/>
                </a:solidFill>
              </a:rPr>
              <a:t>functions</a:t>
            </a:r>
            <a:r>
              <a:rPr sz="2400" b="1" spc="135" dirty="0">
                <a:solidFill>
                  <a:srgbClr val="FF0000"/>
                </a:solidFill>
              </a:rPr>
              <a:t> </a:t>
            </a:r>
            <a:r>
              <a:rPr sz="2400" b="1" spc="-35" dirty="0">
                <a:solidFill>
                  <a:srgbClr val="FF0000"/>
                </a:solidFill>
              </a:rPr>
              <a:t>c</a:t>
            </a:r>
            <a:r>
              <a:rPr sz="2400" b="1" spc="-45" dirty="0">
                <a:solidFill>
                  <a:srgbClr val="FF0000"/>
                </a:solidFill>
              </a:rPr>
              <a:t>o</a:t>
            </a:r>
            <a:r>
              <a:rPr sz="2400" b="1" spc="-90" dirty="0">
                <a:solidFill>
                  <a:srgbClr val="FF0000"/>
                </a:solidFill>
              </a:rPr>
              <a:t>n</a:t>
            </a:r>
            <a:r>
              <a:rPr sz="2400" b="1" spc="-5" dirty="0">
                <a:solidFill>
                  <a:srgbClr val="FF0000"/>
                </a:solidFill>
              </a:rPr>
              <a:t>ti</a:t>
            </a:r>
            <a:r>
              <a:rPr sz="2400" b="1" spc="-50" dirty="0">
                <a:solidFill>
                  <a:srgbClr val="FF0000"/>
                </a:solidFill>
              </a:rPr>
              <a:t>n</a:t>
            </a:r>
            <a:r>
              <a:rPr sz="2400" b="1" spc="-40" dirty="0">
                <a:solidFill>
                  <a:srgbClr val="FF0000"/>
                </a:solidFill>
              </a:rPr>
              <a:t>ued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marR="112395" indent="-132080">
              <a:lnSpc>
                <a:spcPct val="102600"/>
              </a:lnSpc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dirty="0"/>
              <a:t>Easy</a:t>
            </a:r>
            <a:r>
              <a:rPr sz="1100" spc="95" dirty="0"/>
              <a:t> </a:t>
            </a:r>
            <a:r>
              <a:rPr sz="1100" spc="-5" dirty="0"/>
              <a:t>to</a:t>
            </a:r>
            <a:r>
              <a:rPr sz="1100" spc="95" dirty="0"/>
              <a:t> </a:t>
            </a:r>
            <a:r>
              <a:rPr sz="1100" spc="-60" dirty="0"/>
              <a:t>w</a:t>
            </a:r>
            <a:r>
              <a:rPr sz="1100" spc="-35" dirty="0"/>
              <a:t>ork</a:t>
            </a:r>
            <a:r>
              <a:rPr sz="1100" spc="95" dirty="0"/>
              <a:t> </a:t>
            </a:r>
            <a:r>
              <a:rPr sz="1100" spc="-10" dirty="0"/>
              <a:t>with.</a:t>
            </a:r>
            <a:r>
              <a:rPr sz="1100" dirty="0"/>
              <a:t> </a:t>
            </a:r>
            <a:r>
              <a:rPr sz="1100" spc="-45" dirty="0"/>
              <a:t> </a:t>
            </a:r>
            <a:r>
              <a:rPr sz="1100" spc="25" dirty="0"/>
              <a:t>C</a:t>
            </a:r>
            <a:r>
              <a:rPr sz="1100" spc="10" dirty="0"/>
              <a:t>r</a:t>
            </a:r>
            <a:r>
              <a:rPr sz="1100" spc="-50" dirty="0"/>
              <a:t>e</a:t>
            </a:r>
            <a:r>
              <a:rPr sz="1100" spc="-15" dirty="0"/>
              <a:t>ates</a:t>
            </a:r>
            <a:r>
              <a:rPr sz="1100" spc="100" dirty="0"/>
              <a:t> </a:t>
            </a:r>
            <a:r>
              <a:rPr sz="1100" spc="-15" dirty="0"/>
              <a:t>a</a:t>
            </a:r>
            <a:r>
              <a:rPr sz="1100" spc="95" dirty="0"/>
              <a:t> </a:t>
            </a:r>
            <a:r>
              <a:rPr sz="1100" spc="-45" dirty="0"/>
              <a:t>series</a:t>
            </a:r>
            <a:r>
              <a:rPr sz="1100" spc="100" dirty="0"/>
              <a:t> </a:t>
            </a:r>
            <a:r>
              <a:rPr sz="1100" spc="-40" dirty="0"/>
              <a:t>of</a:t>
            </a:r>
            <a:r>
              <a:rPr sz="1100" spc="95" dirty="0"/>
              <a:t> </a:t>
            </a:r>
            <a:r>
              <a:rPr sz="1100" spc="-45" dirty="0"/>
              <a:t>dum</a:t>
            </a:r>
            <a:r>
              <a:rPr sz="1100" spc="-95" dirty="0"/>
              <a:t>m</a:t>
            </a:r>
            <a:r>
              <a:rPr sz="1100" spc="30" dirty="0"/>
              <a:t>y</a:t>
            </a:r>
            <a:r>
              <a:rPr sz="1100" spc="100" dirty="0"/>
              <a:t> </a:t>
            </a:r>
            <a:r>
              <a:rPr sz="1100" spc="-40" dirty="0"/>
              <a:t>v</a:t>
            </a:r>
            <a:r>
              <a:rPr sz="1100" spc="-25" dirty="0"/>
              <a:t>ariables</a:t>
            </a:r>
            <a:r>
              <a:rPr sz="1100" spc="-15" dirty="0"/>
              <a:t> </a:t>
            </a:r>
            <a:r>
              <a:rPr sz="1100" spc="-45" dirty="0"/>
              <a:t>represe</a:t>
            </a:r>
            <a:r>
              <a:rPr sz="1100" spc="-90" dirty="0"/>
              <a:t>n</a:t>
            </a:r>
            <a:r>
              <a:rPr sz="1100" spc="-10" dirty="0"/>
              <a:t>ting</a:t>
            </a:r>
            <a:r>
              <a:rPr sz="1100" spc="95" dirty="0"/>
              <a:t> </a:t>
            </a:r>
            <a:r>
              <a:rPr sz="1100" spc="-50" dirty="0"/>
              <a:t>e</a:t>
            </a:r>
            <a:r>
              <a:rPr sz="1100" spc="-20" dirty="0"/>
              <a:t>a</a:t>
            </a:r>
            <a:r>
              <a:rPr sz="1100" spc="-50" dirty="0"/>
              <a:t>c</a:t>
            </a:r>
            <a:r>
              <a:rPr sz="1100" spc="-40" dirty="0"/>
              <a:t>h</a:t>
            </a:r>
            <a:r>
              <a:rPr sz="1100" spc="95" dirty="0"/>
              <a:t> </a:t>
            </a:r>
            <a:r>
              <a:rPr sz="1100" spc="-30" dirty="0"/>
              <a:t>group.</a:t>
            </a:r>
            <a:endParaRPr sz="1100" dirty="0"/>
          </a:p>
          <a:p>
            <a:pPr marL="144780" marR="5080" indent="-13208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-35" dirty="0"/>
              <a:t>Useful</a:t>
            </a:r>
            <a:r>
              <a:rPr sz="1100" spc="100" dirty="0"/>
              <a:t> </a:t>
            </a:r>
            <a:r>
              <a:rPr sz="1100" spc="-55" dirty="0"/>
              <a:t>w</a:t>
            </a:r>
            <a:r>
              <a:rPr sz="1100" spc="-50" dirty="0"/>
              <a:t>a</a:t>
            </a:r>
            <a:r>
              <a:rPr sz="1100" spc="30" dirty="0"/>
              <a:t>y</a:t>
            </a:r>
            <a:r>
              <a:rPr sz="1100" spc="95" dirty="0"/>
              <a:t> </a:t>
            </a:r>
            <a:r>
              <a:rPr sz="1100" spc="-40" dirty="0"/>
              <a:t>of</a:t>
            </a:r>
            <a:r>
              <a:rPr sz="1100" spc="95" dirty="0"/>
              <a:t> </a:t>
            </a:r>
            <a:r>
              <a:rPr sz="1100" spc="-20" dirty="0"/>
              <a:t>creating</a:t>
            </a:r>
            <a:r>
              <a:rPr sz="1100" spc="100" dirty="0"/>
              <a:t> </a:t>
            </a:r>
            <a:r>
              <a:rPr sz="1100" spc="-25" dirty="0"/>
              <a:t>i</a:t>
            </a:r>
            <a:r>
              <a:rPr sz="1100" spc="-80" dirty="0"/>
              <a:t>n</a:t>
            </a:r>
            <a:r>
              <a:rPr sz="1100" spc="-20" dirty="0"/>
              <a:t>teractions</a:t>
            </a:r>
            <a:r>
              <a:rPr sz="1100" spc="95" dirty="0"/>
              <a:t> </a:t>
            </a:r>
            <a:r>
              <a:rPr sz="1100" spc="5" dirty="0"/>
              <a:t>that</a:t>
            </a:r>
            <a:r>
              <a:rPr sz="1100" spc="95" dirty="0"/>
              <a:t> </a:t>
            </a:r>
            <a:r>
              <a:rPr sz="1100" spc="-35" dirty="0"/>
              <a:t>are</a:t>
            </a:r>
            <a:r>
              <a:rPr sz="1100" spc="100" dirty="0"/>
              <a:t> </a:t>
            </a:r>
            <a:r>
              <a:rPr sz="1100" spc="-25" dirty="0"/>
              <a:t>easy</a:t>
            </a:r>
            <a:r>
              <a:rPr sz="1100" spc="95" dirty="0"/>
              <a:t> </a:t>
            </a:r>
            <a:r>
              <a:rPr sz="1100" spc="-5" dirty="0"/>
              <a:t>to </a:t>
            </a:r>
            <a:r>
              <a:rPr sz="1100" spc="-25" dirty="0"/>
              <a:t>i</a:t>
            </a:r>
            <a:r>
              <a:rPr sz="1100" spc="-80" dirty="0"/>
              <a:t>n</a:t>
            </a:r>
            <a:r>
              <a:rPr sz="1100" spc="-10" dirty="0"/>
              <a:t>terpret.</a:t>
            </a:r>
            <a:r>
              <a:rPr sz="1100" dirty="0"/>
              <a:t> </a:t>
            </a:r>
            <a:r>
              <a:rPr sz="1100" spc="-50" dirty="0"/>
              <a:t> F</a:t>
            </a:r>
            <a:r>
              <a:rPr sz="1100" spc="-40" dirty="0"/>
              <a:t>or</a:t>
            </a:r>
            <a:r>
              <a:rPr sz="1100" spc="95" dirty="0"/>
              <a:t> </a:t>
            </a:r>
            <a:r>
              <a:rPr sz="1100" spc="-50" dirty="0"/>
              <a:t>e</a:t>
            </a:r>
            <a:r>
              <a:rPr sz="1100" spc="10" dirty="0"/>
              <a:t>x</a:t>
            </a:r>
            <a:r>
              <a:rPr sz="1100" spc="-40" dirty="0"/>
              <a:t>am</a:t>
            </a:r>
            <a:r>
              <a:rPr sz="1100" spc="-35" dirty="0"/>
              <a:t>p</a:t>
            </a:r>
            <a:r>
              <a:rPr sz="1100" spc="-20" dirty="0"/>
              <a:t>le,</a:t>
            </a:r>
            <a:r>
              <a:rPr sz="1100" spc="95" dirty="0"/>
              <a:t> </a:t>
            </a:r>
            <a:r>
              <a:rPr sz="1100" spc="-25" dirty="0"/>
              <a:t>i</a:t>
            </a:r>
            <a:r>
              <a:rPr sz="1100" spc="-80" dirty="0"/>
              <a:t>n</a:t>
            </a:r>
            <a:r>
              <a:rPr sz="1100" spc="-15" dirty="0"/>
              <a:t>teraction</a:t>
            </a:r>
            <a:r>
              <a:rPr sz="1100" spc="95" dirty="0"/>
              <a:t> </a:t>
            </a:r>
            <a:r>
              <a:rPr sz="1100" spc="-30" dirty="0"/>
              <a:t>effect</a:t>
            </a:r>
            <a:r>
              <a:rPr sz="1100" spc="100" dirty="0"/>
              <a:t> </a:t>
            </a:r>
            <a:r>
              <a:rPr sz="1100" spc="-40" dirty="0"/>
              <a:t>of</a:t>
            </a:r>
            <a:r>
              <a:rPr sz="1100" spc="95" dirty="0"/>
              <a:t> </a:t>
            </a:r>
            <a:r>
              <a:rPr sz="1000" spc="-80" dirty="0">
                <a:solidFill>
                  <a:srgbClr val="BF7F3F"/>
                </a:solidFill>
                <a:latin typeface="Courier New"/>
                <a:cs typeface="Courier New"/>
              </a:rPr>
              <a:t>Year</a:t>
            </a:r>
            <a:r>
              <a:rPr sz="1000" spc="-240" dirty="0">
                <a:solidFill>
                  <a:srgbClr val="BF7F3F"/>
                </a:solidFill>
                <a:latin typeface="Courier New"/>
                <a:cs typeface="Courier New"/>
              </a:rPr>
              <a:t> </a:t>
            </a:r>
            <a:r>
              <a:rPr sz="1100" spc="-35" dirty="0"/>
              <a:t>and</a:t>
            </a:r>
            <a:r>
              <a:rPr sz="1100" spc="95" dirty="0"/>
              <a:t> </a:t>
            </a:r>
            <a:r>
              <a:rPr sz="1000" spc="-80" dirty="0">
                <a:solidFill>
                  <a:srgbClr val="BF7F3F"/>
                </a:solidFill>
                <a:latin typeface="Courier New"/>
                <a:cs typeface="Courier New"/>
              </a:rPr>
              <a:t>Age</a:t>
            </a:r>
            <a:r>
              <a:rPr sz="1100" spc="-45" dirty="0"/>
              <a:t>: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"/>
              </a:spcBef>
              <a:buClr>
                <a:srgbClr val="3333B2"/>
              </a:buClr>
              <a:buFont typeface="Lucida Sans Unicode"/>
              <a:buChar char="•"/>
            </a:pPr>
            <a:endParaRPr sz="950" dirty="0">
              <a:latin typeface="Times New Roman"/>
              <a:cs typeface="Times New Roman"/>
            </a:endParaRPr>
          </a:p>
          <a:p>
            <a:pPr marL="144780" indent="480059">
              <a:lnSpc>
                <a:spcPct val="100000"/>
              </a:lnSpc>
              <a:tabLst>
                <a:tab pos="2050414" algn="l"/>
              </a:tabLst>
            </a:pPr>
            <a:r>
              <a:rPr i="1" spc="250" dirty="0">
                <a:latin typeface="Arial"/>
                <a:cs typeface="Arial"/>
              </a:rPr>
              <a:t>I</a:t>
            </a:r>
            <a:r>
              <a:rPr spc="5" dirty="0"/>
              <a:t>(</a:t>
            </a:r>
            <a:r>
              <a:rPr sz="1000" spc="-80" dirty="0">
                <a:solidFill>
                  <a:srgbClr val="BF7F3F"/>
                </a:solidFill>
                <a:latin typeface="Courier New"/>
                <a:cs typeface="Courier New"/>
              </a:rPr>
              <a:t>Year</a:t>
            </a:r>
            <a:r>
              <a:rPr sz="1000" spc="-300" dirty="0">
                <a:solidFill>
                  <a:srgbClr val="BF7F3F"/>
                </a:solidFill>
                <a:latin typeface="Courier New"/>
                <a:cs typeface="Courier New"/>
              </a:rPr>
              <a:t> </a:t>
            </a:r>
            <a:r>
              <a:rPr i="1" spc="195" dirty="0">
                <a:latin typeface="Arial"/>
                <a:cs typeface="Arial"/>
              </a:rPr>
              <a:t>&lt;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spc="-75" dirty="0"/>
              <a:t>2005)</a:t>
            </a:r>
            <a:r>
              <a:rPr spc="-25" dirty="0"/>
              <a:t> </a:t>
            </a:r>
            <a:r>
              <a:rPr spc="-400" dirty="0">
                <a:latin typeface="Lucida Sans Unicode"/>
                <a:cs typeface="Lucida Sans Unicode"/>
              </a:rPr>
              <a:t>·</a:t>
            </a:r>
            <a:r>
              <a:rPr spc="-105" dirty="0">
                <a:latin typeface="Lucida Sans Unicode"/>
                <a:cs typeface="Lucida Sans Unicode"/>
              </a:rPr>
              <a:t> </a:t>
            </a:r>
            <a:r>
              <a:rPr spc="-95" dirty="0">
                <a:solidFill>
                  <a:srgbClr val="BF7F3F"/>
                </a:solidFill>
                <a:latin typeface="Courier New"/>
                <a:cs typeface="Courier New"/>
              </a:rPr>
              <a:t>Age</a:t>
            </a:r>
            <a:r>
              <a:rPr i="1" spc="-10" dirty="0">
                <a:latin typeface="Arial"/>
                <a:cs typeface="Arial"/>
              </a:rPr>
              <a:t>,</a:t>
            </a:r>
            <a:r>
              <a:rPr i="1" dirty="0">
                <a:latin typeface="Arial"/>
                <a:cs typeface="Arial"/>
              </a:rPr>
              <a:t>	</a:t>
            </a:r>
            <a:r>
              <a:rPr i="1" spc="250" dirty="0">
                <a:latin typeface="Arial"/>
                <a:cs typeface="Arial"/>
              </a:rPr>
              <a:t>I</a:t>
            </a:r>
            <a:r>
              <a:rPr spc="5" dirty="0"/>
              <a:t>(</a:t>
            </a:r>
            <a:r>
              <a:rPr sz="1000" spc="-80" dirty="0">
                <a:solidFill>
                  <a:srgbClr val="BF7F3F"/>
                </a:solidFill>
                <a:latin typeface="Courier New"/>
                <a:cs typeface="Courier New"/>
              </a:rPr>
              <a:t>Year</a:t>
            </a:r>
            <a:r>
              <a:rPr sz="1000" spc="-300" dirty="0">
                <a:solidFill>
                  <a:srgbClr val="BF7F3F"/>
                </a:solidFill>
                <a:latin typeface="Courier New"/>
                <a:cs typeface="Courier New"/>
              </a:rPr>
              <a:t> </a:t>
            </a:r>
            <a:r>
              <a:rPr spc="-35" dirty="0">
                <a:latin typeface="Lucida Sans Unicode"/>
                <a:cs typeface="Lucida Sans Unicode"/>
              </a:rPr>
              <a:t>≥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spc="-75" dirty="0"/>
              <a:t>2005)</a:t>
            </a:r>
            <a:r>
              <a:rPr spc="-25" dirty="0"/>
              <a:t> </a:t>
            </a:r>
            <a:r>
              <a:rPr spc="-400" dirty="0">
                <a:latin typeface="Lucida Sans Unicode"/>
                <a:cs typeface="Lucida Sans Unicode"/>
              </a:rPr>
              <a:t>·</a:t>
            </a:r>
            <a:r>
              <a:rPr spc="-105" dirty="0">
                <a:latin typeface="Lucida Sans Unicode"/>
                <a:cs typeface="Lucida Sans Unicode"/>
              </a:rPr>
              <a:t> </a:t>
            </a:r>
            <a:r>
              <a:rPr spc="-95" dirty="0">
                <a:solidFill>
                  <a:srgbClr val="BF7F3F"/>
                </a:solidFill>
                <a:latin typeface="Courier New"/>
                <a:cs typeface="Courier New"/>
              </a:rPr>
              <a:t>Age</a:t>
            </a:r>
            <a:endParaRPr sz="1000" dirty="0">
              <a:latin typeface="Courier New"/>
              <a:cs typeface="Courier New"/>
            </a:endParaRPr>
          </a:p>
          <a:p>
            <a:pPr marL="144780" marR="325120">
              <a:lnSpc>
                <a:spcPct val="102699"/>
              </a:lnSpc>
              <a:spcBef>
                <a:spcPts val="1095"/>
              </a:spcBef>
            </a:pPr>
            <a:r>
              <a:rPr spc="-60" dirty="0"/>
              <a:t>w</a:t>
            </a:r>
            <a:r>
              <a:rPr spc="-35" dirty="0"/>
              <a:t>ould</a:t>
            </a:r>
            <a:r>
              <a:rPr spc="100" dirty="0"/>
              <a:t> </a:t>
            </a:r>
            <a:r>
              <a:rPr spc="-20" dirty="0"/>
              <a:t>all</a:t>
            </a:r>
            <a:r>
              <a:rPr spc="-60" dirty="0"/>
              <a:t>o</a:t>
            </a:r>
            <a:r>
              <a:rPr spc="-25" dirty="0"/>
              <a:t>w</a:t>
            </a:r>
            <a:r>
              <a:rPr spc="95" dirty="0"/>
              <a:t> </a:t>
            </a:r>
            <a:r>
              <a:rPr spc="-35" dirty="0"/>
              <a:t>for</a:t>
            </a:r>
            <a:r>
              <a:rPr spc="95" dirty="0"/>
              <a:t> </a:t>
            </a:r>
            <a:r>
              <a:rPr spc="-40" dirty="0"/>
              <a:t>differe</a:t>
            </a:r>
            <a:r>
              <a:rPr spc="-90" dirty="0"/>
              <a:t>n</a:t>
            </a:r>
            <a:r>
              <a:rPr spc="40" dirty="0"/>
              <a:t>t</a:t>
            </a:r>
            <a:r>
              <a:rPr spc="100" dirty="0"/>
              <a:t> </a:t>
            </a:r>
            <a:r>
              <a:rPr spc="-30" dirty="0"/>
              <a:t>linear</a:t>
            </a:r>
            <a:r>
              <a:rPr spc="95" dirty="0"/>
              <a:t> </a:t>
            </a:r>
            <a:r>
              <a:rPr spc="-30" dirty="0"/>
              <a:t>functions</a:t>
            </a:r>
            <a:r>
              <a:rPr spc="95" dirty="0"/>
              <a:t> </a:t>
            </a:r>
            <a:r>
              <a:rPr spc="-35" dirty="0"/>
              <a:t>in</a:t>
            </a:r>
            <a:r>
              <a:rPr spc="100" dirty="0"/>
              <a:t> </a:t>
            </a:r>
            <a:r>
              <a:rPr spc="-30" dirty="0"/>
              <a:t>ea</a:t>
            </a:r>
            <a:r>
              <a:rPr spc="-60" dirty="0"/>
              <a:t>c</a:t>
            </a:r>
            <a:r>
              <a:rPr spc="-40" dirty="0"/>
              <a:t>h</a:t>
            </a:r>
            <a:r>
              <a:rPr spc="95" dirty="0"/>
              <a:t> </a:t>
            </a:r>
            <a:r>
              <a:rPr spc="-30" dirty="0"/>
              <a:t>age</a:t>
            </a:r>
            <a:r>
              <a:rPr spc="-15" dirty="0"/>
              <a:t> categor</a:t>
            </a:r>
            <a:r>
              <a:rPr spc="-110" dirty="0"/>
              <a:t>y</a:t>
            </a:r>
            <a:r>
              <a:rPr dirty="0"/>
              <a:t>.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500" spc="-209" baseline="2777" dirty="0">
                <a:solidFill>
                  <a:srgbClr val="3333B2"/>
                </a:solidFill>
                <a:latin typeface="Lucida Sans Unicode"/>
                <a:cs typeface="Lucida Sans Unicode"/>
              </a:rPr>
              <a:t>• </a:t>
            </a:r>
            <a:r>
              <a:rPr sz="1500" spc="-135" baseline="2777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/>
              <a:t>In</a:t>
            </a:r>
            <a:r>
              <a:rPr sz="1100" spc="95" dirty="0"/>
              <a:t> </a:t>
            </a:r>
            <a:r>
              <a:rPr sz="1100" spc="-15" dirty="0"/>
              <a:t>R:</a:t>
            </a:r>
            <a:r>
              <a:rPr sz="1100" spc="95" dirty="0"/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I</a:t>
            </a:r>
            <a:r>
              <a:rPr sz="1100" spc="5" dirty="0">
                <a:solidFill>
                  <a:srgbClr val="BF7F3F"/>
                </a:solidFill>
              </a:rPr>
              <a:t>(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year</a:t>
            </a:r>
            <a:r>
              <a:rPr sz="1100" spc="-360" dirty="0">
                <a:solidFill>
                  <a:srgbClr val="BF7F3F"/>
                </a:solidFill>
                <a:latin typeface="Courier New"/>
                <a:cs typeface="Courier New"/>
              </a:rPr>
              <a:t> </a:t>
            </a:r>
            <a:r>
              <a:rPr sz="1100" i="1" spc="195" dirty="0">
                <a:solidFill>
                  <a:srgbClr val="BF7F3F"/>
                </a:solidFill>
                <a:latin typeface="Arial"/>
                <a:cs typeface="Arial"/>
              </a:rPr>
              <a:t>&lt;</a:t>
            </a:r>
            <a:r>
              <a:rPr sz="1100" i="1" spc="-5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2005</a:t>
            </a:r>
            <a:r>
              <a:rPr sz="1100" spc="5" dirty="0">
                <a:solidFill>
                  <a:srgbClr val="BF7F3F"/>
                </a:solidFill>
              </a:rPr>
              <a:t>)</a:t>
            </a:r>
            <a:r>
              <a:rPr sz="1100" spc="95" dirty="0">
                <a:solidFill>
                  <a:srgbClr val="BF7F3F"/>
                </a:solidFill>
              </a:rPr>
              <a:t> </a:t>
            </a:r>
            <a:r>
              <a:rPr sz="1100" spc="-40" dirty="0"/>
              <a:t>or</a:t>
            </a:r>
            <a:r>
              <a:rPr sz="1100" spc="95" dirty="0"/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cut</a:t>
            </a:r>
            <a:r>
              <a:rPr sz="1100" spc="5" dirty="0">
                <a:solidFill>
                  <a:srgbClr val="BF7F3F"/>
                </a:solidFill>
              </a:rPr>
              <a:t>(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age</a:t>
            </a:r>
            <a:r>
              <a:rPr sz="1100" i="1" spc="-10" dirty="0">
                <a:solidFill>
                  <a:srgbClr val="BF7F3F"/>
                </a:solidFill>
                <a:latin typeface="Arial"/>
                <a:cs typeface="Arial"/>
              </a:rPr>
              <a:t>,</a:t>
            </a:r>
            <a:r>
              <a:rPr sz="1100" i="1" spc="-125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c</a:t>
            </a:r>
            <a:r>
              <a:rPr sz="1100" spc="5" dirty="0">
                <a:solidFill>
                  <a:srgbClr val="BF7F3F"/>
                </a:solidFill>
              </a:rPr>
              <a:t>(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18</a:t>
            </a:r>
            <a:r>
              <a:rPr sz="1100" i="1" spc="-10" dirty="0">
                <a:solidFill>
                  <a:srgbClr val="BF7F3F"/>
                </a:solidFill>
                <a:latin typeface="Arial"/>
                <a:cs typeface="Arial"/>
              </a:rPr>
              <a:t>,</a:t>
            </a:r>
            <a:r>
              <a:rPr sz="1100" i="1" spc="-125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25</a:t>
            </a:r>
            <a:r>
              <a:rPr sz="1100" i="1" spc="-10" dirty="0">
                <a:solidFill>
                  <a:srgbClr val="BF7F3F"/>
                </a:solidFill>
                <a:latin typeface="Arial"/>
                <a:cs typeface="Arial"/>
              </a:rPr>
              <a:t>,</a:t>
            </a:r>
            <a:r>
              <a:rPr sz="1100" i="1" spc="-125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40</a:t>
            </a:r>
            <a:r>
              <a:rPr sz="1100" i="1" spc="-10" dirty="0">
                <a:solidFill>
                  <a:srgbClr val="BF7F3F"/>
                </a:solidFill>
                <a:latin typeface="Arial"/>
                <a:cs typeface="Arial"/>
              </a:rPr>
              <a:t>,</a:t>
            </a:r>
            <a:r>
              <a:rPr sz="1100" i="1" spc="-125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65</a:t>
            </a:r>
            <a:r>
              <a:rPr sz="1100" i="1" spc="-10" dirty="0">
                <a:solidFill>
                  <a:srgbClr val="BF7F3F"/>
                </a:solidFill>
                <a:latin typeface="Arial"/>
                <a:cs typeface="Arial"/>
              </a:rPr>
              <a:t>,</a:t>
            </a:r>
            <a:r>
              <a:rPr sz="1100" i="1" spc="-125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90</a:t>
            </a:r>
            <a:r>
              <a:rPr sz="1100" spc="5" dirty="0">
                <a:solidFill>
                  <a:srgbClr val="BF7F3F"/>
                </a:solidFill>
              </a:rPr>
              <a:t>))</a:t>
            </a:r>
            <a:r>
              <a:rPr sz="1100" dirty="0"/>
              <a:t>.</a:t>
            </a:r>
            <a:endParaRPr sz="1100" dirty="0">
              <a:latin typeface="Courier New"/>
              <a:cs typeface="Courier New"/>
            </a:endParaRPr>
          </a:p>
          <a:p>
            <a:pPr marL="144780" marR="287020" indent="-132080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-20" dirty="0"/>
              <a:t>Choice</a:t>
            </a:r>
            <a:r>
              <a:rPr sz="1100" spc="95" dirty="0"/>
              <a:t> </a:t>
            </a:r>
            <a:r>
              <a:rPr sz="1100" spc="-40" dirty="0"/>
              <a:t>of</a:t>
            </a:r>
            <a:r>
              <a:rPr sz="1100" spc="100" dirty="0"/>
              <a:t> </a:t>
            </a:r>
            <a:r>
              <a:rPr sz="1100" spc="-5" dirty="0"/>
              <a:t>cut</a:t>
            </a:r>
            <a:r>
              <a:rPr sz="1100" spc="20" dirty="0"/>
              <a:t>p</a:t>
            </a:r>
            <a:r>
              <a:rPr sz="1100" spc="-40" dirty="0"/>
              <a:t>oi</a:t>
            </a:r>
            <a:r>
              <a:rPr sz="1100" spc="-85" dirty="0"/>
              <a:t>n</a:t>
            </a:r>
            <a:r>
              <a:rPr sz="1100" spc="-5" dirty="0"/>
              <a:t>ts</a:t>
            </a:r>
            <a:r>
              <a:rPr sz="1100" spc="95" dirty="0"/>
              <a:t> </a:t>
            </a:r>
            <a:r>
              <a:rPr sz="1100" spc="-40" dirty="0"/>
              <a:t>or</a:t>
            </a:r>
            <a:r>
              <a:rPr sz="1100" spc="95" dirty="0"/>
              <a:t> </a:t>
            </a:r>
            <a:r>
              <a:rPr sz="1100" i="1" spc="-35" dirty="0">
                <a:solidFill>
                  <a:srgbClr val="009900"/>
                </a:solidFill>
                <a:latin typeface="Arial"/>
                <a:cs typeface="Arial"/>
              </a:rPr>
              <a:t>knots</a:t>
            </a:r>
            <a:r>
              <a:rPr sz="1100" i="1" spc="5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spc="-30" dirty="0"/>
              <a:t>can</a:t>
            </a:r>
            <a:r>
              <a:rPr sz="1100" spc="95" dirty="0"/>
              <a:t> </a:t>
            </a:r>
            <a:r>
              <a:rPr sz="1100" spc="15" dirty="0"/>
              <a:t>b</a:t>
            </a:r>
            <a:r>
              <a:rPr sz="1100" spc="-50" dirty="0"/>
              <a:t>e</a:t>
            </a:r>
            <a:r>
              <a:rPr sz="1100" spc="95" dirty="0"/>
              <a:t> </a:t>
            </a:r>
            <a:r>
              <a:rPr sz="1100" spc="-25" dirty="0"/>
              <a:t>problematic.</a:t>
            </a:r>
            <a:r>
              <a:rPr sz="1100" dirty="0"/>
              <a:t> </a:t>
            </a:r>
            <a:r>
              <a:rPr sz="1100" spc="-45" dirty="0"/>
              <a:t> </a:t>
            </a:r>
            <a:r>
              <a:rPr sz="1100" spc="-50" dirty="0"/>
              <a:t>F</a:t>
            </a:r>
            <a:r>
              <a:rPr sz="1100" spc="-40" dirty="0"/>
              <a:t>or</a:t>
            </a:r>
            <a:r>
              <a:rPr sz="1100" spc="-20" dirty="0"/>
              <a:t> creating</a:t>
            </a:r>
            <a:r>
              <a:rPr sz="1100" spc="95" dirty="0"/>
              <a:t> </a:t>
            </a:r>
            <a:r>
              <a:rPr sz="1100" spc="-30" dirty="0"/>
              <a:t>nonlinearities,</a:t>
            </a:r>
            <a:r>
              <a:rPr sz="1100" spc="95" dirty="0"/>
              <a:t> </a:t>
            </a:r>
            <a:r>
              <a:rPr sz="1100" spc="-50" dirty="0"/>
              <a:t>s</a:t>
            </a:r>
            <a:r>
              <a:rPr sz="1100" spc="-70" dirty="0"/>
              <a:t>m</a:t>
            </a:r>
            <a:r>
              <a:rPr sz="1100" spc="-20" dirty="0"/>
              <a:t>o</a:t>
            </a:r>
            <a:r>
              <a:rPr sz="1100" spc="-30" dirty="0"/>
              <a:t>other</a:t>
            </a:r>
            <a:r>
              <a:rPr sz="1100" spc="100" dirty="0"/>
              <a:t> </a:t>
            </a:r>
            <a:r>
              <a:rPr sz="1100" spc="-10" dirty="0"/>
              <a:t>alternati</a:t>
            </a:r>
            <a:r>
              <a:rPr sz="1100" spc="-40" dirty="0"/>
              <a:t>v</a:t>
            </a:r>
            <a:r>
              <a:rPr sz="1100" spc="-55" dirty="0"/>
              <a:t>es</a:t>
            </a:r>
            <a:r>
              <a:rPr sz="1100" spc="95" dirty="0"/>
              <a:t> </a:t>
            </a:r>
            <a:r>
              <a:rPr sz="1100" spc="-35" dirty="0"/>
              <a:t>su</a:t>
            </a:r>
            <a:r>
              <a:rPr sz="1100" spc="-60" dirty="0"/>
              <a:t>c</a:t>
            </a:r>
            <a:r>
              <a:rPr sz="1100" spc="-40" dirty="0"/>
              <a:t>h</a:t>
            </a:r>
            <a:r>
              <a:rPr sz="1100" spc="100" dirty="0"/>
              <a:t> </a:t>
            </a:r>
            <a:r>
              <a:rPr sz="1100" spc="-35" dirty="0"/>
              <a:t>as</a:t>
            </a:r>
            <a:r>
              <a:rPr sz="1100" spc="-20" dirty="0"/>
              <a:t> </a:t>
            </a:r>
            <a:r>
              <a:rPr sz="1100" i="1" spc="-40" dirty="0">
                <a:solidFill>
                  <a:srgbClr val="009900"/>
                </a:solidFill>
                <a:latin typeface="Arial"/>
                <a:cs typeface="Arial"/>
              </a:rPr>
              <a:t>splines</a:t>
            </a:r>
            <a:r>
              <a:rPr sz="1100" i="1" spc="5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spc="-35" dirty="0"/>
              <a:t>are</a:t>
            </a:r>
            <a:r>
              <a:rPr sz="1100" spc="95" dirty="0"/>
              <a:t> </a:t>
            </a:r>
            <a:r>
              <a:rPr sz="1100" spc="-45" dirty="0"/>
              <a:t>a</a:t>
            </a:r>
            <a:r>
              <a:rPr sz="1100" spc="-40" dirty="0"/>
              <a:t>v</a:t>
            </a:r>
            <a:r>
              <a:rPr sz="1100" spc="-20" dirty="0"/>
              <a:t>ailable.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6008" y="3342078"/>
            <a:ext cx="24193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6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23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45" y="334046"/>
            <a:ext cx="397621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0">
              <a:lnSpc>
                <a:spcPct val="100000"/>
              </a:lnSpc>
            </a:pPr>
            <a:r>
              <a:rPr sz="2400" b="1" spc="-20" dirty="0">
                <a:solidFill>
                  <a:srgbClr val="FF0000"/>
                </a:solidFill>
              </a:rPr>
              <a:t>Piecewise</a:t>
            </a:r>
            <a:r>
              <a:rPr sz="2400" b="1" spc="130" dirty="0">
                <a:solidFill>
                  <a:srgbClr val="FF0000"/>
                </a:solidFill>
              </a:rPr>
              <a:t> </a:t>
            </a:r>
            <a:r>
              <a:rPr sz="2400" b="1" spc="50" dirty="0">
                <a:solidFill>
                  <a:srgbClr val="FF0000"/>
                </a:solidFill>
              </a:rPr>
              <a:t>P</a:t>
            </a:r>
            <a:r>
              <a:rPr sz="2400" b="1" spc="-30" dirty="0">
                <a:solidFill>
                  <a:srgbClr val="FF0000"/>
                </a:solidFill>
              </a:rPr>
              <a:t>olynomials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86008" y="3342078"/>
            <a:ext cx="24193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7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23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03" y="785443"/>
            <a:ext cx="4432693" cy="69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marR="5080" indent="-132080">
              <a:lnSpc>
                <a:spcPct val="102600"/>
              </a:lnSpc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-30" dirty="0">
                <a:latin typeface="Georgia"/>
                <a:cs typeface="Georgia"/>
              </a:rPr>
              <a:t>Instead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single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</a:t>
            </a:r>
            <a:r>
              <a:rPr sz="1100" spc="-30" dirty="0">
                <a:latin typeface="Georgia"/>
                <a:cs typeface="Georgia"/>
              </a:rPr>
              <a:t>olynomial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165" dirty="0">
                <a:latin typeface="Arial"/>
                <a:cs typeface="Arial"/>
              </a:rPr>
              <a:t>X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-90" dirty="0">
                <a:latin typeface="Georgia"/>
                <a:cs typeface="Georgia"/>
              </a:rPr>
              <a:t>o</a:t>
            </a:r>
            <a:r>
              <a:rPr sz="1100" spc="-5" dirty="0">
                <a:latin typeface="Georgia"/>
                <a:cs typeface="Georgia"/>
              </a:rPr>
              <a:t>v</a:t>
            </a:r>
            <a:r>
              <a:rPr sz="1100" spc="-40" dirty="0">
                <a:latin typeface="Georgia"/>
                <a:cs typeface="Georgia"/>
              </a:rPr>
              <a:t>er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its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whole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domain,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60" dirty="0">
                <a:latin typeface="Georgia"/>
                <a:cs typeface="Georgia"/>
              </a:rPr>
              <a:t>w</a:t>
            </a:r>
            <a:r>
              <a:rPr sz="1100" spc="-50" dirty="0">
                <a:latin typeface="Georgia"/>
                <a:cs typeface="Georgia"/>
              </a:rPr>
              <a:t>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can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rather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use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differe</a:t>
            </a:r>
            <a:r>
              <a:rPr sz="1100" spc="-90" dirty="0">
                <a:latin typeface="Georgia"/>
                <a:cs typeface="Georgia"/>
              </a:rPr>
              <a:t>n</a:t>
            </a:r>
            <a:r>
              <a:rPr sz="1100" spc="40" dirty="0">
                <a:latin typeface="Georgia"/>
                <a:cs typeface="Georgia"/>
              </a:rPr>
              <a:t>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</a:t>
            </a:r>
            <a:r>
              <a:rPr sz="1100" spc="-30" dirty="0">
                <a:latin typeface="Georgia"/>
                <a:cs typeface="Georgia"/>
              </a:rPr>
              <a:t>olynomials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regions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defined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b</a:t>
            </a:r>
            <a:r>
              <a:rPr sz="1100" spc="30" dirty="0">
                <a:latin typeface="Georgia"/>
                <a:cs typeface="Georgia"/>
              </a:rPr>
              <a:t>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knots.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E.g. </a:t>
            </a:r>
            <a:r>
              <a:rPr sz="1100" spc="-5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(see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figure</a:t>
            </a:r>
            <a:r>
              <a:rPr sz="1100" spc="-30" dirty="0" smtClean="0">
                <a:latin typeface="Georgia"/>
                <a:cs typeface="Georgia"/>
              </a:rPr>
              <a:t>)</a:t>
            </a:r>
            <a:endParaRPr lang="en-US" sz="1100" spc="-30" dirty="0" smtClean="0">
              <a:latin typeface="Georgia"/>
              <a:cs typeface="Georgia"/>
            </a:endParaRPr>
          </a:p>
          <a:p>
            <a:pPr marL="144780" marR="5080" indent="-132080">
              <a:lnSpc>
                <a:spcPct val="102600"/>
              </a:lnSpc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en-US" sz="1100" spc="-30" dirty="0" smtClean="0">
                <a:latin typeface="Georgia"/>
                <a:cs typeface="Georgia"/>
              </a:rPr>
              <a:t>The points where the coefficients change are called </a:t>
            </a:r>
            <a:r>
              <a:rPr lang="en-US" sz="1100" b="1" i="1" u="sng" spc="-30" dirty="0" smtClean="0">
                <a:solidFill>
                  <a:srgbClr val="FF0000"/>
                </a:solidFill>
                <a:latin typeface="Georgia"/>
                <a:cs typeface="Georgia"/>
              </a:rPr>
              <a:t>knots</a:t>
            </a:r>
            <a:endParaRPr sz="1100" b="1" i="1" u="sng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0158" y="1713752"/>
            <a:ext cx="28257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20" dirty="0">
                <a:latin typeface="Arial"/>
                <a:cs typeface="Arial"/>
              </a:rPr>
              <a:t>y</a:t>
            </a:r>
            <a:r>
              <a:rPr sz="1200" i="1" spc="165" baseline="-10416" dirty="0">
                <a:latin typeface="Arial"/>
                <a:cs typeface="Arial"/>
              </a:rPr>
              <a:t>i 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7358" y="1617169"/>
            <a:ext cx="192849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5585" algn="l"/>
              </a:tabLst>
            </a:pPr>
            <a:r>
              <a:rPr sz="1100" i="1" spc="-15" dirty="0">
                <a:latin typeface="Arial"/>
                <a:cs typeface="Arial"/>
              </a:rPr>
              <a:t>β	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100" i="1" dirty="0">
                <a:latin typeface="Arial"/>
                <a:cs typeface="Arial"/>
              </a:rPr>
              <a:t>  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100" i="1" dirty="0">
                <a:latin typeface="Arial"/>
                <a:cs typeface="Arial"/>
              </a:rPr>
              <a:t>  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100" i="1" dirty="0">
                <a:latin typeface="Arial"/>
                <a:cs typeface="Arial"/>
              </a:rPr>
              <a:t>  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295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5717" y="1665940"/>
            <a:ext cx="97853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4015" algn="l"/>
                <a:tab pos="857885" algn="l"/>
              </a:tabLst>
            </a:pPr>
            <a:r>
              <a:rPr sz="800" spc="-20" dirty="0">
                <a:latin typeface="Tahoma"/>
                <a:cs typeface="Tahoma"/>
              </a:rPr>
              <a:t>01	11  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i="1" spc="110" dirty="0">
                <a:latin typeface="Arial"/>
                <a:cs typeface="Arial"/>
              </a:rPr>
              <a:t>i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-20" dirty="0">
                <a:latin typeface="Tahoma"/>
                <a:cs typeface="Tahoma"/>
              </a:rPr>
              <a:t>21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4043" y="1594884"/>
            <a:ext cx="58039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3080" algn="l"/>
              </a:tabLst>
            </a:pPr>
            <a:r>
              <a:rPr sz="800" spc="-20" dirty="0">
                <a:latin typeface="Tahoma"/>
                <a:cs typeface="Tahoma"/>
              </a:rPr>
              <a:t>2	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4043" y="1683961"/>
            <a:ext cx="6223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i="1" spc="11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1841" y="1665940"/>
            <a:ext cx="54102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0855" algn="l"/>
              </a:tabLst>
            </a:pPr>
            <a:r>
              <a:rPr sz="800" spc="-20" dirty="0">
                <a:latin typeface="Tahoma"/>
                <a:cs typeface="Tahoma"/>
              </a:rPr>
              <a:t>31</a:t>
            </a:r>
            <a:r>
              <a:rPr sz="800" spc="-5" dirty="0">
                <a:latin typeface="Times New Roman"/>
                <a:cs typeface="Times New Roman"/>
              </a:rPr>
              <a:t> 	</a:t>
            </a:r>
            <a:r>
              <a:rPr sz="800" i="1" spc="11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4906" y="1683961"/>
            <a:ext cx="6223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i="1" spc="11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2063" y="1617169"/>
            <a:ext cx="55816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5" dirty="0">
                <a:latin typeface="Georgia"/>
                <a:cs typeface="Georgia"/>
              </a:rPr>
              <a:t>if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165" baseline="-10416" dirty="0">
                <a:latin typeface="Arial"/>
                <a:cs typeface="Arial"/>
              </a:rPr>
              <a:t>i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i="1" spc="195" dirty="0">
                <a:latin typeface="Arial"/>
                <a:cs typeface="Arial"/>
              </a:rPr>
              <a:t>&lt;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85" dirty="0">
                <a:latin typeface="Arial"/>
                <a:cs typeface="Arial"/>
              </a:rPr>
              <a:t>c</a:t>
            </a:r>
            <a:r>
              <a:rPr sz="1100" spc="-45" dirty="0">
                <a:latin typeface="Georgia"/>
                <a:cs typeface="Georgia"/>
              </a:rPr>
              <a:t>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7358" y="1801373"/>
            <a:ext cx="3121292" cy="1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96770" algn="l"/>
              </a:tabLst>
            </a:pP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spc="-30" baseline="-10416" dirty="0">
                <a:latin typeface="Tahoma"/>
                <a:cs typeface="Tahoma"/>
              </a:rPr>
              <a:t>02</a:t>
            </a:r>
            <a:r>
              <a:rPr sz="1200" spc="60" baseline="-10416" dirty="0">
                <a:latin typeface="Tahoma"/>
                <a:cs typeface="Tahom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spc="-30" baseline="-10416" dirty="0">
                <a:latin typeface="Tahoma"/>
                <a:cs typeface="Tahoma"/>
              </a:rPr>
              <a:t>1</a:t>
            </a:r>
            <a:r>
              <a:rPr sz="1200" spc="44" baseline="-10416" dirty="0">
                <a:latin typeface="Tahoma"/>
                <a:cs typeface="Tahoma"/>
              </a:rPr>
              <a:t>2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165" baseline="-10416" dirty="0">
                <a:latin typeface="Arial"/>
                <a:cs typeface="Arial"/>
              </a:rPr>
              <a:t>i</a:t>
            </a:r>
            <a:r>
              <a:rPr sz="1200" i="1" spc="104" baseline="-10416" dirty="0">
                <a:latin typeface="Arial"/>
                <a:cs typeface="Arial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spc="-30" baseline="-10416" dirty="0">
                <a:latin typeface="Tahoma"/>
                <a:cs typeface="Tahoma"/>
              </a:rPr>
              <a:t>2</a:t>
            </a:r>
            <a:r>
              <a:rPr sz="1200" spc="44" baseline="-10416" dirty="0">
                <a:latin typeface="Tahoma"/>
                <a:cs typeface="Tahoma"/>
              </a:rPr>
              <a:t>2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spc="-30" baseline="27777" dirty="0">
                <a:latin typeface="Tahoma"/>
                <a:cs typeface="Tahoma"/>
              </a:rPr>
              <a:t>2</a:t>
            </a:r>
            <a:r>
              <a:rPr sz="1200" spc="60" baseline="27777" dirty="0">
                <a:latin typeface="Tahoma"/>
                <a:cs typeface="Tahom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spc="-30" baseline="-10416" dirty="0">
                <a:latin typeface="Tahoma"/>
                <a:cs typeface="Tahoma"/>
              </a:rPr>
              <a:t>3</a:t>
            </a:r>
            <a:r>
              <a:rPr sz="1200" spc="44" baseline="-10416" dirty="0">
                <a:latin typeface="Tahoma"/>
                <a:cs typeface="Tahoma"/>
              </a:rPr>
              <a:t>2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spc="-30" baseline="27777" dirty="0">
                <a:latin typeface="Tahoma"/>
                <a:cs typeface="Tahoma"/>
              </a:rPr>
              <a:t>3</a:t>
            </a:r>
            <a:r>
              <a:rPr sz="1200" spc="60" baseline="27777" dirty="0">
                <a:latin typeface="Tahoma"/>
                <a:cs typeface="Tahom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295" dirty="0" smtClean="0">
                <a:latin typeface="Arial"/>
                <a:cs typeface="Arial"/>
              </a:rPr>
              <a:t>E</a:t>
            </a:r>
            <a:r>
              <a:rPr lang="en-US" sz="1100" i="1" spc="-295" dirty="0" smtClean="0">
                <a:latin typeface="Arial"/>
                <a:cs typeface="Arial"/>
              </a:rPr>
              <a:t>    </a:t>
            </a:r>
            <a:r>
              <a:rPr sz="1200" i="1" spc="165" baseline="-10416" dirty="0" err="1" smtClean="0">
                <a:latin typeface="Arial"/>
                <a:cs typeface="Arial"/>
              </a:rPr>
              <a:t>i</a:t>
            </a:r>
            <a:r>
              <a:rPr sz="1200" i="1" baseline="-10416" dirty="0">
                <a:latin typeface="Arial"/>
                <a:cs typeface="Arial"/>
              </a:rPr>
              <a:t>	</a:t>
            </a:r>
            <a:r>
              <a:rPr sz="1100" spc="-25" dirty="0">
                <a:latin typeface="Georgia"/>
                <a:cs typeface="Georgia"/>
              </a:rPr>
              <a:t>if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165" baseline="-10416" dirty="0">
                <a:latin typeface="Arial"/>
                <a:cs typeface="Arial"/>
              </a:rPr>
              <a:t>i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≥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45" dirty="0">
                <a:latin typeface="Arial"/>
                <a:cs typeface="Arial"/>
              </a:rPr>
              <a:t>c.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4043" y="1890451"/>
            <a:ext cx="56324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3080" algn="l"/>
              </a:tabLst>
            </a:pPr>
            <a:r>
              <a:rPr sz="800" i="1" spc="110" dirty="0">
                <a:latin typeface="Arial"/>
                <a:cs typeface="Arial"/>
              </a:rPr>
              <a:t>i</a:t>
            </a:r>
            <a:r>
              <a:rPr sz="800" spc="-5" dirty="0">
                <a:latin typeface="Times New Roman"/>
                <a:cs typeface="Times New Roman"/>
              </a:rPr>
              <a:t> 	</a:t>
            </a:r>
            <a:r>
              <a:rPr sz="800" i="1" spc="11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250" y="2134973"/>
            <a:ext cx="4343400" cy="3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marR="116839" indent="-132080">
              <a:lnSpc>
                <a:spcPct val="102600"/>
              </a:lnSpc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dirty="0">
                <a:latin typeface="Georgia"/>
                <a:cs typeface="Georgia"/>
              </a:rPr>
              <a:t>Better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add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b="1" i="1" spc="-25" dirty="0">
                <a:solidFill>
                  <a:srgbClr val="FF0000"/>
                </a:solidFill>
                <a:latin typeface="Georgia"/>
                <a:cs typeface="Georgia"/>
              </a:rPr>
              <a:t>constrai</a:t>
            </a:r>
            <a:r>
              <a:rPr sz="1100" b="1" i="1" spc="-65" dirty="0">
                <a:solidFill>
                  <a:srgbClr val="FF0000"/>
                </a:solidFill>
                <a:latin typeface="Georgia"/>
                <a:cs typeface="Georgia"/>
              </a:rPr>
              <a:t>n</a:t>
            </a:r>
            <a:r>
              <a:rPr sz="1100" b="1" i="1" spc="-5" dirty="0">
                <a:solidFill>
                  <a:srgbClr val="FF0000"/>
                </a:solidFill>
                <a:latin typeface="Georgia"/>
                <a:cs typeface="Georgia"/>
              </a:rPr>
              <a:t>ts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</a:t>
            </a:r>
            <a:r>
              <a:rPr sz="1100" spc="-30" dirty="0">
                <a:latin typeface="Georgia"/>
                <a:cs typeface="Georgia"/>
              </a:rPr>
              <a:t>olynomials,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e.g.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b="1" i="1" u="sng" spc="-40" dirty="0">
                <a:solidFill>
                  <a:srgbClr val="FF0000"/>
                </a:solidFill>
                <a:latin typeface="Georgia"/>
                <a:cs typeface="Georgia"/>
              </a:rPr>
              <a:t>co</a:t>
            </a:r>
            <a:r>
              <a:rPr sz="1100" b="1" i="1" u="sng" spc="-85" dirty="0">
                <a:solidFill>
                  <a:srgbClr val="FF0000"/>
                </a:solidFill>
                <a:latin typeface="Georgia"/>
                <a:cs typeface="Georgia"/>
              </a:rPr>
              <a:t>n</a:t>
            </a:r>
            <a:r>
              <a:rPr sz="1100" b="1" i="1" u="sng" spc="-10" dirty="0">
                <a:solidFill>
                  <a:srgbClr val="FF0000"/>
                </a:solidFill>
                <a:latin typeface="Georgia"/>
                <a:cs typeface="Georgia"/>
              </a:rPr>
              <a:t>ti</a:t>
            </a:r>
            <a:r>
              <a:rPr sz="1100" b="1" i="1" u="sng" spc="-45" dirty="0">
                <a:solidFill>
                  <a:srgbClr val="FF0000"/>
                </a:solidFill>
                <a:latin typeface="Georgia"/>
                <a:cs typeface="Georgia"/>
              </a:rPr>
              <a:t>n</a:t>
            </a:r>
            <a:r>
              <a:rPr sz="1100" b="1" i="1" u="sng" spc="-5" dirty="0">
                <a:solidFill>
                  <a:srgbClr val="FF0000"/>
                </a:solidFill>
                <a:latin typeface="Georgia"/>
                <a:cs typeface="Georgia"/>
              </a:rPr>
              <a:t>ui</a:t>
            </a:r>
            <a:r>
              <a:rPr sz="1100" b="1" i="1" u="sng" spc="-35" dirty="0">
                <a:solidFill>
                  <a:srgbClr val="FF0000"/>
                </a:solidFill>
                <a:latin typeface="Georgia"/>
                <a:cs typeface="Georgia"/>
              </a:rPr>
              <a:t>t</a:t>
            </a:r>
            <a:r>
              <a:rPr sz="1100" b="1" i="1" u="sng" spc="-60" dirty="0">
                <a:solidFill>
                  <a:srgbClr val="FF0000"/>
                </a:solidFill>
                <a:latin typeface="Georgia"/>
                <a:cs typeface="Georgia"/>
              </a:rPr>
              <a:t>y</a:t>
            </a:r>
            <a:r>
              <a:rPr sz="1100" dirty="0">
                <a:latin typeface="Georgia"/>
                <a:cs typeface="Georgia"/>
              </a:rPr>
              <a:t>.</a:t>
            </a:r>
          </a:p>
          <a:p>
            <a:pPr marL="144780" indent="-13208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i="1" spc="-45" dirty="0">
                <a:solidFill>
                  <a:srgbClr val="009900"/>
                </a:solidFill>
                <a:latin typeface="Arial"/>
                <a:cs typeface="Arial"/>
              </a:rPr>
              <a:t>Splines</a:t>
            </a:r>
            <a:r>
              <a:rPr sz="1100" i="1" spc="5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latin typeface="Georgia"/>
                <a:cs typeface="Georgia"/>
              </a:rPr>
              <a:t>h</a:t>
            </a:r>
            <a:r>
              <a:rPr sz="1100" spc="-60" dirty="0">
                <a:latin typeface="Georgia"/>
                <a:cs typeface="Georgia"/>
              </a:rPr>
              <a:t>a</a:t>
            </a:r>
            <a:r>
              <a:rPr sz="1100" spc="-5" dirty="0">
                <a:latin typeface="Georgia"/>
                <a:cs typeface="Georgia"/>
              </a:rPr>
              <a:t>v</a:t>
            </a:r>
            <a:r>
              <a:rPr sz="1100" spc="-50" dirty="0">
                <a:latin typeface="Georgia"/>
                <a:cs typeface="Georgia"/>
              </a:rPr>
              <a:t>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“maxi</a:t>
            </a:r>
            <a:r>
              <a:rPr sz="1100" spc="-40" dirty="0">
                <a:latin typeface="Georgia"/>
                <a:cs typeface="Georgia"/>
              </a:rPr>
              <a:t>m</a:t>
            </a:r>
            <a:r>
              <a:rPr sz="1100" dirty="0">
                <a:latin typeface="Georgia"/>
                <a:cs typeface="Georgia"/>
              </a:rPr>
              <a:t>um”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amou</a:t>
            </a:r>
            <a:r>
              <a:rPr sz="1100" spc="-70" dirty="0">
                <a:latin typeface="Georgia"/>
                <a:cs typeface="Georgia"/>
              </a:rPr>
              <a:t>n</a:t>
            </a:r>
            <a:r>
              <a:rPr sz="1100" spc="40" dirty="0">
                <a:latin typeface="Georgia"/>
                <a:cs typeface="Georgia"/>
              </a:rPr>
              <a:t>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c</a:t>
            </a:r>
            <a:r>
              <a:rPr sz="1100" spc="-50" dirty="0">
                <a:latin typeface="Georgia"/>
                <a:cs typeface="Georgia"/>
              </a:rPr>
              <a:t>o</a:t>
            </a:r>
            <a:r>
              <a:rPr sz="1100" spc="-85" dirty="0">
                <a:latin typeface="Georgia"/>
                <a:cs typeface="Georgia"/>
              </a:rPr>
              <a:t>n</a:t>
            </a:r>
            <a:r>
              <a:rPr sz="1100" spc="-10" dirty="0">
                <a:latin typeface="Georgia"/>
                <a:cs typeface="Georgia"/>
              </a:rPr>
              <a:t>ti</a:t>
            </a:r>
            <a:r>
              <a:rPr sz="1100" spc="-45" dirty="0">
                <a:latin typeface="Georgia"/>
                <a:cs typeface="Georgia"/>
              </a:rPr>
              <a:t>n</a:t>
            </a:r>
            <a:r>
              <a:rPr sz="1100" spc="-5" dirty="0">
                <a:latin typeface="Georgia"/>
                <a:cs typeface="Georgia"/>
              </a:rPr>
              <a:t>ui</a:t>
            </a:r>
            <a:r>
              <a:rPr sz="1100" spc="-35" dirty="0">
                <a:latin typeface="Georgia"/>
                <a:cs typeface="Georgia"/>
              </a:rPr>
              <a:t>t</a:t>
            </a:r>
            <a:r>
              <a:rPr sz="1100" spc="-60" dirty="0">
                <a:latin typeface="Georgia"/>
                <a:cs typeface="Georgia"/>
              </a:rPr>
              <a:t>y</a:t>
            </a:r>
            <a:r>
              <a:rPr sz="1100" dirty="0">
                <a:latin typeface="Georgia"/>
                <a:cs typeface="Georgia"/>
              </a:rPr>
              <a:t>.</a:t>
            </a:r>
          </a:p>
        </p:txBody>
      </p:sp>
      <p:sp>
        <p:nvSpPr>
          <p:cNvPr id="17" name="Left Brace 16"/>
          <p:cNvSpPr/>
          <p:nvPr/>
        </p:nvSpPr>
        <p:spPr>
          <a:xfrm>
            <a:off x="1212550" y="1614729"/>
            <a:ext cx="123376" cy="4027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-7604" y="2363719"/>
            <a:ext cx="4920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Df</a:t>
            </a:r>
            <a:r>
              <a:rPr lang="en-US" sz="1100" dirty="0" smtClean="0"/>
              <a:t>=5</a:t>
            </a:r>
          </a:p>
          <a:p>
            <a:r>
              <a:rPr lang="en-US" sz="1100" dirty="0" smtClean="0"/>
              <a:t>=4+K</a:t>
            </a:r>
          </a:p>
          <a:p>
            <a:r>
              <a:rPr lang="en-US" sz="800" dirty="0" smtClean="0"/>
              <a:t>K=#of knots</a:t>
            </a:r>
            <a:endParaRPr lang="en-US" sz="800" dirty="0"/>
          </a:p>
        </p:txBody>
      </p:sp>
      <p:sp>
        <p:nvSpPr>
          <p:cNvPr id="2" name="object 2"/>
          <p:cNvSpPr/>
          <p:nvPr/>
        </p:nvSpPr>
        <p:spPr>
          <a:xfrm>
            <a:off x="608622" y="432601"/>
            <a:ext cx="1450655" cy="1074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6012" y="1315354"/>
            <a:ext cx="81280" cy="876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012" y="1108577"/>
            <a:ext cx="81280" cy="118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012" y="917328"/>
            <a:ext cx="81280" cy="118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150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012" y="726126"/>
            <a:ext cx="81280" cy="118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200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012" y="534879"/>
            <a:ext cx="81280" cy="118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250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903" y="868973"/>
            <a:ext cx="81280" cy="169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20" dirty="0">
                <a:latin typeface="Arial"/>
                <a:cs typeface="Arial"/>
              </a:rPr>
              <a:t>W</a:t>
            </a:r>
            <a:r>
              <a:rPr sz="400" dirty="0">
                <a:latin typeface="Arial"/>
                <a:cs typeface="Arial"/>
              </a:rPr>
              <a:t>age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2199" y="432601"/>
            <a:ext cx="1450654" cy="1074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5358" y="220555"/>
            <a:ext cx="167639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Piec</a:t>
            </a:r>
            <a:r>
              <a:rPr sz="1100" b="1" spc="-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wise Cubic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9589" y="1315354"/>
            <a:ext cx="81280" cy="876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9589" y="1108577"/>
            <a:ext cx="81280" cy="118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9589" y="726126"/>
            <a:ext cx="81280" cy="3098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150      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200</a:t>
            </a:r>
            <a:endParaRPr sz="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9589" y="534879"/>
            <a:ext cx="81280" cy="118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250</a:t>
            </a:r>
            <a:endParaRPr sz="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0482" y="868973"/>
            <a:ext cx="81280" cy="169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20" dirty="0">
                <a:latin typeface="Arial"/>
                <a:cs typeface="Arial"/>
              </a:rPr>
              <a:t>W</a:t>
            </a:r>
            <a:r>
              <a:rPr sz="400" dirty="0">
                <a:latin typeface="Arial"/>
                <a:cs typeface="Arial"/>
              </a:rPr>
              <a:t>age</a:t>
            </a:r>
            <a:endParaRPr sz="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3614" y="195143"/>
            <a:ext cx="200778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Conti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uous Piec</a:t>
            </a:r>
            <a:r>
              <a:rPr sz="1100" b="1" spc="-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wise Cubic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9390" y="2092531"/>
            <a:ext cx="1450655" cy="1074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6241" y="3215935"/>
            <a:ext cx="87630" cy="8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0" dirty="0">
                <a:latin typeface="Arial"/>
                <a:cs typeface="Arial"/>
              </a:rPr>
              <a:t>20</a:t>
            </a:r>
            <a:endParaRPr sz="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1707" y="3215935"/>
            <a:ext cx="87630" cy="8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0" dirty="0">
                <a:latin typeface="Arial"/>
                <a:cs typeface="Arial"/>
              </a:rPr>
              <a:t>30</a:t>
            </a:r>
            <a:endParaRPr sz="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7220" y="3215935"/>
            <a:ext cx="87630" cy="8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0" dirty="0">
                <a:latin typeface="Arial"/>
                <a:cs typeface="Arial"/>
              </a:rPr>
              <a:t>40</a:t>
            </a:r>
            <a:endParaRPr sz="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2686" y="3215935"/>
            <a:ext cx="87630" cy="8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0" dirty="0"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8150" y="3215935"/>
            <a:ext cx="87630" cy="8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0" dirty="0">
                <a:latin typeface="Arial"/>
                <a:cs typeface="Arial"/>
              </a:rPr>
              <a:t>60</a:t>
            </a:r>
            <a:endParaRPr sz="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03616" y="3215935"/>
            <a:ext cx="87630" cy="8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0" dirty="0">
                <a:latin typeface="Arial"/>
                <a:cs typeface="Arial"/>
              </a:rPr>
              <a:t>70</a:t>
            </a:r>
            <a:endParaRPr sz="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6012" y="2991333"/>
            <a:ext cx="81280" cy="876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6012" y="2784553"/>
            <a:ext cx="81280" cy="118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6012" y="2402105"/>
            <a:ext cx="81280" cy="3098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150      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200</a:t>
            </a:r>
            <a:endParaRPr sz="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6012" y="2210856"/>
            <a:ext cx="81280" cy="118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250</a:t>
            </a:r>
            <a:endParaRPr sz="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6903" y="2544957"/>
            <a:ext cx="81280" cy="169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20" dirty="0">
                <a:latin typeface="Arial"/>
                <a:cs typeface="Arial"/>
              </a:rPr>
              <a:t>W</a:t>
            </a:r>
            <a:r>
              <a:rPr sz="400" dirty="0">
                <a:latin typeface="Arial"/>
                <a:cs typeface="Arial"/>
              </a:rPr>
              <a:t>age</a:t>
            </a:r>
            <a:endParaRPr sz="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1674" y="1905206"/>
            <a:ext cx="988812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Cubic Spline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88696" y="2109456"/>
            <a:ext cx="1450654" cy="10743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19821" y="3215935"/>
            <a:ext cx="87630" cy="8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0" dirty="0">
                <a:latin typeface="Arial"/>
                <a:cs typeface="Arial"/>
              </a:rPr>
              <a:t>20</a:t>
            </a:r>
            <a:endParaRPr sz="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86008" y="3342078"/>
            <a:ext cx="24193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8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23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88945" y="3355040"/>
            <a:ext cx="125095" cy="8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0" dirty="0">
                <a:latin typeface="Arial"/>
                <a:cs typeface="Arial"/>
              </a:rPr>
              <a:t>Age</a:t>
            </a:r>
            <a:endParaRPr sz="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32522" y="3355040"/>
            <a:ext cx="125095" cy="8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0" dirty="0">
                <a:latin typeface="Arial"/>
                <a:cs typeface="Arial"/>
              </a:rPr>
              <a:t>Age</a:t>
            </a:r>
            <a:endParaRPr sz="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45287" y="3215935"/>
            <a:ext cx="87630" cy="8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0" dirty="0">
                <a:latin typeface="Arial"/>
                <a:cs typeface="Arial"/>
              </a:rPr>
              <a:t>30</a:t>
            </a:r>
            <a:endParaRPr sz="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70800" y="3215935"/>
            <a:ext cx="87630" cy="8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0" dirty="0">
                <a:latin typeface="Arial"/>
                <a:cs typeface="Arial"/>
              </a:rPr>
              <a:t>40</a:t>
            </a:r>
            <a:endParaRPr sz="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96266" y="3215935"/>
            <a:ext cx="87630" cy="8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0" dirty="0"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21733" y="3215935"/>
            <a:ext cx="87630" cy="8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0" dirty="0">
                <a:latin typeface="Arial"/>
                <a:cs typeface="Arial"/>
              </a:rPr>
              <a:t>60</a:t>
            </a:r>
            <a:endParaRPr sz="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47195" y="3215935"/>
            <a:ext cx="87630" cy="8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0" dirty="0">
                <a:latin typeface="Arial"/>
                <a:cs typeface="Arial"/>
              </a:rPr>
              <a:t>70</a:t>
            </a:r>
            <a:endParaRPr sz="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49589" y="2991333"/>
            <a:ext cx="81280" cy="876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49589" y="2784553"/>
            <a:ext cx="81280" cy="118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49589" y="2402105"/>
            <a:ext cx="81280" cy="3098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150      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200</a:t>
            </a:r>
            <a:endParaRPr sz="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49589" y="2210856"/>
            <a:ext cx="81280" cy="118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250</a:t>
            </a:r>
            <a:endParaRPr sz="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10482" y="2544957"/>
            <a:ext cx="81280" cy="169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20" dirty="0">
                <a:latin typeface="Arial"/>
                <a:cs typeface="Arial"/>
              </a:rPr>
              <a:t>W</a:t>
            </a:r>
            <a:r>
              <a:rPr sz="400" dirty="0">
                <a:latin typeface="Arial"/>
                <a:cs typeface="Arial"/>
              </a:rPr>
              <a:t>age</a:t>
            </a:r>
            <a:endParaRPr sz="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63801" y="1903679"/>
            <a:ext cx="1201247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Linear Spline</a:t>
            </a:r>
            <a:endParaRPr sz="1100" dirty="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54016" y="1489153"/>
          <a:ext cx="3102922" cy="321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719"/>
                <a:gridCol w="225489"/>
                <a:gridCol w="450954"/>
                <a:gridCol w="225464"/>
                <a:gridCol w="470835"/>
                <a:gridCol w="470835"/>
                <a:gridCol w="225489"/>
                <a:gridCol w="450955"/>
                <a:gridCol w="225464"/>
                <a:gridCol w="178718"/>
              </a:tblGrid>
              <a:tr h="16098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400" dirty="0">
                          <a:latin typeface="Arial"/>
                          <a:cs typeface="Arial"/>
                        </a:rPr>
                        <a:t>20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" dirty="0">
                          <a:latin typeface="Arial"/>
                          <a:cs typeface="Arial"/>
                        </a:rPr>
                        <a:t>30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tabLst>
                          <a:tab pos="306705" algn="l"/>
                        </a:tabLst>
                      </a:pPr>
                      <a:r>
                        <a:rPr sz="400" dirty="0">
                          <a:latin typeface="Arial"/>
                          <a:cs typeface="Arial"/>
                        </a:rPr>
                        <a:t>40	50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" dirty="0">
                          <a:latin typeface="Arial"/>
                          <a:cs typeface="Arial"/>
                        </a:rPr>
                        <a:t>60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400" dirty="0">
                          <a:latin typeface="Arial"/>
                          <a:cs typeface="Arial"/>
                        </a:rPr>
                        <a:t>70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</a:pPr>
                      <a:r>
                        <a:rPr sz="400" dirty="0">
                          <a:latin typeface="Arial"/>
                          <a:cs typeface="Arial"/>
                        </a:rPr>
                        <a:t>20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" dirty="0">
                          <a:latin typeface="Arial"/>
                          <a:cs typeface="Arial"/>
                        </a:rPr>
                        <a:t>30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tabLst>
                          <a:tab pos="306705" algn="l"/>
                        </a:tabLst>
                      </a:pPr>
                      <a:r>
                        <a:rPr sz="400" dirty="0">
                          <a:latin typeface="Arial"/>
                          <a:cs typeface="Arial"/>
                        </a:rPr>
                        <a:t>40	50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" dirty="0">
                          <a:latin typeface="Arial"/>
                          <a:cs typeface="Arial"/>
                        </a:rPr>
                        <a:t>60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400" dirty="0">
                          <a:latin typeface="Arial"/>
                          <a:cs typeface="Arial"/>
                        </a:rPr>
                        <a:t>70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0986">
                <a:tc>
                  <a:txBody>
                    <a:bodyPr/>
                    <a:lstStyle/>
                    <a:p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</a:pPr>
                      <a:r>
                        <a:rPr sz="400" dirty="0">
                          <a:latin typeface="Arial"/>
                          <a:cs typeface="Arial"/>
                        </a:rPr>
                        <a:t>Age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</a:pPr>
                      <a:r>
                        <a:rPr sz="400" dirty="0">
                          <a:latin typeface="Arial"/>
                          <a:cs typeface="Arial"/>
                        </a:rPr>
                        <a:t>Age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95250" y="3256575"/>
            <a:ext cx="464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1st and 2nd derivatives of the piecewise polynomials are continuous at age 50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900726" y="726126"/>
            <a:ext cx="698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Just continuous</a:t>
            </a:r>
            <a:endParaRPr 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3971948" y="2270228"/>
            <a:ext cx="69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Continuous</a:t>
            </a:r>
          </a:p>
          <a:p>
            <a:r>
              <a:rPr lang="en-US" sz="800" dirty="0" smtClean="0"/>
              <a:t>&amp;</a:t>
            </a:r>
          </a:p>
          <a:p>
            <a:r>
              <a:rPr lang="en-US" sz="800" dirty="0" smtClean="0"/>
              <a:t>Smooth</a:t>
            </a:r>
            <a:endParaRPr 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36361" y="589132"/>
            <a:ext cx="492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Df</a:t>
            </a:r>
            <a:r>
              <a:rPr lang="en-US" sz="1100" dirty="0" smtClean="0"/>
              <a:t>=8</a:t>
            </a:r>
            <a:endParaRPr lang="en-US" sz="11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16" y="42813"/>
            <a:ext cx="397621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4620">
              <a:lnSpc>
                <a:spcPct val="100000"/>
              </a:lnSpc>
            </a:pPr>
            <a:r>
              <a:rPr sz="2400" b="1" spc="-30" dirty="0">
                <a:solidFill>
                  <a:srgbClr val="FF0000"/>
                </a:solidFill>
              </a:rPr>
              <a:t>Linear</a:t>
            </a:r>
            <a:r>
              <a:rPr sz="2400" b="1" spc="130" dirty="0">
                <a:solidFill>
                  <a:srgbClr val="FF0000"/>
                </a:solidFill>
              </a:rPr>
              <a:t> </a:t>
            </a:r>
            <a:r>
              <a:rPr sz="2400" b="1" spc="-35" dirty="0">
                <a:solidFill>
                  <a:srgbClr val="FF0000"/>
                </a:solidFill>
              </a:rPr>
              <a:t>Splines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86008" y="3342078"/>
            <a:ext cx="24193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9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23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650" y="434975"/>
            <a:ext cx="3962400" cy="14900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130">
              <a:lnSpc>
                <a:spcPct val="102699"/>
              </a:lnSpc>
            </a:pPr>
            <a:r>
              <a:rPr sz="1100" i="1" spc="70" dirty="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009900"/>
                </a:solidFill>
                <a:latin typeface="Arial"/>
                <a:cs typeface="Arial"/>
              </a:rPr>
              <a:t>lin</a:t>
            </a:r>
            <a:r>
              <a:rPr sz="1100" i="1" spc="-60" dirty="0">
                <a:solidFill>
                  <a:srgbClr val="009900"/>
                </a:solidFill>
                <a:latin typeface="Arial"/>
                <a:cs typeface="Arial"/>
              </a:rPr>
              <a:t>e</a:t>
            </a:r>
            <a:r>
              <a:rPr sz="1100" i="1" spc="10" dirty="0">
                <a:solidFill>
                  <a:srgbClr val="009900"/>
                </a:solidFill>
                <a:latin typeface="Arial"/>
                <a:cs typeface="Arial"/>
              </a:rPr>
              <a:t>ar</a:t>
            </a:r>
            <a:r>
              <a:rPr sz="1100" i="1" spc="8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009900"/>
                </a:solidFill>
                <a:latin typeface="Arial"/>
                <a:cs typeface="Arial"/>
              </a:rPr>
              <a:t>spline</a:t>
            </a:r>
            <a:r>
              <a:rPr sz="1100" i="1" spc="8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009900"/>
                </a:solidFill>
                <a:latin typeface="Arial"/>
                <a:cs typeface="Arial"/>
              </a:rPr>
              <a:t>with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009900"/>
                </a:solidFill>
                <a:latin typeface="Arial"/>
                <a:cs typeface="Arial"/>
              </a:rPr>
              <a:t>knots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009900"/>
                </a:solidFill>
                <a:latin typeface="Arial"/>
                <a:cs typeface="Arial"/>
              </a:rPr>
              <a:t>at</a:t>
            </a:r>
            <a:r>
              <a:rPr sz="1100" i="1" spc="8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009900"/>
                </a:solidFill>
                <a:latin typeface="Arial"/>
                <a:cs typeface="Arial"/>
              </a:rPr>
              <a:t>ξ</a:t>
            </a:r>
            <a:r>
              <a:rPr sz="1200" i="1" spc="157" baseline="-13888" dirty="0">
                <a:solidFill>
                  <a:srgbClr val="009900"/>
                </a:solidFill>
                <a:latin typeface="Arial"/>
                <a:cs typeface="Arial"/>
              </a:rPr>
              <a:t>k</a:t>
            </a:r>
            <a:r>
              <a:rPr sz="1100" i="1" spc="-10" dirty="0">
                <a:solidFill>
                  <a:srgbClr val="009900"/>
                </a:solidFill>
                <a:latin typeface="Arial"/>
                <a:cs typeface="Arial"/>
              </a:rPr>
              <a:t>,</a:t>
            </a:r>
            <a:r>
              <a:rPr sz="1100" i="1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3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15" dirty="0">
                <a:solidFill>
                  <a:srgbClr val="009900"/>
                </a:solidFill>
                <a:latin typeface="Arial"/>
                <a:cs typeface="Arial"/>
              </a:rPr>
              <a:t>k</a:t>
            </a:r>
            <a:r>
              <a:rPr sz="1100" i="1" spc="3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spc="130" dirty="0">
                <a:solidFill>
                  <a:srgbClr val="009900"/>
                </a:solidFill>
                <a:latin typeface="Georgia"/>
                <a:cs typeface="Georgia"/>
              </a:rPr>
              <a:t>=</a:t>
            </a:r>
            <a:r>
              <a:rPr sz="1100" spc="35" dirty="0">
                <a:solidFill>
                  <a:srgbClr val="009900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009900"/>
                </a:solidFill>
                <a:latin typeface="Georgia"/>
                <a:cs typeface="Georgia"/>
              </a:rPr>
              <a:t>1</a:t>
            </a:r>
            <a:r>
              <a:rPr sz="1100" i="1" spc="-10" dirty="0">
                <a:solidFill>
                  <a:srgbClr val="009900"/>
                </a:solidFill>
                <a:latin typeface="Arial"/>
                <a:cs typeface="Arial"/>
              </a:rPr>
              <a:t>,</a:t>
            </a:r>
            <a:r>
              <a:rPr sz="1100" i="1" spc="-12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009900"/>
                </a:solidFill>
                <a:latin typeface="Arial"/>
                <a:cs typeface="Arial"/>
              </a:rPr>
              <a:t>.</a:t>
            </a:r>
            <a:r>
              <a:rPr sz="1100" i="1" spc="-12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009900"/>
                </a:solidFill>
                <a:latin typeface="Arial"/>
                <a:cs typeface="Arial"/>
              </a:rPr>
              <a:t>.</a:t>
            </a:r>
            <a:r>
              <a:rPr sz="1100" i="1" spc="-12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009900"/>
                </a:solidFill>
                <a:latin typeface="Arial"/>
                <a:cs typeface="Arial"/>
              </a:rPr>
              <a:t>.</a:t>
            </a:r>
            <a:r>
              <a:rPr sz="1100" i="1" spc="-12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009900"/>
                </a:solidFill>
                <a:latin typeface="Arial"/>
                <a:cs typeface="Arial"/>
              </a:rPr>
              <a:t>,</a:t>
            </a:r>
            <a:r>
              <a:rPr sz="1100" i="1" spc="-12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190" dirty="0">
                <a:solidFill>
                  <a:srgbClr val="009900"/>
                </a:solidFill>
                <a:latin typeface="Arial"/>
                <a:cs typeface="Arial"/>
              </a:rPr>
              <a:t>K</a:t>
            </a:r>
            <a:r>
              <a:rPr sz="1100" i="1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4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009900"/>
                </a:solidFill>
                <a:latin typeface="Arial"/>
                <a:cs typeface="Arial"/>
              </a:rPr>
              <a:t>is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sz="1100" i="1" spc="8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009900"/>
                </a:solidFill>
                <a:latin typeface="Arial"/>
                <a:cs typeface="Arial"/>
              </a:rPr>
              <a:t>pi</a:t>
            </a:r>
            <a:r>
              <a:rPr sz="1100" i="1" spc="-95" dirty="0">
                <a:solidFill>
                  <a:srgbClr val="009900"/>
                </a:solidFill>
                <a:latin typeface="Arial"/>
                <a:cs typeface="Arial"/>
              </a:rPr>
              <a:t>e</a:t>
            </a:r>
            <a:r>
              <a:rPr sz="1100" i="1" spc="-110" dirty="0">
                <a:solidFill>
                  <a:srgbClr val="009900"/>
                </a:solidFill>
                <a:latin typeface="Arial"/>
                <a:cs typeface="Arial"/>
              </a:rPr>
              <a:t>c</a:t>
            </a:r>
            <a:r>
              <a:rPr sz="1100" i="1" spc="-65" dirty="0">
                <a:solidFill>
                  <a:srgbClr val="009900"/>
                </a:solidFill>
                <a:latin typeface="Arial"/>
                <a:cs typeface="Arial"/>
              </a:rPr>
              <a:t>ewise</a:t>
            </a:r>
            <a:r>
              <a:rPr sz="1100" i="1" spc="-3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009900"/>
                </a:solidFill>
                <a:latin typeface="Arial"/>
                <a:cs typeface="Arial"/>
              </a:rPr>
              <a:t>lin</a:t>
            </a:r>
            <a:r>
              <a:rPr sz="1100" i="1" spc="-60" dirty="0">
                <a:solidFill>
                  <a:srgbClr val="009900"/>
                </a:solidFill>
                <a:latin typeface="Arial"/>
                <a:cs typeface="Arial"/>
              </a:rPr>
              <a:t>e</a:t>
            </a:r>
            <a:r>
              <a:rPr sz="1100" i="1" spc="10" dirty="0">
                <a:solidFill>
                  <a:srgbClr val="009900"/>
                </a:solidFill>
                <a:latin typeface="Arial"/>
                <a:cs typeface="Arial"/>
              </a:rPr>
              <a:t>ar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14" dirty="0">
                <a:solidFill>
                  <a:srgbClr val="009900"/>
                </a:solidFill>
                <a:latin typeface="Arial"/>
                <a:cs typeface="Arial"/>
              </a:rPr>
              <a:t>p</a:t>
            </a:r>
            <a:r>
              <a:rPr sz="1100" i="1" spc="-20" dirty="0">
                <a:solidFill>
                  <a:srgbClr val="009900"/>
                </a:solidFill>
                <a:latin typeface="Arial"/>
                <a:cs typeface="Arial"/>
              </a:rPr>
              <a:t>o</a:t>
            </a:r>
            <a:r>
              <a:rPr sz="1100" i="1" spc="-15" dirty="0">
                <a:solidFill>
                  <a:srgbClr val="009900"/>
                </a:solidFill>
                <a:latin typeface="Arial"/>
                <a:cs typeface="Arial"/>
              </a:rPr>
              <a:t>l</a:t>
            </a:r>
            <a:r>
              <a:rPr sz="1100" i="1" spc="-10" dirty="0">
                <a:solidFill>
                  <a:srgbClr val="009900"/>
                </a:solidFill>
                <a:latin typeface="Arial"/>
                <a:cs typeface="Arial"/>
              </a:rPr>
              <a:t>ynomial</a:t>
            </a:r>
            <a:r>
              <a:rPr sz="1100" i="1" spc="8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10" dirty="0">
                <a:solidFill>
                  <a:srgbClr val="009900"/>
                </a:solidFill>
                <a:latin typeface="Arial"/>
                <a:cs typeface="Arial"/>
              </a:rPr>
              <a:t>c</a:t>
            </a:r>
            <a:r>
              <a:rPr sz="1100" i="1" spc="-20" dirty="0">
                <a:solidFill>
                  <a:srgbClr val="009900"/>
                </a:solidFill>
                <a:latin typeface="Arial"/>
                <a:cs typeface="Arial"/>
              </a:rPr>
              <a:t>ontinuous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009900"/>
                </a:solidFill>
                <a:latin typeface="Arial"/>
                <a:cs typeface="Arial"/>
              </a:rPr>
              <a:t>at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70" dirty="0">
                <a:solidFill>
                  <a:srgbClr val="009900"/>
                </a:solidFill>
                <a:latin typeface="Arial"/>
                <a:cs typeface="Arial"/>
              </a:rPr>
              <a:t>e</a:t>
            </a:r>
            <a:r>
              <a:rPr sz="1100" i="1" spc="-55" dirty="0">
                <a:solidFill>
                  <a:srgbClr val="009900"/>
                </a:solidFill>
                <a:latin typeface="Arial"/>
                <a:cs typeface="Arial"/>
              </a:rPr>
              <a:t>ach</a:t>
            </a:r>
            <a:r>
              <a:rPr sz="1100" i="1" spc="8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009900"/>
                </a:solidFill>
                <a:latin typeface="Arial"/>
                <a:cs typeface="Arial"/>
              </a:rPr>
              <a:t>knot.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100" spc="-50" dirty="0">
                <a:latin typeface="Georgia"/>
                <a:cs typeface="Georgia"/>
              </a:rPr>
              <a:t>We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can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represe</a:t>
            </a:r>
            <a:r>
              <a:rPr sz="1100" spc="-90" dirty="0">
                <a:latin typeface="Georgia"/>
                <a:cs typeface="Georgia"/>
              </a:rPr>
              <a:t>n</a:t>
            </a:r>
            <a:r>
              <a:rPr sz="1100" spc="40" dirty="0">
                <a:latin typeface="Georgia"/>
                <a:cs typeface="Georgia"/>
              </a:rPr>
              <a:t>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70" dirty="0">
                <a:latin typeface="Georgia"/>
                <a:cs typeface="Georgia"/>
              </a:rPr>
              <a:t>m</a:t>
            </a:r>
            <a:r>
              <a:rPr sz="1100" spc="-15" dirty="0">
                <a:latin typeface="Georgia"/>
                <a:cs typeface="Georgia"/>
              </a:rPr>
              <a:t>o</a:t>
            </a:r>
            <a:r>
              <a:rPr sz="1100" spc="-30" dirty="0">
                <a:latin typeface="Georgia"/>
                <a:cs typeface="Georgia"/>
              </a:rPr>
              <a:t>del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as</a:t>
            </a:r>
            <a:endParaRPr sz="11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252729">
              <a:lnSpc>
                <a:spcPct val="100000"/>
              </a:lnSpc>
            </a:pPr>
            <a:r>
              <a:rPr sz="1100" i="1" spc="-20" dirty="0">
                <a:latin typeface="Arial"/>
                <a:cs typeface="Arial"/>
              </a:rPr>
              <a:t>y</a:t>
            </a:r>
            <a:r>
              <a:rPr sz="1200" i="1" spc="165" baseline="-10416" dirty="0">
                <a:latin typeface="Arial"/>
                <a:cs typeface="Arial"/>
              </a:rPr>
              <a:t>i 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spc="-30" baseline="-10416" dirty="0">
                <a:latin typeface="Tahoma"/>
                <a:cs typeface="Tahoma"/>
              </a:rPr>
              <a:t>0</a:t>
            </a:r>
            <a:r>
              <a:rPr sz="1200" spc="60" baseline="-10416" dirty="0">
                <a:latin typeface="Tahoma"/>
                <a:cs typeface="Tahom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spc="44" baseline="-10416" dirty="0">
                <a:latin typeface="Tahoma"/>
                <a:cs typeface="Tahoma"/>
              </a:rPr>
              <a:t>1</a:t>
            </a:r>
            <a:r>
              <a:rPr sz="1100" i="1" spc="-150" dirty="0">
                <a:latin typeface="Arial"/>
                <a:cs typeface="Arial"/>
              </a:rPr>
              <a:t>b</a:t>
            </a:r>
            <a:r>
              <a:rPr sz="1200" spc="44" baseline="-10416" dirty="0">
                <a:latin typeface="Tahoma"/>
                <a:cs typeface="Tahoma"/>
              </a:rPr>
              <a:t>1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240" baseline="-10416" dirty="0">
                <a:latin typeface="Arial"/>
                <a:cs typeface="Arial"/>
              </a:rPr>
              <a:t>i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spc="44" baseline="-10416" dirty="0">
                <a:latin typeface="Tahoma"/>
                <a:cs typeface="Tahoma"/>
              </a:rPr>
              <a:t>2</a:t>
            </a:r>
            <a:r>
              <a:rPr sz="1100" i="1" spc="-150" dirty="0">
                <a:latin typeface="Arial"/>
                <a:cs typeface="Arial"/>
              </a:rPr>
              <a:t>b</a:t>
            </a:r>
            <a:r>
              <a:rPr sz="1200" spc="44" baseline="-10416" dirty="0">
                <a:latin typeface="Tahoma"/>
                <a:cs typeface="Tahoma"/>
              </a:rPr>
              <a:t>2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240" baseline="-10416" dirty="0">
                <a:latin typeface="Arial"/>
                <a:cs typeface="Arial"/>
              </a:rPr>
              <a:t>i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130" dirty="0" smtClean="0">
                <a:latin typeface="Georgia"/>
                <a:cs typeface="Georgia"/>
              </a:rPr>
              <a:t>+</a:t>
            </a:r>
            <a:r>
              <a:rPr sz="1100" spc="-25" dirty="0" smtClean="0">
                <a:latin typeface="Georgia"/>
                <a:cs typeface="Georgia"/>
              </a:rPr>
              <a:t> </a:t>
            </a:r>
            <a:r>
              <a:rPr sz="1100" i="1" spc="-15" dirty="0" smtClean="0">
                <a:latin typeface="Arial"/>
                <a:cs typeface="Arial"/>
              </a:rPr>
              <a:t>β</a:t>
            </a:r>
            <a:r>
              <a:rPr sz="1200" i="1" spc="345" baseline="-10416" dirty="0" smtClean="0">
                <a:latin typeface="Arial"/>
                <a:cs typeface="Arial"/>
              </a:rPr>
              <a:t>K</a:t>
            </a:r>
            <a:r>
              <a:rPr sz="1200" spc="52" baseline="-10416" dirty="0" smtClean="0">
                <a:latin typeface="Tahoma"/>
                <a:cs typeface="Tahoma"/>
              </a:rPr>
              <a:t>+</a:t>
            </a:r>
            <a:r>
              <a:rPr sz="1200" spc="112" baseline="-10416" dirty="0" smtClean="0">
                <a:latin typeface="Tahoma"/>
                <a:cs typeface="Tahoma"/>
              </a:rPr>
              <a:t>3</a:t>
            </a:r>
            <a:r>
              <a:rPr sz="1100" i="1" spc="-150" dirty="0" smtClean="0">
                <a:latin typeface="Arial"/>
                <a:cs typeface="Arial"/>
              </a:rPr>
              <a:t>b</a:t>
            </a:r>
            <a:r>
              <a:rPr sz="1200" i="1" spc="345" baseline="-10416" dirty="0" smtClean="0">
                <a:latin typeface="Arial"/>
                <a:cs typeface="Arial"/>
              </a:rPr>
              <a:t>K</a:t>
            </a:r>
            <a:r>
              <a:rPr sz="1200" spc="52" baseline="-10416" dirty="0" smtClean="0">
                <a:latin typeface="Tahoma"/>
                <a:cs typeface="Tahoma"/>
              </a:rPr>
              <a:t>+</a:t>
            </a:r>
            <a:r>
              <a:rPr sz="1200" spc="112" baseline="-10416" dirty="0" smtClean="0">
                <a:latin typeface="Tahoma"/>
                <a:cs typeface="Tahoma"/>
              </a:rPr>
              <a:t>3</a:t>
            </a:r>
            <a:r>
              <a:rPr sz="1100" spc="5" dirty="0" smtClean="0">
                <a:latin typeface="Georgia"/>
                <a:cs typeface="Georgia"/>
              </a:rPr>
              <a:t>(</a:t>
            </a:r>
            <a:r>
              <a:rPr sz="1100" i="1" spc="70" dirty="0" smtClean="0">
                <a:latin typeface="Arial"/>
                <a:cs typeface="Arial"/>
              </a:rPr>
              <a:t>x</a:t>
            </a:r>
            <a:r>
              <a:rPr sz="1200" i="1" spc="240" baseline="-10416" dirty="0" smtClean="0">
                <a:latin typeface="Arial"/>
                <a:cs typeface="Arial"/>
              </a:rPr>
              <a:t>i</a:t>
            </a:r>
            <a:r>
              <a:rPr sz="1100" spc="5" dirty="0" smtClean="0">
                <a:latin typeface="Georgia"/>
                <a:cs typeface="Georgia"/>
              </a:rPr>
              <a:t>)</a:t>
            </a:r>
            <a:r>
              <a:rPr sz="1100" spc="-25" dirty="0" smtClean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295" dirty="0">
                <a:latin typeface="Arial"/>
                <a:cs typeface="Arial"/>
              </a:rPr>
              <a:t>E</a:t>
            </a:r>
            <a:r>
              <a:rPr sz="1200" i="1" spc="240" baseline="-10416" dirty="0">
                <a:latin typeface="Arial"/>
                <a:cs typeface="Arial"/>
              </a:rPr>
              <a:t>i</a:t>
            </a:r>
            <a:r>
              <a:rPr sz="1100" i="1" spc="-10" dirty="0">
                <a:latin typeface="Arial"/>
                <a:cs typeface="Arial"/>
              </a:rPr>
              <a:t>,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100" spc="-40" dirty="0">
                <a:latin typeface="Georgia"/>
                <a:cs typeface="Georgia"/>
              </a:rPr>
              <a:t>where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-150" dirty="0">
                <a:latin typeface="Arial"/>
                <a:cs typeface="Arial"/>
              </a:rPr>
              <a:t>b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i="1" baseline="-13888" dirty="0">
                <a:latin typeface="Arial"/>
                <a:cs typeface="Arial"/>
              </a:rPr>
              <a:t> </a:t>
            </a:r>
            <a:r>
              <a:rPr sz="1200" i="1" spc="-15" baseline="-13888" dirty="0">
                <a:latin typeface="Arial"/>
                <a:cs typeface="Arial"/>
              </a:rPr>
              <a:t> </a:t>
            </a:r>
            <a:r>
              <a:rPr sz="1100" spc="-35" dirty="0">
                <a:latin typeface="Georgia"/>
                <a:cs typeface="Georgia"/>
              </a:rPr>
              <a:t>are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-170" dirty="0">
                <a:solidFill>
                  <a:srgbClr val="009900"/>
                </a:solidFill>
                <a:latin typeface="Arial"/>
                <a:cs typeface="Arial"/>
              </a:rPr>
              <a:t>b</a:t>
            </a:r>
            <a:r>
              <a:rPr sz="1100" i="1" spc="-45" dirty="0">
                <a:solidFill>
                  <a:srgbClr val="009900"/>
                </a:solidFill>
                <a:latin typeface="Arial"/>
                <a:cs typeface="Arial"/>
              </a:rPr>
              <a:t>asis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009900"/>
                </a:solidFill>
                <a:latin typeface="Arial"/>
                <a:cs typeface="Arial"/>
              </a:rPr>
              <a:t>function</a:t>
            </a:r>
            <a:r>
              <a:rPr sz="1100" i="1" spc="-20" dirty="0">
                <a:solidFill>
                  <a:srgbClr val="009900"/>
                </a:solidFill>
                <a:latin typeface="Arial"/>
                <a:cs typeface="Arial"/>
              </a:rPr>
              <a:t>s</a:t>
            </a:r>
            <a:r>
              <a:rPr sz="1100" dirty="0">
                <a:latin typeface="Georgia"/>
                <a:cs typeface="Georgia"/>
              </a:rPr>
              <a:t>.</a:t>
            </a:r>
          </a:p>
          <a:p>
            <a:pPr marL="882015">
              <a:lnSpc>
                <a:spcPct val="100000"/>
              </a:lnSpc>
              <a:spcBef>
                <a:spcPts val="1030"/>
              </a:spcBef>
            </a:pPr>
            <a:r>
              <a:rPr sz="1100" i="1" spc="-150" dirty="0">
                <a:latin typeface="Arial"/>
                <a:cs typeface="Arial"/>
              </a:rPr>
              <a:t>b</a:t>
            </a:r>
            <a:r>
              <a:rPr sz="1200" spc="44" baseline="-10416" dirty="0">
                <a:latin typeface="Tahoma"/>
                <a:cs typeface="Tahoma"/>
              </a:rPr>
              <a:t>1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240" baseline="-10416" dirty="0">
                <a:latin typeface="Arial"/>
                <a:cs typeface="Arial"/>
              </a:rPr>
              <a:t>i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dirty="0">
                <a:latin typeface="Georgia"/>
                <a:cs typeface="Georgia"/>
              </a:rPr>
              <a:t>   </a:t>
            </a:r>
            <a:r>
              <a:rPr sz="1100" spc="-6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dirty="0">
                <a:latin typeface="Georgia"/>
                <a:cs typeface="Georgia"/>
              </a:rPr>
              <a:t>   </a:t>
            </a:r>
            <a:r>
              <a:rPr sz="1100" spc="-6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165" baseline="-10416" dirty="0">
                <a:latin typeface="Arial"/>
                <a:cs typeface="Arial"/>
              </a:rPr>
              <a:t>i</a:t>
            </a:r>
            <a:endParaRPr sz="1200" baseline="-10416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559" y="1999693"/>
            <a:ext cx="1531620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50" dirty="0">
                <a:latin typeface="Arial"/>
                <a:cs typeface="Arial"/>
              </a:rPr>
              <a:t>b</a:t>
            </a:r>
            <a:r>
              <a:rPr sz="1200" i="1" spc="82" baseline="-13888" dirty="0">
                <a:latin typeface="Arial"/>
                <a:cs typeface="Arial"/>
              </a:rPr>
              <a:t>k</a:t>
            </a:r>
            <a:r>
              <a:rPr sz="1200" spc="52" baseline="-13888" dirty="0">
                <a:latin typeface="Tahoma"/>
                <a:cs typeface="Tahoma"/>
              </a:rPr>
              <a:t>+</a:t>
            </a:r>
            <a:r>
              <a:rPr sz="1200" spc="112" baseline="-13888" dirty="0">
                <a:latin typeface="Tahoma"/>
                <a:cs typeface="Tahoma"/>
              </a:rPr>
              <a:t>1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240" baseline="-10416" dirty="0">
                <a:latin typeface="Arial"/>
                <a:cs typeface="Arial"/>
              </a:rPr>
              <a:t>i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dirty="0">
                <a:latin typeface="Georgia"/>
                <a:cs typeface="Georgia"/>
              </a:rPr>
              <a:t>   </a:t>
            </a:r>
            <a:r>
              <a:rPr sz="1100" spc="-6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dirty="0">
                <a:latin typeface="Georgia"/>
                <a:cs typeface="Georgia"/>
              </a:rPr>
              <a:t>   </a:t>
            </a:r>
            <a:r>
              <a:rPr sz="1100" spc="-6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165" baseline="-10416" dirty="0">
                <a:latin typeface="Arial"/>
                <a:cs typeface="Arial"/>
              </a:rPr>
              <a:t>i</a:t>
            </a:r>
            <a:r>
              <a:rPr sz="1200" i="1" spc="104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ξ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i="1" spc="-232" baseline="-13888" dirty="0">
                <a:latin typeface="Arial"/>
                <a:cs typeface="Arial"/>
              </a:rPr>
              <a:t> 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200" spc="187" baseline="-10416" dirty="0">
                <a:latin typeface="Tahoma"/>
                <a:cs typeface="Tahoma"/>
              </a:rPr>
              <a:t>+</a:t>
            </a:r>
            <a:r>
              <a:rPr sz="1100" i="1" spc="-1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2151" y="1999693"/>
            <a:ext cx="78168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15" dirty="0">
                <a:latin typeface="Arial"/>
                <a:cs typeface="Arial"/>
              </a:rPr>
              <a:t>k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65" dirty="0">
                <a:latin typeface="Georgia"/>
                <a:cs typeface="Georgia"/>
              </a:rPr>
              <a:t>1</a:t>
            </a:r>
            <a:r>
              <a:rPr sz="1100" i="1" spc="-10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19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508366"/>
            <a:ext cx="225996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latin typeface="Georgia"/>
                <a:cs typeface="Georgia"/>
              </a:rPr>
              <a:t>Here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()</a:t>
            </a:r>
            <a:r>
              <a:rPr sz="1200" spc="112" baseline="-10416" dirty="0">
                <a:latin typeface="Tahoma"/>
                <a:cs typeface="Tahoma"/>
              </a:rPr>
              <a:t>+</a:t>
            </a:r>
            <a:r>
              <a:rPr sz="1200" baseline="-10416" dirty="0">
                <a:latin typeface="Tahoma"/>
                <a:cs typeface="Tahoma"/>
              </a:rPr>
              <a:t> </a:t>
            </a:r>
            <a:r>
              <a:rPr sz="1200" spc="-135" baseline="-10416" dirty="0">
                <a:latin typeface="Tahoma"/>
                <a:cs typeface="Tahoma"/>
              </a:rPr>
              <a:t> </a:t>
            </a:r>
            <a:r>
              <a:rPr sz="1100" spc="-45" dirty="0">
                <a:latin typeface="Georgia"/>
                <a:cs typeface="Georgia"/>
              </a:rPr>
              <a:t>means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-114" dirty="0">
                <a:solidFill>
                  <a:srgbClr val="009900"/>
                </a:solidFill>
                <a:latin typeface="Arial"/>
                <a:cs typeface="Arial"/>
              </a:rPr>
              <a:t>p</a:t>
            </a:r>
            <a:r>
              <a:rPr sz="1100" i="1" spc="-15" dirty="0">
                <a:solidFill>
                  <a:srgbClr val="009900"/>
                </a:solidFill>
                <a:latin typeface="Arial"/>
                <a:cs typeface="Arial"/>
              </a:rPr>
              <a:t>ositive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14" dirty="0">
                <a:solidFill>
                  <a:srgbClr val="009900"/>
                </a:solidFill>
                <a:latin typeface="Arial"/>
                <a:cs typeface="Arial"/>
              </a:rPr>
              <a:t>p</a:t>
            </a:r>
            <a:r>
              <a:rPr sz="1100" i="1" spc="15" dirty="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sz="1100" i="1" spc="5" dirty="0">
                <a:solidFill>
                  <a:srgbClr val="009900"/>
                </a:solidFill>
                <a:latin typeface="Arial"/>
                <a:cs typeface="Arial"/>
              </a:rPr>
              <a:t>r</a:t>
            </a:r>
            <a:r>
              <a:rPr sz="1100" i="1" spc="55" dirty="0">
                <a:solidFill>
                  <a:srgbClr val="009900"/>
                </a:solidFill>
                <a:latin typeface="Arial"/>
                <a:cs typeface="Arial"/>
              </a:rPr>
              <a:t>t</a:t>
            </a:r>
            <a:r>
              <a:rPr sz="1100" spc="-45" dirty="0">
                <a:latin typeface="Georgia"/>
                <a:cs typeface="Georgia"/>
              </a:rPr>
              <a:t>;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i.e.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1541" y="2888922"/>
            <a:ext cx="786765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165" baseline="-10416" dirty="0">
                <a:latin typeface="Arial"/>
                <a:cs typeface="Arial"/>
              </a:rPr>
              <a:t>i</a:t>
            </a:r>
            <a:r>
              <a:rPr sz="1200" i="1" spc="104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ξ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i="1" spc="-232" baseline="-13888" dirty="0">
                <a:latin typeface="Arial"/>
                <a:cs typeface="Arial"/>
              </a:rPr>
              <a:t> 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200" spc="112" baseline="-10416" dirty="0">
                <a:latin typeface="Tahoma"/>
                <a:cs typeface="Tahoma"/>
              </a:rPr>
              <a:t>+</a:t>
            </a:r>
            <a:r>
              <a:rPr sz="1200" spc="150" baseline="-10416" dirty="0">
                <a:latin typeface="Tahoma"/>
                <a:cs typeface="Tahom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1095" y="2768820"/>
            <a:ext cx="130683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3265" algn="l"/>
              </a:tabLst>
            </a:pPr>
            <a:r>
              <a:rPr sz="1650" spc="675" baseline="42929" dirty="0" smtClean="0">
                <a:latin typeface="Arial"/>
                <a:cs typeface="Arial"/>
              </a:rPr>
              <a:t> </a:t>
            </a:r>
            <a:r>
              <a:rPr sz="1650" spc="-172" baseline="42929" dirty="0" smtClean="0">
                <a:latin typeface="Arial"/>
                <a:cs typeface="Arial"/>
              </a:rPr>
              <a:t> 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165" baseline="-10416" dirty="0">
                <a:latin typeface="Arial"/>
                <a:cs typeface="Arial"/>
              </a:rPr>
              <a:t>i</a:t>
            </a:r>
            <a:r>
              <a:rPr sz="1200" i="1" spc="104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ξ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i="1" baseline="-13888" dirty="0">
                <a:latin typeface="Arial"/>
                <a:cs typeface="Arial"/>
              </a:rPr>
              <a:t>	</a:t>
            </a:r>
            <a:r>
              <a:rPr sz="1100" spc="-25" dirty="0">
                <a:latin typeface="Georgia"/>
                <a:cs typeface="Georgia"/>
              </a:rPr>
              <a:t>if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165" baseline="-10416" dirty="0">
                <a:latin typeface="Arial"/>
                <a:cs typeface="Arial"/>
              </a:rPr>
              <a:t>i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i="1" spc="195" dirty="0">
                <a:latin typeface="Arial"/>
                <a:cs typeface="Arial"/>
              </a:rPr>
              <a:t>&gt;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ξ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endParaRPr sz="1200" baseline="-13888" dirty="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35"/>
              </a:spcBef>
            </a:pPr>
            <a:r>
              <a:rPr sz="1100" spc="-135" dirty="0">
                <a:latin typeface="Georgia"/>
                <a:cs typeface="Georgia"/>
              </a:rPr>
              <a:t>0   </a:t>
            </a:r>
            <a:r>
              <a:rPr sz="1100" spc="-6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otherwise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2057366" y="2797426"/>
            <a:ext cx="121919" cy="346114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5658" y="362483"/>
            <a:ext cx="3046095" cy="1146810"/>
          </a:xfrm>
          <a:custGeom>
            <a:avLst/>
            <a:gdLst/>
            <a:ahLst/>
            <a:cxnLst/>
            <a:rect l="l" t="t" r="r" b="b"/>
            <a:pathLst>
              <a:path w="3046095" h="1146810">
                <a:moveTo>
                  <a:pt x="0" y="1146766"/>
                </a:moveTo>
                <a:lnTo>
                  <a:pt x="30481" y="1135245"/>
                </a:lnTo>
                <a:lnTo>
                  <a:pt x="60902" y="1123785"/>
                </a:lnTo>
                <a:lnTo>
                  <a:pt x="91383" y="1112324"/>
                </a:lnTo>
                <a:lnTo>
                  <a:pt x="121804" y="1100864"/>
                </a:lnTo>
                <a:lnTo>
                  <a:pt x="152286" y="1089403"/>
                </a:lnTo>
                <a:lnTo>
                  <a:pt x="182767" y="1077943"/>
                </a:lnTo>
                <a:lnTo>
                  <a:pt x="213188" y="1066483"/>
                </a:lnTo>
                <a:lnTo>
                  <a:pt x="243669" y="1055022"/>
                </a:lnTo>
                <a:lnTo>
                  <a:pt x="274091" y="1043562"/>
                </a:lnTo>
                <a:lnTo>
                  <a:pt x="304572" y="1032041"/>
                </a:lnTo>
                <a:lnTo>
                  <a:pt x="334993" y="1020581"/>
                </a:lnTo>
                <a:lnTo>
                  <a:pt x="365474" y="1009120"/>
                </a:lnTo>
                <a:lnTo>
                  <a:pt x="395895" y="997660"/>
                </a:lnTo>
                <a:lnTo>
                  <a:pt x="426377" y="986199"/>
                </a:lnTo>
                <a:lnTo>
                  <a:pt x="456858" y="974739"/>
                </a:lnTo>
                <a:lnTo>
                  <a:pt x="487279" y="963278"/>
                </a:lnTo>
                <a:lnTo>
                  <a:pt x="517760" y="951818"/>
                </a:lnTo>
                <a:lnTo>
                  <a:pt x="548182" y="940357"/>
                </a:lnTo>
                <a:lnTo>
                  <a:pt x="578663" y="928837"/>
                </a:lnTo>
                <a:lnTo>
                  <a:pt x="609084" y="917377"/>
                </a:lnTo>
                <a:lnTo>
                  <a:pt x="639565" y="905916"/>
                </a:lnTo>
                <a:lnTo>
                  <a:pt x="669987" y="894456"/>
                </a:lnTo>
                <a:lnTo>
                  <a:pt x="700468" y="882995"/>
                </a:lnTo>
                <a:lnTo>
                  <a:pt x="730949" y="871535"/>
                </a:lnTo>
                <a:lnTo>
                  <a:pt x="761370" y="860074"/>
                </a:lnTo>
                <a:lnTo>
                  <a:pt x="791851" y="848614"/>
                </a:lnTo>
                <a:lnTo>
                  <a:pt x="822273" y="837153"/>
                </a:lnTo>
                <a:lnTo>
                  <a:pt x="852754" y="825633"/>
                </a:lnTo>
                <a:lnTo>
                  <a:pt x="883175" y="814172"/>
                </a:lnTo>
                <a:lnTo>
                  <a:pt x="913656" y="802712"/>
                </a:lnTo>
                <a:lnTo>
                  <a:pt x="944078" y="791251"/>
                </a:lnTo>
                <a:lnTo>
                  <a:pt x="974559" y="779791"/>
                </a:lnTo>
                <a:lnTo>
                  <a:pt x="1005040" y="768330"/>
                </a:lnTo>
                <a:lnTo>
                  <a:pt x="1035461" y="756870"/>
                </a:lnTo>
                <a:lnTo>
                  <a:pt x="1065942" y="745410"/>
                </a:lnTo>
                <a:lnTo>
                  <a:pt x="1096364" y="733949"/>
                </a:lnTo>
                <a:lnTo>
                  <a:pt x="1126845" y="722429"/>
                </a:lnTo>
                <a:lnTo>
                  <a:pt x="1157266" y="710968"/>
                </a:lnTo>
                <a:lnTo>
                  <a:pt x="1187747" y="699508"/>
                </a:lnTo>
                <a:lnTo>
                  <a:pt x="1218169" y="688047"/>
                </a:lnTo>
                <a:lnTo>
                  <a:pt x="1248650" y="676587"/>
                </a:lnTo>
                <a:lnTo>
                  <a:pt x="1279131" y="665126"/>
                </a:lnTo>
                <a:lnTo>
                  <a:pt x="1309552" y="653666"/>
                </a:lnTo>
                <a:lnTo>
                  <a:pt x="1340034" y="642205"/>
                </a:lnTo>
                <a:lnTo>
                  <a:pt x="1370455" y="630745"/>
                </a:lnTo>
                <a:lnTo>
                  <a:pt x="1400936" y="619224"/>
                </a:lnTo>
                <a:lnTo>
                  <a:pt x="1431357" y="607764"/>
                </a:lnTo>
                <a:lnTo>
                  <a:pt x="1461838" y="596304"/>
                </a:lnTo>
                <a:lnTo>
                  <a:pt x="1492260" y="584843"/>
                </a:lnTo>
                <a:lnTo>
                  <a:pt x="1522741" y="573383"/>
                </a:lnTo>
                <a:lnTo>
                  <a:pt x="1553222" y="561922"/>
                </a:lnTo>
                <a:lnTo>
                  <a:pt x="1583643" y="550462"/>
                </a:lnTo>
                <a:lnTo>
                  <a:pt x="1614125" y="539001"/>
                </a:lnTo>
                <a:lnTo>
                  <a:pt x="1644546" y="527541"/>
                </a:lnTo>
                <a:lnTo>
                  <a:pt x="1675027" y="516020"/>
                </a:lnTo>
                <a:lnTo>
                  <a:pt x="1705448" y="504560"/>
                </a:lnTo>
                <a:lnTo>
                  <a:pt x="1735930" y="493099"/>
                </a:lnTo>
                <a:lnTo>
                  <a:pt x="1766351" y="481639"/>
                </a:lnTo>
                <a:lnTo>
                  <a:pt x="1796832" y="470178"/>
                </a:lnTo>
                <a:lnTo>
                  <a:pt x="1827313" y="458718"/>
                </a:lnTo>
                <a:lnTo>
                  <a:pt x="1857734" y="447258"/>
                </a:lnTo>
                <a:lnTo>
                  <a:pt x="1888216" y="435797"/>
                </a:lnTo>
                <a:lnTo>
                  <a:pt x="1918637" y="424337"/>
                </a:lnTo>
                <a:lnTo>
                  <a:pt x="1949118" y="412816"/>
                </a:lnTo>
                <a:lnTo>
                  <a:pt x="1979539" y="401356"/>
                </a:lnTo>
                <a:lnTo>
                  <a:pt x="2010021" y="389895"/>
                </a:lnTo>
                <a:lnTo>
                  <a:pt x="2040442" y="378435"/>
                </a:lnTo>
                <a:lnTo>
                  <a:pt x="2070923" y="366974"/>
                </a:lnTo>
                <a:lnTo>
                  <a:pt x="2101404" y="355514"/>
                </a:lnTo>
                <a:lnTo>
                  <a:pt x="2131825" y="344053"/>
                </a:lnTo>
                <a:lnTo>
                  <a:pt x="2162307" y="332593"/>
                </a:lnTo>
                <a:lnTo>
                  <a:pt x="2192728" y="321132"/>
                </a:lnTo>
                <a:lnTo>
                  <a:pt x="2223209" y="309612"/>
                </a:lnTo>
                <a:lnTo>
                  <a:pt x="2253630" y="298152"/>
                </a:lnTo>
                <a:lnTo>
                  <a:pt x="2284112" y="286691"/>
                </a:lnTo>
                <a:lnTo>
                  <a:pt x="2314533" y="275231"/>
                </a:lnTo>
                <a:lnTo>
                  <a:pt x="2345014" y="263770"/>
                </a:lnTo>
                <a:lnTo>
                  <a:pt x="2375495" y="252310"/>
                </a:lnTo>
                <a:lnTo>
                  <a:pt x="2405917" y="240849"/>
                </a:lnTo>
                <a:lnTo>
                  <a:pt x="2436398" y="229389"/>
                </a:lnTo>
                <a:lnTo>
                  <a:pt x="2466819" y="217928"/>
                </a:lnTo>
                <a:lnTo>
                  <a:pt x="2497300" y="206408"/>
                </a:lnTo>
                <a:lnTo>
                  <a:pt x="2527721" y="194947"/>
                </a:lnTo>
                <a:lnTo>
                  <a:pt x="2558203" y="183487"/>
                </a:lnTo>
                <a:lnTo>
                  <a:pt x="2588624" y="172026"/>
                </a:lnTo>
                <a:lnTo>
                  <a:pt x="2619105" y="160566"/>
                </a:lnTo>
                <a:lnTo>
                  <a:pt x="2649586" y="149106"/>
                </a:lnTo>
                <a:lnTo>
                  <a:pt x="2680008" y="137645"/>
                </a:lnTo>
                <a:lnTo>
                  <a:pt x="2710489" y="126185"/>
                </a:lnTo>
                <a:lnTo>
                  <a:pt x="2740910" y="114724"/>
                </a:lnTo>
                <a:lnTo>
                  <a:pt x="2771391" y="103204"/>
                </a:lnTo>
                <a:lnTo>
                  <a:pt x="2801813" y="91743"/>
                </a:lnTo>
                <a:lnTo>
                  <a:pt x="2832294" y="80283"/>
                </a:lnTo>
                <a:lnTo>
                  <a:pt x="2862715" y="68822"/>
                </a:lnTo>
                <a:lnTo>
                  <a:pt x="2893196" y="57362"/>
                </a:lnTo>
                <a:lnTo>
                  <a:pt x="2923677" y="45901"/>
                </a:lnTo>
                <a:lnTo>
                  <a:pt x="2954099" y="34441"/>
                </a:lnTo>
                <a:lnTo>
                  <a:pt x="2984580" y="22980"/>
                </a:lnTo>
                <a:lnTo>
                  <a:pt x="3015001" y="11520"/>
                </a:lnTo>
                <a:lnTo>
                  <a:pt x="3045482" y="0"/>
                </a:lnTo>
              </a:path>
            </a:pathLst>
          </a:custGeom>
          <a:ln w="9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5658" y="1555091"/>
            <a:ext cx="3046095" cy="0"/>
          </a:xfrm>
          <a:custGeom>
            <a:avLst/>
            <a:gdLst/>
            <a:ahLst/>
            <a:cxnLst/>
            <a:rect l="l" t="t" r="r" b="b"/>
            <a:pathLst>
              <a:path w="3046095">
                <a:moveTo>
                  <a:pt x="0" y="0"/>
                </a:moveTo>
                <a:lnTo>
                  <a:pt x="3045482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658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4743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3827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2972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2057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1141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235" y="1671966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0.0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5320" y="1671966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0.2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4405" y="1671966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0.4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3549" y="1671966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0.6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22634" y="1671966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0.8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1718" y="1671966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1.0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3853" y="362483"/>
            <a:ext cx="0" cy="1146810"/>
          </a:xfrm>
          <a:custGeom>
            <a:avLst/>
            <a:gdLst/>
            <a:ahLst/>
            <a:cxnLst/>
            <a:rect l="l" t="t" r="r" b="b"/>
            <a:pathLst>
              <a:path h="1146810">
                <a:moveTo>
                  <a:pt x="0" y="1146766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6251" y="150924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6251" y="1345382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6251" y="1181576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6251" y="101776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6251" y="853963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6251" y="690156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6251" y="52634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6251" y="362483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5114" y="1429826"/>
            <a:ext cx="121920" cy="159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0.3</a:t>
            </a:r>
            <a:endParaRPr sz="7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5114" y="1102153"/>
            <a:ext cx="121920" cy="159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0.5</a:t>
            </a:r>
            <a:endParaRPr sz="7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5114" y="774540"/>
            <a:ext cx="121920" cy="159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0.7</a:t>
            </a:r>
            <a:endParaRPr sz="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5114" y="446927"/>
            <a:ext cx="121920" cy="159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0.9</a:t>
            </a:r>
            <a:endParaRPr sz="7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3853" y="316641"/>
            <a:ext cx="3289300" cy="1238885"/>
          </a:xfrm>
          <a:custGeom>
            <a:avLst/>
            <a:gdLst/>
            <a:ahLst/>
            <a:cxnLst/>
            <a:rect l="l" t="t" r="r" b="b"/>
            <a:pathLst>
              <a:path w="3289300" h="1238885">
                <a:moveTo>
                  <a:pt x="0" y="1238449"/>
                </a:moveTo>
                <a:lnTo>
                  <a:pt x="3289092" y="1238449"/>
                </a:lnTo>
                <a:lnTo>
                  <a:pt x="3289092" y="0"/>
                </a:lnTo>
                <a:lnTo>
                  <a:pt x="0" y="0"/>
                </a:lnTo>
                <a:lnTo>
                  <a:pt x="0" y="1238449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451698" y="1902375"/>
            <a:ext cx="73660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x</a:t>
            </a:r>
            <a:endParaRPr sz="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4705" y="853839"/>
            <a:ext cx="121920" cy="1644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f(x)</a:t>
            </a:r>
            <a:endParaRPr sz="7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92972" y="316641"/>
            <a:ext cx="0" cy="1238885"/>
          </a:xfrm>
          <a:custGeom>
            <a:avLst/>
            <a:gdLst/>
            <a:ahLst/>
            <a:cxnLst/>
            <a:rect l="l" t="t" r="r" b="b"/>
            <a:pathLst>
              <a:path h="1238885">
                <a:moveTo>
                  <a:pt x="0" y="1238449"/>
                </a:moveTo>
                <a:lnTo>
                  <a:pt x="0" y="0"/>
                </a:lnTo>
              </a:path>
            </a:pathLst>
          </a:custGeom>
          <a:ln w="4500">
            <a:solidFill>
              <a:srgbClr val="A9A9A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92972" y="362483"/>
            <a:ext cx="1218565" cy="459105"/>
          </a:xfrm>
          <a:custGeom>
            <a:avLst/>
            <a:gdLst/>
            <a:ahLst/>
            <a:cxnLst/>
            <a:rect l="l" t="t" r="r" b="b"/>
            <a:pathLst>
              <a:path w="1218564" h="459105">
                <a:moveTo>
                  <a:pt x="0" y="458718"/>
                </a:moveTo>
                <a:lnTo>
                  <a:pt x="30421" y="447258"/>
                </a:lnTo>
                <a:lnTo>
                  <a:pt x="60902" y="435797"/>
                </a:lnTo>
                <a:lnTo>
                  <a:pt x="91323" y="424337"/>
                </a:lnTo>
                <a:lnTo>
                  <a:pt x="121804" y="412816"/>
                </a:lnTo>
                <a:lnTo>
                  <a:pt x="152226" y="401356"/>
                </a:lnTo>
                <a:lnTo>
                  <a:pt x="182707" y="389895"/>
                </a:lnTo>
                <a:lnTo>
                  <a:pt x="213128" y="378435"/>
                </a:lnTo>
                <a:lnTo>
                  <a:pt x="243609" y="366974"/>
                </a:lnTo>
                <a:lnTo>
                  <a:pt x="274091" y="355514"/>
                </a:lnTo>
                <a:lnTo>
                  <a:pt x="304512" y="344053"/>
                </a:lnTo>
                <a:lnTo>
                  <a:pt x="334993" y="332593"/>
                </a:lnTo>
                <a:lnTo>
                  <a:pt x="365414" y="321132"/>
                </a:lnTo>
                <a:lnTo>
                  <a:pt x="395895" y="309612"/>
                </a:lnTo>
                <a:lnTo>
                  <a:pt x="426317" y="298152"/>
                </a:lnTo>
                <a:lnTo>
                  <a:pt x="456798" y="286691"/>
                </a:lnTo>
                <a:lnTo>
                  <a:pt x="487219" y="275231"/>
                </a:lnTo>
                <a:lnTo>
                  <a:pt x="517700" y="263770"/>
                </a:lnTo>
                <a:lnTo>
                  <a:pt x="548182" y="252310"/>
                </a:lnTo>
                <a:lnTo>
                  <a:pt x="578603" y="240849"/>
                </a:lnTo>
                <a:lnTo>
                  <a:pt x="609084" y="229389"/>
                </a:lnTo>
                <a:lnTo>
                  <a:pt x="639505" y="217928"/>
                </a:lnTo>
                <a:lnTo>
                  <a:pt x="669987" y="206408"/>
                </a:lnTo>
                <a:lnTo>
                  <a:pt x="700408" y="194947"/>
                </a:lnTo>
                <a:lnTo>
                  <a:pt x="730889" y="183487"/>
                </a:lnTo>
                <a:lnTo>
                  <a:pt x="761310" y="172026"/>
                </a:lnTo>
                <a:lnTo>
                  <a:pt x="791791" y="160566"/>
                </a:lnTo>
                <a:lnTo>
                  <a:pt x="822273" y="149106"/>
                </a:lnTo>
                <a:lnTo>
                  <a:pt x="852694" y="137645"/>
                </a:lnTo>
                <a:lnTo>
                  <a:pt x="883175" y="126185"/>
                </a:lnTo>
                <a:lnTo>
                  <a:pt x="913596" y="114724"/>
                </a:lnTo>
                <a:lnTo>
                  <a:pt x="944078" y="103204"/>
                </a:lnTo>
                <a:lnTo>
                  <a:pt x="974499" y="91743"/>
                </a:lnTo>
                <a:lnTo>
                  <a:pt x="1004980" y="80283"/>
                </a:lnTo>
                <a:lnTo>
                  <a:pt x="1035401" y="68822"/>
                </a:lnTo>
                <a:lnTo>
                  <a:pt x="1065882" y="57362"/>
                </a:lnTo>
                <a:lnTo>
                  <a:pt x="1096364" y="45901"/>
                </a:lnTo>
                <a:lnTo>
                  <a:pt x="1126785" y="34441"/>
                </a:lnTo>
                <a:lnTo>
                  <a:pt x="1157266" y="22980"/>
                </a:lnTo>
                <a:lnTo>
                  <a:pt x="1187687" y="11520"/>
                </a:lnTo>
                <a:lnTo>
                  <a:pt x="1218169" y="0"/>
                </a:lnTo>
              </a:path>
            </a:pathLst>
          </a:custGeom>
          <a:ln w="135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92972" y="624633"/>
            <a:ext cx="1218565" cy="196850"/>
          </a:xfrm>
          <a:custGeom>
            <a:avLst/>
            <a:gdLst/>
            <a:ahLst/>
            <a:cxnLst/>
            <a:rect l="l" t="t" r="r" b="b"/>
            <a:pathLst>
              <a:path w="1218564" h="196850">
                <a:moveTo>
                  <a:pt x="0" y="196567"/>
                </a:moveTo>
                <a:lnTo>
                  <a:pt x="30421" y="191647"/>
                </a:lnTo>
                <a:lnTo>
                  <a:pt x="60902" y="186727"/>
                </a:lnTo>
                <a:lnTo>
                  <a:pt x="91323" y="181807"/>
                </a:lnTo>
                <a:lnTo>
                  <a:pt x="121804" y="176887"/>
                </a:lnTo>
                <a:lnTo>
                  <a:pt x="152226" y="171966"/>
                </a:lnTo>
                <a:lnTo>
                  <a:pt x="182707" y="167046"/>
                </a:lnTo>
                <a:lnTo>
                  <a:pt x="213128" y="162186"/>
                </a:lnTo>
                <a:lnTo>
                  <a:pt x="243609" y="157266"/>
                </a:lnTo>
                <a:lnTo>
                  <a:pt x="274091" y="152346"/>
                </a:lnTo>
                <a:lnTo>
                  <a:pt x="304512" y="147425"/>
                </a:lnTo>
                <a:lnTo>
                  <a:pt x="334993" y="142505"/>
                </a:lnTo>
                <a:lnTo>
                  <a:pt x="365414" y="137585"/>
                </a:lnTo>
                <a:lnTo>
                  <a:pt x="395895" y="132665"/>
                </a:lnTo>
                <a:lnTo>
                  <a:pt x="426317" y="127745"/>
                </a:lnTo>
                <a:lnTo>
                  <a:pt x="456798" y="122824"/>
                </a:lnTo>
                <a:lnTo>
                  <a:pt x="487219" y="117904"/>
                </a:lnTo>
                <a:lnTo>
                  <a:pt x="517700" y="113044"/>
                </a:lnTo>
                <a:lnTo>
                  <a:pt x="548182" y="108124"/>
                </a:lnTo>
                <a:lnTo>
                  <a:pt x="578603" y="103204"/>
                </a:lnTo>
                <a:lnTo>
                  <a:pt x="609084" y="98283"/>
                </a:lnTo>
                <a:lnTo>
                  <a:pt x="639505" y="93363"/>
                </a:lnTo>
                <a:lnTo>
                  <a:pt x="669987" y="88443"/>
                </a:lnTo>
                <a:lnTo>
                  <a:pt x="700408" y="83523"/>
                </a:lnTo>
                <a:lnTo>
                  <a:pt x="730889" y="78603"/>
                </a:lnTo>
                <a:lnTo>
                  <a:pt x="761310" y="73682"/>
                </a:lnTo>
                <a:lnTo>
                  <a:pt x="791791" y="68762"/>
                </a:lnTo>
                <a:lnTo>
                  <a:pt x="822273" y="63842"/>
                </a:lnTo>
                <a:lnTo>
                  <a:pt x="852694" y="58982"/>
                </a:lnTo>
                <a:lnTo>
                  <a:pt x="883175" y="54062"/>
                </a:lnTo>
                <a:lnTo>
                  <a:pt x="913596" y="49141"/>
                </a:lnTo>
                <a:lnTo>
                  <a:pt x="944078" y="44221"/>
                </a:lnTo>
                <a:lnTo>
                  <a:pt x="974499" y="39301"/>
                </a:lnTo>
                <a:lnTo>
                  <a:pt x="1004980" y="34381"/>
                </a:lnTo>
                <a:lnTo>
                  <a:pt x="1035401" y="29461"/>
                </a:lnTo>
                <a:lnTo>
                  <a:pt x="1065882" y="24540"/>
                </a:lnTo>
                <a:lnTo>
                  <a:pt x="1096364" y="19620"/>
                </a:lnTo>
                <a:lnTo>
                  <a:pt x="1126785" y="14700"/>
                </a:lnTo>
                <a:lnTo>
                  <a:pt x="1157266" y="9840"/>
                </a:lnTo>
                <a:lnTo>
                  <a:pt x="1187687" y="4920"/>
                </a:lnTo>
                <a:lnTo>
                  <a:pt x="1218169" y="0"/>
                </a:lnTo>
              </a:path>
            </a:pathLst>
          </a:custGeom>
          <a:ln w="9000">
            <a:solidFill>
              <a:srgbClr val="FF8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5658" y="2764740"/>
            <a:ext cx="3046095" cy="0"/>
          </a:xfrm>
          <a:custGeom>
            <a:avLst/>
            <a:gdLst/>
            <a:ahLst/>
            <a:cxnLst/>
            <a:rect l="l" t="t" r="r" b="b"/>
            <a:pathLst>
              <a:path w="3046095">
                <a:moveTo>
                  <a:pt x="0" y="0"/>
                </a:moveTo>
                <a:lnTo>
                  <a:pt x="3045482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65658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4743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83827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92972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02057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11141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86235" y="2881615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0.0</a:t>
            </a:r>
            <a:endParaRPr sz="7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95320" y="2881615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0.2</a:t>
            </a:r>
            <a:endParaRPr sz="7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04405" y="2881615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0.4</a:t>
            </a:r>
            <a:endParaRPr sz="7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13549" y="2881615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0.6</a:t>
            </a:r>
            <a:endParaRPr sz="7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22634" y="2881615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0.8</a:t>
            </a:r>
            <a:endParaRPr sz="7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31718" y="2881615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1.0</a:t>
            </a:r>
            <a:endParaRPr sz="7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43853" y="2154575"/>
            <a:ext cx="0" cy="586740"/>
          </a:xfrm>
          <a:custGeom>
            <a:avLst/>
            <a:gdLst/>
            <a:ahLst/>
            <a:cxnLst/>
            <a:rect l="l" t="t" r="r" b="b"/>
            <a:pathLst>
              <a:path h="586739">
                <a:moveTo>
                  <a:pt x="0" y="586703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6251" y="274127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6251" y="2623914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6251" y="250660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6251" y="2389245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6251" y="2271940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6251" y="2154575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15114" y="2192517"/>
            <a:ext cx="121920" cy="6286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0.0   </a:t>
            </a:r>
            <a:r>
              <a:rPr sz="750" spc="-4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0.2   </a:t>
            </a:r>
            <a:r>
              <a:rPr sz="750" spc="-4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0.4</a:t>
            </a:r>
            <a:endParaRPr sz="7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43853" y="2131114"/>
            <a:ext cx="3289300" cy="633730"/>
          </a:xfrm>
          <a:custGeom>
            <a:avLst/>
            <a:gdLst/>
            <a:ahLst/>
            <a:cxnLst/>
            <a:rect l="l" t="t" r="r" b="b"/>
            <a:pathLst>
              <a:path w="3289300" h="633730">
                <a:moveTo>
                  <a:pt x="0" y="633625"/>
                </a:moveTo>
                <a:lnTo>
                  <a:pt x="3289092" y="633625"/>
                </a:lnTo>
                <a:lnTo>
                  <a:pt x="3289092" y="0"/>
                </a:lnTo>
                <a:lnTo>
                  <a:pt x="0" y="0"/>
                </a:lnTo>
                <a:lnTo>
                  <a:pt x="0" y="633625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451698" y="3112024"/>
            <a:ext cx="73660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x</a:t>
            </a:r>
            <a:endParaRPr sz="7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4705" y="2352592"/>
            <a:ext cx="121920" cy="1911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b(x)</a:t>
            </a:r>
            <a:endParaRPr sz="7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43853" y="2741279"/>
            <a:ext cx="3289300" cy="0"/>
          </a:xfrm>
          <a:custGeom>
            <a:avLst/>
            <a:gdLst/>
            <a:ahLst/>
            <a:cxnLst/>
            <a:rect l="l" t="t" r="r" b="b"/>
            <a:pathLst>
              <a:path w="3289300">
                <a:moveTo>
                  <a:pt x="0" y="0"/>
                </a:moveTo>
                <a:lnTo>
                  <a:pt x="3289092" y="0"/>
                </a:lnTo>
              </a:path>
            </a:pathLst>
          </a:custGeom>
          <a:ln w="4500">
            <a:solidFill>
              <a:srgbClr val="A9A9A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92972" y="2131114"/>
            <a:ext cx="0" cy="633730"/>
          </a:xfrm>
          <a:custGeom>
            <a:avLst/>
            <a:gdLst/>
            <a:ahLst/>
            <a:cxnLst/>
            <a:rect l="l" t="t" r="r" b="b"/>
            <a:pathLst>
              <a:path h="633730">
                <a:moveTo>
                  <a:pt x="0" y="633625"/>
                </a:moveTo>
                <a:lnTo>
                  <a:pt x="0" y="0"/>
                </a:lnTo>
              </a:path>
            </a:pathLst>
          </a:custGeom>
          <a:ln w="4500">
            <a:solidFill>
              <a:srgbClr val="A9A9A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92972" y="2271940"/>
            <a:ext cx="1218565" cy="469900"/>
          </a:xfrm>
          <a:custGeom>
            <a:avLst/>
            <a:gdLst/>
            <a:ahLst/>
            <a:cxnLst/>
            <a:rect l="l" t="t" r="r" b="b"/>
            <a:pathLst>
              <a:path w="1218564" h="469900">
                <a:moveTo>
                  <a:pt x="0" y="469338"/>
                </a:moveTo>
                <a:lnTo>
                  <a:pt x="30421" y="457578"/>
                </a:lnTo>
                <a:lnTo>
                  <a:pt x="60902" y="445877"/>
                </a:lnTo>
                <a:lnTo>
                  <a:pt x="91323" y="434117"/>
                </a:lnTo>
                <a:lnTo>
                  <a:pt x="121804" y="422417"/>
                </a:lnTo>
                <a:lnTo>
                  <a:pt x="152226" y="410656"/>
                </a:lnTo>
                <a:lnTo>
                  <a:pt x="182707" y="398956"/>
                </a:lnTo>
                <a:lnTo>
                  <a:pt x="213128" y="387195"/>
                </a:lnTo>
                <a:lnTo>
                  <a:pt x="243609" y="375435"/>
                </a:lnTo>
                <a:lnTo>
                  <a:pt x="274091" y="363734"/>
                </a:lnTo>
                <a:lnTo>
                  <a:pt x="304512" y="351974"/>
                </a:lnTo>
                <a:lnTo>
                  <a:pt x="334993" y="340273"/>
                </a:lnTo>
                <a:lnTo>
                  <a:pt x="365414" y="328513"/>
                </a:lnTo>
                <a:lnTo>
                  <a:pt x="395895" y="316812"/>
                </a:lnTo>
                <a:lnTo>
                  <a:pt x="426317" y="305052"/>
                </a:lnTo>
                <a:lnTo>
                  <a:pt x="456798" y="293351"/>
                </a:lnTo>
                <a:lnTo>
                  <a:pt x="487219" y="281591"/>
                </a:lnTo>
                <a:lnTo>
                  <a:pt x="517700" y="269830"/>
                </a:lnTo>
                <a:lnTo>
                  <a:pt x="548182" y="258130"/>
                </a:lnTo>
                <a:lnTo>
                  <a:pt x="578603" y="246369"/>
                </a:lnTo>
                <a:lnTo>
                  <a:pt x="609084" y="234669"/>
                </a:lnTo>
                <a:lnTo>
                  <a:pt x="639505" y="222908"/>
                </a:lnTo>
                <a:lnTo>
                  <a:pt x="669987" y="211208"/>
                </a:lnTo>
                <a:lnTo>
                  <a:pt x="700408" y="199448"/>
                </a:lnTo>
                <a:lnTo>
                  <a:pt x="730889" y="187747"/>
                </a:lnTo>
                <a:lnTo>
                  <a:pt x="761310" y="175987"/>
                </a:lnTo>
                <a:lnTo>
                  <a:pt x="791791" y="164226"/>
                </a:lnTo>
                <a:lnTo>
                  <a:pt x="822273" y="152526"/>
                </a:lnTo>
                <a:lnTo>
                  <a:pt x="852694" y="140765"/>
                </a:lnTo>
                <a:lnTo>
                  <a:pt x="883175" y="129065"/>
                </a:lnTo>
                <a:lnTo>
                  <a:pt x="913596" y="117304"/>
                </a:lnTo>
                <a:lnTo>
                  <a:pt x="944078" y="105604"/>
                </a:lnTo>
                <a:lnTo>
                  <a:pt x="974499" y="93843"/>
                </a:lnTo>
                <a:lnTo>
                  <a:pt x="1004980" y="82143"/>
                </a:lnTo>
                <a:lnTo>
                  <a:pt x="1035401" y="70382"/>
                </a:lnTo>
                <a:lnTo>
                  <a:pt x="1065882" y="58622"/>
                </a:lnTo>
                <a:lnTo>
                  <a:pt x="1096364" y="46921"/>
                </a:lnTo>
                <a:lnTo>
                  <a:pt x="1126785" y="35161"/>
                </a:lnTo>
                <a:lnTo>
                  <a:pt x="1157266" y="23460"/>
                </a:lnTo>
                <a:lnTo>
                  <a:pt x="1187687" y="11700"/>
                </a:lnTo>
                <a:lnTo>
                  <a:pt x="1218169" y="0"/>
                </a:lnTo>
              </a:path>
            </a:pathLst>
          </a:custGeom>
          <a:ln w="9000">
            <a:solidFill>
              <a:srgbClr val="FF8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10</a:t>
            </a:r>
            <a:r>
              <a:rPr spc="-70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spc="-10" dirty="0"/>
              <a:t>23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620" y="-22225"/>
            <a:ext cx="397621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5575">
              <a:lnSpc>
                <a:spcPct val="100000"/>
              </a:lnSpc>
            </a:pPr>
            <a:r>
              <a:rPr sz="2400" b="1" spc="5" dirty="0">
                <a:solidFill>
                  <a:srgbClr val="FF0000"/>
                </a:solidFill>
              </a:rPr>
              <a:t>Cubic</a:t>
            </a:r>
            <a:r>
              <a:rPr sz="2400" b="1" spc="130" dirty="0">
                <a:solidFill>
                  <a:srgbClr val="FF0000"/>
                </a:solidFill>
              </a:rPr>
              <a:t> </a:t>
            </a:r>
            <a:r>
              <a:rPr sz="2400" b="1" spc="-35" dirty="0">
                <a:solidFill>
                  <a:srgbClr val="FF0000"/>
                </a:solidFill>
              </a:rPr>
              <a:t>Splines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11</a:t>
            </a:r>
            <a:r>
              <a:rPr spc="-70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spc="-10"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499036"/>
            <a:ext cx="4495800" cy="820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3820">
              <a:lnSpc>
                <a:spcPct val="102600"/>
              </a:lnSpc>
            </a:pPr>
            <a:r>
              <a:rPr sz="1100" i="1" spc="70" dirty="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009900"/>
                </a:solidFill>
                <a:latin typeface="Arial"/>
                <a:cs typeface="Arial"/>
              </a:rPr>
              <a:t>cubic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009900"/>
                </a:solidFill>
                <a:latin typeface="Arial"/>
                <a:cs typeface="Arial"/>
              </a:rPr>
              <a:t>sp</a:t>
            </a:r>
            <a:r>
              <a:rPr sz="1100" i="1" spc="-30" dirty="0">
                <a:solidFill>
                  <a:srgbClr val="009900"/>
                </a:solidFill>
                <a:latin typeface="Arial"/>
                <a:cs typeface="Arial"/>
              </a:rPr>
              <a:t>l</a:t>
            </a:r>
            <a:r>
              <a:rPr sz="1100" i="1" spc="-10" dirty="0">
                <a:solidFill>
                  <a:srgbClr val="009900"/>
                </a:solidFill>
                <a:latin typeface="Arial"/>
                <a:cs typeface="Arial"/>
              </a:rPr>
              <a:t>ine</a:t>
            </a:r>
            <a:r>
              <a:rPr sz="1100" i="1" spc="8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009900"/>
                </a:solidFill>
                <a:latin typeface="Arial"/>
                <a:cs typeface="Arial"/>
              </a:rPr>
              <a:t>with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009900"/>
                </a:solidFill>
                <a:latin typeface="Arial"/>
                <a:cs typeface="Arial"/>
              </a:rPr>
              <a:t>knots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009900"/>
                </a:solidFill>
                <a:latin typeface="Arial"/>
                <a:cs typeface="Arial"/>
              </a:rPr>
              <a:t>at</a:t>
            </a:r>
            <a:r>
              <a:rPr sz="1100" i="1" spc="8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009900"/>
                </a:solidFill>
                <a:latin typeface="Arial"/>
                <a:cs typeface="Arial"/>
              </a:rPr>
              <a:t>ξ</a:t>
            </a:r>
            <a:r>
              <a:rPr sz="1200" i="1" spc="157" baseline="-13888" dirty="0">
                <a:solidFill>
                  <a:srgbClr val="009900"/>
                </a:solidFill>
                <a:latin typeface="Arial"/>
                <a:cs typeface="Arial"/>
              </a:rPr>
              <a:t>k</a:t>
            </a:r>
            <a:r>
              <a:rPr sz="1100" i="1" spc="-10" dirty="0">
                <a:solidFill>
                  <a:srgbClr val="009900"/>
                </a:solidFill>
                <a:latin typeface="Arial"/>
                <a:cs typeface="Arial"/>
              </a:rPr>
              <a:t>,</a:t>
            </a:r>
            <a:r>
              <a:rPr sz="1100" i="1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3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15" dirty="0">
                <a:solidFill>
                  <a:srgbClr val="009900"/>
                </a:solidFill>
                <a:latin typeface="Arial"/>
                <a:cs typeface="Arial"/>
              </a:rPr>
              <a:t>k</a:t>
            </a:r>
            <a:r>
              <a:rPr sz="1100" i="1" spc="3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spc="130" dirty="0">
                <a:solidFill>
                  <a:srgbClr val="009900"/>
                </a:solidFill>
                <a:latin typeface="Georgia"/>
                <a:cs typeface="Georgia"/>
              </a:rPr>
              <a:t>=</a:t>
            </a:r>
            <a:r>
              <a:rPr sz="1100" spc="35" dirty="0">
                <a:solidFill>
                  <a:srgbClr val="009900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009900"/>
                </a:solidFill>
                <a:latin typeface="Georgia"/>
                <a:cs typeface="Georgia"/>
              </a:rPr>
              <a:t>1</a:t>
            </a:r>
            <a:r>
              <a:rPr sz="1100" i="1" spc="-10" dirty="0">
                <a:solidFill>
                  <a:srgbClr val="009900"/>
                </a:solidFill>
                <a:latin typeface="Arial"/>
                <a:cs typeface="Arial"/>
              </a:rPr>
              <a:t>,</a:t>
            </a:r>
            <a:r>
              <a:rPr sz="1100" i="1" spc="-12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009900"/>
                </a:solidFill>
                <a:latin typeface="Arial"/>
                <a:cs typeface="Arial"/>
              </a:rPr>
              <a:t>.</a:t>
            </a:r>
            <a:r>
              <a:rPr sz="1100" i="1" spc="-12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009900"/>
                </a:solidFill>
                <a:latin typeface="Arial"/>
                <a:cs typeface="Arial"/>
              </a:rPr>
              <a:t>.</a:t>
            </a:r>
            <a:r>
              <a:rPr sz="1100" i="1" spc="-12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009900"/>
                </a:solidFill>
                <a:latin typeface="Arial"/>
                <a:cs typeface="Arial"/>
              </a:rPr>
              <a:t>.</a:t>
            </a:r>
            <a:r>
              <a:rPr sz="1100" i="1" spc="-12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009900"/>
                </a:solidFill>
                <a:latin typeface="Arial"/>
                <a:cs typeface="Arial"/>
              </a:rPr>
              <a:t>,</a:t>
            </a:r>
            <a:r>
              <a:rPr sz="1100" i="1" spc="-12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190" dirty="0">
                <a:solidFill>
                  <a:srgbClr val="009900"/>
                </a:solidFill>
                <a:latin typeface="Arial"/>
                <a:cs typeface="Arial"/>
              </a:rPr>
              <a:t>K</a:t>
            </a:r>
            <a:r>
              <a:rPr sz="1100" i="1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4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009900"/>
                </a:solidFill>
                <a:latin typeface="Arial"/>
                <a:cs typeface="Arial"/>
              </a:rPr>
              <a:t>is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sz="1100" i="1" spc="8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20" dirty="0">
                <a:solidFill>
                  <a:srgbClr val="009900"/>
                </a:solidFill>
                <a:latin typeface="Arial"/>
                <a:cs typeface="Arial"/>
              </a:rPr>
              <a:t>p</a:t>
            </a:r>
            <a:r>
              <a:rPr sz="1100" i="1" dirty="0">
                <a:solidFill>
                  <a:srgbClr val="009900"/>
                </a:solidFill>
                <a:latin typeface="Arial"/>
                <a:cs typeface="Arial"/>
              </a:rPr>
              <a:t>i</a:t>
            </a:r>
            <a:r>
              <a:rPr sz="1100" i="1" spc="-170" dirty="0">
                <a:solidFill>
                  <a:srgbClr val="009900"/>
                </a:solidFill>
                <a:latin typeface="Arial"/>
                <a:cs typeface="Arial"/>
              </a:rPr>
              <a:t>e</a:t>
            </a:r>
            <a:r>
              <a:rPr sz="1100" i="1" spc="-110" dirty="0">
                <a:solidFill>
                  <a:srgbClr val="009900"/>
                </a:solidFill>
                <a:latin typeface="Arial"/>
                <a:cs typeface="Arial"/>
              </a:rPr>
              <a:t>c</a:t>
            </a:r>
            <a:r>
              <a:rPr sz="1100" i="1" spc="-65" dirty="0">
                <a:solidFill>
                  <a:srgbClr val="009900"/>
                </a:solidFill>
                <a:latin typeface="Arial"/>
                <a:cs typeface="Arial"/>
              </a:rPr>
              <a:t>ewise</a:t>
            </a:r>
            <a:r>
              <a:rPr sz="1100" i="1" spc="-35" dirty="0">
                <a:solidFill>
                  <a:srgbClr val="009900"/>
                </a:solidFill>
                <a:latin typeface="Arial"/>
                <a:cs typeface="Arial"/>
              </a:rPr>
              <a:t> cubic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14" dirty="0">
                <a:solidFill>
                  <a:srgbClr val="009900"/>
                </a:solidFill>
                <a:latin typeface="Arial"/>
                <a:cs typeface="Arial"/>
              </a:rPr>
              <a:t>p</a:t>
            </a:r>
            <a:r>
              <a:rPr sz="1100" i="1" spc="-15" dirty="0">
                <a:solidFill>
                  <a:srgbClr val="009900"/>
                </a:solidFill>
                <a:latin typeface="Arial"/>
                <a:cs typeface="Arial"/>
              </a:rPr>
              <a:t>olynomial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009900"/>
                </a:solidFill>
                <a:latin typeface="Arial"/>
                <a:cs typeface="Arial"/>
              </a:rPr>
              <a:t>with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110" dirty="0">
                <a:solidFill>
                  <a:srgbClr val="009900"/>
                </a:solidFill>
                <a:latin typeface="Arial"/>
                <a:cs typeface="Arial"/>
              </a:rPr>
              <a:t>c</a:t>
            </a:r>
            <a:r>
              <a:rPr sz="1100" i="1" spc="-20" dirty="0">
                <a:solidFill>
                  <a:srgbClr val="009900"/>
                </a:solidFill>
                <a:latin typeface="Arial"/>
                <a:cs typeface="Arial"/>
              </a:rPr>
              <a:t>ontinuous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009900"/>
                </a:solidFill>
                <a:latin typeface="Arial"/>
                <a:cs typeface="Arial"/>
              </a:rPr>
              <a:t>derivatives</a:t>
            </a:r>
            <a:r>
              <a:rPr sz="11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45" dirty="0">
                <a:solidFill>
                  <a:srgbClr val="009900"/>
                </a:solidFill>
                <a:latin typeface="Arial"/>
                <a:cs typeface="Arial"/>
              </a:rPr>
              <a:t>up</a:t>
            </a:r>
            <a:r>
              <a:rPr sz="1100" i="1" spc="8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009900"/>
                </a:solidFill>
                <a:latin typeface="Arial"/>
                <a:cs typeface="Arial"/>
              </a:rPr>
              <a:t>to</a:t>
            </a:r>
            <a:r>
              <a:rPr sz="1100" i="1" spc="8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15" dirty="0">
                <a:solidFill>
                  <a:srgbClr val="009900"/>
                </a:solidFill>
                <a:latin typeface="Arial"/>
                <a:cs typeface="Arial"/>
              </a:rPr>
              <a:t>o</a:t>
            </a:r>
            <a:r>
              <a:rPr sz="1100" i="1" spc="-45" dirty="0">
                <a:solidFill>
                  <a:srgbClr val="009900"/>
                </a:solidFill>
                <a:latin typeface="Arial"/>
                <a:cs typeface="Arial"/>
              </a:rPr>
              <a:t>r</a:t>
            </a:r>
            <a:r>
              <a:rPr sz="1100" i="1" spc="-30" dirty="0">
                <a:solidFill>
                  <a:srgbClr val="009900"/>
                </a:solidFill>
                <a:latin typeface="Arial"/>
                <a:cs typeface="Arial"/>
              </a:rPr>
              <a:t>der</a:t>
            </a:r>
            <a:r>
              <a:rPr sz="1100" i="1" spc="8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009900"/>
                </a:solidFill>
                <a:latin typeface="Arial"/>
                <a:cs typeface="Arial"/>
              </a:rPr>
              <a:t>2</a:t>
            </a:r>
            <a:r>
              <a:rPr sz="1100" i="1" spc="8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009900"/>
                </a:solidFill>
                <a:latin typeface="Arial"/>
                <a:cs typeface="Arial"/>
              </a:rPr>
              <a:t>at </a:t>
            </a:r>
            <a:r>
              <a:rPr sz="1100" i="1" spc="-170" dirty="0">
                <a:solidFill>
                  <a:srgbClr val="009900"/>
                </a:solidFill>
                <a:latin typeface="Arial"/>
                <a:cs typeface="Arial"/>
              </a:rPr>
              <a:t>e</a:t>
            </a:r>
            <a:r>
              <a:rPr sz="1100" i="1" spc="-55" dirty="0">
                <a:solidFill>
                  <a:srgbClr val="009900"/>
                </a:solidFill>
                <a:latin typeface="Arial"/>
                <a:cs typeface="Arial"/>
              </a:rPr>
              <a:t>ach</a:t>
            </a:r>
            <a:r>
              <a:rPr sz="1100" i="1" spc="8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009900"/>
                </a:solidFill>
                <a:latin typeface="Arial"/>
                <a:cs typeface="Arial"/>
              </a:rPr>
              <a:t>knot.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495"/>
              </a:spcBef>
            </a:pPr>
            <a:r>
              <a:rPr sz="1100" spc="-10" dirty="0">
                <a:latin typeface="Georgia"/>
                <a:cs typeface="Georgia"/>
              </a:rPr>
              <a:t>Again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w</a:t>
            </a:r>
            <a:r>
              <a:rPr sz="1100" spc="-50" dirty="0">
                <a:latin typeface="Georgia"/>
                <a:cs typeface="Georgia"/>
              </a:rPr>
              <a:t>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can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represe</a:t>
            </a:r>
            <a:r>
              <a:rPr sz="1100" spc="-90" dirty="0">
                <a:latin typeface="Georgia"/>
                <a:cs typeface="Georgia"/>
              </a:rPr>
              <a:t>n</a:t>
            </a:r>
            <a:r>
              <a:rPr sz="1100" spc="40" dirty="0">
                <a:latin typeface="Georgia"/>
                <a:cs typeface="Georgia"/>
              </a:rPr>
              <a:t>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70" dirty="0">
                <a:latin typeface="Georgia"/>
                <a:cs typeface="Georgia"/>
              </a:rPr>
              <a:t>m</a:t>
            </a:r>
            <a:r>
              <a:rPr sz="1100" spc="-15" dirty="0">
                <a:latin typeface="Georgia"/>
                <a:cs typeface="Georgia"/>
              </a:rPr>
              <a:t>o</a:t>
            </a:r>
            <a:r>
              <a:rPr sz="1100" spc="-30" dirty="0">
                <a:latin typeface="Georgia"/>
                <a:cs typeface="Georgia"/>
              </a:rPr>
              <a:t>del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with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tr</a:t>
            </a:r>
            <a:r>
              <a:rPr sz="1100" spc="-15" dirty="0">
                <a:latin typeface="Georgia"/>
                <a:cs typeface="Georgia"/>
              </a:rPr>
              <a:t>u</a:t>
            </a:r>
            <a:r>
              <a:rPr sz="1100" spc="-25" dirty="0">
                <a:latin typeface="Georgia"/>
                <a:cs typeface="Georgia"/>
              </a:rPr>
              <a:t>ncated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</a:t>
            </a:r>
            <a:r>
              <a:rPr sz="1100" spc="-90" dirty="0">
                <a:latin typeface="Georgia"/>
                <a:cs typeface="Georgia"/>
              </a:rPr>
              <a:t>o</a:t>
            </a:r>
            <a:r>
              <a:rPr sz="1100" spc="-60" dirty="0">
                <a:latin typeface="Georgia"/>
                <a:cs typeface="Georgia"/>
              </a:rPr>
              <a:t>w</a:t>
            </a:r>
            <a:r>
              <a:rPr sz="1100" spc="-40" dirty="0">
                <a:latin typeface="Georgia"/>
                <a:cs typeface="Georgia"/>
              </a:rPr>
              <a:t>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basis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functions</a:t>
            </a:r>
            <a:endParaRPr sz="1100" dirty="0">
              <a:latin typeface="Georgia"/>
              <a:cs typeface="Georgia"/>
            </a:endParaRPr>
          </a:p>
          <a:p>
            <a:pPr marL="252729">
              <a:lnSpc>
                <a:spcPct val="100000"/>
              </a:lnSpc>
              <a:spcBef>
                <a:spcPts val="530"/>
              </a:spcBef>
            </a:pPr>
            <a:r>
              <a:rPr sz="1100" i="1" spc="-20" dirty="0">
                <a:latin typeface="Arial"/>
                <a:cs typeface="Arial"/>
              </a:rPr>
              <a:t>y</a:t>
            </a:r>
            <a:r>
              <a:rPr sz="1200" i="1" spc="165" baseline="-10416" dirty="0">
                <a:latin typeface="Arial"/>
                <a:cs typeface="Arial"/>
              </a:rPr>
              <a:t>i 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spc="-30" baseline="-10416" dirty="0">
                <a:latin typeface="Tahoma"/>
                <a:cs typeface="Tahoma"/>
              </a:rPr>
              <a:t>0</a:t>
            </a:r>
            <a:r>
              <a:rPr sz="1200" spc="60" baseline="-10416" dirty="0">
                <a:latin typeface="Tahoma"/>
                <a:cs typeface="Tahom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spc="44" baseline="-10416" dirty="0">
                <a:latin typeface="Tahoma"/>
                <a:cs typeface="Tahoma"/>
              </a:rPr>
              <a:t>1</a:t>
            </a:r>
            <a:r>
              <a:rPr sz="1100" i="1" spc="-150" dirty="0">
                <a:latin typeface="Arial"/>
                <a:cs typeface="Arial"/>
              </a:rPr>
              <a:t>b</a:t>
            </a:r>
            <a:r>
              <a:rPr sz="1200" spc="44" baseline="-10416" dirty="0">
                <a:latin typeface="Tahoma"/>
                <a:cs typeface="Tahoma"/>
              </a:rPr>
              <a:t>1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240" baseline="-10416" dirty="0">
                <a:latin typeface="Arial"/>
                <a:cs typeface="Arial"/>
              </a:rPr>
              <a:t>i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spc="44" baseline="-10416" dirty="0">
                <a:latin typeface="Tahoma"/>
                <a:cs typeface="Tahoma"/>
              </a:rPr>
              <a:t>2</a:t>
            </a:r>
            <a:r>
              <a:rPr sz="1100" i="1" spc="-150" dirty="0">
                <a:latin typeface="Arial"/>
                <a:cs typeface="Arial"/>
              </a:rPr>
              <a:t>b</a:t>
            </a:r>
            <a:r>
              <a:rPr sz="1200" spc="44" baseline="-10416" dirty="0">
                <a:latin typeface="Tahoma"/>
                <a:cs typeface="Tahoma"/>
              </a:rPr>
              <a:t>2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240" baseline="-10416" dirty="0">
                <a:latin typeface="Arial"/>
                <a:cs typeface="Arial"/>
              </a:rPr>
              <a:t>i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i="1" spc="345" baseline="-10416" dirty="0">
                <a:latin typeface="Arial"/>
                <a:cs typeface="Arial"/>
              </a:rPr>
              <a:t>K</a:t>
            </a:r>
            <a:r>
              <a:rPr sz="1200" spc="52" baseline="-10416" dirty="0">
                <a:latin typeface="Tahoma"/>
                <a:cs typeface="Tahoma"/>
              </a:rPr>
              <a:t>+</a:t>
            </a:r>
            <a:r>
              <a:rPr sz="1200" spc="112" baseline="-10416" dirty="0">
                <a:latin typeface="Tahoma"/>
                <a:cs typeface="Tahoma"/>
              </a:rPr>
              <a:t>3</a:t>
            </a:r>
            <a:r>
              <a:rPr sz="1100" i="1" spc="-150" dirty="0">
                <a:latin typeface="Arial"/>
                <a:cs typeface="Arial"/>
              </a:rPr>
              <a:t>b</a:t>
            </a:r>
            <a:r>
              <a:rPr sz="1200" i="1" spc="345" baseline="-10416" dirty="0">
                <a:latin typeface="Arial"/>
                <a:cs typeface="Arial"/>
              </a:rPr>
              <a:t>K</a:t>
            </a:r>
            <a:r>
              <a:rPr sz="1200" spc="52" baseline="-10416" dirty="0">
                <a:latin typeface="Tahoma"/>
                <a:cs typeface="Tahoma"/>
              </a:rPr>
              <a:t>+</a:t>
            </a:r>
            <a:r>
              <a:rPr sz="1200" spc="112" baseline="-10416" dirty="0">
                <a:latin typeface="Tahoma"/>
                <a:cs typeface="Tahoma"/>
              </a:rPr>
              <a:t>3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240" baseline="-10416" dirty="0">
                <a:latin typeface="Arial"/>
                <a:cs typeface="Arial"/>
              </a:rPr>
              <a:t>i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295" dirty="0">
                <a:latin typeface="Arial"/>
                <a:cs typeface="Arial"/>
              </a:rPr>
              <a:t>E</a:t>
            </a:r>
            <a:r>
              <a:rPr sz="1200" i="1" spc="240" baseline="-10416" dirty="0">
                <a:latin typeface="Arial"/>
                <a:cs typeface="Arial"/>
              </a:rPr>
              <a:t>i</a:t>
            </a:r>
            <a:r>
              <a:rPr sz="1100" i="1" spc="-10" dirty="0">
                <a:latin typeface="Arial"/>
                <a:cs typeface="Arial"/>
              </a:rPr>
              <a:t>,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559" y="1771842"/>
            <a:ext cx="993775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940" marR="5080">
              <a:lnSpc>
                <a:spcPct val="125299"/>
              </a:lnSpc>
            </a:pPr>
            <a:r>
              <a:rPr sz="1100" i="1" spc="-150" dirty="0">
                <a:latin typeface="Arial"/>
                <a:cs typeface="Arial"/>
              </a:rPr>
              <a:t>b</a:t>
            </a:r>
            <a:r>
              <a:rPr sz="1200" spc="44" baseline="-10416" dirty="0">
                <a:latin typeface="Tahoma"/>
                <a:cs typeface="Tahoma"/>
              </a:rPr>
              <a:t>1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240" baseline="-10416" dirty="0">
                <a:latin typeface="Arial"/>
                <a:cs typeface="Arial"/>
              </a:rPr>
              <a:t>i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dirty="0">
                <a:latin typeface="Georgia"/>
                <a:cs typeface="Georgia"/>
              </a:rPr>
              <a:t>   </a:t>
            </a:r>
            <a:r>
              <a:rPr sz="1100" spc="-6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dirty="0">
                <a:latin typeface="Georgia"/>
                <a:cs typeface="Georgia"/>
              </a:rPr>
              <a:t>   </a:t>
            </a:r>
            <a:r>
              <a:rPr sz="1100" spc="-6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179" baseline="-10416" dirty="0">
                <a:latin typeface="Arial"/>
                <a:cs typeface="Arial"/>
              </a:rPr>
              <a:t>i </a:t>
            </a:r>
            <a:r>
              <a:rPr sz="1100" i="1" spc="-150" dirty="0">
                <a:latin typeface="Arial"/>
                <a:cs typeface="Arial"/>
              </a:rPr>
              <a:t>b</a:t>
            </a:r>
            <a:r>
              <a:rPr sz="1200" spc="44" baseline="-10416" dirty="0">
                <a:latin typeface="Tahoma"/>
                <a:cs typeface="Tahoma"/>
              </a:rPr>
              <a:t>2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240" baseline="-10416" dirty="0">
                <a:latin typeface="Arial"/>
                <a:cs typeface="Arial"/>
              </a:rPr>
              <a:t>i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dirty="0">
                <a:latin typeface="Georgia"/>
                <a:cs typeface="Georgia"/>
              </a:rPr>
              <a:t>   </a:t>
            </a:r>
            <a:r>
              <a:rPr sz="1100" spc="-6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  <a:p>
            <a:pPr marL="154940">
              <a:lnSpc>
                <a:spcPct val="100000"/>
              </a:lnSpc>
              <a:spcBef>
                <a:spcPts val="330"/>
              </a:spcBef>
            </a:pPr>
            <a:r>
              <a:rPr sz="1100" i="1" spc="-150" dirty="0">
                <a:latin typeface="Arial"/>
                <a:cs typeface="Arial"/>
              </a:rPr>
              <a:t>b</a:t>
            </a:r>
            <a:r>
              <a:rPr sz="1200" spc="44" baseline="-10416" dirty="0">
                <a:latin typeface="Tahoma"/>
                <a:cs typeface="Tahoma"/>
              </a:rPr>
              <a:t>3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240" baseline="-10416" dirty="0">
                <a:latin typeface="Arial"/>
                <a:cs typeface="Arial"/>
              </a:rPr>
              <a:t>i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dirty="0">
                <a:latin typeface="Georgia"/>
                <a:cs typeface="Georgia"/>
              </a:rPr>
              <a:t>   </a:t>
            </a:r>
            <a:r>
              <a:rPr sz="1100" spc="-6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i="1" spc="-150" dirty="0">
                <a:latin typeface="Arial"/>
                <a:cs typeface="Arial"/>
              </a:rPr>
              <a:t>b</a:t>
            </a:r>
            <a:r>
              <a:rPr sz="1200" i="1" spc="82" baseline="-13888" dirty="0">
                <a:latin typeface="Arial"/>
                <a:cs typeface="Arial"/>
              </a:rPr>
              <a:t>k</a:t>
            </a:r>
            <a:r>
              <a:rPr sz="1200" spc="52" baseline="-13888" dirty="0">
                <a:latin typeface="Tahoma"/>
                <a:cs typeface="Tahoma"/>
              </a:rPr>
              <a:t>+</a:t>
            </a:r>
            <a:r>
              <a:rPr sz="1200" spc="112" baseline="-13888" dirty="0">
                <a:latin typeface="Tahoma"/>
                <a:cs typeface="Tahoma"/>
              </a:rPr>
              <a:t>3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240" baseline="-10416" dirty="0">
                <a:latin typeface="Arial"/>
                <a:cs typeface="Arial"/>
              </a:rPr>
              <a:t>i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dirty="0">
                <a:latin typeface="Georgia"/>
                <a:cs typeface="Georgia"/>
              </a:rPr>
              <a:t>   </a:t>
            </a:r>
            <a:r>
              <a:rPr sz="1100" spc="-6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7148" y="1952668"/>
            <a:ext cx="158750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104" baseline="-22727" dirty="0">
                <a:latin typeface="Arial"/>
                <a:cs typeface="Arial"/>
              </a:rPr>
              <a:t>x</a:t>
            </a:r>
            <a:r>
              <a:rPr sz="800" spc="-20" dirty="0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6333" y="2044121"/>
            <a:ext cx="6223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i="1" spc="11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7148" y="2162701"/>
            <a:ext cx="158750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104" baseline="-22727" dirty="0">
                <a:latin typeface="Arial"/>
                <a:cs typeface="Arial"/>
              </a:rPr>
              <a:t>x</a:t>
            </a:r>
            <a:r>
              <a:rPr sz="800" spc="-20" dirty="0"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6333" y="2254153"/>
            <a:ext cx="6223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i="1" spc="11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7093" y="2401940"/>
            <a:ext cx="1596390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405" algn="l"/>
              </a:tabLst>
            </a:pP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 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ξ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dirty="0">
                <a:latin typeface="Georgia"/>
                <a:cs typeface="Georgia"/>
              </a:rPr>
              <a:t>  </a:t>
            </a:r>
            <a:r>
              <a:rPr sz="1100" spc="-90" dirty="0">
                <a:latin typeface="Georgia"/>
                <a:cs typeface="Georgia"/>
              </a:rPr>
              <a:t> </a:t>
            </a:r>
            <a:r>
              <a:rPr sz="1100" i="1" spc="-10" dirty="0">
                <a:latin typeface="Arial"/>
                <a:cs typeface="Arial"/>
              </a:rPr>
              <a:t>,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15" dirty="0">
                <a:latin typeface="Arial"/>
                <a:cs typeface="Arial"/>
              </a:rPr>
              <a:t>k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65" dirty="0">
                <a:latin typeface="Georgia"/>
                <a:cs typeface="Georgia"/>
              </a:rPr>
              <a:t>1</a:t>
            </a:r>
            <a:r>
              <a:rPr sz="1100" i="1" spc="-10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19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0219" y="2450711"/>
            <a:ext cx="50101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sz="1200" i="1" spc="165" baseline="6944" dirty="0">
                <a:latin typeface="Arial"/>
                <a:cs typeface="Arial"/>
              </a:rPr>
              <a:t>i	</a:t>
            </a:r>
            <a:r>
              <a:rPr sz="1200" i="1" spc="60" baseline="6944" dirty="0">
                <a:latin typeface="Arial"/>
                <a:cs typeface="Arial"/>
              </a:rPr>
              <a:t>k </a:t>
            </a:r>
            <a:r>
              <a:rPr sz="1200" i="1" spc="75" baseline="6944" dirty="0">
                <a:latin typeface="Arial"/>
                <a:cs typeface="Arial"/>
              </a:rPr>
              <a:t> </a:t>
            </a:r>
            <a:r>
              <a:rPr sz="800" spc="75" dirty="0">
                <a:latin typeface="Tahoma"/>
                <a:cs typeface="Tahoma"/>
              </a:rPr>
              <a:t>+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2001" y="2372733"/>
            <a:ext cx="7937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20" dirty="0"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2847304"/>
            <a:ext cx="37973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0" dirty="0">
                <a:latin typeface="Georgia"/>
                <a:cs typeface="Georgia"/>
              </a:rPr>
              <a:t>where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7607" y="3066671"/>
            <a:ext cx="786765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5480" algn="l"/>
              </a:tabLst>
            </a:pP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 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ξ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13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0678" y="3115442"/>
            <a:ext cx="50101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sz="1200" i="1" spc="165" baseline="6944" dirty="0">
                <a:latin typeface="Arial"/>
                <a:cs typeface="Arial"/>
              </a:rPr>
              <a:t>i	</a:t>
            </a:r>
            <a:r>
              <a:rPr sz="1200" i="1" spc="60" baseline="6944" dirty="0">
                <a:latin typeface="Arial"/>
                <a:cs typeface="Arial"/>
              </a:rPr>
              <a:t>k </a:t>
            </a:r>
            <a:r>
              <a:rPr sz="1200" i="1" spc="75" baseline="6944" dirty="0">
                <a:latin typeface="Arial"/>
                <a:cs typeface="Arial"/>
              </a:rPr>
              <a:t> </a:t>
            </a:r>
            <a:r>
              <a:rPr sz="800" spc="75" dirty="0">
                <a:latin typeface="Tahoma"/>
                <a:cs typeface="Tahoma"/>
              </a:rPr>
              <a:t>+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2460" y="3037464"/>
            <a:ext cx="7937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20" dirty="0"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06332" y="2946569"/>
            <a:ext cx="205131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90905" algn="l"/>
              </a:tabLst>
            </a:pPr>
            <a:r>
              <a:rPr sz="1650" spc="675" baseline="42929" dirty="0" smtClean="0">
                <a:latin typeface="Arial"/>
                <a:cs typeface="Arial"/>
              </a:rPr>
              <a:t> </a:t>
            </a:r>
            <a:r>
              <a:rPr sz="1650" spc="-172" baseline="42929" dirty="0" smtClean="0">
                <a:latin typeface="Arial"/>
                <a:cs typeface="Arial"/>
              </a:rPr>
              <a:t> 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165" baseline="-10416" dirty="0">
                <a:latin typeface="Arial"/>
                <a:cs typeface="Arial"/>
              </a:rPr>
              <a:t>i</a:t>
            </a:r>
            <a:r>
              <a:rPr sz="1200" i="1" spc="104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ξ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i="1" spc="-232" baseline="-13888" dirty="0">
                <a:latin typeface="Arial"/>
                <a:cs typeface="Arial"/>
              </a:rPr>
              <a:t> 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200" spc="-30" baseline="27777" dirty="0">
                <a:latin typeface="Tahoma"/>
                <a:cs typeface="Tahoma"/>
              </a:rPr>
              <a:t>3</a:t>
            </a:r>
            <a:r>
              <a:rPr sz="1200" baseline="27777" dirty="0">
                <a:latin typeface="Tahoma"/>
                <a:cs typeface="Tahoma"/>
              </a:rPr>
              <a:t>	</a:t>
            </a:r>
            <a:r>
              <a:rPr sz="1100" spc="-25" dirty="0">
                <a:latin typeface="Georgia"/>
                <a:cs typeface="Georgia"/>
              </a:rPr>
              <a:t>if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165" baseline="-10416" dirty="0">
                <a:latin typeface="Arial"/>
                <a:cs typeface="Arial"/>
              </a:rPr>
              <a:t>i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i="1" spc="195" dirty="0" smtClean="0">
                <a:latin typeface="Arial"/>
                <a:cs typeface="Arial"/>
              </a:rPr>
              <a:t>&gt;</a:t>
            </a:r>
            <a:r>
              <a:rPr sz="1100" i="1" spc="-20" dirty="0" err="1" smtClean="0">
                <a:latin typeface="Arial"/>
                <a:cs typeface="Arial"/>
              </a:rPr>
              <a:t>ξ</a:t>
            </a:r>
            <a:r>
              <a:rPr sz="1200" i="1" spc="60" baseline="-13888" dirty="0" err="1" smtClean="0">
                <a:latin typeface="Arial"/>
                <a:cs typeface="Arial"/>
              </a:rPr>
              <a:t>k</a:t>
            </a:r>
            <a:r>
              <a:rPr lang="en-US" sz="1200" i="1" spc="60" baseline="-13888" dirty="0" smtClean="0">
                <a:latin typeface="Arial"/>
                <a:cs typeface="Arial"/>
              </a:rPr>
              <a:t>        </a:t>
            </a:r>
          </a:p>
          <a:p>
            <a:pPr marL="12700">
              <a:lnSpc>
                <a:spcPct val="100000"/>
              </a:lnSpc>
              <a:tabLst>
                <a:tab pos="890905" algn="l"/>
              </a:tabLst>
            </a:pPr>
            <a:r>
              <a:rPr lang="en-US" sz="1200" i="1" spc="60" baseline="-13888" dirty="0" smtClean="0">
                <a:latin typeface="Arial"/>
                <a:cs typeface="Arial"/>
              </a:rPr>
              <a:t>  </a:t>
            </a:r>
            <a:r>
              <a:rPr sz="1100" spc="-135" dirty="0" smtClean="0">
                <a:latin typeface="Georgia"/>
                <a:cs typeface="Georgia"/>
              </a:rPr>
              <a:t>0   </a:t>
            </a:r>
            <a:r>
              <a:rPr lang="en-US" sz="1100" spc="-135" dirty="0" smtClean="0">
                <a:latin typeface="Georgia"/>
                <a:cs typeface="Georgia"/>
              </a:rPr>
              <a:t>                                      </a:t>
            </a:r>
            <a:r>
              <a:rPr sz="1100" spc="-65" dirty="0" smtClean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otherwise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1914372" y="2946569"/>
            <a:ext cx="145847" cy="32647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5658" y="362483"/>
            <a:ext cx="3046095" cy="1146810"/>
          </a:xfrm>
          <a:custGeom>
            <a:avLst/>
            <a:gdLst/>
            <a:ahLst/>
            <a:cxnLst/>
            <a:rect l="l" t="t" r="r" b="b"/>
            <a:pathLst>
              <a:path w="3046095" h="1146810">
                <a:moveTo>
                  <a:pt x="0" y="1146766"/>
                </a:moveTo>
                <a:lnTo>
                  <a:pt x="60902" y="1124805"/>
                </a:lnTo>
                <a:lnTo>
                  <a:pt x="121804" y="1104704"/>
                </a:lnTo>
                <a:lnTo>
                  <a:pt x="182767" y="1086343"/>
                </a:lnTo>
                <a:lnTo>
                  <a:pt x="243669" y="1069603"/>
                </a:lnTo>
                <a:lnTo>
                  <a:pt x="304572" y="1054422"/>
                </a:lnTo>
                <a:lnTo>
                  <a:pt x="365474" y="1040621"/>
                </a:lnTo>
                <a:lnTo>
                  <a:pt x="426377" y="1028081"/>
                </a:lnTo>
                <a:lnTo>
                  <a:pt x="487279" y="1016681"/>
                </a:lnTo>
                <a:lnTo>
                  <a:pt x="548182" y="1006360"/>
                </a:lnTo>
                <a:lnTo>
                  <a:pt x="609084" y="996880"/>
                </a:lnTo>
                <a:lnTo>
                  <a:pt x="669987" y="988239"/>
                </a:lnTo>
                <a:lnTo>
                  <a:pt x="730949" y="980319"/>
                </a:lnTo>
                <a:lnTo>
                  <a:pt x="791851" y="972879"/>
                </a:lnTo>
                <a:lnTo>
                  <a:pt x="852754" y="965918"/>
                </a:lnTo>
                <a:lnTo>
                  <a:pt x="913656" y="959258"/>
                </a:lnTo>
                <a:lnTo>
                  <a:pt x="974559" y="952778"/>
                </a:lnTo>
                <a:lnTo>
                  <a:pt x="1005040" y="949598"/>
                </a:lnTo>
                <a:lnTo>
                  <a:pt x="1035461" y="946418"/>
                </a:lnTo>
                <a:lnTo>
                  <a:pt x="1065942" y="943238"/>
                </a:lnTo>
                <a:lnTo>
                  <a:pt x="1096364" y="939997"/>
                </a:lnTo>
                <a:lnTo>
                  <a:pt x="1126845" y="936757"/>
                </a:lnTo>
                <a:lnTo>
                  <a:pt x="1157266" y="933397"/>
                </a:lnTo>
                <a:lnTo>
                  <a:pt x="1187747" y="930037"/>
                </a:lnTo>
                <a:lnTo>
                  <a:pt x="1218169" y="926557"/>
                </a:lnTo>
                <a:lnTo>
                  <a:pt x="1279131" y="919297"/>
                </a:lnTo>
                <a:lnTo>
                  <a:pt x="1340034" y="911556"/>
                </a:lnTo>
                <a:lnTo>
                  <a:pt x="1400936" y="903156"/>
                </a:lnTo>
                <a:lnTo>
                  <a:pt x="1461838" y="893976"/>
                </a:lnTo>
                <a:lnTo>
                  <a:pt x="1522741" y="883955"/>
                </a:lnTo>
                <a:lnTo>
                  <a:pt x="1583643" y="872915"/>
                </a:lnTo>
                <a:lnTo>
                  <a:pt x="1644546" y="860794"/>
                </a:lnTo>
                <a:lnTo>
                  <a:pt x="1705448" y="847414"/>
                </a:lnTo>
                <a:lnTo>
                  <a:pt x="1766351" y="832653"/>
                </a:lnTo>
                <a:lnTo>
                  <a:pt x="1827313" y="816512"/>
                </a:lnTo>
                <a:lnTo>
                  <a:pt x="1888216" y="798692"/>
                </a:lnTo>
                <a:lnTo>
                  <a:pt x="1949118" y="779191"/>
                </a:lnTo>
                <a:lnTo>
                  <a:pt x="2010021" y="757890"/>
                </a:lnTo>
                <a:lnTo>
                  <a:pt x="2070923" y="734609"/>
                </a:lnTo>
                <a:lnTo>
                  <a:pt x="2131825" y="709288"/>
                </a:lnTo>
                <a:lnTo>
                  <a:pt x="2192728" y="681747"/>
                </a:lnTo>
                <a:lnTo>
                  <a:pt x="2253630" y="651926"/>
                </a:lnTo>
                <a:lnTo>
                  <a:pt x="2314533" y="619644"/>
                </a:lnTo>
                <a:lnTo>
                  <a:pt x="2375495" y="584843"/>
                </a:lnTo>
                <a:lnTo>
                  <a:pt x="2436398" y="547402"/>
                </a:lnTo>
                <a:lnTo>
                  <a:pt x="2497300" y="507140"/>
                </a:lnTo>
                <a:lnTo>
                  <a:pt x="2558203" y="463998"/>
                </a:lnTo>
                <a:lnTo>
                  <a:pt x="2619105" y="417796"/>
                </a:lnTo>
                <a:lnTo>
                  <a:pt x="2649586" y="393555"/>
                </a:lnTo>
                <a:lnTo>
                  <a:pt x="2680008" y="368534"/>
                </a:lnTo>
                <a:lnTo>
                  <a:pt x="2710489" y="342673"/>
                </a:lnTo>
                <a:lnTo>
                  <a:pt x="2740910" y="315972"/>
                </a:lnTo>
                <a:lnTo>
                  <a:pt x="2771391" y="288371"/>
                </a:lnTo>
                <a:lnTo>
                  <a:pt x="2801813" y="259990"/>
                </a:lnTo>
                <a:lnTo>
                  <a:pt x="2832294" y="230709"/>
                </a:lnTo>
                <a:lnTo>
                  <a:pt x="2862715" y="200528"/>
                </a:lnTo>
                <a:lnTo>
                  <a:pt x="2893196" y="169506"/>
                </a:lnTo>
                <a:lnTo>
                  <a:pt x="2923677" y="137465"/>
                </a:lnTo>
                <a:lnTo>
                  <a:pt x="2954099" y="104584"/>
                </a:lnTo>
                <a:lnTo>
                  <a:pt x="2984580" y="70682"/>
                </a:lnTo>
                <a:lnTo>
                  <a:pt x="3015001" y="35821"/>
                </a:lnTo>
                <a:lnTo>
                  <a:pt x="3045482" y="0"/>
                </a:lnTo>
              </a:path>
            </a:pathLst>
          </a:custGeom>
          <a:ln w="9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5658" y="1555091"/>
            <a:ext cx="3046095" cy="0"/>
          </a:xfrm>
          <a:custGeom>
            <a:avLst/>
            <a:gdLst/>
            <a:ahLst/>
            <a:cxnLst/>
            <a:rect l="l" t="t" r="r" b="b"/>
            <a:pathLst>
              <a:path w="3046095">
                <a:moveTo>
                  <a:pt x="0" y="0"/>
                </a:moveTo>
                <a:lnTo>
                  <a:pt x="3045482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658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4743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3827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2972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2057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1141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235" y="1671966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0.0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5320" y="1671966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0.2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4405" y="1671966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0.4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3549" y="1671966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0.6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22634" y="1671966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0.8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1718" y="1671966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1.0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3853" y="362483"/>
            <a:ext cx="0" cy="1146810"/>
          </a:xfrm>
          <a:custGeom>
            <a:avLst/>
            <a:gdLst/>
            <a:ahLst/>
            <a:cxnLst/>
            <a:rect l="l" t="t" r="r" b="b"/>
            <a:pathLst>
              <a:path h="1146810">
                <a:moveTo>
                  <a:pt x="0" y="1146766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6251" y="150924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6251" y="1318081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6251" y="1126974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6251" y="935866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6251" y="744758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6251" y="553651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6251" y="362483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5114" y="1429826"/>
            <a:ext cx="121920" cy="159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1.0</a:t>
            </a:r>
            <a:endParaRPr sz="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5114" y="1047551"/>
            <a:ext cx="121920" cy="159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1.2</a:t>
            </a:r>
            <a:endParaRPr sz="7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5114" y="665336"/>
            <a:ext cx="121920" cy="159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1.4</a:t>
            </a:r>
            <a:endParaRPr sz="7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5114" y="283060"/>
            <a:ext cx="121920" cy="159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1.6</a:t>
            </a:r>
            <a:endParaRPr sz="7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3853" y="316641"/>
            <a:ext cx="3289300" cy="1238885"/>
          </a:xfrm>
          <a:custGeom>
            <a:avLst/>
            <a:gdLst/>
            <a:ahLst/>
            <a:cxnLst/>
            <a:rect l="l" t="t" r="r" b="b"/>
            <a:pathLst>
              <a:path w="3289300" h="1238885">
                <a:moveTo>
                  <a:pt x="0" y="1238449"/>
                </a:moveTo>
                <a:lnTo>
                  <a:pt x="3289092" y="1238449"/>
                </a:lnTo>
                <a:lnTo>
                  <a:pt x="3289092" y="0"/>
                </a:lnTo>
                <a:lnTo>
                  <a:pt x="0" y="0"/>
                </a:lnTo>
                <a:lnTo>
                  <a:pt x="0" y="1238449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451698" y="1902375"/>
            <a:ext cx="73660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x</a:t>
            </a:r>
            <a:endParaRPr sz="7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4705" y="853839"/>
            <a:ext cx="121920" cy="1644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f(x)</a:t>
            </a:r>
            <a:endParaRPr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92972" y="316641"/>
            <a:ext cx="0" cy="1238885"/>
          </a:xfrm>
          <a:custGeom>
            <a:avLst/>
            <a:gdLst/>
            <a:ahLst/>
            <a:cxnLst/>
            <a:rect l="l" t="t" r="r" b="b"/>
            <a:pathLst>
              <a:path h="1238885">
                <a:moveTo>
                  <a:pt x="0" y="1238449"/>
                </a:moveTo>
                <a:lnTo>
                  <a:pt x="0" y="0"/>
                </a:lnTo>
              </a:path>
            </a:pathLst>
          </a:custGeom>
          <a:ln w="4500">
            <a:solidFill>
              <a:srgbClr val="A9A9A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92972" y="362483"/>
            <a:ext cx="1218565" cy="816610"/>
          </a:xfrm>
          <a:custGeom>
            <a:avLst/>
            <a:gdLst/>
            <a:ahLst/>
            <a:cxnLst/>
            <a:rect l="l" t="t" r="r" b="b"/>
            <a:pathLst>
              <a:path w="1218564" h="816610">
                <a:moveTo>
                  <a:pt x="0" y="816512"/>
                </a:moveTo>
                <a:lnTo>
                  <a:pt x="60902" y="798692"/>
                </a:lnTo>
                <a:lnTo>
                  <a:pt x="121804" y="779191"/>
                </a:lnTo>
                <a:lnTo>
                  <a:pt x="182707" y="757890"/>
                </a:lnTo>
                <a:lnTo>
                  <a:pt x="243609" y="734609"/>
                </a:lnTo>
                <a:lnTo>
                  <a:pt x="304512" y="709288"/>
                </a:lnTo>
                <a:lnTo>
                  <a:pt x="365414" y="681747"/>
                </a:lnTo>
                <a:lnTo>
                  <a:pt x="426317" y="651926"/>
                </a:lnTo>
                <a:lnTo>
                  <a:pt x="487219" y="619644"/>
                </a:lnTo>
                <a:lnTo>
                  <a:pt x="548182" y="584843"/>
                </a:lnTo>
                <a:lnTo>
                  <a:pt x="609084" y="547402"/>
                </a:lnTo>
                <a:lnTo>
                  <a:pt x="669987" y="507140"/>
                </a:lnTo>
                <a:lnTo>
                  <a:pt x="730889" y="463998"/>
                </a:lnTo>
                <a:lnTo>
                  <a:pt x="791791" y="417796"/>
                </a:lnTo>
                <a:lnTo>
                  <a:pt x="822273" y="393555"/>
                </a:lnTo>
                <a:lnTo>
                  <a:pt x="852694" y="368534"/>
                </a:lnTo>
                <a:lnTo>
                  <a:pt x="883175" y="342673"/>
                </a:lnTo>
                <a:lnTo>
                  <a:pt x="913596" y="315972"/>
                </a:lnTo>
                <a:lnTo>
                  <a:pt x="944078" y="288371"/>
                </a:lnTo>
                <a:lnTo>
                  <a:pt x="974499" y="259990"/>
                </a:lnTo>
                <a:lnTo>
                  <a:pt x="1004980" y="230709"/>
                </a:lnTo>
                <a:lnTo>
                  <a:pt x="1035401" y="200528"/>
                </a:lnTo>
                <a:lnTo>
                  <a:pt x="1065882" y="169506"/>
                </a:lnTo>
                <a:lnTo>
                  <a:pt x="1096364" y="137465"/>
                </a:lnTo>
                <a:lnTo>
                  <a:pt x="1126785" y="104584"/>
                </a:lnTo>
                <a:lnTo>
                  <a:pt x="1157266" y="70682"/>
                </a:lnTo>
                <a:lnTo>
                  <a:pt x="1187687" y="35821"/>
                </a:lnTo>
                <a:lnTo>
                  <a:pt x="1218169" y="0"/>
                </a:lnTo>
              </a:path>
            </a:pathLst>
          </a:custGeom>
          <a:ln w="135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92972" y="935566"/>
            <a:ext cx="1218565" cy="243840"/>
          </a:xfrm>
          <a:custGeom>
            <a:avLst/>
            <a:gdLst/>
            <a:ahLst/>
            <a:cxnLst/>
            <a:rect l="l" t="t" r="r" b="b"/>
            <a:pathLst>
              <a:path w="1218564" h="243840">
                <a:moveTo>
                  <a:pt x="0" y="243429"/>
                </a:moveTo>
                <a:lnTo>
                  <a:pt x="60902" y="225669"/>
                </a:lnTo>
                <a:lnTo>
                  <a:pt x="121804" y="206708"/>
                </a:lnTo>
                <a:lnTo>
                  <a:pt x="182707" y="186847"/>
                </a:lnTo>
                <a:lnTo>
                  <a:pt x="243609" y="166446"/>
                </a:lnTo>
                <a:lnTo>
                  <a:pt x="274091" y="156066"/>
                </a:lnTo>
                <a:lnTo>
                  <a:pt x="304512" y="145745"/>
                </a:lnTo>
                <a:lnTo>
                  <a:pt x="365414" y="125165"/>
                </a:lnTo>
                <a:lnTo>
                  <a:pt x="426317" y="105064"/>
                </a:lnTo>
                <a:lnTo>
                  <a:pt x="487219" y="85683"/>
                </a:lnTo>
                <a:lnTo>
                  <a:pt x="548182" y="67502"/>
                </a:lnTo>
                <a:lnTo>
                  <a:pt x="609084" y="50762"/>
                </a:lnTo>
                <a:lnTo>
                  <a:pt x="669987" y="35821"/>
                </a:lnTo>
                <a:lnTo>
                  <a:pt x="730889" y="23040"/>
                </a:lnTo>
                <a:lnTo>
                  <a:pt x="791791" y="12720"/>
                </a:lnTo>
                <a:lnTo>
                  <a:pt x="852694" y="5220"/>
                </a:lnTo>
                <a:lnTo>
                  <a:pt x="913596" y="900"/>
                </a:lnTo>
                <a:lnTo>
                  <a:pt x="944078" y="0"/>
                </a:lnTo>
                <a:lnTo>
                  <a:pt x="974499" y="60"/>
                </a:lnTo>
                <a:lnTo>
                  <a:pt x="1035401" y="3060"/>
                </a:lnTo>
                <a:lnTo>
                  <a:pt x="1096364" y="10260"/>
                </a:lnTo>
                <a:lnTo>
                  <a:pt x="1157266" y="21960"/>
                </a:lnTo>
                <a:lnTo>
                  <a:pt x="1187687" y="29581"/>
                </a:lnTo>
                <a:lnTo>
                  <a:pt x="1218169" y="38521"/>
                </a:lnTo>
              </a:path>
            </a:pathLst>
          </a:custGeom>
          <a:ln w="9000">
            <a:solidFill>
              <a:srgbClr val="FF8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5658" y="2764740"/>
            <a:ext cx="3046095" cy="0"/>
          </a:xfrm>
          <a:custGeom>
            <a:avLst/>
            <a:gdLst/>
            <a:ahLst/>
            <a:cxnLst/>
            <a:rect l="l" t="t" r="r" b="b"/>
            <a:pathLst>
              <a:path w="3046095">
                <a:moveTo>
                  <a:pt x="0" y="0"/>
                </a:moveTo>
                <a:lnTo>
                  <a:pt x="3045482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5658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4743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83827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92972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02057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11141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86235" y="2881615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0.0</a:t>
            </a:r>
            <a:endParaRPr sz="7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95320" y="2881615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0.2</a:t>
            </a:r>
            <a:endParaRPr sz="7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04405" y="2881615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0.4</a:t>
            </a:r>
            <a:endParaRPr sz="7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13549" y="2881615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0.6</a:t>
            </a:r>
            <a:endParaRPr sz="7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22634" y="2881615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0.8</a:t>
            </a:r>
            <a:endParaRPr sz="7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31718" y="2881615"/>
            <a:ext cx="15938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1.0</a:t>
            </a:r>
            <a:endParaRPr sz="7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43853" y="2154575"/>
            <a:ext cx="0" cy="586740"/>
          </a:xfrm>
          <a:custGeom>
            <a:avLst/>
            <a:gdLst/>
            <a:ahLst/>
            <a:cxnLst/>
            <a:rect l="l" t="t" r="r" b="b"/>
            <a:pathLst>
              <a:path h="586739">
                <a:moveTo>
                  <a:pt x="0" y="586703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6251" y="274127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6251" y="2623914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6251" y="250660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6251" y="2389245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6251" y="2271940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6251" y="2154575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15114" y="2192517"/>
            <a:ext cx="121920" cy="6286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0.0   </a:t>
            </a:r>
            <a:r>
              <a:rPr sz="750" spc="-4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0.2   </a:t>
            </a:r>
            <a:r>
              <a:rPr sz="750" spc="-4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0.4</a:t>
            </a:r>
            <a:endParaRPr sz="7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43853" y="2131114"/>
            <a:ext cx="3289300" cy="633730"/>
          </a:xfrm>
          <a:custGeom>
            <a:avLst/>
            <a:gdLst/>
            <a:ahLst/>
            <a:cxnLst/>
            <a:rect l="l" t="t" r="r" b="b"/>
            <a:pathLst>
              <a:path w="3289300" h="633730">
                <a:moveTo>
                  <a:pt x="0" y="633625"/>
                </a:moveTo>
                <a:lnTo>
                  <a:pt x="3289092" y="633625"/>
                </a:lnTo>
                <a:lnTo>
                  <a:pt x="3289092" y="0"/>
                </a:lnTo>
                <a:lnTo>
                  <a:pt x="0" y="0"/>
                </a:lnTo>
                <a:lnTo>
                  <a:pt x="0" y="633625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451698" y="3112024"/>
            <a:ext cx="73660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x</a:t>
            </a:r>
            <a:endParaRPr sz="7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4705" y="2352592"/>
            <a:ext cx="121920" cy="1911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Arial"/>
                <a:cs typeface="Arial"/>
              </a:rPr>
              <a:t>b(x)</a:t>
            </a:r>
            <a:endParaRPr sz="7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43853" y="2741279"/>
            <a:ext cx="3289300" cy="0"/>
          </a:xfrm>
          <a:custGeom>
            <a:avLst/>
            <a:gdLst/>
            <a:ahLst/>
            <a:cxnLst/>
            <a:rect l="l" t="t" r="r" b="b"/>
            <a:pathLst>
              <a:path w="3289300">
                <a:moveTo>
                  <a:pt x="0" y="0"/>
                </a:moveTo>
                <a:lnTo>
                  <a:pt x="3289092" y="0"/>
                </a:lnTo>
              </a:path>
            </a:pathLst>
          </a:custGeom>
          <a:ln w="4500">
            <a:solidFill>
              <a:srgbClr val="A9A9A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92972" y="2131114"/>
            <a:ext cx="0" cy="633730"/>
          </a:xfrm>
          <a:custGeom>
            <a:avLst/>
            <a:gdLst/>
            <a:ahLst/>
            <a:cxnLst/>
            <a:rect l="l" t="t" r="r" b="b"/>
            <a:pathLst>
              <a:path h="633730">
                <a:moveTo>
                  <a:pt x="0" y="633625"/>
                </a:moveTo>
                <a:lnTo>
                  <a:pt x="0" y="0"/>
                </a:lnTo>
              </a:path>
            </a:pathLst>
          </a:custGeom>
          <a:ln w="4500">
            <a:solidFill>
              <a:srgbClr val="A9A9A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92972" y="2365784"/>
            <a:ext cx="1218565" cy="375920"/>
          </a:xfrm>
          <a:custGeom>
            <a:avLst/>
            <a:gdLst/>
            <a:ahLst/>
            <a:cxnLst/>
            <a:rect l="l" t="t" r="r" b="b"/>
            <a:pathLst>
              <a:path w="1218564" h="375919">
                <a:moveTo>
                  <a:pt x="0" y="375495"/>
                </a:moveTo>
                <a:lnTo>
                  <a:pt x="30421" y="375495"/>
                </a:lnTo>
                <a:lnTo>
                  <a:pt x="60902" y="375435"/>
                </a:lnTo>
                <a:lnTo>
                  <a:pt x="121804" y="375135"/>
                </a:lnTo>
                <a:lnTo>
                  <a:pt x="182707" y="374235"/>
                </a:lnTo>
                <a:lnTo>
                  <a:pt x="243609" y="372495"/>
                </a:lnTo>
                <a:lnTo>
                  <a:pt x="304512" y="369614"/>
                </a:lnTo>
                <a:lnTo>
                  <a:pt x="365414" y="365354"/>
                </a:lnTo>
                <a:lnTo>
                  <a:pt x="426317" y="359414"/>
                </a:lnTo>
                <a:lnTo>
                  <a:pt x="487219" y="351434"/>
                </a:lnTo>
                <a:lnTo>
                  <a:pt x="548182" y="341293"/>
                </a:lnTo>
                <a:lnTo>
                  <a:pt x="609084" y="328573"/>
                </a:lnTo>
                <a:lnTo>
                  <a:pt x="669987" y="313032"/>
                </a:lnTo>
                <a:lnTo>
                  <a:pt x="730889" y="294371"/>
                </a:lnTo>
                <a:lnTo>
                  <a:pt x="791791" y="272350"/>
                </a:lnTo>
                <a:lnTo>
                  <a:pt x="852694" y="246669"/>
                </a:lnTo>
                <a:lnTo>
                  <a:pt x="913596" y="217088"/>
                </a:lnTo>
                <a:lnTo>
                  <a:pt x="974499" y="183247"/>
                </a:lnTo>
                <a:lnTo>
                  <a:pt x="1035401" y="144905"/>
                </a:lnTo>
                <a:lnTo>
                  <a:pt x="1096364" y="101764"/>
                </a:lnTo>
                <a:lnTo>
                  <a:pt x="1126785" y="78303"/>
                </a:lnTo>
                <a:lnTo>
                  <a:pt x="1157266" y="53582"/>
                </a:lnTo>
                <a:lnTo>
                  <a:pt x="1187687" y="27481"/>
                </a:lnTo>
                <a:lnTo>
                  <a:pt x="1218169" y="0"/>
                </a:lnTo>
              </a:path>
            </a:pathLst>
          </a:custGeom>
          <a:ln w="9000">
            <a:solidFill>
              <a:srgbClr val="FF8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12</a:t>
            </a:r>
            <a:r>
              <a:rPr spc="-70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spc="-10" dirty="0"/>
              <a:t>23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257150"/>
            <a:ext cx="4419600" cy="751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6010">
              <a:lnSpc>
                <a:spcPct val="100000"/>
              </a:lnSpc>
            </a:pPr>
            <a:r>
              <a:rPr sz="1400" spc="-10" dirty="0">
                <a:solidFill>
                  <a:srgbClr val="3333B2"/>
                </a:solidFill>
                <a:latin typeface="Georgia"/>
                <a:cs typeface="Georgia"/>
              </a:rPr>
              <a:t>Natural</a:t>
            </a:r>
            <a:r>
              <a:rPr sz="1400" spc="135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Georgia"/>
                <a:cs typeface="Georgia"/>
              </a:rPr>
              <a:t>Cubic</a:t>
            </a:r>
            <a:r>
              <a:rPr sz="1400" spc="135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400" spc="-30" dirty="0">
                <a:solidFill>
                  <a:srgbClr val="3333B2"/>
                </a:solidFill>
                <a:latin typeface="Georgia"/>
                <a:cs typeface="Georgia"/>
              </a:rPr>
              <a:t>Splin</a:t>
            </a:r>
            <a:r>
              <a:rPr sz="1400" spc="-60" dirty="0">
                <a:solidFill>
                  <a:srgbClr val="3333B2"/>
                </a:solidFill>
                <a:latin typeface="Georgia"/>
                <a:cs typeface="Georgia"/>
              </a:rPr>
              <a:t>es</a:t>
            </a:r>
            <a:endParaRPr sz="1400" dirty="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130"/>
              </a:spcBef>
            </a:pP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natural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cubic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spline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extra</a:t>
            </a:r>
            <a:r>
              <a:rPr sz="1100" spc="15" dirty="0">
                <a:latin typeface="Georgia"/>
                <a:cs typeface="Georgia"/>
              </a:rPr>
              <a:t>p</a:t>
            </a:r>
            <a:r>
              <a:rPr sz="1100" spc="-25" dirty="0">
                <a:latin typeface="Georgia"/>
                <a:cs typeface="Georgia"/>
              </a:rPr>
              <a:t>olates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linearly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5" dirty="0">
                <a:latin typeface="Georgia"/>
                <a:cs typeface="Georgia"/>
              </a:rPr>
              <a:t>b</a:t>
            </a:r>
            <a:r>
              <a:rPr sz="1100" spc="-15" dirty="0">
                <a:latin typeface="Georgia"/>
                <a:cs typeface="Georgia"/>
              </a:rPr>
              <a:t>e</a:t>
            </a:r>
            <a:r>
              <a:rPr sz="1100" spc="-45" dirty="0">
                <a:latin typeface="Georgia"/>
                <a:cs typeface="Georgia"/>
              </a:rPr>
              <a:t>yond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15" dirty="0">
                <a:latin typeface="Georgia"/>
                <a:cs typeface="Georgia"/>
              </a:rPr>
              <a:t>b</a:t>
            </a:r>
            <a:r>
              <a:rPr sz="1100" spc="-25" dirty="0">
                <a:latin typeface="Georgia"/>
                <a:cs typeface="Georgia"/>
              </a:rPr>
              <a:t>oundary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knots.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This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adds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85" dirty="0">
                <a:latin typeface="Georgia"/>
                <a:cs typeface="Georgia"/>
              </a:rPr>
              <a:t>4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75" dirty="0">
                <a:latin typeface="Georgia"/>
                <a:cs typeface="Georgia"/>
              </a:rPr>
              <a:t>2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Georgia"/>
                <a:cs typeface="Georgia"/>
              </a:rPr>
              <a:t>2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extra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constrai</a:t>
            </a:r>
            <a:r>
              <a:rPr sz="1100" spc="-65" dirty="0">
                <a:latin typeface="Georgia"/>
                <a:cs typeface="Georgia"/>
              </a:rPr>
              <a:t>n</a:t>
            </a:r>
            <a:r>
              <a:rPr sz="1100" dirty="0">
                <a:latin typeface="Georgia"/>
                <a:cs typeface="Georgia"/>
              </a:rPr>
              <a:t>ts,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and</a:t>
            </a:r>
            <a:r>
              <a:rPr sz="1100" spc="-20" dirty="0">
                <a:latin typeface="Georgia"/>
                <a:cs typeface="Georgia"/>
              </a:rPr>
              <a:t> all</a:t>
            </a:r>
            <a:r>
              <a:rPr sz="1100" spc="-60" dirty="0">
                <a:latin typeface="Georgia"/>
                <a:cs typeface="Georgia"/>
              </a:rPr>
              <a:t>o</a:t>
            </a:r>
            <a:r>
              <a:rPr sz="1100" spc="-40" dirty="0">
                <a:latin typeface="Georgia"/>
                <a:cs typeface="Georgia"/>
              </a:rPr>
              <a:t>ws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us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put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more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</a:t>
            </a:r>
            <a:r>
              <a:rPr sz="1100" spc="-80" dirty="0">
                <a:latin typeface="Georgia"/>
                <a:cs typeface="Georgia"/>
              </a:rPr>
              <a:t>n</a:t>
            </a:r>
            <a:r>
              <a:rPr sz="1100" spc="-20" dirty="0">
                <a:latin typeface="Georgia"/>
                <a:cs typeface="Georgia"/>
              </a:rPr>
              <a:t>ternal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knots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for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same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degrees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freedom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regular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cubic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spline.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0798" y="2617972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27485" y="2989396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40" y="6592"/>
                </a:lnTo>
                <a:lnTo>
                  <a:pt x="22057" y="0"/>
                </a:lnTo>
                <a:lnTo>
                  <a:pt x="7529" y="3996"/>
                </a:lnTo>
                <a:lnTo>
                  <a:pt x="0" y="14472"/>
                </a:lnTo>
                <a:lnTo>
                  <a:pt x="3194" y="29972"/>
                </a:lnTo>
                <a:lnTo>
                  <a:pt x="12537" y="38168"/>
                </a:lnTo>
                <a:lnTo>
                  <a:pt x="28637" y="35635"/>
                </a:lnTo>
                <a:lnTo>
                  <a:pt x="37287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4115" y="2466492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6" y="6592"/>
                </a:lnTo>
                <a:lnTo>
                  <a:pt x="22053" y="0"/>
                </a:lnTo>
                <a:lnTo>
                  <a:pt x="7526" y="3998"/>
                </a:lnTo>
                <a:lnTo>
                  <a:pt x="0" y="14476"/>
                </a:lnTo>
                <a:lnTo>
                  <a:pt x="3195" y="29975"/>
                </a:lnTo>
                <a:lnTo>
                  <a:pt x="12542" y="38166"/>
                </a:lnTo>
                <a:lnTo>
                  <a:pt x="28640" y="35630"/>
                </a:lnTo>
                <a:lnTo>
                  <a:pt x="37286" y="27096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4111" y="2494866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4416" y="2565900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2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7" y="3998"/>
                </a:lnTo>
                <a:lnTo>
                  <a:pt x="0" y="14474"/>
                </a:lnTo>
                <a:lnTo>
                  <a:pt x="3195" y="29973"/>
                </a:lnTo>
                <a:lnTo>
                  <a:pt x="12540" y="38165"/>
                </a:lnTo>
                <a:lnTo>
                  <a:pt x="28638" y="35630"/>
                </a:lnTo>
                <a:lnTo>
                  <a:pt x="37288" y="27098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0559" y="2261646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2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7" y="3998"/>
                </a:lnTo>
                <a:lnTo>
                  <a:pt x="0" y="14474"/>
                </a:lnTo>
                <a:lnTo>
                  <a:pt x="3194" y="29974"/>
                </a:lnTo>
                <a:lnTo>
                  <a:pt x="12537" y="38169"/>
                </a:lnTo>
                <a:lnTo>
                  <a:pt x="28635" y="35635"/>
                </a:lnTo>
                <a:lnTo>
                  <a:pt x="37286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90798" y="2818134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40" y="6594"/>
                </a:lnTo>
                <a:lnTo>
                  <a:pt x="22057" y="0"/>
                </a:lnTo>
                <a:lnTo>
                  <a:pt x="7529" y="3998"/>
                </a:lnTo>
                <a:lnTo>
                  <a:pt x="0" y="14473"/>
                </a:lnTo>
                <a:lnTo>
                  <a:pt x="3195" y="29973"/>
                </a:lnTo>
                <a:lnTo>
                  <a:pt x="12538" y="38168"/>
                </a:lnTo>
                <a:lnTo>
                  <a:pt x="28638" y="35634"/>
                </a:lnTo>
                <a:lnTo>
                  <a:pt x="37287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3931" y="2363398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3" y="19553"/>
                </a:moveTo>
                <a:lnTo>
                  <a:pt x="34039" y="6591"/>
                </a:lnTo>
                <a:lnTo>
                  <a:pt x="22054" y="0"/>
                </a:lnTo>
                <a:lnTo>
                  <a:pt x="7527" y="3998"/>
                </a:lnTo>
                <a:lnTo>
                  <a:pt x="0" y="14476"/>
                </a:lnTo>
                <a:lnTo>
                  <a:pt x="3197" y="29975"/>
                </a:lnTo>
                <a:lnTo>
                  <a:pt x="12544" y="38166"/>
                </a:lnTo>
                <a:lnTo>
                  <a:pt x="28640" y="35631"/>
                </a:lnTo>
                <a:lnTo>
                  <a:pt x="37289" y="27097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7245" y="2395985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2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7" y="3998"/>
                </a:lnTo>
                <a:lnTo>
                  <a:pt x="0" y="14474"/>
                </a:lnTo>
                <a:lnTo>
                  <a:pt x="3194" y="29974"/>
                </a:lnTo>
                <a:lnTo>
                  <a:pt x="12537" y="38169"/>
                </a:lnTo>
                <a:lnTo>
                  <a:pt x="28635" y="35635"/>
                </a:lnTo>
                <a:lnTo>
                  <a:pt x="37286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4054" y="2438114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7" y="6592"/>
                </a:lnTo>
                <a:lnTo>
                  <a:pt x="22053" y="0"/>
                </a:lnTo>
                <a:lnTo>
                  <a:pt x="7526" y="3997"/>
                </a:lnTo>
                <a:lnTo>
                  <a:pt x="0" y="14475"/>
                </a:lnTo>
                <a:lnTo>
                  <a:pt x="3196" y="29975"/>
                </a:lnTo>
                <a:lnTo>
                  <a:pt x="12542" y="38166"/>
                </a:lnTo>
                <a:lnTo>
                  <a:pt x="28640" y="35630"/>
                </a:lnTo>
                <a:lnTo>
                  <a:pt x="37286" y="27095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0680" y="2395985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2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7" y="3998"/>
                </a:lnTo>
                <a:lnTo>
                  <a:pt x="0" y="14474"/>
                </a:lnTo>
                <a:lnTo>
                  <a:pt x="3194" y="29974"/>
                </a:lnTo>
                <a:lnTo>
                  <a:pt x="12537" y="38169"/>
                </a:lnTo>
                <a:lnTo>
                  <a:pt x="28635" y="35635"/>
                </a:lnTo>
                <a:lnTo>
                  <a:pt x="37286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77245" y="2565900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6" y="29973"/>
                </a:lnTo>
                <a:lnTo>
                  <a:pt x="12542" y="38165"/>
                </a:lnTo>
                <a:lnTo>
                  <a:pt x="28639" y="35630"/>
                </a:lnTo>
                <a:lnTo>
                  <a:pt x="37288" y="27098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77245" y="2646233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74111" y="2729319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2"/>
                </a:lnTo>
                <a:lnTo>
                  <a:pt x="22056" y="0"/>
                </a:lnTo>
                <a:lnTo>
                  <a:pt x="7529" y="3997"/>
                </a:lnTo>
                <a:lnTo>
                  <a:pt x="0" y="14473"/>
                </a:lnTo>
                <a:lnTo>
                  <a:pt x="3195" y="29973"/>
                </a:lnTo>
                <a:lnTo>
                  <a:pt x="12538" y="38168"/>
                </a:lnTo>
                <a:lnTo>
                  <a:pt x="28635" y="35635"/>
                </a:lnTo>
                <a:lnTo>
                  <a:pt x="37286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0680" y="2483341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2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7" y="3998"/>
                </a:lnTo>
                <a:lnTo>
                  <a:pt x="0" y="14474"/>
                </a:lnTo>
                <a:lnTo>
                  <a:pt x="3194" y="29974"/>
                </a:lnTo>
                <a:lnTo>
                  <a:pt x="12537" y="38169"/>
                </a:lnTo>
                <a:lnTo>
                  <a:pt x="28635" y="35635"/>
                </a:lnTo>
                <a:lnTo>
                  <a:pt x="37286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0680" y="2774192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2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7" y="3998"/>
                </a:lnTo>
                <a:lnTo>
                  <a:pt x="0" y="14474"/>
                </a:lnTo>
                <a:lnTo>
                  <a:pt x="3194" y="29974"/>
                </a:lnTo>
                <a:lnTo>
                  <a:pt x="12537" y="38169"/>
                </a:lnTo>
                <a:lnTo>
                  <a:pt x="28635" y="35635"/>
                </a:lnTo>
                <a:lnTo>
                  <a:pt x="37286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0680" y="2875300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5" y="6592"/>
                </a:lnTo>
                <a:lnTo>
                  <a:pt x="22052" y="0"/>
                </a:lnTo>
                <a:lnTo>
                  <a:pt x="7525" y="3998"/>
                </a:lnTo>
                <a:lnTo>
                  <a:pt x="0" y="14476"/>
                </a:lnTo>
                <a:lnTo>
                  <a:pt x="3195" y="29976"/>
                </a:lnTo>
                <a:lnTo>
                  <a:pt x="12539" y="38170"/>
                </a:lnTo>
                <a:lnTo>
                  <a:pt x="28635" y="35634"/>
                </a:lnTo>
                <a:lnTo>
                  <a:pt x="37284" y="27100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0680" y="2601763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2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7" y="3998"/>
                </a:lnTo>
                <a:lnTo>
                  <a:pt x="0" y="14474"/>
                </a:lnTo>
                <a:lnTo>
                  <a:pt x="3194" y="29974"/>
                </a:lnTo>
                <a:lnTo>
                  <a:pt x="12537" y="38169"/>
                </a:lnTo>
                <a:lnTo>
                  <a:pt x="28635" y="35635"/>
                </a:lnTo>
                <a:lnTo>
                  <a:pt x="37286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50981" y="2837502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0679" y="1628804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3" y="19553"/>
                </a:moveTo>
                <a:lnTo>
                  <a:pt x="34040" y="6591"/>
                </a:lnTo>
                <a:lnTo>
                  <a:pt x="22054" y="0"/>
                </a:lnTo>
                <a:lnTo>
                  <a:pt x="7525" y="3998"/>
                </a:lnTo>
                <a:lnTo>
                  <a:pt x="0" y="14476"/>
                </a:lnTo>
                <a:lnTo>
                  <a:pt x="3196" y="29975"/>
                </a:lnTo>
                <a:lnTo>
                  <a:pt x="12543" y="38166"/>
                </a:lnTo>
                <a:lnTo>
                  <a:pt x="28639" y="35631"/>
                </a:lnTo>
                <a:lnTo>
                  <a:pt x="37289" y="27098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47787" y="2935798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9" y="19558"/>
                </a:moveTo>
                <a:lnTo>
                  <a:pt x="34038" y="6594"/>
                </a:lnTo>
                <a:lnTo>
                  <a:pt x="22055" y="0"/>
                </a:lnTo>
                <a:lnTo>
                  <a:pt x="7528" y="3998"/>
                </a:lnTo>
                <a:lnTo>
                  <a:pt x="0" y="14475"/>
                </a:lnTo>
                <a:lnTo>
                  <a:pt x="3195" y="29975"/>
                </a:lnTo>
                <a:lnTo>
                  <a:pt x="12539" y="38169"/>
                </a:lnTo>
                <a:lnTo>
                  <a:pt x="28638" y="35634"/>
                </a:lnTo>
                <a:lnTo>
                  <a:pt x="37286" y="27101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50557" y="2554140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3" y="19553"/>
                </a:moveTo>
                <a:lnTo>
                  <a:pt x="34039" y="6591"/>
                </a:lnTo>
                <a:lnTo>
                  <a:pt x="22054" y="0"/>
                </a:lnTo>
                <a:lnTo>
                  <a:pt x="7527" y="3998"/>
                </a:lnTo>
                <a:lnTo>
                  <a:pt x="0" y="14476"/>
                </a:lnTo>
                <a:lnTo>
                  <a:pt x="3197" y="29975"/>
                </a:lnTo>
                <a:lnTo>
                  <a:pt x="12544" y="38166"/>
                </a:lnTo>
                <a:lnTo>
                  <a:pt x="28640" y="35631"/>
                </a:lnTo>
                <a:lnTo>
                  <a:pt x="37289" y="27097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80859" y="2617972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93993" y="2935798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2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7" y="3998"/>
                </a:lnTo>
                <a:lnTo>
                  <a:pt x="0" y="14474"/>
                </a:lnTo>
                <a:lnTo>
                  <a:pt x="3194" y="29974"/>
                </a:lnTo>
                <a:lnTo>
                  <a:pt x="12537" y="38169"/>
                </a:lnTo>
                <a:lnTo>
                  <a:pt x="28635" y="35635"/>
                </a:lnTo>
                <a:lnTo>
                  <a:pt x="37286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54172" y="2617972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94416" y="2868864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2" y="19558"/>
                </a:moveTo>
                <a:lnTo>
                  <a:pt x="34039" y="6592"/>
                </a:lnTo>
                <a:lnTo>
                  <a:pt x="22056" y="0"/>
                </a:lnTo>
                <a:lnTo>
                  <a:pt x="7527" y="3997"/>
                </a:lnTo>
                <a:lnTo>
                  <a:pt x="0" y="14473"/>
                </a:lnTo>
                <a:lnTo>
                  <a:pt x="3194" y="29973"/>
                </a:lnTo>
                <a:lnTo>
                  <a:pt x="12536" y="38168"/>
                </a:lnTo>
                <a:lnTo>
                  <a:pt x="28635" y="35635"/>
                </a:lnTo>
                <a:lnTo>
                  <a:pt x="37286" y="27104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74111" y="2434193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07546" y="2617972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17545" y="2359886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3" y="19553"/>
                </a:moveTo>
                <a:lnTo>
                  <a:pt x="34039" y="6591"/>
                </a:lnTo>
                <a:lnTo>
                  <a:pt x="22054" y="0"/>
                </a:lnTo>
                <a:lnTo>
                  <a:pt x="7527" y="3998"/>
                </a:lnTo>
                <a:lnTo>
                  <a:pt x="0" y="14476"/>
                </a:lnTo>
                <a:lnTo>
                  <a:pt x="3197" y="29975"/>
                </a:lnTo>
                <a:lnTo>
                  <a:pt x="12544" y="38166"/>
                </a:lnTo>
                <a:lnTo>
                  <a:pt x="28640" y="35631"/>
                </a:lnTo>
                <a:lnTo>
                  <a:pt x="37289" y="27097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54172" y="2617972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50981" y="2575904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37428" y="2821646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6" y="6593"/>
                </a:lnTo>
                <a:lnTo>
                  <a:pt x="22053" y="0"/>
                </a:lnTo>
                <a:lnTo>
                  <a:pt x="7526" y="3999"/>
                </a:lnTo>
                <a:lnTo>
                  <a:pt x="0" y="14477"/>
                </a:lnTo>
                <a:lnTo>
                  <a:pt x="3195" y="29976"/>
                </a:lnTo>
                <a:lnTo>
                  <a:pt x="12540" y="38170"/>
                </a:lnTo>
                <a:lnTo>
                  <a:pt x="28637" y="35634"/>
                </a:lnTo>
                <a:lnTo>
                  <a:pt x="37285" y="27100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7784" y="2782270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3" y="19553"/>
                </a:moveTo>
                <a:lnTo>
                  <a:pt x="34041" y="6591"/>
                </a:lnTo>
                <a:lnTo>
                  <a:pt x="22055" y="0"/>
                </a:lnTo>
                <a:lnTo>
                  <a:pt x="7528" y="3998"/>
                </a:lnTo>
                <a:lnTo>
                  <a:pt x="0" y="14475"/>
                </a:lnTo>
                <a:lnTo>
                  <a:pt x="3197" y="29972"/>
                </a:lnTo>
                <a:lnTo>
                  <a:pt x="12544" y="38165"/>
                </a:lnTo>
                <a:lnTo>
                  <a:pt x="28642" y="35630"/>
                </a:lnTo>
                <a:lnTo>
                  <a:pt x="37290" y="27096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07127" y="2909939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5" y="6594"/>
                </a:lnTo>
                <a:lnTo>
                  <a:pt x="22052" y="0"/>
                </a:lnTo>
                <a:lnTo>
                  <a:pt x="7525" y="3999"/>
                </a:lnTo>
                <a:lnTo>
                  <a:pt x="0" y="14477"/>
                </a:lnTo>
                <a:lnTo>
                  <a:pt x="3196" y="29976"/>
                </a:lnTo>
                <a:lnTo>
                  <a:pt x="12543" y="38167"/>
                </a:lnTo>
                <a:lnTo>
                  <a:pt x="28638" y="35630"/>
                </a:lnTo>
                <a:lnTo>
                  <a:pt x="37286" y="27094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70920" y="2690932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6"/>
                </a:lnTo>
                <a:lnTo>
                  <a:pt x="12539" y="38169"/>
                </a:lnTo>
                <a:lnTo>
                  <a:pt x="28636" y="35636"/>
                </a:lnTo>
                <a:lnTo>
                  <a:pt x="37287" y="27104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73693" y="2676366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70" h="38735">
                <a:moveTo>
                  <a:pt x="38877" y="19558"/>
                </a:moveTo>
                <a:lnTo>
                  <a:pt x="34036" y="6592"/>
                </a:lnTo>
                <a:lnTo>
                  <a:pt x="22053" y="0"/>
                </a:lnTo>
                <a:lnTo>
                  <a:pt x="7526" y="3998"/>
                </a:lnTo>
                <a:lnTo>
                  <a:pt x="0" y="14476"/>
                </a:lnTo>
                <a:lnTo>
                  <a:pt x="3195" y="29975"/>
                </a:lnTo>
                <a:lnTo>
                  <a:pt x="12539" y="38170"/>
                </a:lnTo>
                <a:lnTo>
                  <a:pt x="28637" y="35635"/>
                </a:lnTo>
                <a:lnTo>
                  <a:pt x="37284" y="27101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90796" y="2795494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3" y="19553"/>
                </a:moveTo>
                <a:lnTo>
                  <a:pt x="34041" y="6591"/>
                </a:lnTo>
                <a:lnTo>
                  <a:pt x="22055" y="0"/>
                </a:lnTo>
                <a:lnTo>
                  <a:pt x="7528" y="3998"/>
                </a:lnTo>
                <a:lnTo>
                  <a:pt x="0" y="14475"/>
                </a:lnTo>
                <a:lnTo>
                  <a:pt x="3197" y="29974"/>
                </a:lnTo>
                <a:lnTo>
                  <a:pt x="12544" y="38166"/>
                </a:lnTo>
                <a:lnTo>
                  <a:pt x="28642" y="35631"/>
                </a:lnTo>
                <a:lnTo>
                  <a:pt x="37290" y="27098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47368" y="2652084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2"/>
                </a:lnTo>
                <a:lnTo>
                  <a:pt x="22056" y="0"/>
                </a:lnTo>
                <a:lnTo>
                  <a:pt x="7529" y="3997"/>
                </a:lnTo>
                <a:lnTo>
                  <a:pt x="0" y="14473"/>
                </a:lnTo>
                <a:lnTo>
                  <a:pt x="3195" y="29973"/>
                </a:lnTo>
                <a:lnTo>
                  <a:pt x="12538" y="38168"/>
                </a:lnTo>
                <a:lnTo>
                  <a:pt x="28635" y="35635"/>
                </a:lnTo>
                <a:lnTo>
                  <a:pt x="37286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17546" y="2676367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2"/>
                </a:lnTo>
                <a:lnTo>
                  <a:pt x="22056" y="0"/>
                </a:lnTo>
                <a:lnTo>
                  <a:pt x="7529" y="3997"/>
                </a:lnTo>
                <a:lnTo>
                  <a:pt x="0" y="14473"/>
                </a:lnTo>
                <a:lnTo>
                  <a:pt x="3195" y="29973"/>
                </a:lnTo>
                <a:lnTo>
                  <a:pt x="12538" y="38168"/>
                </a:lnTo>
                <a:lnTo>
                  <a:pt x="28635" y="35635"/>
                </a:lnTo>
                <a:lnTo>
                  <a:pt x="37286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44233" y="2474858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2"/>
                </a:lnTo>
                <a:lnTo>
                  <a:pt x="22056" y="0"/>
                </a:lnTo>
                <a:lnTo>
                  <a:pt x="7529" y="3997"/>
                </a:lnTo>
                <a:lnTo>
                  <a:pt x="0" y="14473"/>
                </a:lnTo>
                <a:lnTo>
                  <a:pt x="3195" y="29973"/>
                </a:lnTo>
                <a:lnTo>
                  <a:pt x="12541" y="38165"/>
                </a:lnTo>
                <a:lnTo>
                  <a:pt x="28639" y="35630"/>
                </a:lnTo>
                <a:lnTo>
                  <a:pt x="37288" y="27098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4115" y="2646232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6" y="6593"/>
                </a:lnTo>
                <a:lnTo>
                  <a:pt x="22053" y="0"/>
                </a:lnTo>
                <a:lnTo>
                  <a:pt x="7526" y="3999"/>
                </a:lnTo>
                <a:lnTo>
                  <a:pt x="0" y="14477"/>
                </a:lnTo>
                <a:lnTo>
                  <a:pt x="3195" y="29976"/>
                </a:lnTo>
                <a:lnTo>
                  <a:pt x="12540" y="38170"/>
                </a:lnTo>
                <a:lnTo>
                  <a:pt x="28637" y="35634"/>
                </a:lnTo>
                <a:lnTo>
                  <a:pt x="37285" y="27100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50981" y="2774192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21103" y="2941297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57786" y="2798884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40" y="6594"/>
                </a:lnTo>
                <a:lnTo>
                  <a:pt x="22057" y="0"/>
                </a:lnTo>
                <a:lnTo>
                  <a:pt x="7529" y="3998"/>
                </a:lnTo>
                <a:lnTo>
                  <a:pt x="0" y="14473"/>
                </a:lnTo>
                <a:lnTo>
                  <a:pt x="3195" y="29973"/>
                </a:lnTo>
                <a:lnTo>
                  <a:pt x="12538" y="38168"/>
                </a:lnTo>
                <a:lnTo>
                  <a:pt x="28638" y="35634"/>
                </a:lnTo>
                <a:lnTo>
                  <a:pt x="37287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37428" y="2565900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6" y="6593"/>
                </a:lnTo>
                <a:lnTo>
                  <a:pt x="22053" y="0"/>
                </a:lnTo>
                <a:lnTo>
                  <a:pt x="7526" y="3999"/>
                </a:lnTo>
                <a:lnTo>
                  <a:pt x="0" y="14477"/>
                </a:lnTo>
                <a:lnTo>
                  <a:pt x="3196" y="29975"/>
                </a:lnTo>
                <a:lnTo>
                  <a:pt x="12543" y="38166"/>
                </a:lnTo>
                <a:lnTo>
                  <a:pt x="28640" y="35630"/>
                </a:lnTo>
                <a:lnTo>
                  <a:pt x="37287" y="27095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84054" y="2617972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7" y="6594"/>
                </a:lnTo>
                <a:lnTo>
                  <a:pt x="22053" y="0"/>
                </a:lnTo>
                <a:lnTo>
                  <a:pt x="7526" y="3999"/>
                </a:lnTo>
                <a:lnTo>
                  <a:pt x="0" y="14477"/>
                </a:lnTo>
                <a:lnTo>
                  <a:pt x="3195" y="29976"/>
                </a:lnTo>
                <a:lnTo>
                  <a:pt x="12540" y="38170"/>
                </a:lnTo>
                <a:lnTo>
                  <a:pt x="28637" y="35634"/>
                </a:lnTo>
                <a:lnTo>
                  <a:pt x="37285" y="27099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34233" y="2137081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2"/>
                </a:lnTo>
                <a:lnTo>
                  <a:pt x="22056" y="0"/>
                </a:lnTo>
                <a:lnTo>
                  <a:pt x="7529" y="3997"/>
                </a:lnTo>
                <a:lnTo>
                  <a:pt x="0" y="14473"/>
                </a:lnTo>
                <a:lnTo>
                  <a:pt x="3195" y="29973"/>
                </a:lnTo>
                <a:lnTo>
                  <a:pt x="12541" y="38165"/>
                </a:lnTo>
                <a:lnTo>
                  <a:pt x="28639" y="35630"/>
                </a:lnTo>
                <a:lnTo>
                  <a:pt x="37288" y="27098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90796" y="2556070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3" y="19553"/>
                </a:moveTo>
                <a:lnTo>
                  <a:pt x="34041" y="6591"/>
                </a:lnTo>
                <a:lnTo>
                  <a:pt x="22055" y="0"/>
                </a:lnTo>
                <a:lnTo>
                  <a:pt x="7528" y="3998"/>
                </a:lnTo>
                <a:lnTo>
                  <a:pt x="0" y="14475"/>
                </a:lnTo>
                <a:lnTo>
                  <a:pt x="3197" y="29974"/>
                </a:lnTo>
                <a:lnTo>
                  <a:pt x="12544" y="38166"/>
                </a:lnTo>
                <a:lnTo>
                  <a:pt x="28642" y="35631"/>
                </a:lnTo>
                <a:lnTo>
                  <a:pt x="37290" y="27098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44232" y="2325600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3" y="19553"/>
                </a:moveTo>
                <a:lnTo>
                  <a:pt x="34039" y="6591"/>
                </a:lnTo>
                <a:lnTo>
                  <a:pt x="22054" y="0"/>
                </a:lnTo>
                <a:lnTo>
                  <a:pt x="7527" y="3998"/>
                </a:lnTo>
                <a:lnTo>
                  <a:pt x="0" y="14476"/>
                </a:lnTo>
                <a:lnTo>
                  <a:pt x="3197" y="29972"/>
                </a:lnTo>
                <a:lnTo>
                  <a:pt x="12544" y="38166"/>
                </a:lnTo>
                <a:lnTo>
                  <a:pt x="28640" y="35630"/>
                </a:lnTo>
                <a:lnTo>
                  <a:pt x="37289" y="27095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34233" y="2734991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84054" y="2722295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7" y="6594"/>
                </a:lnTo>
                <a:lnTo>
                  <a:pt x="22053" y="0"/>
                </a:lnTo>
                <a:lnTo>
                  <a:pt x="7526" y="3999"/>
                </a:lnTo>
                <a:lnTo>
                  <a:pt x="0" y="14477"/>
                </a:lnTo>
                <a:lnTo>
                  <a:pt x="3195" y="29976"/>
                </a:lnTo>
                <a:lnTo>
                  <a:pt x="12540" y="38170"/>
                </a:lnTo>
                <a:lnTo>
                  <a:pt x="28637" y="35634"/>
                </a:lnTo>
                <a:lnTo>
                  <a:pt x="37285" y="27099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17546" y="2309100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2"/>
                </a:lnTo>
                <a:lnTo>
                  <a:pt x="22056" y="0"/>
                </a:lnTo>
                <a:lnTo>
                  <a:pt x="7529" y="3997"/>
                </a:lnTo>
                <a:lnTo>
                  <a:pt x="0" y="14473"/>
                </a:lnTo>
                <a:lnTo>
                  <a:pt x="3195" y="29973"/>
                </a:lnTo>
                <a:lnTo>
                  <a:pt x="12541" y="38165"/>
                </a:lnTo>
                <a:lnTo>
                  <a:pt x="28639" y="35630"/>
                </a:lnTo>
                <a:lnTo>
                  <a:pt x="37288" y="27098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44233" y="2617972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17546" y="2231574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2"/>
                </a:lnTo>
                <a:lnTo>
                  <a:pt x="22056" y="0"/>
                </a:lnTo>
                <a:lnTo>
                  <a:pt x="7529" y="3997"/>
                </a:lnTo>
                <a:lnTo>
                  <a:pt x="0" y="14473"/>
                </a:lnTo>
                <a:lnTo>
                  <a:pt x="3195" y="29973"/>
                </a:lnTo>
                <a:lnTo>
                  <a:pt x="12541" y="38165"/>
                </a:lnTo>
                <a:lnTo>
                  <a:pt x="28639" y="35630"/>
                </a:lnTo>
                <a:lnTo>
                  <a:pt x="37288" y="27098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84054" y="2909939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7" y="6594"/>
                </a:lnTo>
                <a:lnTo>
                  <a:pt x="22053" y="0"/>
                </a:lnTo>
                <a:lnTo>
                  <a:pt x="7526" y="3999"/>
                </a:lnTo>
                <a:lnTo>
                  <a:pt x="0" y="14477"/>
                </a:lnTo>
                <a:lnTo>
                  <a:pt x="3196" y="29976"/>
                </a:lnTo>
                <a:lnTo>
                  <a:pt x="12542" y="38167"/>
                </a:lnTo>
                <a:lnTo>
                  <a:pt x="28640" y="35630"/>
                </a:lnTo>
                <a:lnTo>
                  <a:pt x="37287" y="27095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67306" y="2676366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6" y="6592"/>
                </a:lnTo>
                <a:lnTo>
                  <a:pt x="22053" y="0"/>
                </a:lnTo>
                <a:lnTo>
                  <a:pt x="7526" y="3998"/>
                </a:lnTo>
                <a:lnTo>
                  <a:pt x="0" y="14476"/>
                </a:lnTo>
                <a:lnTo>
                  <a:pt x="3195" y="29975"/>
                </a:lnTo>
                <a:lnTo>
                  <a:pt x="12539" y="38170"/>
                </a:lnTo>
                <a:lnTo>
                  <a:pt x="28637" y="35635"/>
                </a:lnTo>
                <a:lnTo>
                  <a:pt x="37284" y="27101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50981" y="2617972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84054" y="2553670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7" y="6594"/>
                </a:lnTo>
                <a:lnTo>
                  <a:pt x="22053" y="0"/>
                </a:lnTo>
                <a:lnTo>
                  <a:pt x="7526" y="3999"/>
                </a:lnTo>
                <a:lnTo>
                  <a:pt x="0" y="14477"/>
                </a:lnTo>
                <a:lnTo>
                  <a:pt x="3195" y="29976"/>
                </a:lnTo>
                <a:lnTo>
                  <a:pt x="12540" y="38170"/>
                </a:lnTo>
                <a:lnTo>
                  <a:pt x="28637" y="35634"/>
                </a:lnTo>
                <a:lnTo>
                  <a:pt x="37285" y="27099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84054" y="2518564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7" y="6594"/>
                </a:lnTo>
                <a:lnTo>
                  <a:pt x="22053" y="0"/>
                </a:lnTo>
                <a:lnTo>
                  <a:pt x="7526" y="3999"/>
                </a:lnTo>
                <a:lnTo>
                  <a:pt x="0" y="14477"/>
                </a:lnTo>
                <a:lnTo>
                  <a:pt x="3195" y="29976"/>
                </a:lnTo>
                <a:lnTo>
                  <a:pt x="12540" y="38170"/>
                </a:lnTo>
                <a:lnTo>
                  <a:pt x="28637" y="35634"/>
                </a:lnTo>
                <a:lnTo>
                  <a:pt x="37285" y="27099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14354" y="2454206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7" y="6592"/>
                </a:lnTo>
                <a:lnTo>
                  <a:pt x="22053" y="0"/>
                </a:lnTo>
                <a:lnTo>
                  <a:pt x="7526" y="3997"/>
                </a:lnTo>
                <a:lnTo>
                  <a:pt x="0" y="14475"/>
                </a:lnTo>
                <a:lnTo>
                  <a:pt x="3196" y="29975"/>
                </a:lnTo>
                <a:lnTo>
                  <a:pt x="12542" y="38166"/>
                </a:lnTo>
                <a:lnTo>
                  <a:pt x="28640" y="35630"/>
                </a:lnTo>
                <a:lnTo>
                  <a:pt x="37286" y="27095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47368" y="2844464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47368" y="2743710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27484" y="2591293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3" y="19553"/>
                </a:moveTo>
                <a:lnTo>
                  <a:pt x="34041" y="6591"/>
                </a:lnTo>
                <a:lnTo>
                  <a:pt x="22055" y="0"/>
                </a:lnTo>
                <a:lnTo>
                  <a:pt x="7528" y="3998"/>
                </a:lnTo>
                <a:lnTo>
                  <a:pt x="0" y="14475"/>
                </a:lnTo>
                <a:lnTo>
                  <a:pt x="3197" y="29974"/>
                </a:lnTo>
                <a:lnTo>
                  <a:pt x="12544" y="38166"/>
                </a:lnTo>
                <a:lnTo>
                  <a:pt x="28642" y="35631"/>
                </a:lnTo>
                <a:lnTo>
                  <a:pt x="37290" y="27098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67304" y="2573389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9" y="19554"/>
                </a:moveTo>
                <a:lnTo>
                  <a:pt x="34036" y="6590"/>
                </a:lnTo>
                <a:lnTo>
                  <a:pt x="22051" y="0"/>
                </a:lnTo>
                <a:lnTo>
                  <a:pt x="7524" y="4000"/>
                </a:lnTo>
                <a:lnTo>
                  <a:pt x="0" y="14479"/>
                </a:lnTo>
                <a:lnTo>
                  <a:pt x="3197" y="29975"/>
                </a:lnTo>
                <a:lnTo>
                  <a:pt x="12545" y="38167"/>
                </a:lnTo>
                <a:lnTo>
                  <a:pt x="28641" y="35630"/>
                </a:lnTo>
                <a:lnTo>
                  <a:pt x="37287" y="2709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00798" y="1683159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2"/>
                </a:lnTo>
                <a:lnTo>
                  <a:pt x="22056" y="0"/>
                </a:lnTo>
                <a:lnTo>
                  <a:pt x="7529" y="3997"/>
                </a:lnTo>
                <a:lnTo>
                  <a:pt x="0" y="14473"/>
                </a:lnTo>
                <a:lnTo>
                  <a:pt x="3195" y="29973"/>
                </a:lnTo>
                <a:lnTo>
                  <a:pt x="12538" y="38168"/>
                </a:lnTo>
                <a:lnTo>
                  <a:pt x="28635" y="35635"/>
                </a:lnTo>
                <a:lnTo>
                  <a:pt x="37286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17545" y="2607092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3" y="19553"/>
                </a:moveTo>
                <a:lnTo>
                  <a:pt x="34039" y="6591"/>
                </a:lnTo>
                <a:lnTo>
                  <a:pt x="22054" y="0"/>
                </a:lnTo>
                <a:lnTo>
                  <a:pt x="7527" y="3998"/>
                </a:lnTo>
                <a:lnTo>
                  <a:pt x="0" y="14476"/>
                </a:lnTo>
                <a:lnTo>
                  <a:pt x="3197" y="29975"/>
                </a:lnTo>
                <a:lnTo>
                  <a:pt x="12544" y="38166"/>
                </a:lnTo>
                <a:lnTo>
                  <a:pt x="28640" y="35631"/>
                </a:lnTo>
                <a:lnTo>
                  <a:pt x="37289" y="27097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31098" y="2729319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40" y="6592"/>
                </a:lnTo>
                <a:lnTo>
                  <a:pt x="22057" y="0"/>
                </a:lnTo>
                <a:lnTo>
                  <a:pt x="7529" y="3996"/>
                </a:lnTo>
                <a:lnTo>
                  <a:pt x="0" y="14472"/>
                </a:lnTo>
                <a:lnTo>
                  <a:pt x="3194" y="29972"/>
                </a:lnTo>
                <a:lnTo>
                  <a:pt x="12537" y="38168"/>
                </a:lnTo>
                <a:lnTo>
                  <a:pt x="28637" y="35635"/>
                </a:lnTo>
                <a:lnTo>
                  <a:pt x="37287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54172" y="2825450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2"/>
                </a:lnTo>
                <a:lnTo>
                  <a:pt x="22056" y="0"/>
                </a:lnTo>
                <a:lnTo>
                  <a:pt x="7529" y="3997"/>
                </a:lnTo>
                <a:lnTo>
                  <a:pt x="0" y="14473"/>
                </a:lnTo>
                <a:lnTo>
                  <a:pt x="3195" y="29973"/>
                </a:lnTo>
                <a:lnTo>
                  <a:pt x="12541" y="38165"/>
                </a:lnTo>
                <a:lnTo>
                  <a:pt x="28639" y="35630"/>
                </a:lnTo>
                <a:lnTo>
                  <a:pt x="37288" y="27098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47368" y="2676367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2"/>
                </a:lnTo>
                <a:lnTo>
                  <a:pt x="22056" y="0"/>
                </a:lnTo>
                <a:lnTo>
                  <a:pt x="7529" y="3997"/>
                </a:lnTo>
                <a:lnTo>
                  <a:pt x="0" y="14473"/>
                </a:lnTo>
                <a:lnTo>
                  <a:pt x="3195" y="29973"/>
                </a:lnTo>
                <a:lnTo>
                  <a:pt x="12538" y="38168"/>
                </a:lnTo>
                <a:lnTo>
                  <a:pt x="28635" y="35635"/>
                </a:lnTo>
                <a:lnTo>
                  <a:pt x="37286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47787" y="3072011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9" y="19558"/>
                </a:moveTo>
                <a:lnTo>
                  <a:pt x="34038" y="6594"/>
                </a:lnTo>
                <a:lnTo>
                  <a:pt x="22055" y="0"/>
                </a:lnTo>
                <a:lnTo>
                  <a:pt x="7528" y="3998"/>
                </a:lnTo>
                <a:lnTo>
                  <a:pt x="0" y="14475"/>
                </a:lnTo>
                <a:lnTo>
                  <a:pt x="3195" y="29975"/>
                </a:lnTo>
                <a:lnTo>
                  <a:pt x="12539" y="38169"/>
                </a:lnTo>
                <a:lnTo>
                  <a:pt x="28638" y="35634"/>
                </a:lnTo>
                <a:lnTo>
                  <a:pt x="37286" y="27101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47366" y="2607092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3" y="19553"/>
                </a:moveTo>
                <a:lnTo>
                  <a:pt x="34039" y="6591"/>
                </a:lnTo>
                <a:lnTo>
                  <a:pt x="22054" y="0"/>
                </a:lnTo>
                <a:lnTo>
                  <a:pt x="7527" y="3998"/>
                </a:lnTo>
                <a:lnTo>
                  <a:pt x="0" y="14476"/>
                </a:lnTo>
                <a:lnTo>
                  <a:pt x="3197" y="29975"/>
                </a:lnTo>
                <a:lnTo>
                  <a:pt x="12544" y="38166"/>
                </a:lnTo>
                <a:lnTo>
                  <a:pt x="28640" y="35631"/>
                </a:lnTo>
                <a:lnTo>
                  <a:pt x="37289" y="27097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80859" y="2629087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93993" y="2136845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2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7" y="3998"/>
                </a:lnTo>
                <a:lnTo>
                  <a:pt x="0" y="14474"/>
                </a:lnTo>
                <a:lnTo>
                  <a:pt x="3194" y="29974"/>
                </a:lnTo>
                <a:lnTo>
                  <a:pt x="12537" y="38169"/>
                </a:lnTo>
                <a:lnTo>
                  <a:pt x="28635" y="35635"/>
                </a:lnTo>
                <a:lnTo>
                  <a:pt x="37286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47366" y="2689006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3" y="19553"/>
                </a:moveTo>
                <a:lnTo>
                  <a:pt x="34039" y="6591"/>
                </a:lnTo>
                <a:lnTo>
                  <a:pt x="22054" y="0"/>
                </a:lnTo>
                <a:lnTo>
                  <a:pt x="7527" y="3998"/>
                </a:lnTo>
                <a:lnTo>
                  <a:pt x="0" y="14476"/>
                </a:lnTo>
                <a:lnTo>
                  <a:pt x="3197" y="29975"/>
                </a:lnTo>
                <a:lnTo>
                  <a:pt x="12544" y="38166"/>
                </a:lnTo>
                <a:lnTo>
                  <a:pt x="28640" y="35631"/>
                </a:lnTo>
                <a:lnTo>
                  <a:pt x="37289" y="27097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10741" y="1652616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7" y="6594"/>
                </a:lnTo>
                <a:lnTo>
                  <a:pt x="22053" y="0"/>
                </a:lnTo>
                <a:lnTo>
                  <a:pt x="7526" y="3999"/>
                </a:lnTo>
                <a:lnTo>
                  <a:pt x="0" y="14477"/>
                </a:lnTo>
                <a:lnTo>
                  <a:pt x="3195" y="29976"/>
                </a:lnTo>
                <a:lnTo>
                  <a:pt x="12540" y="38170"/>
                </a:lnTo>
                <a:lnTo>
                  <a:pt x="28637" y="35634"/>
                </a:lnTo>
                <a:lnTo>
                  <a:pt x="37285" y="27099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44233" y="2209749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2"/>
                </a:lnTo>
                <a:lnTo>
                  <a:pt x="22056" y="0"/>
                </a:lnTo>
                <a:lnTo>
                  <a:pt x="7529" y="3997"/>
                </a:lnTo>
                <a:lnTo>
                  <a:pt x="0" y="14473"/>
                </a:lnTo>
                <a:lnTo>
                  <a:pt x="3195" y="29973"/>
                </a:lnTo>
                <a:lnTo>
                  <a:pt x="12538" y="38168"/>
                </a:lnTo>
                <a:lnTo>
                  <a:pt x="28635" y="35635"/>
                </a:lnTo>
                <a:lnTo>
                  <a:pt x="37286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44233" y="2617972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24294" y="2674493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80859" y="2395985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77668" y="2395985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41041" y="2868864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6" y="6592"/>
                </a:lnTo>
                <a:lnTo>
                  <a:pt x="22053" y="0"/>
                </a:lnTo>
                <a:lnTo>
                  <a:pt x="7526" y="3998"/>
                </a:lnTo>
                <a:lnTo>
                  <a:pt x="0" y="14476"/>
                </a:lnTo>
                <a:lnTo>
                  <a:pt x="3195" y="29975"/>
                </a:lnTo>
                <a:lnTo>
                  <a:pt x="12539" y="38170"/>
                </a:lnTo>
                <a:lnTo>
                  <a:pt x="28637" y="35635"/>
                </a:lnTo>
                <a:lnTo>
                  <a:pt x="37284" y="27101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337428" y="2825449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6" y="6592"/>
                </a:lnTo>
                <a:lnTo>
                  <a:pt x="22053" y="0"/>
                </a:lnTo>
                <a:lnTo>
                  <a:pt x="7526" y="3998"/>
                </a:lnTo>
                <a:lnTo>
                  <a:pt x="0" y="14476"/>
                </a:lnTo>
                <a:lnTo>
                  <a:pt x="3195" y="29975"/>
                </a:lnTo>
                <a:lnTo>
                  <a:pt x="12542" y="38166"/>
                </a:lnTo>
                <a:lnTo>
                  <a:pt x="28640" y="35630"/>
                </a:lnTo>
                <a:lnTo>
                  <a:pt x="37286" y="27096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77668" y="2462397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2"/>
                </a:lnTo>
                <a:lnTo>
                  <a:pt x="22056" y="0"/>
                </a:lnTo>
                <a:lnTo>
                  <a:pt x="7529" y="3997"/>
                </a:lnTo>
                <a:lnTo>
                  <a:pt x="0" y="14473"/>
                </a:lnTo>
                <a:lnTo>
                  <a:pt x="3195" y="29973"/>
                </a:lnTo>
                <a:lnTo>
                  <a:pt x="12541" y="38165"/>
                </a:lnTo>
                <a:lnTo>
                  <a:pt x="28639" y="35630"/>
                </a:lnTo>
                <a:lnTo>
                  <a:pt x="37288" y="27098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37428" y="2423134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6" y="6593"/>
                </a:lnTo>
                <a:lnTo>
                  <a:pt x="22053" y="0"/>
                </a:lnTo>
                <a:lnTo>
                  <a:pt x="7526" y="3999"/>
                </a:lnTo>
                <a:lnTo>
                  <a:pt x="0" y="14477"/>
                </a:lnTo>
                <a:lnTo>
                  <a:pt x="3195" y="29976"/>
                </a:lnTo>
                <a:lnTo>
                  <a:pt x="12540" y="38170"/>
                </a:lnTo>
                <a:lnTo>
                  <a:pt x="28637" y="35634"/>
                </a:lnTo>
                <a:lnTo>
                  <a:pt x="37285" y="27100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27485" y="2474858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40" y="6592"/>
                </a:lnTo>
                <a:lnTo>
                  <a:pt x="22057" y="0"/>
                </a:lnTo>
                <a:lnTo>
                  <a:pt x="7529" y="3996"/>
                </a:lnTo>
                <a:lnTo>
                  <a:pt x="0" y="14472"/>
                </a:lnTo>
                <a:lnTo>
                  <a:pt x="3195" y="29972"/>
                </a:lnTo>
                <a:lnTo>
                  <a:pt x="12540" y="38165"/>
                </a:lnTo>
                <a:lnTo>
                  <a:pt x="28640" y="35630"/>
                </a:lnTo>
                <a:lnTo>
                  <a:pt x="37289" y="27099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630680" y="2800231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5" y="6594"/>
                </a:lnTo>
                <a:lnTo>
                  <a:pt x="22052" y="0"/>
                </a:lnTo>
                <a:lnTo>
                  <a:pt x="7525" y="3999"/>
                </a:lnTo>
                <a:lnTo>
                  <a:pt x="0" y="14477"/>
                </a:lnTo>
                <a:lnTo>
                  <a:pt x="3195" y="29977"/>
                </a:lnTo>
                <a:lnTo>
                  <a:pt x="12540" y="38170"/>
                </a:lnTo>
                <a:lnTo>
                  <a:pt x="28635" y="35634"/>
                </a:lnTo>
                <a:lnTo>
                  <a:pt x="37284" y="27099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90798" y="2395985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40" y="6594"/>
                </a:lnTo>
                <a:lnTo>
                  <a:pt x="22057" y="0"/>
                </a:lnTo>
                <a:lnTo>
                  <a:pt x="7529" y="3998"/>
                </a:lnTo>
                <a:lnTo>
                  <a:pt x="0" y="14473"/>
                </a:lnTo>
                <a:lnTo>
                  <a:pt x="3195" y="29973"/>
                </a:lnTo>
                <a:lnTo>
                  <a:pt x="12538" y="38168"/>
                </a:lnTo>
                <a:lnTo>
                  <a:pt x="28638" y="35634"/>
                </a:lnTo>
                <a:lnTo>
                  <a:pt x="37287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227485" y="2485507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40" y="6592"/>
                </a:lnTo>
                <a:lnTo>
                  <a:pt x="22057" y="0"/>
                </a:lnTo>
                <a:lnTo>
                  <a:pt x="7529" y="3996"/>
                </a:lnTo>
                <a:lnTo>
                  <a:pt x="0" y="14472"/>
                </a:lnTo>
                <a:lnTo>
                  <a:pt x="3195" y="29972"/>
                </a:lnTo>
                <a:lnTo>
                  <a:pt x="12540" y="38165"/>
                </a:lnTo>
                <a:lnTo>
                  <a:pt x="28640" y="35630"/>
                </a:lnTo>
                <a:lnTo>
                  <a:pt x="37289" y="27099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337428" y="2518973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6" y="6592"/>
                </a:lnTo>
                <a:lnTo>
                  <a:pt x="22053" y="0"/>
                </a:lnTo>
                <a:lnTo>
                  <a:pt x="7526" y="3998"/>
                </a:lnTo>
                <a:lnTo>
                  <a:pt x="0" y="14476"/>
                </a:lnTo>
                <a:lnTo>
                  <a:pt x="3195" y="29975"/>
                </a:lnTo>
                <a:lnTo>
                  <a:pt x="12539" y="38170"/>
                </a:lnTo>
                <a:lnTo>
                  <a:pt x="28637" y="35635"/>
                </a:lnTo>
                <a:lnTo>
                  <a:pt x="37284" y="27101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641041" y="2935798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6" y="6593"/>
                </a:lnTo>
                <a:lnTo>
                  <a:pt x="22053" y="0"/>
                </a:lnTo>
                <a:lnTo>
                  <a:pt x="7526" y="3999"/>
                </a:lnTo>
                <a:lnTo>
                  <a:pt x="0" y="14477"/>
                </a:lnTo>
                <a:lnTo>
                  <a:pt x="3195" y="29976"/>
                </a:lnTo>
                <a:lnTo>
                  <a:pt x="12540" y="38170"/>
                </a:lnTo>
                <a:lnTo>
                  <a:pt x="28637" y="35634"/>
                </a:lnTo>
                <a:lnTo>
                  <a:pt x="37285" y="27100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84476" y="2879687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7" y="6594"/>
                </a:lnTo>
                <a:lnTo>
                  <a:pt x="22053" y="0"/>
                </a:lnTo>
                <a:lnTo>
                  <a:pt x="7526" y="3999"/>
                </a:lnTo>
                <a:lnTo>
                  <a:pt x="0" y="14477"/>
                </a:lnTo>
                <a:lnTo>
                  <a:pt x="3195" y="29976"/>
                </a:lnTo>
                <a:lnTo>
                  <a:pt x="12540" y="38170"/>
                </a:lnTo>
                <a:lnTo>
                  <a:pt x="28637" y="35634"/>
                </a:lnTo>
                <a:lnTo>
                  <a:pt x="37285" y="27099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50981" y="2646233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300798" y="2454206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2"/>
                </a:lnTo>
                <a:lnTo>
                  <a:pt x="22056" y="0"/>
                </a:lnTo>
                <a:lnTo>
                  <a:pt x="7529" y="3997"/>
                </a:lnTo>
                <a:lnTo>
                  <a:pt x="0" y="14473"/>
                </a:lnTo>
                <a:lnTo>
                  <a:pt x="3195" y="29973"/>
                </a:lnTo>
                <a:lnTo>
                  <a:pt x="12541" y="38165"/>
                </a:lnTo>
                <a:lnTo>
                  <a:pt x="28639" y="35630"/>
                </a:lnTo>
                <a:lnTo>
                  <a:pt x="37288" y="27098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374111" y="2798884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90796" y="2607092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3" y="19553"/>
                </a:moveTo>
                <a:lnTo>
                  <a:pt x="34041" y="6591"/>
                </a:lnTo>
                <a:lnTo>
                  <a:pt x="22055" y="0"/>
                </a:lnTo>
                <a:lnTo>
                  <a:pt x="7528" y="3998"/>
                </a:lnTo>
                <a:lnTo>
                  <a:pt x="0" y="14475"/>
                </a:lnTo>
                <a:lnTo>
                  <a:pt x="3197" y="29974"/>
                </a:lnTo>
                <a:lnTo>
                  <a:pt x="12544" y="38166"/>
                </a:lnTo>
                <a:lnTo>
                  <a:pt x="28642" y="35631"/>
                </a:lnTo>
                <a:lnTo>
                  <a:pt x="37290" y="27098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60920" y="2883020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40" y="6594"/>
                </a:lnTo>
                <a:lnTo>
                  <a:pt x="22057" y="0"/>
                </a:lnTo>
                <a:lnTo>
                  <a:pt x="7529" y="3998"/>
                </a:lnTo>
                <a:lnTo>
                  <a:pt x="0" y="14473"/>
                </a:lnTo>
                <a:lnTo>
                  <a:pt x="3195" y="29973"/>
                </a:lnTo>
                <a:lnTo>
                  <a:pt x="12538" y="38168"/>
                </a:lnTo>
                <a:lnTo>
                  <a:pt x="28638" y="35634"/>
                </a:lnTo>
                <a:lnTo>
                  <a:pt x="37287" y="27103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04355" y="2712055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1" y="19558"/>
                </a:moveTo>
                <a:lnTo>
                  <a:pt x="34039" y="6594"/>
                </a:lnTo>
                <a:lnTo>
                  <a:pt x="22056" y="0"/>
                </a:lnTo>
                <a:lnTo>
                  <a:pt x="7529" y="3998"/>
                </a:lnTo>
                <a:lnTo>
                  <a:pt x="0" y="14474"/>
                </a:lnTo>
                <a:lnTo>
                  <a:pt x="3195" y="29974"/>
                </a:lnTo>
                <a:lnTo>
                  <a:pt x="12539" y="38168"/>
                </a:lnTo>
                <a:lnTo>
                  <a:pt x="28636" y="35634"/>
                </a:lnTo>
                <a:lnTo>
                  <a:pt x="37287" y="27102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410741" y="2096006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7" y="6592"/>
                </a:lnTo>
                <a:lnTo>
                  <a:pt x="22053" y="0"/>
                </a:lnTo>
                <a:lnTo>
                  <a:pt x="7526" y="3997"/>
                </a:lnTo>
                <a:lnTo>
                  <a:pt x="0" y="14475"/>
                </a:lnTo>
                <a:lnTo>
                  <a:pt x="3196" y="29975"/>
                </a:lnTo>
                <a:lnTo>
                  <a:pt x="12542" y="38166"/>
                </a:lnTo>
                <a:lnTo>
                  <a:pt x="28640" y="35630"/>
                </a:lnTo>
                <a:lnTo>
                  <a:pt x="37286" y="27095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860918" y="2782270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83" y="19553"/>
                </a:moveTo>
                <a:lnTo>
                  <a:pt x="34041" y="6591"/>
                </a:lnTo>
                <a:lnTo>
                  <a:pt x="22055" y="0"/>
                </a:lnTo>
                <a:lnTo>
                  <a:pt x="7528" y="3998"/>
                </a:lnTo>
                <a:lnTo>
                  <a:pt x="0" y="14475"/>
                </a:lnTo>
                <a:lnTo>
                  <a:pt x="3197" y="29972"/>
                </a:lnTo>
                <a:lnTo>
                  <a:pt x="12544" y="38165"/>
                </a:lnTo>
                <a:lnTo>
                  <a:pt x="28642" y="35630"/>
                </a:lnTo>
                <a:lnTo>
                  <a:pt x="37290" y="27096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410741" y="2743710"/>
            <a:ext cx="39370" cy="38735"/>
          </a:xfrm>
          <a:custGeom>
            <a:avLst/>
            <a:gdLst/>
            <a:ahLst/>
            <a:cxnLst/>
            <a:rect l="l" t="t" r="r" b="b"/>
            <a:pathLst>
              <a:path w="39369" h="38735">
                <a:moveTo>
                  <a:pt x="38877" y="19558"/>
                </a:moveTo>
                <a:lnTo>
                  <a:pt x="34037" y="6594"/>
                </a:lnTo>
                <a:lnTo>
                  <a:pt x="22053" y="0"/>
                </a:lnTo>
                <a:lnTo>
                  <a:pt x="7526" y="3999"/>
                </a:lnTo>
                <a:lnTo>
                  <a:pt x="0" y="14477"/>
                </a:lnTo>
                <a:lnTo>
                  <a:pt x="3195" y="29976"/>
                </a:lnTo>
                <a:lnTo>
                  <a:pt x="12540" y="38170"/>
                </a:lnTo>
                <a:lnTo>
                  <a:pt x="28637" y="35634"/>
                </a:lnTo>
                <a:lnTo>
                  <a:pt x="37285" y="27099"/>
                </a:lnTo>
              </a:path>
            </a:pathLst>
          </a:custGeom>
          <a:ln w="4388">
            <a:solidFill>
              <a:srgbClr val="9BA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03577" y="3149319"/>
            <a:ext cx="1833245" cy="0"/>
          </a:xfrm>
          <a:custGeom>
            <a:avLst/>
            <a:gdLst/>
            <a:ahLst/>
            <a:cxnLst/>
            <a:rect l="l" t="t" r="r" b="b"/>
            <a:pathLst>
              <a:path w="1833245">
                <a:moveTo>
                  <a:pt x="0" y="0"/>
                </a:moveTo>
                <a:lnTo>
                  <a:pt x="1832651" y="0"/>
                </a:lnTo>
              </a:path>
            </a:pathLst>
          </a:custGeom>
          <a:ln w="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03577" y="3149319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657"/>
                </a:lnTo>
              </a:path>
            </a:pathLst>
          </a:custGeom>
          <a:ln w="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70086" y="3149319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657"/>
                </a:lnTo>
              </a:path>
            </a:pathLst>
          </a:custGeom>
          <a:ln w="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36651" y="1590608"/>
            <a:ext cx="0" cy="1611630"/>
          </a:xfrm>
          <a:custGeom>
            <a:avLst/>
            <a:gdLst/>
            <a:ahLst/>
            <a:cxnLst/>
            <a:rect l="l" t="t" r="r" b="b"/>
            <a:pathLst>
              <a:path h="1611630">
                <a:moveTo>
                  <a:pt x="0" y="0"/>
                </a:moveTo>
                <a:lnTo>
                  <a:pt x="0" y="1611367"/>
                </a:lnTo>
              </a:path>
            </a:pathLst>
          </a:custGeom>
          <a:ln w="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03154" y="3149319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657"/>
                </a:lnTo>
              </a:path>
            </a:pathLst>
          </a:custGeom>
          <a:ln w="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869663" y="1590608"/>
            <a:ext cx="0" cy="1611630"/>
          </a:xfrm>
          <a:custGeom>
            <a:avLst/>
            <a:gdLst/>
            <a:ahLst/>
            <a:cxnLst/>
            <a:rect l="l" t="t" r="r" b="b"/>
            <a:pathLst>
              <a:path h="1611630">
                <a:moveTo>
                  <a:pt x="0" y="0"/>
                </a:moveTo>
                <a:lnTo>
                  <a:pt x="0" y="1611367"/>
                </a:lnTo>
              </a:path>
            </a:pathLst>
          </a:custGeom>
          <a:ln w="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236228" y="3149319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657"/>
                </a:lnTo>
              </a:path>
            </a:pathLst>
          </a:custGeom>
          <a:ln w="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1342083" y="3258375"/>
            <a:ext cx="123189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0" dirty="0">
                <a:latin typeface="Arial"/>
                <a:cs typeface="Arial"/>
              </a:rPr>
              <a:t>20</a:t>
            </a:r>
            <a:endParaRPr sz="7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708589" y="3258375"/>
            <a:ext cx="123189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0" dirty="0">
                <a:latin typeface="Arial"/>
                <a:cs typeface="Arial"/>
              </a:rPr>
              <a:t>30</a:t>
            </a:r>
            <a:endParaRPr sz="7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075155" y="3258375"/>
            <a:ext cx="123189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0" dirty="0">
                <a:latin typeface="Arial"/>
                <a:cs typeface="Arial"/>
              </a:rPr>
              <a:t>40</a:t>
            </a:r>
            <a:endParaRPr sz="7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441663" y="3258375"/>
            <a:ext cx="123189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0" dirty="0">
                <a:latin typeface="Arial"/>
                <a:cs typeface="Arial"/>
              </a:rPr>
              <a:t>50</a:t>
            </a:r>
            <a:endParaRPr sz="7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808172" y="3258375"/>
            <a:ext cx="123189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0" dirty="0">
                <a:latin typeface="Arial"/>
                <a:cs typeface="Arial"/>
              </a:rPr>
              <a:t>60</a:t>
            </a:r>
            <a:endParaRPr sz="7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174738" y="3258375"/>
            <a:ext cx="123189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0" dirty="0">
                <a:latin typeface="Arial"/>
                <a:cs typeface="Arial"/>
              </a:rPr>
              <a:t>70</a:t>
            </a:r>
            <a:endParaRPr sz="7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281878" y="1831031"/>
            <a:ext cx="0" cy="1151255"/>
          </a:xfrm>
          <a:custGeom>
            <a:avLst/>
            <a:gdLst/>
            <a:ahLst/>
            <a:cxnLst/>
            <a:rect l="l" t="t" r="r" b="b"/>
            <a:pathLst>
              <a:path h="1151255">
                <a:moveTo>
                  <a:pt x="0" y="1150773"/>
                </a:moveTo>
                <a:lnTo>
                  <a:pt x="0" y="0"/>
                </a:lnTo>
              </a:path>
            </a:pathLst>
          </a:custGeom>
          <a:ln w="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29218" y="2981805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>
                <a:moveTo>
                  <a:pt x="52660" y="0"/>
                </a:moveTo>
                <a:lnTo>
                  <a:pt x="0" y="0"/>
                </a:lnTo>
              </a:path>
            </a:pathLst>
          </a:custGeom>
          <a:ln w="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229218" y="2694107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>
                <a:moveTo>
                  <a:pt x="52660" y="0"/>
                </a:moveTo>
                <a:lnTo>
                  <a:pt x="0" y="0"/>
                </a:lnTo>
              </a:path>
            </a:pathLst>
          </a:custGeom>
          <a:ln w="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229218" y="2406415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>
                <a:moveTo>
                  <a:pt x="52660" y="0"/>
                </a:moveTo>
                <a:lnTo>
                  <a:pt x="0" y="0"/>
                </a:lnTo>
              </a:path>
            </a:pathLst>
          </a:custGeom>
          <a:ln w="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229218" y="2118723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>
                <a:moveTo>
                  <a:pt x="52660" y="0"/>
                </a:moveTo>
                <a:lnTo>
                  <a:pt x="0" y="0"/>
                </a:lnTo>
              </a:path>
            </a:pathLst>
          </a:custGeom>
          <a:ln w="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229218" y="1831031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>
                <a:moveTo>
                  <a:pt x="52660" y="0"/>
                </a:moveTo>
                <a:lnTo>
                  <a:pt x="0" y="0"/>
                </a:lnTo>
              </a:path>
            </a:pathLst>
          </a:custGeom>
          <a:ln w="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1074981" y="2920305"/>
            <a:ext cx="113664" cy="1231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Arial"/>
                <a:cs typeface="Arial"/>
              </a:rPr>
              <a:t>50</a:t>
            </a:r>
            <a:endParaRPr sz="7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074981" y="1745130"/>
            <a:ext cx="113664" cy="10350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720" algn="l"/>
                <a:tab pos="588010" algn="l"/>
                <a:tab pos="875665" algn="l"/>
              </a:tabLst>
            </a:pPr>
            <a:r>
              <a:rPr sz="700" dirty="0">
                <a:latin typeface="Arial"/>
                <a:cs typeface="Arial"/>
              </a:rPr>
              <a:t>100	150	200	250</a:t>
            </a:r>
            <a:endParaRPr sz="70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1281878" y="1590608"/>
            <a:ext cx="2296160" cy="1558925"/>
          </a:xfrm>
          <a:custGeom>
            <a:avLst/>
            <a:gdLst/>
            <a:ahLst/>
            <a:cxnLst/>
            <a:rect l="l" t="t" r="r" b="b"/>
            <a:pathLst>
              <a:path w="2296160" h="1558925">
                <a:moveTo>
                  <a:pt x="0" y="1558710"/>
                </a:moveTo>
                <a:lnTo>
                  <a:pt x="2295931" y="1558710"/>
                </a:lnTo>
                <a:lnTo>
                  <a:pt x="2295931" y="0"/>
                </a:lnTo>
                <a:lnTo>
                  <a:pt x="0" y="0"/>
                </a:lnTo>
                <a:lnTo>
                  <a:pt x="0" y="1558710"/>
                </a:lnTo>
              </a:path>
            </a:pathLst>
          </a:custGeom>
          <a:ln w="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864347" y="2246154"/>
            <a:ext cx="113664" cy="2514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30" dirty="0">
                <a:latin typeface="Arial"/>
                <a:cs typeface="Arial"/>
              </a:rPr>
              <a:t>W</a:t>
            </a:r>
            <a:r>
              <a:rPr sz="700" dirty="0">
                <a:latin typeface="Arial"/>
                <a:cs typeface="Arial"/>
              </a:rPr>
              <a:t>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1366890" y="2559773"/>
            <a:ext cx="2125980" cy="464820"/>
          </a:xfrm>
          <a:custGeom>
            <a:avLst/>
            <a:gdLst/>
            <a:ahLst/>
            <a:cxnLst/>
            <a:rect l="l" t="t" r="r" b="b"/>
            <a:pathLst>
              <a:path w="2125979" h="464819">
                <a:moveTo>
                  <a:pt x="0" y="464564"/>
                </a:moveTo>
                <a:lnTo>
                  <a:pt x="18374" y="416414"/>
                </a:lnTo>
                <a:lnTo>
                  <a:pt x="36687" y="374577"/>
                </a:lnTo>
                <a:lnTo>
                  <a:pt x="55000" y="338417"/>
                </a:lnTo>
                <a:lnTo>
                  <a:pt x="91631" y="281195"/>
                </a:lnTo>
                <a:lnTo>
                  <a:pt x="128313" y="240299"/>
                </a:lnTo>
                <a:lnTo>
                  <a:pt x="164944" y="211332"/>
                </a:lnTo>
                <a:lnTo>
                  <a:pt x="201626" y="189917"/>
                </a:lnTo>
                <a:lnTo>
                  <a:pt x="238257" y="171666"/>
                </a:lnTo>
                <a:lnTo>
                  <a:pt x="274944" y="154464"/>
                </a:lnTo>
                <a:lnTo>
                  <a:pt x="311570" y="138199"/>
                </a:lnTo>
                <a:lnTo>
                  <a:pt x="348195" y="122809"/>
                </a:lnTo>
                <a:lnTo>
                  <a:pt x="384883" y="108413"/>
                </a:lnTo>
                <a:lnTo>
                  <a:pt x="421508" y="94902"/>
                </a:lnTo>
                <a:lnTo>
                  <a:pt x="458196" y="82262"/>
                </a:lnTo>
                <a:lnTo>
                  <a:pt x="494821" y="70558"/>
                </a:lnTo>
                <a:lnTo>
                  <a:pt x="531509" y="59792"/>
                </a:lnTo>
                <a:lnTo>
                  <a:pt x="586447" y="45344"/>
                </a:lnTo>
                <a:lnTo>
                  <a:pt x="641447" y="32939"/>
                </a:lnTo>
                <a:lnTo>
                  <a:pt x="696448" y="22582"/>
                </a:lnTo>
                <a:lnTo>
                  <a:pt x="751386" y="14273"/>
                </a:lnTo>
                <a:lnTo>
                  <a:pt x="806386" y="7955"/>
                </a:lnTo>
                <a:lnTo>
                  <a:pt x="861386" y="3624"/>
                </a:lnTo>
                <a:lnTo>
                  <a:pt x="916330" y="993"/>
                </a:lnTo>
                <a:lnTo>
                  <a:pt x="971325" y="0"/>
                </a:lnTo>
                <a:lnTo>
                  <a:pt x="989643" y="0"/>
                </a:lnTo>
                <a:lnTo>
                  <a:pt x="1044638" y="875"/>
                </a:lnTo>
                <a:lnTo>
                  <a:pt x="1099582" y="2923"/>
                </a:lnTo>
                <a:lnTo>
                  <a:pt x="1154582" y="6082"/>
                </a:lnTo>
                <a:lnTo>
                  <a:pt x="1209577" y="10116"/>
                </a:lnTo>
                <a:lnTo>
                  <a:pt x="1264521" y="14857"/>
                </a:lnTo>
                <a:lnTo>
                  <a:pt x="1319521" y="20242"/>
                </a:lnTo>
                <a:lnTo>
                  <a:pt x="1337834" y="22111"/>
                </a:lnTo>
                <a:lnTo>
                  <a:pt x="1356147" y="23985"/>
                </a:lnTo>
                <a:lnTo>
                  <a:pt x="1374521" y="25976"/>
                </a:lnTo>
                <a:lnTo>
                  <a:pt x="1392834" y="27963"/>
                </a:lnTo>
                <a:lnTo>
                  <a:pt x="1411147" y="29954"/>
                </a:lnTo>
                <a:lnTo>
                  <a:pt x="1429460" y="31941"/>
                </a:lnTo>
                <a:lnTo>
                  <a:pt x="1447829" y="33989"/>
                </a:lnTo>
                <a:lnTo>
                  <a:pt x="1466147" y="35980"/>
                </a:lnTo>
                <a:lnTo>
                  <a:pt x="1484460" y="38028"/>
                </a:lnTo>
                <a:lnTo>
                  <a:pt x="1502773" y="40020"/>
                </a:lnTo>
                <a:lnTo>
                  <a:pt x="1521086" y="42006"/>
                </a:lnTo>
                <a:lnTo>
                  <a:pt x="1539460" y="43998"/>
                </a:lnTo>
                <a:lnTo>
                  <a:pt x="1557773" y="45984"/>
                </a:lnTo>
                <a:lnTo>
                  <a:pt x="1576086" y="48032"/>
                </a:lnTo>
                <a:lnTo>
                  <a:pt x="1594399" y="50023"/>
                </a:lnTo>
                <a:lnTo>
                  <a:pt x="1612773" y="52071"/>
                </a:lnTo>
                <a:lnTo>
                  <a:pt x="1631086" y="54175"/>
                </a:lnTo>
                <a:lnTo>
                  <a:pt x="1649399" y="56285"/>
                </a:lnTo>
                <a:lnTo>
                  <a:pt x="1667712" y="58507"/>
                </a:lnTo>
                <a:lnTo>
                  <a:pt x="1686025" y="60728"/>
                </a:lnTo>
                <a:lnTo>
                  <a:pt x="1741025" y="67927"/>
                </a:lnTo>
                <a:lnTo>
                  <a:pt x="1796025" y="76000"/>
                </a:lnTo>
                <a:lnTo>
                  <a:pt x="1850964" y="85129"/>
                </a:lnTo>
                <a:lnTo>
                  <a:pt x="1905964" y="95542"/>
                </a:lnTo>
                <a:lnTo>
                  <a:pt x="1960964" y="107599"/>
                </a:lnTo>
                <a:lnTo>
                  <a:pt x="2015908" y="121345"/>
                </a:lnTo>
                <a:lnTo>
                  <a:pt x="2052590" y="131646"/>
                </a:lnTo>
                <a:lnTo>
                  <a:pt x="2089221" y="142878"/>
                </a:lnTo>
                <a:lnTo>
                  <a:pt x="2107534" y="148904"/>
                </a:lnTo>
                <a:lnTo>
                  <a:pt x="2125903" y="155165"/>
                </a:lnTo>
              </a:path>
            </a:pathLst>
          </a:custGeom>
          <a:ln w="1316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400840" y="2630158"/>
            <a:ext cx="2065655" cy="519430"/>
          </a:xfrm>
          <a:custGeom>
            <a:avLst/>
            <a:gdLst/>
            <a:ahLst/>
            <a:cxnLst/>
            <a:rect l="l" t="t" r="r" b="b"/>
            <a:pathLst>
              <a:path w="2065654" h="519430">
                <a:moveTo>
                  <a:pt x="0" y="519160"/>
                </a:moveTo>
                <a:lnTo>
                  <a:pt x="2736" y="506402"/>
                </a:lnTo>
                <a:lnTo>
                  <a:pt x="21049" y="458892"/>
                </a:lnTo>
                <a:lnTo>
                  <a:pt x="39367" y="432623"/>
                </a:lnTo>
                <a:lnTo>
                  <a:pt x="57680" y="413491"/>
                </a:lnTo>
                <a:lnTo>
                  <a:pt x="76049" y="394241"/>
                </a:lnTo>
                <a:lnTo>
                  <a:pt x="94362" y="372473"/>
                </a:lnTo>
                <a:lnTo>
                  <a:pt x="112680" y="348078"/>
                </a:lnTo>
                <a:lnTo>
                  <a:pt x="130993" y="322096"/>
                </a:lnTo>
                <a:lnTo>
                  <a:pt x="149362" y="296180"/>
                </a:lnTo>
                <a:lnTo>
                  <a:pt x="185993" y="251649"/>
                </a:lnTo>
                <a:lnTo>
                  <a:pt x="222619" y="222396"/>
                </a:lnTo>
                <a:lnTo>
                  <a:pt x="259306" y="203965"/>
                </a:lnTo>
                <a:lnTo>
                  <a:pt x="295932" y="190275"/>
                </a:lnTo>
                <a:lnTo>
                  <a:pt x="314245" y="183779"/>
                </a:lnTo>
                <a:lnTo>
                  <a:pt x="332614" y="177108"/>
                </a:lnTo>
                <a:lnTo>
                  <a:pt x="369245" y="162599"/>
                </a:lnTo>
                <a:lnTo>
                  <a:pt x="405932" y="146216"/>
                </a:lnTo>
                <a:lnTo>
                  <a:pt x="442558" y="128256"/>
                </a:lnTo>
                <a:lnTo>
                  <a:pt x="479184" y="109355"/>
                </a:lnTo>
                <a:lnTo>
                  <a:pt x="497558" y="99878"/>
                </a:lnTo>
                <a:lnTo>
                  <a:pt x="534184" y="81560"/>
                </a:lnTo>
                <a:lnTo>
                  <a:pt x="570871" y="65177"/>
                </a:lnTo>
                <a:lnTo>
                  <a:pt x="607497" y="51605"/>
                </a:lnTo>
                <a:lnTo>
                  <a:pt x="662497" y="37562"/>
                </a:lnTo>
                <a:lnTo>
                  <a:pt x="717436" y="29314"/>
                </a:lnTo>
                <a:lnTo>
                  <a:pt x="754123" y="24927"/>
                </a:lnTo>
                <a:lnTo>
                  <a:pt x="772436" y="22644"/>
                </a:lnTo>
                <a:lnTo>
                  <a:pt x="827436" y="15154"/>
                </a:lnTo>
                <a:lnTo>
                  <a:pt x="864062" y="9885"/>
                </a:lnTo>
                <a:lnTo>
                  <a:pt x="882380" y="7433"/>
                </a:lnTo>
                <a:lnTo>
                  <a:pt x="937375" y="1581"/>
                </a:lnTo>
                <a:lnTo>
                  <a:pt x="974006" y="0"/>
                </a:lnTo>
                <a:lnTo>
                  <a:pt x="992375" y="235"/>
                </a:lnTo>
                <a:lnTo>
                  <a:pt x="1047314" y="5150"/>
                </a:lnTo>
                <a:lnTo>
                  <a:pt x="1102314" y="15855"/>
                </a:lnTo>
                <a:lnTo>
                  <a:pt x="1157314" y="30134"/>
                </a:lnTo>
                <a:lnTo>
                  <a:pt x="1193945" y="40373"/>
                </a:lnTo>
                <a:lnTo>
                  <a:pt x="1212258" y="45518"/>
                </a:lnTo>
                <a:lnTo>
                  <a:pt x="1267258" y="60324"/>
                </a:lnTo>
                <a:lnTo>
                  <a:pt x="1322197" y="74249"/>
                </a:lnTo>
                <a:lnTo>
                  <a:pt x="1340571" y="78872"/>
                </a:lnTo>
                <a:lnTo>
                  <a:pt x="1395510" y="94201"/>
                </a:lnTo>
                <a:lnTo>
                  <a:pt x="1432197" y="107542"/>
                </a:lnTo>
                <a:lnTo>
                  <a:pt x="1468823" y="125502"/>
                </a:lnTo>
                <a:lnTo>
                  <a:pt x="1505510" y="149958"/>
                </a:lnTo>
                <a:lnTo>
                  <a:pt x="1542136" y="181147"/>
                </a:lnTo>
                <a:lnTo>
                  <a:pt x="1578823" y="217717"/>
                </a:lnTo>
                <a:lnTo>
                  <a:pt x="1615449" y="257445"/>
                </a:lnTo>
                <a:lnTo>
                  <a:pt x="1633762" y="277806"/>
                </a:lnTo>
                <a:lnTo>
                  <a:pt x="1652074" y="298105"/>
                </a:lnTo>
                <a:lnTo>
                  <a:pt x="1688762" y="337429"/>
                </a:lnTo>
                <a:lnTo>
                  <a:pt x="1725387" y="373410"/>
                </a:lnTo>
                <a:lnTo>
                  <a:pt x="1762075" y="404245"/>
                </a:lnTo>
                <a:lnTo>
                  <a:pt x="1798700" y="428410"/>
                </a:lnTo>
                <a:lnTo>
                  <a:pt x="1835388" y="444792"/>
                </a:lnTo>
                <a:lnTo>
                  <a:pt x="1890326" y="454330"/>
                </a:lnTo>
                <a:lnTo>
                  <a:pt x="1908644" y="453977"/>
                </a:lnTo>
                <a:lnTo>
                  <a:pt x="1927014" y="452400"/>
                </a:lnTo>
                <a:lnTo>
                  <a:pt x="1945326" y="450291"/>
                </a:lnTo>
                <a:lnTo>
                  <a:pt x="1963644" y="448479"/>
                </a:lnTo>
                <a:lnTo>
                  <a:pt x="2018639" y="459593"/>
                </a:lnTo>
                <a:lnTo>
                  <a:pt x="2055270" y="499967"/>
                </a:lnTo>
                <a:lnTo>
                  <a:pt x="2065070" y="519160"/>
                </a:lnTo>
              </a:path>
            </a:pathLst>
          </a:custGeom>
          <a:ln w="8776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366890" y="2216083"/>
            <a:ext cx="2125980" cy="516255"/>
          </a:xfrm>
          <a:custGeom>
            <a:avLst/>
            <a:gdLst/>
            <a:ahLst/>
            <a:cxnLst/>
            <a:rect l="l" t="t" r="r" b="b"/>
            <a:pathLst>
              <a:path w="2125979" h="516255">
                <a:moveTo>
                  <a:pt x="0" y="479314"/>
                </a:moveTo>
                <a:lnTo>
                  <a:pt x="18374" y="514363"/>
                </a:lnTo>
                <a:lnTo>
                  <a:pt x="36687" y="516058"/>
                </a:lnTo>
                <a:lnTo>
                  <a:pt x="55000" y="491309"/>
                </a:lnTo>
                <a:lnTo>
                  <a:pt x="73318" y="455677"/>
                </a:lnTo>
                <a:lnTo>
                  <a:pt x="91631" y="422266"/>
                </a:lnTo>
                <a:lnTo>
                  <a:pt x="110000" y="397047"/>
                </a:lnTo>
                <a:lnTo>
                  <a:pt x="128313" y="381427"/>
                </a:lnTo>
                <a:lnTo>
                  <a:pt x="146631" y="374464"/>
                </a:lnTo>
                <a:lnTo>
                  <a:pt x="164944" y="373875"/>
                </a:lnTo>
                <a:lnTo>
                  <a:pt x="183313" y="377039"/>
                </a:lnTo>
                <a:lnTo>
                  <a:pt x="201626" y="380956"/>
                </a:lnTo>
                <a:lnTo>
                  <a:pt x="219944" y="382947"/>
                </a:lnTo>
                <a:lnTo>
                  <a:pt x="274944" y="370015"/>
                </a:lnTo>
                <a:lnTo>
                  <a:pt x="311570" y="352813"/>
                </a:lnTo>
                <a:lnTo>
                  <a:pt x="329882" y="343864"/>
                </a:lnTo>
                <a:lnTo>
                  <a:pt x="366565" y="327184"/>
                </a:lnTo>
                <a:lnTo>
                  <a:pt x="403195" y="313730"/>
                </a:lnTo>
                <a:lnTo>
                  <a:pt x="458196" y="300450"/>
                </a:lnTo>
                <a:lnTo>
                  <a:pt x="513134" y="294127"/>
                </a:lnTo>
                <a:lnTo>
                  <a:pt x="568134" y="291613"/>
                </a:lnTo>
                <a:lnTo>
                  <a:pt x="586447" y="290968"/>
                </a:lnTo>
                <a:lnTo>
                  <a:pt x="641447" y="287574"/>
                </a:lnTo>
                <a:lnTo>
                  <a:pt x="696448" y="280908"/>
                </a:lnTo>
                <a:lnTo>
                  <a:pt x="733073" y="275287"/>
                </a:lnTo>
                <a:lnTo>
                  <a:pt x="751386" y="272538"/>
                </a:lnTo>
                <a:lnTo>
                  <a:pt x="806386" y="266630"/>
                </a:lnTo>
                <a:lnTo>
                  <a:pt x="843012" y="265283"/>
                </a:lnTo>
                <a:lnTo>
                  <a:pt x="861386" y="265401"/>
                </a:lnTo>
                <a:lnTo>
                  <a:pt x="916330" y="267920"/>
                </a:lnTo>
                <a:lnTo>
                  <a:pt x="953012" y="270490"/>
                </a:lnTo>
                <a:lnTo>
                  <a:pt x="971325" y="271718"/>
                </a:lnTo>
                <a:lnTo>
                  <a:pt x="989643" y="272773"/>
                </a:lnTo>
                <a:lnTo>
                  <a:pt x="1007956" y="273531"/>
                </a:lnTo>
                <a:lnTo>
                  <a:pt x="1026325" y="273940"/>
                </a:lnTo>
                <a:lnTo>
                  <a:pt x="1044638" y="273884"/>
                </a:lnTo>
                <a:lnTo>
                  <a:pt x="1099582" y="271017"/>
                </a:lnTo>
                <a:lnTo>
                  <a:pt x="1154582" y="265109"/>
                </a:lnTo>
                <a:lnTo>
                  <a:pt x="1172895" y="262826"/>
                </a:lnTo>
                <a:lnTo>
                  <a:pt x="1191264" y="260542"/>
                </a:lnTo>
                <a:lnTo>
                  <a:pt x="1246208" y="254225"/>
                </a:lnTo>
                <a:lnTo>
                  <a:pt x="1301208" y="249719"/>
                </a:lnTo>
                <a:lnTo>
                  <a:pt x="1356147" y="247088"/>
                </a:lnTo>
                <a:lnTo>
                  <a:pt x="1374521" y="246387"/>
                </a:lnTo>
                <a:lnTo>
                  <a:pt x="1392834" y="245567"/>
                </a:lnTo>
                <a:lnTo>
                  <a:pt x="1447829" y="240827"/>
                </a:lnTo>
                <a:lnTo>
                  <a:pt x="1502773" y="227838"/>
                </a:lnTo>
                <a:lnTo>
                  <a:pt x="1539460" y="211394"/>
                </a:lnTo>
                <a:lnTo>
                  <a:pt x="1576086" y="188166"/>
                </a:lnTo>
                <a:lnTo>
                  <a:pt x="1612773" y="159788"/>
                </a:lnTo>
                <a:lnTo>
                  <a:pt x="1649399" y="128487"/>
                </a:lnTo>
                <a:lnTo>
                  <a:pt x="1667712" y="112457"/>
                </a:lnTo>
                <a:lnTo>
                  <a:pt x="1686025" y="96658"/>
                </a:lnTo>
                <a:lnTo>
                  <a:pt x="1722712" y="66759"/>
                </a:lnTo>
                <a:lnTo>
                  <a:pt x="1759338" y="40900"/>
                </a:lnTo>
                <a:lnTo>
                  <a:pt x="1796025" y="21005"/>
                </a:lnTo>
                <a:lnTo>
                  <a:pt x="1832651" y="8775"/>
                </a:lnTo>
                <a:lnTo>
                  <a:pt x="1869338" y="5380"/>
                </a:lnTo>
                <a:lnTo>
                  <a:pt x="1887651" y="7198"/>
                </a:lnTo>
                <a:lnTo>
                  <a:pt x="1924277" y="17729"/>
                </a:lnTo>
                <a:lnTo>
                  <a:pt x="1960964" y="36042"/>
                </a:lnTo>
                <a:lnTo>
                  <a:pt x="1997595" y="57923"/>
                </a:lnTo>
                <a:lnTo>
                  <a:pt x="2015908" y="67696"/>
                </a:lnTo>
                <a:lnTo>
                  <a:pt x="2034277" y="74715"/>
                </a:lnTo>
                <a:lnTo>
                  <a:pt x="2052590" y="76999"/>
                </a:lnTo>
                <a:lnTo>
                  <a:pt x="2070908" y="72493"/>
                </a:lnTo>
                <a:lnTo>
                  <a:pt x="2089221" y="59095"/>
                </a:lnTo>
                <a:lnTo>
                  <a:pt x="2107534" y="35279"/>
                </a:lnTo>
                <a:lnTo>
                  <a:pt x="2125903" y="0"/>
                </a:lnTo>
              </a:path>
            </a:pathLst>
          </a:custGeom>
          <a:ln w="8776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586834" y="1590608"/>
            <a:ext cx="0" cy="1558925"/>
          </a:xfrm>
          <a:custGeom>
            <a:avLst/>
            <a:gdLst/>
            <a:ahLst/>
            <a:cxnLst/>
            <a:rect l="l" t="t" r="r" b="b"/>
            <a:pathLst>
              <a:path h="1558925">
                <a:moveTo>
                  <a:pt x="0" y="1558710"/>
                </a:moveTo>
                <a:lnTo>
                  <a:pt x="0" y="0"/>
                </a:lnTo>
              </a:path>
            </a:pathLst>
          </a:custGeom>
          <a:ln w="438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366890" y="2563106"/>
            <a:ext cx="2125980" cy="404495"/>
          </a:xfrm>
          <a:custGeom>
            <a:avLst/>
            <a:gdLst/>
            <a:ahLst/>
            <a:cxnLst/>
            <a:rect l="l" t="t" r="r" b="b"/>
            <a:pathLst>
              <a:path w="2125979" h="404494">
                <a:moveTo>
                  <a:pt x="0" y="404245"/>
                </a:moveTo>
                <a:lnTo>
                  <a:pt x="18374" y="385343"/>
                </a:lnTo>
                <a:lnTo>
                  <a:pt x="36687" y="366503"/>
                </a:lnTo>
                <a:lnTo>
                  <a:pt x="55000" y="347781"/>
                </a:lnTo>
                <a:lnTo>
                  <a:pt x="91631" y="311037"/>
                </a:lnTo>
                <a:lnTo>
                  <a:pt x="128313" y="275522"/>
                </a:lnTo>
                <a:lnTo>
                  <a:pt x="164944" y="241764"/>
                </a:lnTo>
                <a:lnTo>
                  <a:pt x="201626" y="210344"/>
                </a:lnTo>
                <a:lnTo>
                  <a:pt x="238257" y="181674"/>
                </a:lnTo>
                <a:lnTo>
                  <a:pt x="274944" y="155984"/>
                </a:lnTo>
                <a:lnTo>
                  <a:pt x="311570" y="133048"/>
                </a:lnTo>
                <a:lnTo>
                  <a:pt x="348195" y="112749"/>
                </a:lnTo>
                <a:lnTo>
                  <a:pt x="384883" y="94841"/>
                </a:lnTo>
                <a:lnTo>
                  <a:pt x="421508" y="79221"/>
                </a:lnTo>
                <a:lnTo>
                  <a:pt x="458196" y="65705"/>
                </a:lnTo>
                <a:lnTo>
                  <a:pt x="494821" y="54063"/>
                </a:lnTo>
                <a:lnTo>
                  <a:pt x="549822" y="39784"/>
                </a:lnTo>
                <a:lnTo>
                  <a:pt x="604822" y="28787"/>
                </a:lnTo>
                <a:lnTo>
                  <a:pt x="659760" y="20478"/>
                </a:lnTo>
                <a:lnTo>
                  <a:pt x="714760" y="14273"/>
                </a:lnTo>
                <a:lnTo>
                  <a:pt x="769761" y="9594"/>
                </a:lnTo>
                <a:lnTo>
                  <a:pt x="824699" y="5908"/>
                </a:lnTo>
                <a:lnTo>
                  <a:pt x="879699" y="3102"/>
                </a:lnTo>
                <a:lnTo>
                  <a:pt x="934643" y="1228"/>
                </a:lnTo>
                <a:lnTo>
                  <a:pt x="989643" y="174"/>
                </a:lnTo>
                <a:lnTo>
                  <a:pt x="1026325" y="0"/>
                </a:lnTo>
                <a:lnTo>
                  <a:pt x="1044638" y="56"/>
                </a:lnTo>
                <a:lnTo>
                  <a:pt x="1099582" y="819"/>
                </a:lnTo>
                <a:lnTo>
                  <a:pt x="1154582" y="2395"/>
                </a:lnTo>
                <a:lnTo>
                  <a:pt x="1209577" y="4914"/>
                </a:lnTo>
                <a:lnTo>
                  <a:pt x="1264521" y="8247"/>
                </a:lnTo>
                <a:lnTo>
                  <a:pt x="1319521" y="12461"/>
                </a:lnTo>
                <a:lnTo>
                  <a:pt x="1374521" y="17493"/>
                </a:lnTo>
                <a:lnTo>
                  <a:pt x="1429460" y="23401"/>
                </a:lnTo>
                <a:lnTo>
                  <a:pt x="1484460" y="30134"/>
                </a:lnTo>
                <a:lnTo>
                  <a:pt x="1539460" y="37736"/>
                </a:lnTo>
                <a:lnTo>
                  <a:pt x="1594399" y="46107"/>
                </a:lnTo>
                <a:lnTo>
                  <a:pt x="1649399" y="55174"/>
                </a:lnTo>
                <a:lnTo>
                  <a:pt x="1686025" y="61609"/>
                </a:lnTo>
                <a:lnTo>
                  <a:pt x="1704399" y="64886"/>
                </a:lnTo>
                <a:lnTo>
                  <a:pt x="1722712" y="68280"/>
                </a:lnTo>
                <a:lnTo>
                  <a:pt x="1741025" y="71674"/>
                </a:lnTo>
                <a:lnTo>
                  <a:pt x="1759338" y="75186"/>
                </a:lnTo>
                <a:lnTo>
                  <a:pt x="1777712" y="78693"/>
                </a:lnTo>
                <a:lnTo>
                  <a:pt x="1796025" y="82323"/>
                </a:lnTo>
                <a:lnTo>
                  <a:pt x="1814338" y="85948"/>
                </a:lnTo>
                <a:lnTo>
                  <a:pt x="1832651" y="89634"/>
                </a:lnTo>
                <a:lnTo>
                  <a:pt x="1850964" y="93381"/>
                </a:lnTo>
                <a:lnTo>
                  <a:pt x="1869338" y="97124"/>
                </a:lnTo>
                <a:lnTo>
                  <a:pt x="1887651" y="100928"/>
                </a:lnTo>
                <a:lnTo>
                  <a:pt x="1905964" y="104788"/>
                </a:lnTo>
                <a:lnTo>
                  <a:pt x="1924277" y="108653"/>
                </a:lnTo>
                <a:lnTo>
                  <a:pt x="1942595" y="112570"/>
                </a:lnTo>
                <a:lnTo>
                  <a:pt x="1960964" y="116491"/>
                </a:lnTo>
                <a:lnTo>
                  <a:pt x="1979277" y="120469"/>
                </a:lnTo>
                <a:lnTo>
                  <a:pt x="1997595" y="124447"/>
                </a:lnTo>
                <a:lnTo>
                  <a:pt x="2015908" y="128430"/>
                </a:lnTo>
                <a:lnTo>
                  <a:pt x="2034277" y="132465"/>
                </a:lnTo>
                <a:lnTo>
                  <a:pt x="2052590" y="136504"/>
                </a:lnTo>
                <a:lnTo>
                  <a:pt x="2070908" y="140538"/>
                </a:lnTo>
                <a:lnTo>
                  <a:pt x="2089221" y="144578"/>
                </a:lnTo>
                <a:lnTo>
                  <a:pt x="2107534" y="148617"/>
                </a:lnTo>
                <a:lnTo>
                  <a:pt x="2125903" y="152713"/>
                </a:lnTo>
              </a:path>
            </a:pathLst>
          </a:custGeom>
          <a:ln w="13164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393169" y="2629922"/>
            <a:ext cx="2084070" cy="519430"/>
          </a:xfrm>
          <a:custGeom>
            <a:avLst/>
            <a:gdLst/>
            <a:ahLst/>
            <a:cxnLst/>
            <a:rect l="l" t="t" r="r" b="b"/>
            <a:pathLst>
              <a:path w="2084070" h="519430">
                <a:moveTo>
                  <a:pt x="0" y="519396"/>
                </a:moveTo>
                <a:lnTo>
                  <a:pt x="28720" y="462875"/>
                </a:lnTo>
                <a:lnTo>
                  <a:pt x="47038" y="428881"/>
                </a:lnTo>
                <a:lnTo>
                  <a:pt x="83720" y="367210"/>
                </a:lnTo>
                <a:lnTo>
                  <a:pt x="120351" y="316131"/>
                </a:lnTo>
                <a:lnTo>
                  <a:pt x="157033" y="276521"/>
                </a:lnTo>
                <a:lnTo>
                  <a:pt x="193664" y="246504"/>
                </a:lnTo>
                <a:lnTo>
                  <a:pt x="230290" y="222340"/>
                </a:lnTo>
                <a:lnTo>
                  <a:pt x="266977" y="200924"/>
                </a:lnTo>
                <a:lnTo>
                  <a:pt x="303603" y="180564"/>
                </a:lnTo>
                <a:lnTo>
                  <a:pt x="340285" y="160551"/>
                </a:lnTo>
                <a:lnTo>
                  <a:pt x="358603" y="150547"/>
                </a:lnTo>
                <a:lnTo>
                  <a:pt x="395229" y="130714"/>
                </a:lnTo>
                <a:lnTo>
                  <a:pt x="431916" y="111285"/>
                </a:lnTo>
                <a:lnTo>
                  <a:pt x="468542" y="92624"/>
                </a:lnTo>
                <a:lnTo>
                  <a:pt x="505229" y="75360"/>
                </a:lnTo>
                <a:lnTo>
                  <a:pt x="541855" y="60032"/>
                </a:lnTo>
                <a:lnTo>
                  <a:pt x="578542" y="47218"/>
                </a:lnTo>
                <a:lnTo>
                  <a:pt x="633481" y="33466"/>
                </a:lnTo>
                <a:lnTo>
                  <a:pt x="688481" y="25746"/>
                </a:lnTo>
                <a:lnTo>
                  <a:pt x="743481" y="21471"/>
                </a:lnTo>
                <a:lnTo>
                  <a:pt x="761794" y="20186"/>
                </a:lnTo>
                <a:lnTo>
                  <a:pt x="780107" y="18783"/>
                </a:lnTo>
                <a:lnTo>
                  <a:pt x="835107" y="14043"/>
                </a:lnTo>
                <a:lnTo>
                  <a:pt x="871733" y="10356"/>
                </a:lnTo>
                <a:lnTo>
                  <a:pt x="890051" y="8483"/>
                </a:lnTo>
                <a:lnTo>
                  <a:pt x="945046" y="3337"/>
                </a:lnTo>
                <a:lnTo>
                  <a:pt x="1000046" y="235"/>
                </a:lnTo>
                <a:lnTo>
                  <a:pt x="1018359" y="0"/>
                </a:lnTo>
                <a:lnTo>
                  <a:pt x="1036672" y="291"/>
                </a:lnTo>
                <a:lnTo>
                  <a:pt x="1091672" y="4505"/>
                </a:lnTo>
                <a:lnTo>
                  <a:pt x="1146616" y="13751"/>
                </a:lnTo>
                <a:lnTo>
                  <a:pt x="1201616" y="26857"/>
                </a:lnTo>
                <a:lnTo>
                  <a:pt x="1256616" y="42359"/>
                </a:lnTo>
                <a:lnTo>
                  <a:pt x="1274929" y="47863"/>
                </a:lnTo>
                <a:lnTo>
                  <a:pt x="1293242" y="53361"/>
                </a:lnTo>
                <a:lnTo>
                  <a:pt x="1329868" y="64476"/>
                </a:lnTo>
                <a:lnTo>
                  <a:pt x="1366555" y="75422"/>
                </a:lnTo>
                <a:lnTo>
                  <a:pt x="1403181" y="86071"/>
                </a:lnTo>
                <a:lnTo>
                  <a:pt x="1439868" y="96366"/>
                </a:lnTo>
                <a:lnTo>
                  <a:pt x="1458181" y="101337"/>
                </a:lnTo>
                <a:lnTo>
                  <a:pt x="1476494" y="106314"/>
                </a:lnTo>
                <a:lnTo>
                  <a:pt x="1531494" y="121232"/>
                </a:lnTo>
                <a:lnTo>
                  <a:pt x="1568119" y="131999"/>
                </a:lnTo>
                <a:lnTo>
                  <a:pt x="1604807" y="144112"/>
                </a:lnTo>
                <a:lnTo>
                  <a:pt x="1641432" y="158211"/>
                </a:lnTo>
                <a:lnTo>
                  <a:pt x="1678120" y="174712"/>
                </a:lnTo>
                <a:lnTo>
                  <a:pt x="1714746" y="193900"/>
                </a:lnTo>
                <a:lnTo>
                  <a:pt x="1751433" y="216017"/>
                </a:lnTo>
                <a:lnTo>
                  <a:pt x="1788059" y="241001"/>
                </a:lnTo>
                <a:lnTo>
                  <a:pt x="1824684" y="268677"/>
                </a:lnTo>
                <a:lnTo>
                  <a:pt x="1861372" y="298868"/>
                </a:lnTo>
                <a:lnTo>
                  <a:pt x="1897997" y="331285"/>
                </a:lnTo>
                <a:lnTo>
                  <a:pt x="1934685" y="365628"/>
                </a:lnTo>
                <a:lnTo>
                  <a:pt x="1971315" y="401614"/>
                </a:lnTo>
                <a:lnTo>
                  <a:pt x="2007998" y="438941"/>
                </a:lnTo>
                <a:lnTo>
                  <a:pt x="2044628" y="477384"/>
                </a:lnTo>
                <a:lnTo>
                  <a:pt x="2081254" y="516646"/>
                </a:lnTo>
                <a:lnTo>
                  <a:pt x="2083801" y="519396"/>
                </a:lnTo>
              </a:path>
            </a:pathLst>
          </a:custGeom>
          <a:ln w="8776">
            <a:solidFill>
              <a:srgbClr val="F80E1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366890" y="2265175"/>
            <a:ext cx="2125980" cy="466725"/>
          </a:xfrm>
          <a:custGeom>
            <a:avLst/>
            <a:gdLst/>
            <a:ahLst/>
            <a:cxnLst/>
            <a:rect l="l" t="t" r="r" b="b"/>
            <a:pathLst>
              <a:path w="2125979" h="466725">
                <a:moveTo>
                  <a:pt x="0" y="466617"/>
                </a:moveTo>
                <a:lnTo>
                  <a:pt x="55000" y="463863"/>
                </a:lnTo>
                <a:lnTo>
                  <a:pt x="110000" y="450112"/>
                </a:lnTo>
                <a:lnTo>
                  <a:pt x="146631" y="431804"/>
                </a:lnTo>
                <a:lnTo>
                  <a:pt x="183313" y="406057"/>
                </a:lnTo>
                <a:lnTo>
                  <a:pt x="219944" y="375867"/>
                </a:lnTo>
                <a:lnTo>
                  <a:pt x="238257" y="360534"/>
                </a:lnTo>
                <a:lnTo>
                  <a:pt x="274944" y="331633"/>
                </a:lnTo>
                <a:lnTo>
                  <a:pt x="311570" y="306532"/>
                </a:lnTo>
                <a:lnTo>
                  <a:pt x="348195" y="286053"/>
                </a:lnTo>
                <a:lnTo>
                  <a:pt x="384883" y="270254"/>
                </a:lnTo>
                <a:lnTo>
                  <a:pt x="421508" y="258848"/>
                </a:lnTo>
                <a:lnTo>
                  <a:pt x="476508" y="248547"/>
                </a:lnTo>
                <a:lnTo>
                  <a:pt x="531509" y="244042"/>
                </a:lnTo>
                <a:lnTo>
                  <a:pt x="586447" y="242112"/>
                </a:lnTo>
                <a:lnTo>
                  <a:pt x="604822" y="241467"/>
                </a:lnTo>
                <a:lnTo>
                  <a:pt x="659760" y="238600"/>
                </a:lnTo>
                <a:lnTo>
                  <a:pt x="714760" y="233920"/>
                </a:lnTo>
                <a:lnTo>
                  <a:pt x="733073" y="232164"/>
                </a:lnTo>
                <a:lnTo>
                  <a:pt x="751386" y="230470"/>
                </a:lnTo>
                <a:lnTo>
                  <a:pt x="806386" y="226374"/>
                </a:lnTo>
                <a:lnTo>
                  <a:pt x="861386" y="224971"/>
                </a:lnTo>
                <a:lnTo>
                  <a:pt x="879699" y="225084"/>
                </a:lnTo>
                <a:lnTo>
                  <a:pt x="934643" y="226840"/>
                </a:lnTo>
                <a:lnTo>
                  <a:pt x="971325" y="228652"/>
                </a:lnTo>
                <a:lnTo>
                  <a:pt x="989643" y="229533"/>
                </a:lnTo>
                <a:lnTo>
                  <a:pt x="1007956" y="230290"/>
                </a:lnTo>
                <a:lnTo>
                  <a:pt x="1026325" y="230879"/>
                </a:lnTo>
                <a:lnTo>
                  <a:pt x="1044638" y="231227"/>
                </a:lnTo>
                <a:lnTo>
                  <a:pt x="1062951" y="231227"/>
                </a:lnTo>
                <a:lnTo>
                  <a:pt x="1117951" y="229067"/>
                </a:lnTo>
                <a:lnTo>
                  <a:pt x="1172895" y="223681"/>
                </a:lnTo>
                <a:lnTo>
                  <a:pt x="1227895" y="216073"/>
                </a:lnTo>
                <a:lnTo>
                  <a:pt x="1246208" y="213324"/>
                </a:lnTo>
                <a:lnTo>
                  <a:pt x="1264521" y="210575"/>
                </a:lnTo>
                <a:lnTo>
                  <a:pt x="1319521" y="202675"/>
                </a:lnTo>
                <a:lnTo>
                  <a:pt x="1374521" y="196178"/>
                </a:lnTo>
                <a:lnTo>
                  <a:pt x="1429460" y="191852"/>
                </a:lnTo>
                <a:lnTo>
                  <a:pt x="1484460" y="190096"/>
                </a:lnTo>
                <a:lnTo>
                  <a:pt x="1502773" y="189979"/>
                </a:lnTo>
                <a:lnTo>
                  <a:pt x="1521086" y="190158"/>
                </a:lnTo>
                <a:lnTo>
                  <a:pt x="1539460" y="190388"/>
                </a:lnTo>
                <a:lnTo>
                  <a:pt x="1557773" y="190741"/>
                </a:lnTo>
                <a:lnTo>
                  <a:pt x="1576086" y="191089"/>
                </a:lnTo>
                <a:lnTo>
                  <a:pt x="1594399" y="191325"/>
                </a:lnTo>
                <a:lnTo>
                  <a:pt x="1612773" y="191325"/>
                </a:lnTo>
                <a:lnTo>
                  <a:pt x="1667712" y="189625"/>
                </a:lnTo>
                <a:lnTo>
                  <a:pt x="1722712" y="183661"/>
                </a:lnTo>
                <a:lnTo>
                  <a:pt x="1777712" y="172485"/>
                </a:lnTo>
                <a:lnTo>
                  <a:pt x="1832651" y="155866"/>
                </a:lnTo>
                <a:lnTo>
                  <a:pt x="1869338" y="141885"/>
                </a:lnTo>
                <a:lnTo>
                  <a:pt x="1905964" y="125850"/>
                </a:lnTo>
                <a:lnTo>
                  <a:pt x="1942595" y="108008"/>
                </a:lnTo>
                <a:lnTo>
                  <a:pt x="1979277" y="88579"/>
                </a:lnTo>
                <a:lnTo>
                  <a:pt x="2015908" y="67870"/>
                </a:lnTo>
                <a:lnTo>
                  <a:pt x="2052590" y="46045"/>
                </a:lnTo>
                <a:lnTo>
                  <a:pt x="2089221" y="23345"/>
                </a:lnTo>
                <a:lnTo>
                  <a:pt x="2107534" y="11759"/>
                </a:lnTo>
                <a:lnTo>
                  <a:pt x="2125903" y="0"/>
                </a:lnTo>
              </a:path>
            </a:pathLst>
          </a:custGeom>
          <a:ln w="8776">
            <a:solidFill>
              <a:srgbClr val="F80E1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423350" y="1590611"/>
            <a:ext cx="1155065" cy="316230"/>
          </a:xfrm>
          <a:custGeom>
            <a:avLst/>
            <a:gdLst/>
            <a:ahLst/>
            <a:cxnLst/>
            <a:rect l="l" t="t" r="r" b="b"/>
            <a:pathLst>
              <a:path w="1155064" h="316230">
                <a:moveTo>
                  <a:pt x="0" y="315955"/>
                </a:moveTo>
                <a:lnTo>
                  <a:pt x="1154459" y="315955"/>
                </a:lnTo>
                <a:lnTo>
                  <a:pt x="1154459" y="0"/>
                </a:lnTo>
                <a:lnTo>
                  <a:pt x="0" y="0"/>
                </a:lnTo>
                <a:lnTo>
                  <a:pt x="0" y="315955"/>
                </a:lnTo>
                <a:close/>
              </a:path>
            </a:pathLst>
          </a:custGeom>
          <a:ln w="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502341" y="1695929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976" y="0"/>
                </a:lnTo>
              </a:path>
            </a:pathLst>
          </a:custGeom>
          <a:ln w="8776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502341" y="1801245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976" y="0"/>
                </a:lnTo>
              </a:path>
            </a:pathLst>
          </a:custGeom>
          <a:ln w="877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2726602" y="1646895"/>
            <a:ext cx="824865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30"/>
              </a:lnSpc>
            </a:pPr>
            <a:r>
              <a:rPr sz="700" spc="-10" dirty="0">
                <a:latin typeface="Arial"/>
                <a:cs typeface="Arial"/>
              </a:rPr>
              <a:t>Natu</a:t>
            </a:r>
            <a:r>
              <a:rPr sz="700" spc="-15" dirty="0">
                <a:latin typeface="Arial"/>
                <a:cs typeface="Arial"/>
              </a:rPr>
              <a:t>r</a:t>
            </a:r>
            <a:r>
              <a:rPr sz="700" spc="-10" dirty="0">
                <a:latin typeface="Arial"/>
                <a:cs typeface="Arial"/>
              </a:rPr>
              <a:t>al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Cubic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Spline Cubic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Spline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137" name="object 1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13</a:t>
            </a:r>
            <a:r>
              <a:rPr spc="-70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spc="-10" dirty="0"/>
              <a:t>23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1" y="184253"/>
            <a:ext cx="4419600" cy="66891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Polynomial Regression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921265"/>
            <a:ext cx="4419599" cy="21958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Extends the linear regression by adding extra predictors</a:t>
            </a:r>
          </a:p>
          <a:p>
            <a:r>
              <a:rPr lang="en-US" sz="2400" dirty="0" smtClean="0"/>
              <a:t>New predictors are the original predictors to a power</a:t>
            </a:r>
          </a:p>
          <a:p>
            <a:r>
              <a:rPr lang="en-US" sz="2400" dirty="0" err="1" smtClean="0"/>
              <a:t>i.e</a:t>
            </a:r>
            <a:r>
              <a:rPr lang="en-US" sz="2400" dirty="0" smtClean="0"/>
              <a:t>, quadratic, cubic, …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>
                <a:spLocks noChangeAspect="1"/>
              </p:cNvSpPr>
              <p:nvPr/>
            </p:nvSpPr>
            <p:spPr>
              <a:xfrm>
                <a:off x="-438150" y="2949575"/>
                <a:ext cx="5048250" cy="3810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965835" indent="297180">
                  <a:lnSpc>
                    <a:spcPts val="585"/>
                  </a:lnSpc>
                  <a:tabLst>
                    <a:tab pos="1710689" algn="l"/>
                    <a:tab pos="248983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20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ar-AE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sz="1200" b="0" i="1" spc="11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US" sz="1200" b="0" i="1" spc="11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sz="1200" b="0" i="1" spc="11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US" sz="1200" b="0" i="1" spc="11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p>
                      </m:sSubSup>
                      <m:r>
                        <a:rPr lang="en-US" sz="1200" b="0" i="1" spc="110" smtClean="0">
                          <a:latin typeface="Cambria Math" panose="02040503050406030204" pitchFamily="18" charset="0"/>
                          <a:cs typeface="Arial"/>
                        </a:rPr>
                        <m:t>+…+</m:t>
                      </m:r>
                      <m:sSub>
                        <m:sSub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sub>
                      </m:sSub>
                      <m:sSubSup>
                        <m:sSubSup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sup>
                      </m:sSubSup>
                      <m:r>
                        <a:rPr lang="en-US" sz="1200" b="0" i="1" spc="11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 smtClean="0">
                  <a:latin typeface="Times New Roman"/>
                  <a:cs typeface="Times New Roman"/>
                </a:endParaRPr>
              </a:p>
              <a:p>
                <a:pPr marL="965835" indent="297180">
                  <a:lnSpc>
                    <a:spcPts val="585"/>
                  </a:lnSpc>
                  <a:tabLst>
                    <a:tab pos="1710689" algn="l"/>
                    <a:tab pos="2489835" algn="l"/>
                  </a:tabLst>
                </a:pPr>
                <a:endParaRPr lang="ar-AE" sz="1200" dirty="0">
                  <a:latin typeface="Times New Roman"/>
                  <a:cs typeface="Times New Roman"/>
                </a:endParaRPr>
              </a:p>
              <a:p>
                <a:pPr algn="ctr">
                  <a:lnSpc>
                    <a:spcPct val="100000"/>
                  </a:lnSpc>
                </a:pPr>
                <a:endParaRPr sz="7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8150" y="2949575"/>
                <a:ext cx="5048250" cy="381000"/>
              </a:xfrm>
              <a:prstGeom prst="rect">
                <a:avLst/>
              </a:prstGeom>
              <a:blipFill rotWithShape="0">
                <a:blip r:embed="rId2"/>
                <a:stretch>
                  <a:fillRect t="-2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8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288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100" dirty="0">
                <a:solidFill>
                  <a:srgbClr val="000000"/>
                </a:solidFill>
                <a:latin typeface="Georgia"/>
                <a:cs typeface="Georgia"/>
              </a:rPr>
              <a:t>Fitting</a:t>
            </a:r>
            <a:r>
              <a:rPr sz="1100" spc="9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spc="-35" dirty="0">
                <a:solidFill>
                  <a:srgbClr val="000000"/>
                </a:solidFill>
                <a:latin typeface="Georgia"/>
                <a:cs typeface="Georgia"/>
              </a:rPr>
              <a:t>splines</a:t>
            </a:r>
            <a:r>
              <a:rPr sz="1100" spc="10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spc="-35" dirty="0">
                <a:solidFill>
                  <a:srgbClr val="000000"/>
                </a:solidFill>
                <a:latin typeface="Georgia"/>
                <a:cs typeface="Georgia"/>
              </a:rPr>
              <a:t>in</a:t>
            </a:r>
            <a:r>
              <a:rPr sz="1100" spc="9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spc="20" dirty="0">
                <a:solidFill>
                  <a:srgbClr val="000000"/>
                </a:solidFill>
                <a:latin typeface="Georgia"/>
                <a:cs typeface="Georgia"/>
              </a:rPr>
              <a:t>R</a:t>
            </a:r>
            <a:r>
              <a:rPr sz="1100" spc="9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spc="-40" dirty="0">
                <a:solidFill>
                  <a:srgbClr val="000000"/>
                </a:solidFill>
                <a:latin typeface="Georgia"/>
                <a:cs typeface="Georgia"/>
              </a:rPr>
              <a:t>is</a:t>
            </a:r>
            <a:r>
              <a:rPr sz="1100" spc="9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spc="-25" dirty="0">
                <a:solidFill>
                  <a:srgbClr val="000000"/>
                </a:solidFill>
                <a:latin typeface="Georgia"/>
                <a:cs typeface="Georgia"/>
              </a:rPr>
              <a:t>easy:</a:t>
            </a:r>
            <a:r>
              <a:rPr sz="110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spc="-4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000" spc="-80" dirty="0">
                <a:solidFill>
                  <a:srgbClr val="BF7F3F"/>
                </a:solidFill>
                <a:latin typeface="Courier New"/>
                <a:cs typeface="Courier New"/>
              </a:rPr>
              <a:t>bs(x, ...)</a:t>
            </a:r>
            <a:r>
              <a:rPr sz="1000" spc="-120" dirty="0">
                <a:solidFill>
                  <a:srgbClr val="BF7F3F"/>
                </a:solidFill>
                <a:latin typeface="Courier New"/>
                <a:cs typeface="Courier New"/>
              </a:rPr>
              <a:t> </a:t>
            </a:r>
            <a:r>
              <a:rPr sz="1100" spc="-35" dirty="0">
                <a:solidFill>
                  <a:srgbClr val="000000"/>
                </a:solidFill>
                <a:latin typeface="Georgia"/>
                <a:cs typeface="Georgia"/>
              </a:rPr>
              <a:t>for</a:t>
            </a:r>
            <a:r>
              <a:rPr sz="1100" spc="9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spc="-30" dirty="0">
                <a:solidFill>
                  <a:srgbClr val="000000"/>
                </a:solidFill>
                <a:latin typeface="Georgia"/>
                <a:cs typeface="Georgia"/>
              </a:rPr>
              <a:t>a</a:t>
            </a:r>
            <a:r>
              <a:rPr sz="1100" spc="-65" dirty="0">
                <a:solidFill>
                  <a:srgbClr val="000000"/>
                </a:solidFill>
                <a:latin typeface="Georgia"/>
                <a:cs typeface="Georgia"/>
              </a:rPr>
              <a:t>n</a:t>
            </a:r>
            <a:r>
              <a:rPr sz="1100" spc="30" dirty="0">
                <a:solidFill>
                  <a:srgbClr val="000000"/>
                </a:solidFill>
                <a:latin typeface="Georgia"/>
                <a:cs typeface="Georgia"/>
              </a:rPr>
              <a:t>y</a:t>
            </a:r>
            <a:r>
              <a:rPr sz="1100" spc="10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spc="-40" dirty="0">
                <a:solidFill>
                  <a:srgbClr val="000000"/>
                </a:solidFill>
                <a:latin typeface="Georgia"/>
                <a:cs typeface="Georgia"/>
              </a:rPr>
              <a:t>degree</a:t>
            </a:r>
            <a:r>
              <a:rPr sz="1100" spc="9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spc="-35" dirty="0">
                <a:solidFill>
                  <a:srgbClr val="000000"/>
                </a:solidFill>
                <a:latin typeface="Georgia"/>
                <a:cs typeface="Georgia"/>
              </a:rPr>
              <a:t>splines,</a:t>
            </a:r>
            <a:r>
              <a:rPr sz="1100" spc="-2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spc="-35" dirty="0">
                <a:solidFill>
                  <a:srgbClr val="000000"/>
                </a:solidFill>
                <a:latin typeface="Georgia"/>
                <a:cs typeface="Georgia"/>
              </a:rPr>
              <a:t>and</a:t>
            </a:r>
            <a:r>
              <a:rPr sz="1100" spc="9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000" spc="-80" dirty="0">
                <a:solidFill>
                  <a:srgbClr val="BF7F3F"/>
                </a:solidFill>
                <a:latin typeface="Courier New"/>
                <a:cs typeface="Courier New"/>
              </a:rPr>
              <a:t>ns(x, ...)</a:t>
            </a:r>
            <a:r>
              <a:rPr sz="1000" spc="-120" dirty="0">
                <a:solidFill>
                  <a:srgbClr val="BF7F3F"/>
                </a:solidFill>
                <a:latin typeface="Courier New"/>
                <a:cs typeface="Courier New"/>
              </a:rPr>
              <a:t> </a:t>
            </a:r>
            <a:r>
              <a:rPr sz="1100" spc="-35" dirty="0">
                <a:solidFill>
                  <a:srgbClr val="000000"/>
                </a:solidFill>
                <a:latin typeface="Georgia"/>
                <a:cs typeface="Georgia"/>
              </a:rPr>
              <a:t>for</a:t>
            </a:r>
            <a:r>
              <a:rPr sz="1100" spc="9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spc="-20" dirty="0">
                <a:solidFill>
                  <a:srgbClr val="000000"/>
                </a:solidFill>
                <a:latin typeface="Georgia"/>
                <a:cs typeface="Georgia"/>
              </a:rPr>
              <a:t>natural</a:t>
            </a:r>
            <a:r>
              <a:rPr sz="1100" spc="9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spc="-20" dirty="0">
                <a:solidFill>
                  <a:srgbClr val="000000"/>
                </a:solidFill>
                <a:latin typeface="Georgia"/>
                <a:cs typeface="Georgia"/>
              </a:rPr>
              <a:t>c</a:t>
            </a:r>
            <a:r>
              <a:rPr sz="1100" spc="-40" dirty="0">
                <a:solidFill>
                  <a:srgbClr val="000000"/>
                </a:solidFill>
                <a:latin typeface="Georgia"/>
                <a:cs typeface="Georgia"/>
              </a:rPr>
              <a:t>u</a:t>
            </a:r>
            <a:r>
              <a:rPr sz="1100" spc="-20" dirty="0">
                <a:solidFill>
                  <a:srgbClr val="000000"/>
                </a:solidFill>
                <a:latin typeface="Georgia"/>
                <a:cs typeface="Georgia"/>
              </a:rPr>
              <a:t>bic</a:t>
            </a:r>
            <a:r>
              <a:rPr sz="1100" spc="10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spc="-35" dirty="0">
                <a:solidFill>
                  <a:srgbClr val="000000"/>
                </a:solidFill>
                <a:latin typeface="Georgia"/>
                <a:cs typeface="Georgia"/>
              </a:rPr>
              <a:t>splines,</a:t>
            </a:r>
            <a:r>
              <a:rPr sz="1100" spc="10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spc="-35" dirty="0">
                <a:solidFill>
                  <a:srgbClr val="000000"/>
                </a:solidFill>
                <a:latin typeface="Georgia"/>
                <a:cs typeface="Georgia"/>
              </a:rPr>
              <a:t>in</a:t>
            </a:r>
            <a:r>
              <a:rPr sz="1100" spc="9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spc="-20" dirty="0">
                <a:solidFill>
                  <a:srgbClr val="000000"/>
                </a:solidFill>
                <a:latin typeface="Georgia"/>
                <a:cs typeface="Georgia"/>
              </a:rPr>
              <a:t>pa</a:t>
            </a:r>
            <a:r>
              <a:rPr sz="1100" spc="-45" dirty="0">
                <a:solidFill>
                  <a:srgbClr val="000000"/>
                </a:solidFill>
                <a:latin typeface="Georgia"/>
                <a:cs typeface="Georgia"/>
              </a:rPr>
              <a:t>c</a:t>
            </a:r>
            <a:r>
              <a:rPr sz="1100" spc="-85" dirty="0">
                <a:solidFill>
                  <a:srgbClr val="000000"/>
                </a:solidFill>
                <a:latin typeface="Georgia"/>
                <a:cs typeface="Georgia"/>
              </a:rPr>
              <a:t>k</a:t>
            </a:r>
            <a:r>
              <a:rPr sz="1100" spc="-30" dirty="0">
                <a:solidFill>
                  <a:srgbClr val="000000"/>
                </a:solidFill>
                <a:latin typeface="Georgia"/>
                <a:cs typeface="Georgia"/>
              </a:rPr>
              <a:t>age</a:t>
            </a:r>
            <a:r>
              <a:rPr sz="1100" spc="9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000" spc="-80" dirty="0">
                <a:solidFill>
                  <a:srgbClr val="BF7F3F"/>
                </a:solidFill>
                <a:latin typeface="Courier New"/>
                <a:cs typeface="Courier New"/>
              </a:rPr>
              <a:t>splines</a:t>
            </a:r>
            <a:r>
              <a:rPr sz="1100" dirty="0">
                <a:solidFill>
                  <a:srgbClr val="000000"/>
                </a:solidFill>
                <a:latin typeface="Georgia"/>
                <a:cs typeface="Georgia"/>
              </a:rPr>
              <a:t>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14</a:t>
            </a:r>
            <a:r>
              <a:rPr spc="-70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spc="-10" dirty="0"/>
              <a:t>23</a:t>
            </a:r>
          </a:p>
        </p:txBody>
      </p:sp>
      <p:sp>
        <p:nvSpPr>
          <p:cNvPr id="3" name="object 3"/>
          <p:cNvSpPr/>
          <p:nvPr/>
        </p:nvSpPr>
        <p:spPr>
          <a:xfrm>
            <a:off x="693444" y="1109539"/>
            <a:ext cx="1428072" cy="1595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069" y="2745947"/>
            <a:ext cx="1342390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9075" algn="l"/>
                <a:tab pos="425450" algn="l"/>
                <a:tab pos="631825" algn="l"/>
                <a:tab pos="838200" algn="l"/>
                <a:tab pos="1044575" algn="l"/>
                <a:tab pos="1251585" algn="l"/>
              </a:tabLst>
            </a:pPr>
            <a:r>
              <a:rPr sz="550" dirty="0">
                <a:latin typeface="Arial"/>
                <a:cs typeface="Arial"/>
              </a:rPr>
              <a:t>20	30	40	50	60	70	80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073" y="2408642"/>
            <a:ext cx="95250" cy="1035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50</a:t>
            </a:r>
            <a:endParaRPr sz="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073" y="2148585"/>
            <a:ext cx="95250" cy="1422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100</a:t>
            </a:r>
            <a:endParaRPr sz="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073" y="1907941"/>
            <a:ext cx="95250" cy="1422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150</a:t>
            </a:r>
            <a:endParaRPr sz="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073" y="1426656"/>
            <a:ext cx="95250" cy="3829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200     </a:t>
            </a:r>
            <a:r>
              <a:rPr sz="550" spc="6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250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073" y="1186060"/>
            <a:ext cx="95250" cy="1422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300</a:t>
            </a:r>
            <a:endParaRPr sz="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3618" y="2913544"/>
            <a:ext cx="149860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Age</a:t>
            </a:r>
            <a:endParaRPr sz="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477" y="1785316"/>
            <a:ext cx="95250" cy="20510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25" dirty="0">
                <a:latin typeface="Arial"/>
                <a:cs typeface="Arial"/>
              </a:rPr>
              <a:t>W</a:t>
            </a:r>
            <a:r>
              <a:rPr sz="550" dirty="0">
                <a:latin typeface="Arial"/>
                <a:cs typeface="Arial"/>
              </a:rPr>
              <a:t>age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1103" y="825210"/>
            <a:ext cx="845185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b="1" dirty="0">
                <a:latin typeface="Arial"/>
                <a:cs typeface="Arial"/>
              </a:rPr>
              <a:t>Natural Cubic Spline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73170" y="2661566"/>
            <a:ext cx="1239520" cy="0"/>
          </a:xfrm>
          <a:custGeom>
            <a:avLst/>
            <a:gdLst/>
            <a:ahLst/>
            <a:cxnLst/>
            <a:rect l="l" t="t" r="r" b="b"/>
            <a:pathLst>
              <a:path w="1239520">
                <a:moveTo>
                  <a:pt x="0" y="0"/>
                </a:moveTo>
                <a:lnTo>
                  <a:pt x="1238966" y="0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3170" y="2661566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898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9689" y="2661566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898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86164" y="2661566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898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2676" y="2661566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898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99150" y="2661566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898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05669" y="2661566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898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12137" y="2661566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898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21646" y="2745947"/>
            <a:ext cx="1342390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9075" algn="l"/>
                <a:tab pos="425450" algn="l"/>
                <a:tab pos="631825" algn="l"/>
                <a:tab pos="838200" algn="l"/>
                <a:tab pos="1044575" algn="l"/>
                <a:tab pos="1251585" algn="l"/>
              </a:tabLst>
            </a:pPr>
            <a:r>
              <a:rPr sz="550" dirty="0">
                <a:latin typeface="Arial"/>
                <a:cs typeface="Arial"/>
              </a:rPr>
              <a:t>20	30	40	50	60	70	80</a:t>
            </a:r>
            <a:endParaRPr sz="5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80665" y="1168692"/>
            <a:ext cx="0" cy="1435735"/>
          </a:xfrm>
          <a:custGeom>
            <a:avLst/>
            <a:gdLst/>
            <a:ahLst/>
            <a:cxnLst/>
            <a:rect l="l" t="t" r="r" b="b"/>
            <a:pathLst>
              <a:path h="1435735">
                <a:moveTo>
                  <a:pt x="0" y="1435472"/>
                </a:moveTo>
                <a:lnTo>
                  <a:pt x="0" y="0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38769" y="260416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41896" y="0"/>
                </a:moveTo>
                <a:lnTo>
                  <a:pt x="0" y="0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38769" y="224527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41896" y="0"/>
                </a:moveTo>
                <a:lnTo>
                  <a:pt x="0" y="0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38769" y="1886426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41896" y="0"/>
                </a:moveTo>
                <a:lnTo>
                  <a:pt x="0" y="0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8769" y="1527581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41896" y="0"/>
                </a:moveTo>
                <a:lnTo>
                  <a:pt x="0" y="0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8769" y="116869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41896" y="0"/>
                </a:moveTo>
                <a:lnTo>
                  <a:pt x="0" y="0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413650" y="2523514"/>
            <a:ext cx="95250" cy="1612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0.00</a:t>
            </a:r>
            <a:endParaRPr sz="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13650" y="2164620"/>
            <a:ext cx="95250" cy="1612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0.05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13650" y="1805774"/>
            <a:ext cx="95250" cy="1612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0.10</a:t>
            </a:r>
            <a:endParaRPr sz="5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13650" y="1446928"/>
            <a:ext cx="95250" cy="1612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0.15</a:t>
            </a:r>
            <a:endParaRPr sz="5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13650" y="1088037"/>
            <a:ext cx="95250" cy="1612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0.20</a:t>
            </a:r>
            <a:endParaRPr sz="5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80665" y="1111285"/>
            <a:ext cx="1383030" cy="1550670"/>
          </a:xfrm>
          <a:custGeom>
            <a:avLst/>
            <a:gdLst/>
            <a:ahLst/>
            <a:cxnLst/>
            <a:rect l="l" t="t" r="r" b="b"/>
            <a:pathLst>
              <a:path w="1383029" h="1550670">
                <a:moveTo>
                  <a:pt x="0" y="1550281"/>
                </a:moveTo>
                <a:lnTo>
                  <a:pt x="1382682" y="1550281"/>
                </a:lnTo>
                <a:lnTo>
                  <a:pt x="1382682" y="0"/>
                </a:lnTo>
                <a:lnTo>
                  <a:pt x="0" y="0"/>
                </a:lnTo>
                <a:lnTo>
                  <a:pt x="0" y="1550281"/>
                </a:lnTo>
              </a:path>
            </a:pathLst>
          </a:custGeom>
          <a:ln w="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197194" y="2913544"/>
            <a:ext cx="149860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Age</a:t>
            </a:r>
            <a:endParaRPr sz="5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11541" y="2573036"/>
            <a:ext cx="1322070" cy="62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||||||||||||||||||||||||||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|||||||||||||||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4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6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3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3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4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3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4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4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 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1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   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4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endParaRPr sz="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04167" y="1137562"/>
            <a:ext cx="735330" cy="62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1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 |</a:t>
            </a:r>
            <a:r>
              <a:rPr sz="300" spc="-5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 </a:t>
            </a:r>
            <a:r>
              <a:rPr sz="300" spc="-4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4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4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5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4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6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3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5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1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4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3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2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1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4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3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1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3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4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2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4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6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2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2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5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3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4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2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1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5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35" dirty="0">
                <a:solidFill>
                  <a:srgbClr val="9BABC2"/>
                </a:solidFill>
                <a:latin typeface="Arial"/>
                <a:cs typeface="Arial"/>
              </a:rPr>
              <a:t> 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   </a:t>
            </a:r>
            <a:r>
              <a:rPr sz="300" spc="3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endParaRPr sz="3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79769" y="1137562"/>
            <a:ext cx="35560" cy="62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endParaRPr sz="3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631875" y="2338614"/>
            <a:ext cx="1280795" cy="266065"/>
          </a:xfrm>
          <a:custGeom>
            <a:avLst/>
            <a:gdLst/>
            <a:ahLst/>
            <a:cxnLst/>
            <a:rect l="l" t="t" r="r" b="b"/>
            <a:pathLst>
              <a:path w="1280795" h="266064">
                <a:moveTo>
                  <a:pt x="0" y="265455"/>
                </a:moveTo>
                <a:lnTo>
                  <a:pt x="41294" y="265270"/>
                </a:lnTo>
                <a:lnTo>
                  <a:pt x="82589" y="264665"/>
                </a:lnTo>
                <a:lnTo>
                  <a:pt x="123884" y="262617"/>
                </a:lnTo>
                <a:lnTo>
                  <a:pt x="165179" y="256658"/>
                </a:lnTo>
                <a:lnTo>
                  <a:pt x="206474" y="241620"/>
                </a:lnTo>
                <a:lnTo>
                  <a:pt x="247813" y="210008"/>
                </a:lnTo>
                <a:lnTo>
                  <a:pt x="289108" y="157960"/>
                </a:lnTo>
                <a:lnTo>
                  <a:pt x="309733" y="126909"/>
                </a:lnTo>
                <a:lnTo>
                  <a:pt x="330403" y="96460"/>
                </a:lnTo>
                <a:lnTo>
                  <a:pt x="371698" y="50653"/>
                </a:lnTo>
                <a:lnTo>
                  <a:pt x="412986" y="31609"/>
                </a:lnTo>
                <a:lnTo>
                  <a:pt x="433663" y="30444"/>
                </a:lnTo>
                <a:lnTo>
                  <a:pt x="454288" y="32633"/>
                </a:lnTo>
                <a:lnTo>
                  <a:pt x="474951" y="36218"/>
                </a:lnTo>
                <a:lnTo>
                  <a:pt x="495576" y="39291"/>
                </a:lnTo>
                <a:lnTo>
                  <a:pt x="516246" y="40501"/>
                </a:lnTo>
                <a:lnTo>
                  <a:pt x="536871" y="39803"/>
                </a:lnTo>
                <a:lnTo>
                  <a:pt x="557541" y="37524"/>
                </a:lnTo>
                <a:lnTo>
                  <a:pt x="578166" y="34029"/>
                </a:lnTo>
                <a:lnTo>
                  <a:pt x="598835" y="29612"/>
                </a:lnTo>
                <a:lnTo>
                  <a:pt x="619460" y="24536"/>
                </a:lnTo>
                <a:lnTo>
                  <a:pt x="640130" y="19274"/>
                </a:lnTo>
                <a:lnTo>
                  <a:pt x="660800" y="14057"/>
                </a:lnTo>
                <a:lnTo>
                  <a:pt x="702095" y="5633"/>
                </a:lnTo>
                <a:lnTo>
                  <a:pt x="743390" y="928"/>
                </a:lnTo>
                <a:lnTo>
                  <a:pt x="764015" y="0"/>
                </a:lnTo>
                <a:lnTo>
                  <a:pt x="784685" y="0"/>
                </a:lnTo>
                <a:lnTo>
                  <a:pt x="825979" y="2560"/>
                </a:lnTo>
                <a:lnTo>
                  <a:pt x="867274" y="8193"/>
                </a:lnTo>
                <a:lnTo>
                  <a:pt x="908569" y="16476"/>
                </a:lnTo>
                <a:lnTo>
                  <a:pt x="949864" y="26911"/>
                </a:lnTo>
                <a:lnTo>
                  <a:pt x="991152" y="38919"/>
                </a:lnTo>
                <a:lnTo>
                  <a:pt x="1032447" y="52004"/>
                </a:lnTo>
                <a:lnTo>
                  <a:pt x="1073793" y="65690"/>
                </a:lnTo>
                <a:lnTo>
                  <a:pt x="1094418" y="72626"/>
                </a:lnTo>
                <a:lnTo>
                  <a:pt x="1115082" y="79562"/>
                </a:lnTo>
                <a:lnTo>
                  <a:pt x="1156377" y="93250"/>
                </a:lnTo>
                <a:lnTo>
                  <a:pt x="1197671" y="106517"/>
                </a:lnTo>
                <a:lnTo>
                  <a:pt x="1238966" y="119088"/>
                </a:lnTo>
                <a:lnTo>
                  <a:pt x="1259591" y="125046"/>
                </a:lnTo>
                <a:lnTo>
                  <a:pt x="1280261" y="130820"/>
                </a:lnTo>
              </a:path>
            </a:pathLst>
          </a:custGeom>
          <a:ln w="10474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31875" y="2420784"/>
            <a:ext cx="1280795" cy="183515"/>
          </a:xfrm>
          <a:custGeom>
            <a:avLst/>
            <a:gdLst/>
            <a:ahLst/>
            <a:cxnLst/>
            <a:rect l="l" t="t" r="r" b="b"/>
            <a:pathLst>
              <a:path w="1280795" h="183514">
                <a:moveTo>
                  <a:pt x="0" y="183380"/>
                </a:moveTo>
                <a:lnTo>
                  <a:pt x="61964" y="183380"/>
                </a:lnTo>
                <a:lnTo>
                  <a:pt x="82589" y="183332"/>
                </a:lnTo>
                <a:lnTo>
                  <a:pt x="103259" y="183332"/>
                </a:lnTo>
                <a:lnTo>
                  <a:pt x="144554" y="183099"/>
                </a:lnTo>
                <a:lnTo>
                  <a:pt x="185849" y="181517"/>
                </a:lnTo>
                <a:lnTo>
                  <a:pt x="227144" y="173230"/>
                </a:lnTo>
                <a:lnTo>
                  <a:pt x="268438" y="147392"/>
                </a:lnTo>
                <a:lnTo>
                  <a:pt x="309733" y="106937"/>
                </a:lnTo>
                <a:lnTo>
                  <a:pt x="330403" y="87662"/>
                </a:lnTo>
                <a:lnTo>
                  <a:pt x="371698" y="53908"/>
                </a:lnTo>
                <a:lnTo>
                  <a:pt x="412986" y="28258"/>
                </a:lnTo>
                <a:lnTo>
                  <a:pt x="454288" y="21274"/>
                </a:lnTo>
                <a:lnTo>
                  <a:pt x="474951" y="25277"/>
                </a:lnTo>
                <a:lnTo>
                  <a:pt x="495576" y="30258"/>
                </a:lnTo>
                <a:lnTo>
                  <a:pt x="516246" y="32726"/>
                </a:lnTo>
                <a:lnTo>
                  <a:pt x="536871" y="31936"/>
                </a:lnTo>
                <a:lnTo>
                  <a:pt x="557541" y="28210"/>
                </a:lnTo>
                <a:lnTo>
                  <a:pt x="578166" y="22344"/>
                </a:lnTo>
                <a:lnTo>
                  <a:pt x="598835" y="15407"/>
                </a:lnTo>
                <a:lnTo>
                  <a:pt x="619460" y="8704"/>
                </a:lnTo>
                <a:lnTo>
                  <a:pt x="640130" y="3583"/>
                </a:lnTo>
                <a:lnTo>
                  <a:pt x="660800" y="742"/>
                </a:lnTo>
                <a:lnTo>
                  <a:pt x="681425" y="0"/>
                </a:lnTo>
                <a:lnTo>
                  <a:pt x="702095" y="604"/>
                </a:lnTo>
                <a:lnTo>
                  <a:pt x="743390" y="3118"/>
                </a:lnTo>
                <a:lnTo>
                  <a:pt x="784685" y="6003"/>
                </a:lnTo>
                <a:lnTo>
                  <a:pt x="825979" y="10334"/>
                </a:lnTo>
                <a:lnTo>
                  <a:pt x="867274" y="18853"/>
                </a:lnTo>
                <a:lnTo>
                  <a:pt x="908569" y="33937"/>
                </a:lnTo>
                <a:lnTo>
                  <a:pt x="949864" y="55121"/>
                </a:lnTo>
                <a:lnTo>
                  <a:pt x="991152" y="79281"/>
                </a:lnTo>
                <a:lnTo>
                  <a:pt x="1011829" y="91338"/>
                </a:lnTo>
                <a:lnTo>
                  <a:pt x="1053117" y="113685"/>
                </a:lnTo>
                <a:lnTo>
                  <a:pt x="1094418" y="132494"/>
                </a:lnTo>
                <a:lnTo>
                  <a:pt x="1135707" y="147252"/>
                </a:lnTo>
                <a:lnTo>
                  <a:pt x="1177002" y="158285"/>
                </a:lnTo>
                <a:lnTo>
                  <a:pt x="1218296" y="166201"/>
                </a:lnTo>
                <a:lnTo>
                  <a:pt x="1259591" y="171740"/>
                </a:lnTo>
                <a:lnTo>
                  <a:pt x="1280261" y="173835"/>
                </a:lnTo>
              </a:path>
            </a:pathLst>
          </a:custGeom>
          <a:ln w="6983">
            <a:solidFill>
              <a:srgbClr val="F80E1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31875" y="1111285"/>
            <a:ext cx="1271905" cy="1403985"/>
          </a:xfrm>
          <a:custGeom>
            <a:avLst/>
            <a:gdLst/>
            <a:ahLst/>
            <a:cxnLst/>
            <a:rect l="l" t="t" r="r" b="b"/>
            <a:pathLst>
              <a:path w="1271904" h="1403985">
                <a:moveTo>
                  <a:pt x="0" y="1403398"/>
                </a:moveTo>
                <a:lnTo>
                  <a:pt x="41294" y="1400605"/>
                </a:lnTo>
                <a:lnTo>
                  <a:pt x="82589" y="1396882"/>
                </a:lnTo>
                <a:lnTo>
                  <a:pt x="123884" y="1391341"/>
                </a:lnTo>
                <a:lnTo>
                  <a:pt x="165179" y="1382822"/>
                </a:lnTo>
                <a:lnTo>
                  <a:pt x="206474" y="1368716"/>
                </a:lnTo>
                <a:lnTo>
                  <a:pt x="247813" y="1342366"/>
                </a:lnTo>
                <a:lnTo>
                  <a:pt x="289108" y="1286688"/>
                </a:lnTo>
                <a:lnTo>
                  <a:pt x="309733" y="1243108"/>
                </a:lnTo>
                <a:lnTo>
                  <a:pt x="330403" y="1196558"/>
                </a:lnTo>
                <a:lnTo>
                  <a:pt x="351022" y="1159500"/>
                </a:lnTo>
                <a:lnTo>
                  <a:pt x="371698" y="1139061"/>
                </a:lnTo>
                <a:lnTo>
                  <a:pt x="392316" y="1135105"/>
                </a:lnTo>
                <a:lnTo>
                  <a:pt x="412986" y="1142134"/>
                </a:lnTo>
                <a:lnTo>
                  <a:pt x="433663" y="1152465"/>
                </a:lnTo>
                <a:lnTo>
                  <a:pt x="454288" y="1159731"/>
                </a:lnTo>
                <a:lnTo>
                  <a:pt x="474951" y="1161683"/>
                </a:lnTo>
                <a:lnTo>
                  <a:pt x="495576" y="1160198"/>
                </a:lnTo>
                <a:lnTo>
                  <a:pt x="516246" y="1158380"/>
                </a:lnTo>
                <a:lnTo>
                  <a:pt x="536871" y="1158054"/>
                </a:lnTo>
                <a:lnTo>
                  <a:pt x="557541" y="1159404"/>
                </a:lnTo>
                <a:lnTo>
                  <a:pt x="578166" y="1161408"/>
                </a:lnTo>
                <a:lnTo>
                  <a:pt x="598835" y="1162707"/>
                </a:lnTo>
                <a:lnTo>
                  <a:pt x="640130" y="1156658"/>
                </a:lnTo>
                <a:lnTo>
                  <a:pt x="681425" y="1136545"/>
                </a:lnTo>
                <a:lnTo>
                  <a:pt x="702095" y="1124908"/>
                </a:lnTo>
                <a:lnTo>
                  <a:pt x="722720" y="1114710"/>
                </a:lnTo>
                <a:lnTo>
                  <a:pt x="764015" y="1101069"/>
                </a:lnTo>
                <a:lnTo>
                  <a:pt x="805310" y="1096326"/>
                </a:lnTo>
                <a:lnTo>
                  <a:pt x="825979" y="1095763"/>
                </a:lnTo>
                <a:lnTo>
                  <a:pt x="846605" y="1095110"/>
                </a:lnTo>
                <a:lnTo>
                  <a:pt x="887944" y="1089105"/>
                </a:lnTo>
                <a:lnTo>
                  <a:pt x="929239" y="1070439"/>
                </a:lnTo>
                <a:lnTo>
                  <a:pt x="970534" y="1034496"/>
                </a:lnTo>
                <a:lnTo>
                  <a:pt x="1011829" y="979003"/>
                </a:lnTo>
                <a:lnTo>
                  <a:pt x="1032447" y="943296"/>
                </a:lnTo>
                <a:lnTo>
                  <a:pt x="1053117" y="901816"/>
                </a:lnTo>
                <a:lnTo>
                  <a:pt x="1073793" y="854190"/>
                </a:lnTo>
                <a:lnTo>
                  <a:pt x="1094418" y="800048"/>
                </a:lnTo>
                <a:lnTo>
                  <a:pt x="1115082" y="738826"/>
                </a:lnTo>
                <a:lnTo>
                  <a:pt x="1135707" y="670114"/>
                </a:lnTo>
                <a:lnTo>
                  <a:pt x="1156377" y="593388"/>
                </a:lnTo>
                <a:lnTo>
                  <a:pt x="1177002" y="508193"/>
                </a:lnTo>
                <a:lnTo>
                  <a:pt x="1197671" y="414062"/>
                </a:lnTo>
                <a:lnTo>
                  <a:pt x="1218296" y="310706"/>
                </a:lnTo>
                <a:lnTo>
                  <a:pt x="1238966" y="197762"/>
                </a:lnTo>
                <a:lnTo>
                  <a:pt x="1259591" y="75234"/>
                </a:lnTo>
                <a:lnTo>
                  <a:pt x="1271361" y="0"/>
                </a:lnTo>
              </a:path>
            </a:pathLst>
          </a:custGeom>
          <a:ln w="6983">
            <a:solidFill>
              <a:srgbClr val="F80E1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57107" y="1111285"/>
            <a:ext cx="0" cy="1550670"/>
          </a:xfrm>
          <a:custGeom>
            <a:avLst/>
            <a:gdLst/>
            <a:ahLst/>
            <a:cxnLst/>
            <a:rect l="l" t="t" r="r" b="b"/>
            <a:pathLst>
              <a:path h="1550670">
                <a:moveTo>
                  <a:pt x="0" y="1550281"/>
                </a:moveTo>
                <a:lnTo>
                  <a:pt x="0" y="0"/>
                </a:lnTo>
              </a:path>
            </a:pathLst>
          </a:custGeom>
          <a:ln w="3491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27452" y="1111285"/>
            <a:ext cx="0" cy="1550670"/>
          </a:xfrm>
          <a:custGeom>
            <a:avLst/>
            <a:gdLst/>
            <a:ahLst/>
            <a:cxnLst/>
            <a:rect l="l" t="t" r="r" b="b"/>
            <a:pathLst>
              <a:path h="1550670">
                <a:moveTo>
                  <a:pt x="0" y="1550281"/>
                </a:moveTo>
                <a:lnTo>
                  <a:pt x="0" y="0"/>
                </a:lnTo>
              </a:path>
            </a:pathLst>
          </a:custGeom>
          <a:ln w="3491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13301" y="1111285"/>
            <a:ext cx="0" cy="1550670"/>
          </a:xfrm>
          <a:custGeom>
            <a:avLst/>
            <a:gdLst/>
            <a:ahLst/>
            <a:cxnLst/>
            <a:rect l="l" t="t" r="r" b="b"/>
            <a:pathLst>
              <a:path h="1550670">
                <a:moveTo>
                  <a:pt x="0" y="1550281"/>
                </a:moveTo>
                <a:lnTo>
                  <a:pt x="0" y="0"/>
                </a:lnTo>
              </a:path>
            </a:pathLst>
          </a:custGeom>
          <a:ln w="3491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228850" y="1349375"/>
            <a:ext cx="92333" cy="9912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231F20"/>
                </a:solidFill>
                <a:latin typeface="Tahoma"/>
                <a:cs typeface="Tahoma"/>
              </a:rPr>
              <a:t>Pr(</a:t>
            </a:r>
            <a:r>
              <a:rPr sz="600" spc="-20" dirty="0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sz="600" dirty="0">
                <a:solidFill>
                  <a:srgbClr val="231F20"/>
                </a:solidFill>
                <a:latin typeface="Tahoma"/>
                <a:cs typeface="Tahoma"/>
              </a:rPr>
              <a:t>age</a:t>
            </a:r>
            <a:r>
              <a:rPr sz="600" i="1" dirty="0">
                <a:solidFill>
                  <a:srgbClr val="231F20"/>
                </a:solidFill>
                <a:latin typeface="Verdana"/>
                <a:cs typeface="Verdana"/>
              </a:rPr>
              <a:t>&gt;</a:t>
            </a:r>
            <a:r>
              <a:rPr sz="600" dirty="0">
                <a:solidFill>
                  <a:srgbClr val="231F20"/>
                </a:solidFill>
                <a:latin typeface="Tahoma"/>
                <a:cs typeface="Tahoma"/>
              </a:rPr>
              <a:t>250</a:t>
            </a:r>
            <a:r>
              <a:rPr sz="600" spc="-2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600" i="1" dirty="0">
                <a:solidFill>
                  <a:srgbClr val="231F20"/>
                </a:solidFill>
                <a:latin typeface="Arial"/>
                <a:cs typeface="Arial"/>
              </a:rPr>
              <a:t>| </a:t>
            </a:r>
            <a:r>
              <a:rPr sz="600" spc="-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600" dirty="0">
                <a:solidFill>
                  <a:srgbClr val="231F20"/>
                </a:solidFill>
                <a:latin typeface="Tahoma"/>
                <a:cs typeface="Tahoma"/>
              </a:rPr>
              <a:t>ge)</a:t>
            </a:r>
            <a:endParaRPr sz="6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7592"/>
            <a:ext cx="397621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4770">
              <a:lnSpc>
                <a:spcPct val="100000"/>
              </a:lnSpc>
            </a:pPr>
            <a:r>
              <a:rPr sz="2400" b="1" spc="15" dirty="0">
                <a:solidFill>
                  <a:srgbClr val="FF0000"/>
                </a:solidFill>
              </a:rPr>
              <a:t>Knot</a:t>
            </a:r>
            <a:r>
              <a:rPr sz="2400" b="1" spc="130" dirty="0">
                <a:solidFill>
                  <a:srgbClr val="FF0000"/>
                </a:solidFill>
              </a:rPr>
              <a:t> </a:t>
            </a:r>
            <a:r>
              <a:rPr sz="2400" b="1" spc="-40" dirty="0">
                <a:solidFill>
                  <a:srgbClr val="FF0000"/>
                </a:solidFill>
              </a:rPr>
              <a:t>placeme</a:t>
            </a:r>
            <a:r>
              <a:rPr sz="2400" b="1" spc="-90" dirty="0">
                <a:solidFill>
                  <a:srgbClr val="FF0000"/>
                </a:solidFill>
              </a:rPr>
              <a:t>n</a:t>
            </a:r>
            <a:r>
              <a:rPr sz="2400" b="1" spc="55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358775"/>
            <a:ext cx="4495800" cy="103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marR="5080" indent="-132080">
              <a:lnSpc>
                <a:spcPct val="102600"/>
              </a:lnSpc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-30" dirty="0">
                <a:latin typeface="Georgia"/>
                <a:cs typeface="Georgia"/>
              </a:rPr>
              <a:t>One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strategy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is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decide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i="1" spc="265" dirty="0">
                <a:latin typeface="Arial"/>
                <a:cs typeface="Arial"/>
              </a:rPr>
              <a:t>K</a:t>
            </a:r>
            <a:r>
              <a:rPr sz="1100" dirty="0">
                <a:latin typeface="Georgia"/>
                <a:cs typeface="Georgia"/>
              </a:rPr>
              <a:t>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80" dirty="0">
                <a:latin typeface="Georgia"/>
                <a:cs typeface="Georgia"/>
              </a:rPr>
              <a:t>n</a:t>
            </a:r>
            <a:r>
              <a:rPr sz="1100" spc="-40" dirty="0">
                <a:latin typeface="Georgia"/>
                <a:cs typeface="Georgia"/>
              </a:rPr>
              <a:t>u</a:t>
            </a:r>
            <a:r>
              <a:rPr sz="1100" spc="-90" dirty="0">
                <a:latin typeface="Georgia"/>
                <a:cs typeface="Georgia"/>
              </a:rPr>
              <a:t>m</a:t>
            </a:r>
            <a:r>
              <a:rPr sz="1100" spc="15" dirty="0">
                <a:latin typeface="Georgia"/>
                <a:cs typeface="Georgia"/>
              </a:rPr>
              <a:t>b</a:t>
            </a:r>
            <a:r>
              <a:rPr sz="1100" spc="-40" dirty="0">
                <a:latin typeface="Georgia"/>
                <a:cs typeface="Georgia"/>
              </a:rPr>
              <a:t>er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knots,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and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then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place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them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at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appropriate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qua</a:t>
            </a:r>
            <a:r>
              <a:rPr sz="1100" spc="-70" dirty="0">
                <a:latin typeface="Georgia"/>
                <a:cs typeface="Georgia"/>
              </a:rPr>
              <a:t>n</a:t>
            </a:r>
            <a:r>
              <a:rPr sz="1100" spc="-25" dirty="0">
                <a:latin typeface="Georgia"/>
                <a:cs typeface="Georgia"/>
              </a:rPr>
              <a:t>tiles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obser</a:t>
            </a:r>
            <a:r>
              <a:rPr sz="1100" spc="-60" dirty="0">
                <a:latin typeface="Georgia"/>
                <a:cs typeface="Georgia"/>
              </a:rPr>
              <a:t>v</a:t>
            </a:r>
            <a:r>
              <a:rPr sz="1100" spc="-50" dirty="0">
                <a:latin typeface="Georgia"/>
                <a:cs typeface="Georgia"/>
              </a:rPr>
              <a:t>e</a:t>
            </a:r>
            <a:r>
              <a:rPr sz="1100" spc="-35" dirty="0">
                <a:latin typeface="Georgia"/>
                <a:cs typeface="Georgia"/>
              </a:rPr>
              <a:t>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250" dirty="0">
                <a:latin typeface="Arial"/>
                <a:cs typeface="Arial"/>
              </a:rPr>
              <a:t>X</a:t>
            </a:r>
            <a:r>
              <a:rPr sz="1100" dirty="0">
                <a:latin typeface="Georgia"/>
                <a:cs typeface="Georgia"/>
              </a:rPr>
              <a:t>.</a:t>
            </a:r>
          </a:p>
          <a:p>
            <a:pPr marL="144780" marR="347980" indent="-132080">
              <a:lnSpc>
                <a:spcPct val="102600"/>
              </a:lnSpc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cubic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spline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with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i="1" spc="190" dirty="0">
                <a:latin typeface="Arial"/>
                <a:cs typeface="Arial"/>
              </a:rPr>
              <a:t>K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-30" dirty="0">
                <a:latin typeface="Georgia"/>
                <a:cs typeface="Georgia"/>
              </a:rPr>
              <a:t>knots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has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190" dirty="0">
                <a:latin typeface="Arial"/>
                <a:cs typeface="Arial"/>
              </a:rPr>
              <a:t>K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85" dirty="0">
                <a:latin typeface="Georgia"/>
                <a:cs typeface="Georgia"/>
              </a:rPr>
              <a:t>4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paramete</a:t>
            </a:r>
            <a:r>
              <a:rPr sz="1100" spc="-40" dirty="0">
                <a:latin typeface="Georgia"/>
                <a:cs typeface="Georgia"/>
              </a:rPr>
              <a:t>rs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or</a:t>
            </a:r>
            <a:r>
              <a:rPr sz="1100" spc="-35" dirty="0">
                <a:latin typeface="Georgia"/>
                <a:cs typeface="Georgia"/>
              </a:rPr>
              <a:t> degrees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freedom.</a:t>
            </a:r>
            <a:endParaRPr sz="1100" dirty="0">
              <a:latin typeface="Georgia"/>
              <a:cs typeface="Georgia"/>
            </a:endParaRPr>
          </a:p>
          <a:p>
            <a:pPr marL="144780" indent="-13208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natural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s</a:t>
            </a:r>
            <a:r>
              <a:rPr sz="1100" spc="-35" dirty="0">
                <a:latin typeface="Georgia"/>
                <a:cs typeface="Georgia"/>
              </a:rPr>
              <a:t>pline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with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i="1" spc="190" dirty="0">
                <a:latin typeface="Arial"/>
                <a:cs typeface="Arial"/>
              </a:rPr>
              <a:t>K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-30" dirty="0">
                <a:latin typeface="Georgia"/>
                <a:cs typeface="Georgia"/>
              </a:rPr>
              <a:t>knots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has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190" dirty="0">
                <a:latin typeface="Arial"/>
                <a:cs typeface="Arial"/>
              </a:rPr>
              <a:t>K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-40" dirty="0">
                <a:latin typeface="Georgia"/>
                <a:cs typeface="Georgia"/>
              </a:rPr>
              <a:t>degrees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freedom</a:t>
            </a:r>
            <a:r>
              <a:rPr sz="1100" spc="-40" dirty="0" smtClean="0">
                <a:latin typeface="Georgia"/>
                <a:cs typeface="Georgia"/>
              </a:rPr>
              <a:t>.</a:t>
            </a:r>
            <a:endParaRPr lang="en-US" sz="1100" spc="-40" dirty="0" smtClean="0">
              <a:latin typeface="Georgia"/>
              <a:cs typeface="Georgia"/>
            </a:endParaRPr>
          </a:p>
          <a:p>
            <a:pPr marL="144780" indent="-13208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en-US" sz="1100" spc="-40" dirty="0" smtClean="0">
                <a:latin typeface="Georgia"/>
                <a:cs typeface="Georgia"/>
              </a:rPr>
              <a:t>Polynomial show wild behavior, especially near the end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7250" y="1730375"/>
            <a:ext cx="1951049" cy="1339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0381" y="1800258"/>
            <a:ext cx="98425" cy="11296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50    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100   </a:t>
            </a:r>
            <a:r>
              <a:rPr sz="550" spc="1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150   </a:t>
            </a:r>
            <a:r>
              <a:rPr sz="550" spc="1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200   </a:t>
            </a:r>
            <a:r>
              <a:rPr sz="550" spc="1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250   </a:t>
            </a:r>
            <a:r>
              <a:rPr sz="550" spc="1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300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4058" y="3132883"/>
            <a:ext cx="10668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" dirty="0">
                <a:latin typeface="Arial"/>
                <a:cs typeface="Arial"/>
              </a:rPr>
              <a:t>20</a:t>
            </a:r>
            <a:endParaRPr sz="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9530" y="3132883"/>
            <a:ext cx="10668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" dirty="0">
                <a:latin typeface="Arial"/>
                <a:cs typeface="Arial"/>
              </a:rPr>
              <a:t>30</a:t>
            </a:r>
            <a:endParaRPr sz="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4953" y="3132883"/>
            <a:ext cx="38227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7655" algn="l"/>
              </a:tabLst>
            </a:pPr>
            <a:r>
              <a:rPr sz="550" spc="10" dirty="0">
                <a:latin typeface="Arial"/>
                <a:cs typeface="Arial"/>
              </a:rPr>
              <a:t>40	50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5799" y="3132883"/>
            <a:ext cx="10668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" dirty="0">
                <a:latin typeface="Arial"/>
                <a:cs typeface="Arial"/>
              </a:rPr>
              <a:t>60</a:t>
            </a:r>
            <a:endParaRPr sz="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1221" y="3132883"/>
            <a:ext cx="10668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" dirty="0">
                <a:latin typeface="Arial"/>
                <a:cs typeface="Arial"/>
              </a:rPr>
              <a:t>70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6644" y="3132883"/>
            <a:ext cx="10668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" dirty="0">
                <a:latin typeface="Arial"/>
                <a:cs typeface="Arial"/>
              </a:rPr>
              <a:t>80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28547" y="3307539"/>
            <a:ext cx="15494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" dirty="0">
                <a:latin typeface="Arial"/>
                <a:cs typeface="Arial"/>
              </a:rPr>
              <a:t>Age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15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7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23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727" y="2293567"/>
            <a:ext cx="98425" cy="212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25" dirty="0">
                <a:latin typeface="Arial"/>
                <a:cs typeface="Arial"/>
              </a:rPr>
              <a:t>W</a:t>
            </a:r>
            <a:r>
              <a:rPr sz="550" dirty="0">
                <a:latin typeface="Arial"/>
                <a:cs typeface="Arial"/>
              </a:rPr>
              <a:t>age</a:t>
            </a:r>
            <a:endParaRPr sz="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8920" y="1785258"/>
            <a:ext cx="55562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sz="450" dirty="0">
                <a:latin typeface="Arial"/>
                <a:cs typeface="Arial"/>
              </a:rPr>
              <a:t>Natu</a:t>
            </a:r>
            <a:r>
              <a:rPr sz="450" spc="-5" dirty="0">
                <a:latin typeface="Arial"/>
                <a:cs typeface="Arial"/>
              </a:rPr>
              <a:t>r</a:t>
            </a:r>
            <a:r>
              <a:rPr sz="450" dirty="0">
                <a:latin typeface="Arial"/>
                <a:cs typeface="Arial"/>
              </a:rPr>
              <a:t>al Cubic Spline </a:t>
            </a:r>
            <a:r>
              <a:rPr sz="450" spc="-25" dirty="0">
                <a:latin typeface="Arial"/>
                <a:cs typeface="Arial"/>
              </a:rPr>
              <a:t>P</a:t>
            </a:r>
            <a:r>
              <a:rPr sz="450" dirty="0">
                <a:latin typeface="Arial"/>
                <a:cs typeface="Arial"/>
              </a:rPr>
              <a:t>olynomial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32823" y="1749160"/>
            <a:ext cx="1191895" cy="125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</a:pPr>
            <a:r>
              <a:rPr sz="1100" spc="-30" dirty="0">
                <a:latin typeface="Georgia"/>
                <a:cs typeface="Georgia"/>
              </a:rPr>
              <a:t>Comparison   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dirty="0">
                <a:latin typeface="Georgia"/>
                <a:cs typeface="Georgia"/>
              </a:rPr>
              <a:t>   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degree-14</a:t>
            </a:r>
            <a:r>
              <a:rPr sz="1100" dirty="0">
                <a:latin typeface="Georgia"/>
                <a:cs typeface="Georgia"/>
              </a:rPr>
              <a:t>   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</a:t>
            </a:r>
            <a:r>
              <a:rPr sz="1100" spc="-35" dirty="0">
                <a:latin typeface="Georgia"/>
                <a:cs typeface="Georgia"/>
              </a:rPr>
              <a:t>olyno-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mial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7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</a:t>
            </a:r>
            <a:r>
              <a:rPr sz="1100" spc="-40" dirty="0">
                <a:latin typeface="Georgia"/>
                <a:cs typeface="Georgia"/>
              </a:rPr>
              <a:t>n</a:t>
            </a:r>
            <a:r>
              <a:rPr sz="1100" spc="-35" dirty="0">
                <a:latin typeface="Georgia"/>
                <a:cs typeface="Georgia"/>
              </a:rPr>
              <a:t>d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7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8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natural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cubic</a:t>
            </a:r>
            <a:r>
              <a:rPr sz="1100" dirty="0">
                <a:latin typeface="Georgia"/>
                <a:cs typeface="Georgia"/>
              </a:rPr>
              <a:t>  </a:t>
            </a:r>
            <a:r>
              <a:rPr sz="1100" spc="-5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splin</a:t>
            </a:r>
            <a:r>
              <a:rPr sz="1100" spc="-50" dirty="0">
                <a:latin typeface="Georgia"/>
                <a:cs typeface="Georgia"/>
              </a:rPr>
              <a:t>e</a:t>
            </a:r>
            <a:r>
              <a:rPr sz="1100" dirty="0">
                <a:latin typeface="Georgia"/>
                <a:cs typeface="Georgia"/>
              </a:rPr>
              <a:t>,  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ea</a:t>
            </a:r>
            <a:r>
              <a:rPr sz="1100" spc="-60" dirty="0">
                <a:latin typeface="Georgia"/>
                <a:cs typeface="Georgia"/>
              </a:rPr>
              <a:t>c</a:t>
            </a:r>
            <a:r>
              <a:rPr sz="1100" spc="-40" dirty="0">
                <a:latin typeface="Georgia"/>
                <a:cs typeface="Georgia"/>
              </a:rPr>
              <a:t>h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with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15df.</a:t>
            </a:r>
            <a:endParaRPr sz="1100">
              <a:latin typeface="Georgia"/>
              <a:cs typeface="Georgia"/>
            </a:endParaRPr>
          </a:p>
          <a:p>
            <a:pPr marL="12700" marR="41910" algn="just">
              <a:lnSpc>
                <a:spcPct val="112900"/>
              </a:lnSpc>
              <a:spcBef>
                <a:spcPts val="475"/>
              </a:spcBef>
            </a:pPr>
            <a:r>
              <a:rPr sz="1000" spc="-80" dirty="0">
                <a:solidFill>
                  <a:srgbClr val="BF7F3F"/>
                </a:solidFill>
                <a:latin typeface="Courier New"/>
                <a:cs typeface="Courier New"/>
              </a:rPr>
              <a:t>ns(age, df=14) poly(age, deg=14)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45" y="53975"/>
            <a:ext cx="397621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5075">
              <a:lnSpc>
                <a:spcPct val="100000"/>
              </a:lnSpc>
            </a:pPr>
            <a:r>
              <a:rPr lang="en-US" sz="2400" b="1" spc="-55" dirty="0" smtClean="0">
                <a:solidFill>
                  <a:srgbClr val="FF0000"/>
                </a:solidFill>
              </a:rPr>
              <a:t>7.5 </a:t>
            </a:r>
            <a:r>
              <a:rPr sz="2400" b="1" spc="-55" dirty="0" smtClean="0">
                <a:solidFill>
                  <a:srgbClr val="FF0000"/>
                </a:solidFill>
              </a:rPr>
              <a:t>Sm</a:t>
            </a:r>
            <a:r>
              <a:rPr sz="2400" b="1" spc="-5" dirty="0" smtClean="0">
                <a:solidFill>
                  <a:srgbClr val="FF0000"/>
                </a:solidFill>
              </a:rPr>
              <a:t>o</a:t>
            </a:r>
            <a:r>
              <a:rPr sz="2400" b="1" spc="-20" dirty="0" smtClean="0">
                <a:solidFill>
                  <a:srgbClr val="FF0000"/>
                </a:solidFill>
              </a:rPr>
              <a:t>othing</a:t>
            </a:r>
            <a:r>
              <a:rPr sz="2400" b="1" spc="130" dirty="0" smtClean="0">
                <a:solidFill>
                  <a:srgbClr val="FF0000"/>
                </a:solidFill>
              </a:rPr>
              <a:t> </a:t>
            </a:r>
            <a:r>
              <a:rPr sz="2400" b="1" spc="-35" dirty="0">
                <a:solidFill>
                  <a:srgbClr val="FF0000"/>
                </a:solidFill>
              </a:rPr>
              <a:t>Splines</a:t>
            </a:r>
          </a:p>
        </p:txBody>
      </p:sp>
      <p:sp>
        <p:nvSpPr>
          <p:cNvPr id="3" name="object 3"/>
          <p:cNvSpPr/>
          <p:nvPr/>
        </p:nvSpPr>
        <p:spPr>
          <a:xfrm>
            <a:off x="2751562" y="381859"/>
            <a:ext cx="511444" cy="516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95250" y="619343"/>
                <a:ext cx="4419600" cy="69910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sz="1100" dirty="0" smtClean="0">
                    <a:latin typeface="Georgia"/>
                    <a:cs typeface="Georgia"/>
                  </a:rPr>
                  <a:t>This</a:t>
                </a:r>
                <a:r>
                  <a:rPr lang="en-US" sz="1100" spc="95" dirty="0">
                    <a:latin typeface="Georgia"/>
                    <a:cs typeface="Georgia"/>
                  </a:rPr>
                  <a:t> </a:t>
                </a:r>
                <a:r>
                  <a:rPr lang="en-US" sz="1100" spc="-45" dirty="0">
                    <a:latin typeface="Georgia"/>
                    <a:cs typeface="Georgia"/>
                  </a:rPr>
                  <a:t>sec</a:t>
                </a:r>
                <a:r>
                  <a:rPr lang="en-US" sz="1100" spc="35" dirty="0">
                    <a:latin typeface="Georgia"/>
                    <a:cs typeface="Georgia"/>
                  </a:rPr>
                  <a:t>t</a:t>
                </a:r>
                <a:r>
                  <a:rPr lang="en-US" sz="1100" spc="-45" dirty="0">
                    <a:latin typeface="Georgia"/>
                    <a:cs typeface="Georgia"/>
                  </a:rPr>
                  <a:t>ion</a:t>
                </a:r>
                <a:r>
                  <a:rPr lang="en-US" sz="1100" spc="95" dirty="0">
                    <a:latin typeface="Georgia"/>
                    <a:cs typeface="Georgia"/>
                  </a:rPr>
                  <a:t> </a:t>
                </a:r>
                <a:r>
                  <a:rPr lang="en-US" sz="1100" spc="-40" dirty="0">
                    <a:latin typeface="Georgia"/>
                    <a:cs typeface="Georgia"/>
                  </a:rPr>
                  <a:t>is</a:t>
                </a:r>
                <a:r>
                  <a:rPr lang="en-US" sz="1100" spc="95" dirty="0">
                    <a:latin typeface="Georgia"/>
                    <a:cs typeface="Georgia"/>
                  </a:rPr>
                  <a:t> </a:t>
                </a:r>
                <a:r>
                  <a:rPr lang="en-US" sz="1100" spc="-15" dirty="0">
                    <a:latin typeface="Georgia"/>
                    <a:cs typeface="Georgia"/>
                  </a:rPr>
                  <a:t>a</a:t>
                </a:r>
                <a:r>
                  <a:rPr lang="en-US" sz="1100" spc="95" dirty="0">
                    <a:latin typeface="Georgia"/>
                    <a:cs typeface="Georgia"/>
                  </a:rPr>
                  <a:t> </a:t>
                </a:r>
                <a:r>
                  <a:rPr lang="en-US" sz="1100" spc="-5" dirty="0">
                    <a:latin typeface="Georgia"/>
                    <a:cs typeface="Georgia"/>
                  </a:rPr>
                  <a:t>little</a:t>
                </a:r>
                <a:r>
                  <a:rPr lang="en-US" sz="1100" spc="100" dirty="0">
                    <a:latin typeface="Georgia"/>
                    <a:cs typeface="Georgia"/>
                  </a:rPr>
                  <a:t> </a:t>
                </a:r>
                <a:r>
                  <a:rPr lang="en-US" sz="1100" dirty="0">
                    <a:latin typeface="Georgia"/>
                    <a:cs typeface="Georgia"/>
                  </a:rPr>
                  <a:t>bit</a:t>
                </a:r>
                <a:r>
                  <a:rPr lang="en-US" sz="1100" spc="95" dirty="0">
                    <a:latin typeface="Georgia"/>
                    <a:cs typeface="Georgia"/>
                  </a:rPr>
                  <a:t> </a:t>
                </a:r>
                <a:r>
                  <a:rPr lang="en-US" sz="1100" spc="-20" dirty="0">
                    <a:latin typeface="Georgia"/>
                    <a:cs typeface="Georgia"/>
                  </a:rPr>
                  <a:t>mathematical</a:t>
                </a:r>
                <a:endParaRPr lang="en-US" sz="1100" dirty="0">
                  <a:latin typeface="Georgia"/>
                  <a:cs typeface="Georgia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60"/>
                  </a:spcBef>
                </a:pPr>
                <a:r>
                  <a:rPr lang="en-US" sz="1100" spc="-25" dirty="0">
                    <a:latin typeface="Georgia"/>
                    <a:cs typeface="Georgia"/>
                  </a:rPr>
                  <a:t>Consider</a:t>
                </a:r>
                <a:r>
                  <a:rPr lang="en-US" sz="1100" spc="100" dirty="0">
                    <a:latin typeface="Georgia"/>
                    <a:cs typeface="Georgia"/>
                  </a:rPr>
                  <a:t> </a:t>
                </a:r>
                <a:r>
                  <a:rPr lang="en-US" sz="1100" spc="-20" dirty="0">
                    <a:latin typeface="Georgia"/>
                    <a:cs typeface="Georgia"/>
                  </a:rPr>
                  <a:t>this</a:t>
                </a:r>
                <a:r>
                  <a:rPr lang="en-US" sz="1100" spc="95" dirty="0">
                    <a:latin typeface="Georgia"/>
                    <a:cs typeface="Georgia"/>
                  </a:rPr>
                  <a:t> </a:t>
                </a:r>
                <a:r>
                  <a:rPr lang="en-US" sz="1100" spc="-25" dirty="0">
                    <a:latin typeface="Georgia"/>
                    <a:cs typeface="Georgia"/>
                  </a:rPr>
                  <a:t>criterion</a:t>
                </a:r>
                <a:r>
                  <a:rPr lang="en-US" sz="1100" spc="100" dirty="0">
                    <a:latin typeface="Georgia"/>
                    <a:cs typeface="Georgia"/>
                  </a:rPr>
                  <a:t> </a:t>
                </a:r>
                <a:r>
                  <a:rPr lang="en-US" sz="1100" spc="-35" dirty="0">
                    <a:latin typeface="Georgia"/>
                    <a:cs typeface="Georgia"/>
                  </a:rPr>
                  <a:t>for</a:t>
                </a:r>
                <a:r>
                  <a:rPr lang="en-US" sz="1100" spc="95" dirty="0">
                    <a:latin typeface="Georgia"/>
                    <a:cs typeface="Georgia"/>
                  </a:rPr>
                  <a:t> </a:t>
                </a:r>
                <a:r>
                  <a:rPr lang="en-US" sz="1100" spc="-15" dirty="0">
                    <a:latin typeface="Georgia"/>
                    <a:cs typeface="Georgia"/>
                  </a:rPr>
                  <a:t>fitting</a:t>
                </a:r>
                <a:r>
                  <a:rPr lang="en-US" sz="1100" spc="95" dirty="0">
                    <a:latin typeface="Georgia"/>
                    <a:cs typeface="Georgia"/>
                  </a:rPr>
                  <a:t> </a:t>
                </a:r>
                <a:r>
                  <a:rPr lang="en-US" sz="1100" spc="-15" dirty="0">
                    <a:latin typeface="Georgia"/>
                    <a:cs typeface="Georgia"/>
                  </a:rPr>
                  <a:t>a</a:t>
                </a:r>
                <a:r>
                  <a:rPr lang="en-US" sz="1100" spc="95" dirty="0">
                    <a:latin typeface="Georgia"/>
                    <a:cs typeface="Georgia"/>
                  </a:rPr>
                  <a:t> </a:t>
                </a:r>
                <a:r>
                  <a:rPr lang="en-US" sz="1100" spc="-60" dirty="0">
                    <a:latin typeface="Georgia"/>
                    <a:cs typeface="Georgia"/>
                  </a:rPr>
                  <a:t>sm</a:t>
                </a:r>
                <a:r>
                  <a:rPr lang="en-US" sz="1100" spc="-20" dirty="0">
                    <a:latin typeface="Georgia"/>
                    <a:cs typeface="Georgia"/>
                  </a:rPr>
                  <a:t>ooth</a:t>
                </a:r>
                <a:r>
                  <a:rPr lang="en-US" sz="1100" spc="95" dirty="0">
                    <a:latin typeface="Georgia"/>
                    <a:cs typeface="Georgia"/>
                  </a:rPr>
                  <a:t> </a:t>
                </a:r>
                <a:r>
                  <a:rPr lang="en-US" sz="1100" spc="-30" dirty="0">
                    <a:latin typeface="Georgia"/>
                    <a:cs typeface="Georgia"/>
                  </a:rPr>
                  <a:t>function</a:t>
                </a:r>
                <a:r>
                  <a:rPr lang="en-US" sz="1100" spc="95" dirty="0">
                    <a:latin typeface="Georgia"/>
                    <a:cs typeface="Georgia"/>
                  </a:rPr>
                  <a:t> </a:t>
                </a:r>
                <a:r>
                  <a:rPr lang="en-US" sz="1100" i="1" spc="-60" dirty="0">
                    <a:latin typeface="Arial"/>
                    <a:cs typeface="Arial"/>
                  </a:rPr>
                  <a:t>g</a:t>
                </a:r>
                <a:r>
                  <a:rPr lang="en-US" sz="1100" spc="5" dirty="0">
                    <a:latin typeface="Georgia"/>
                    <a:cs typeface="Georgia"/>
                  </a:rPr>
                  <a:t>(</a:t>
                </a:r>
                <a:r>
                  <a:rPr lang="en-US" sz="1100" i="1" spc="70" dirty="0">
                    <a:latin typeface="Arial"/>
                    <a:cs typeface="Arial"/>
                  </a:rPr>
                  <a:t>x</a:t>
                </a:r>
                <a:r>
                  <a:rPr lang="en-US" sz="1100" spc="5" dirty="0">
                    <a:latin typeface="Georgia"/>
                    <a:cs typeface="Georgia"/>
                  </a:rPr>
                  <a:t>)</a:t>
                </a:r>
                <a:r>
                  <a:rPr lang="en-US" sz="1100" spc="95" dirty="0">
                    <a:latin typeface="Georgia"/>
                    <a:cs typeface="Georgia"/>
                  </a:rPr>
                  <a:t> </a:t>
                </a:r>
                <a:r>
                  <a:rPr lang="en-US" sz="1100" spc="-5" dirty="0">
                    <a:latin typeface="Georgia"/>
                    <a:cs typeface="Georgia"/>
                  </a:rPr>
                  <a:t>to </a:t>
                </a:r>
                <a:r>
                  <a:rPr lang="en-US" sz="1100" spc="-55" dirty="0">
                    <a:latin typeface="Georgia"/>
                    <a:cs typeface="Georgia"/>
                  </a:rPr>
                  <a:t>some</a:t>
                </a:r>
                <a:r>
                  <a:rPr lang="en-US" sz="1100" spc="95" dirty="0">
                    <a:latin typeface="Georgia"/>
                    <a:cs typeface="Georgia"/>
                  </a:rPr>
                  <a:t> </a:t>
                </a:r>
                <a:r>
                  <a:rPr lang="en-US" sz="1100" spc="-10" dirty="0">
                    <a:latin typeface="Georgia"/>
                    <a:cs typeface="Georgia"/>
                  </a:rPr>
                  <a:t>data</a:t>
                </a:r>
                <a:r>
                  <a:rPr lang="en-US" sz="1100" spc="-10" dirty="0" smtClean="0">
                    <a:latin typeface="Georgia"/>
                    <a:cs typeface="Georgia"/>
                  </a:rPr>
                  <a:t>:</a:t>
                </a:r>
              </a:p>
              <a:p>
                <a:pPr marL="12700" marR="5080">
                  <a:lnSpc>
                    <a:spcPct val="102600"/>
                  </a:lnSpc>
                  <a:spcBef>
                    <a:spcPts val="560"/>
                  </a:spcBef>
                </a:pPr>
                <a:r>
                  <a:rPr lang="en-US" sz="1100" dirty="0" smtClean="0"/>
                  <a:t>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AE" sz="1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AE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nary>
                  </m:oMath>
                </a14:m>
                <a:endParaRPr lang="ar-AE" sz="11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619343"/>
                <a:ext cx="4419600" cy="699102"/>
              </a:xfrm>
              <a:prstGeom prst="rect">
                <a:avLst/>
              </a:prstGeom>
              <a:blipFill rotWithShape="0">
                <a:blip r:embed="rId4"/>
                <a:stretch>
                  <a:fillRect l="-1793" t="-7895" b="-7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16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7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23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522" y="1577975"/>
            <a:ext cx="4395396" cy="155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marR="53975" indent="-132080">
              <a:lnSpc>
                <a:spcPct val="102600"/>
              </a:lnSpc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400" spc="5" dirty="0">
                <a:latin typeface="Georgia"/>
                <a:cs typeface="Georgia"/>
              </a:rPr>
              <a:t>The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first</a:t>
            </a:r>
            <a:r>
              <a:rPr sz="1400" spc="10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term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is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RSS,</a:t>
            </a:r>
            <a:r>
              <a:rPr sz="1400" spc="10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and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tries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to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ma</a:t>
            </a:r>
            <a:r>
              <a:rPr sz="1400" spc="-55" dirty="0">
                <a:latin typeface="Georgia"/>
                <a:cs typeface="Georgia"/>
              </a:rPr>
              <a:t>k</a:t>
            </a:r>
            <a:r>
              <a:rPr sz="1400" spc="-50" dirty="0">
                <a:latin typeface="Georgia"/>
                <a:cs typeface="Georgia"/>
              </a:rPr>
              <a:t>e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i="1" spc="-60" dirty="0">
                <a:latin typeface="Arial"/>
                <a:cs typeface="Arial"/>
              </a:rPr>
              <a:t>g</a:t>
            </a:r>
            <a:r>
              <a:rPr sz="1400" spc="5" dirty="0">
                <a:latin typeface="Georgia"/>
                <a:cs typeface="Georgia"/>
              </a:rPr>
              <a:t>(</a:t>
            </a:r>
            <a:r>
              <a:rPr sz="1400" i="1" spc="70" dirty="0">
                <a:latin typeface="Arial"/>
                <a:cs typeface="Arial"/>
              </a:rPr>
              <a:t>x</a:t>
            </a:r>
            <a:r>
              <a:rPr sz="1400" spc="5" dirty="0">
                <a:latin typeface="Georgia"/>
                <a:cs typeface="Georgia"/>
              </a:rPr>
              <a:t>)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mat</a:t>
            </a:r>
            <a:r>
              <a:rPr sz="1400" spc="-40" dirty="0">
                <a:latin typeface="Georgia"/>
                <a:cs typeface="Georgia"/>
              </a:rPr>
              <a:t>ch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the</a:t>
            </a:r>
            <a:r>
              <a:rPr sz="1400" spc="-10" dirty="0">
                <a:latin typeface="Georgia"/>
                <a:cs typeface="Georgia"/>
              </a:rPr>
              <a:t> data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10" dirty="0">
                <a:latin typeface="Georgia"/>
                <a:cs typeface="Georgia"/>
              </a:rPr>
              <a:t>at</a:t>
            </a:r>
            <a:r>
              <a:rPr sz="1400" spc="10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ea</a:t>
            </a:r>
            <a:r>
              <a:rPr sz="1400" spc="-60" dirty="0">
                <a:latin typeface="Georgia"/>
                <a:cs typeface="Georgia"/>
              </a:rPr>
              <a:t>c</a:t>
            </a:r>
            <a:r>
              <a:rPr sz="1400" spc="-40" dirty="0">
                <a:latin typeface="Georgia"/>
                <a:cs typeface="Georgia"/>
              </a:rPr>
              <a:t>h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i="1" spc="70" dirty="0">
                <a:latin typeface="Arial"/>
                <a:cs typeface="Arial"/>
              </a:rPr>
              <a:t>x</a:t>
            </a:r>
            <a:r>
              <a:rPr sz="1400" i="1" spc="240" baseline="-10416" dirty="0">
                <a:latin typeface="Arial"/>
                <a:cs typeface="Arial"/>
              </a:rPr>
              <a:t>i</a:t>
            </a:r>
            <a:r>
              <a:rPr sz="1400" dirty="0">
                <a:latin typeface="Georgia"/>
                <a:cs typeface="Georgia"/>
              </a:rPr>
              <a:t>.</a:t>
            </a:r>
          </a:p>
          <a:p>
            <a:pPr marL="144780" marR="5080" indent="-13208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400" spc="5" dirty="0">
                <a:latin typeface="Georgia"/>
                <a:cs typeface="Georgia"/>
              </a:rPr>
              <a:t>The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second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term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is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a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i="1" spc="35" dirty="0">
                <a:solidFill>
                  <a:srgbClr val="009900"/>
                </a:solidFill>
                <a:latin typeface="Arial"/>
                <a:cs typeface="Arial"/>
              </a:rPr>
              <a:t>r</a:t>
            </a:r>
            <a:r>
              <a:rPr sz="1400" i="1" spc="-75" dirty="0">
                <a:solidFill>
                  <a:srgbClr val="009900"/>
                </a:solidFill>
                <a:latin typeface="Arial"/>
                <a:cs typeface="Arial"/>
              </a:rPr>
              <a:t>oughness</a:t>
            </a:r>
            <a:r>
              <a:rPr sz="14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400" i="1" spc="-114" dirty="0">
                <a:solidFill>
                  <a:srgbClr val="009900"/>
                </a:solidFill>
                <a:latin typeface="Arial"/>
                <a:cs typeface="Arial"/>
              </a:rPr>
              <a:t>p</a:t>
            </a:r>
            <a:r>
              <a:rPr sz="1400" i="1" spc="-20" dirty="0">
                <a:solidFill>
                  <a:srgbClr val="009900"/>
                </a:solidFill>
                <a:latin typeface="Arial"/>
                <a:cs typeface="Arial"/>
              </a:rPr>
              <a:t>enalty</a:t>
            </a:r>
            <a:r>
              <a:rPr sz="1400" i="1" spc="6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400" spc="-35" dirty="0">
                <a:latin typeface="Georgia"/>
                <a:cs typeface="Georgia"/>
              </a:rPr>
              <a:t>and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co</a:t>
            </a:r>
            <a:r>
              <a:rPr sz="1400" spc="-80" dirty="0">
                <a:latin typeface="Georgia"/>
                <a:cs typeface="Georgia"/>
              </a:rPr>
              <a:t>n</a:t>
            </a:r>
            <a:r>
              <a:rPr sz="1400" spc="35" dirty="0">
                <a:latin typeface="Georgia"/>
                <a:cs typeface="Georgia"/>
              </a:rPr>
              <a:t>t</a:t>
            </a:r>
            <a:r>
              <a:rPr sz="1400" spc="-40" dirty="0">
                <a:latin typeface="Georgia"/>
                <a:cs typeface="Georgia"/>
              </a:rPr>
              <a:t>rols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h</a:t>
            </a:r>
            <a:r>
              <a:rPr sz="1400" spc="-80" dirty="0">
                <a:latin typeface="Georgia"/>
                <a:cs typeface="Georgia"/>
              </a:rPr>
              <a:t>o</a:t>
            </a:r>
            <a:r>
              <a:rPr sz="1400" spc="-25" dirty="0">
                <a:latin typeface="Georgia"/>
                <a:cs typeface="Georgia"/>
              </a:rPr>
              <a:t>w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wiggly</a:t>
            </a:r>
            <a:r>
              <a:rPr sz="1400" spc="100" dirty="0">
                <a:latin typeface="Georgia"/>
                <a:cs typeface="Georgia"/>
              </a:rPr>
              <a:t> </a:t>
            </a:r>
            <a:r>
              <a:rPr sz="1400" i="1" spc="-60" dirty="0">
                <a:latin typeface="Arial"/>
                <a:cs typeface="Arial"/>
              </a:rPr>
              <a:t>g</a:t>
            </a:r>
            <a:r>
              <a:rPr sz="1400" spc="5" dirty="0">
                <a:latin typeface="Georgia"/>
                <a:cs typeface="Georgia"/>
              </a:rPr>
              <a:t>(</a:t>
            </a:r>
            <a:r>
              <a:rPr sz="1400" i="1" spc="70" dirty="0">
                <a:latin typeface="Arial"/>
                <a:cs typeface="Arial"/>
              </a:rPr>
              <a:t>x</a:t>
            </a:r>
            <a:r>
              <a:rPr sz="1400" spc="5" dirty="0">
                <a:latin typeface="Georgia"/>
                <a:cs typeface="Georgia"/>
              </a:rPr>
              <a:t>)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is.</a:t>
            </a:r>
            <a:r>
              <a:rPr sz="1400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It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is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70" dirty="0">
                <a:latin typeface="Georgia"/>
                <a:cs typeface="Georgia"/>
              </a:rPr>
              <a:t>m</a:t>
            </a:r>
            <a:r>
              <a:rPr sz="1400" spc="-30" dirty="0">
                <a:latin typeface="Georgia"/>
                <a:cs typeface="Georgia"/>
              </a:rPr>
              <a:t>o</a:t>
            </a:r>
            <a:r>
              <a:rPr sz="1400" spc="-20" dirty="0">
                <a:latin typeface="Georgia"/>
                <a:cs typeface="Georgia"/>
              </a:rPr>
              <a:t>dulated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b</a:t>
            </a:r>
            <a:r>
              <a:rPr sz="1400" spc="30" dirty="0">
                <a:latin typeface="Georgia"/>
                <a:cs typeface="Georgia"/>
              </a:rPr>
              <a:t>y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the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i="1" dirty="0">
                <a:solidFill>
                  <a:srgbClr val="009900"/>
                </a:solidFill>
                <a:latin typeface="Arial"/>
                <a:cs typeface="Arial"/>
              </a:rPr>
              <a:t>tuning</a:t>
            </a:r>
            <a:r>
              <a:rPr sz="1400" i="1" spc="8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400" i="1" spc="-114" dirty="0">
                <a:solidFill>
                  <a:srgbClr val="009900"/>
                </a:solidFill>
                <a:latin typeface="Arial"/>
                <a:cs typeface="Arial"/>
              </a:rPr>
              <a:t>p</a:t>
            </a:r>
            <a:r>
              <a:rPr sz="1400" i="1" spc="15" dirty="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sz="1400" i="1" spc="-50" dirty="0">
                <a:solidFill>
                  <a:srgbClr val="009900"/>
                </a:solidFill>
                <a:latin typeface="Arial"/>
                <a:cs typeface="Arial"/>
              </a:rPr>
              <a:t>r</a:t>
            </a:r>
            <a:r>
              <a:rPr sz="1400" i="1" spc="-55" dirty="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sz="1400" i="1" spc="-35" dirty="0">
                <a:solidFill>
                  <a:srgbClr val="009900"/>
                </a:solidFill>
                <a:latin typeface="Arial"/>
                <a:cs typeface="Arial"/>
              </a:rPr>
              <a:t>m</a:t>
            </a:r>
            <a:r>
              <a:rPr sz="1400" i="1" spc="-20" dirty="0">
                <a:solidFill>
                  <a:srgbClr val="009900"/>
                </a:solidFill>
                <a:latin typeface="Arial"/>
                <a:cs typeface="Arial"/>
              </a:rPr>
              <a:t>eter</a:t>
            </a:r>
            <a:r>
              <a:rPr sz="1400" i="1" spc="-1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400" i="1" spc="90" dirty="0">
                <a:solidFill>
                  <a:srgbClr val="009900"/>
                </a:solidFill>
                <a:latin typeface="Arial"/>
                <a:cs typeface="Arial"/>
              </a:rPr>
              <a:t>λ</a:t>
            </a:r>
            <a:r>
              <a:rPr sz="1400" i="1" spc="-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009900"/>
                </a:solidFill>
                <a:latin typeface="Lucida Sans Unicode"/>
                <a:cs typeface="Lucida Sans Unicode"/>
              </a:rPr>
              <a:t>≥</a:t>
            </a:r>
            <a:r>
              <a:rPr sz="1400" spc="-45" dirty="0">
                <a:solidFill>
                  <a:srgbClr val="009900"/>
                </a:solidFill>
                <a:latin typeface="Lucida Sans Unicode"/>
                <a:cs typeface="Lucida Sans Unicode"/>
              </a:rPr>
              <a:t> </a:t>
            </a:r>
            <a:r>
              <a:rPr sz="1400" spc="-135" dirty="0">
                <a:solidFill>
                  <a:srgbClr val="009900"/>
                </a:solidFill>
                <a:latin typeface="Georgia"/>
                <a:cs typeface="Georgia"/>
              </a:rPr>
              <a:t>0</a:t>
            </a:r>
            <a:r>
              <a:rPr sz="1400" dirty="0">
                <a:latin typeface="Georgia"/>
                <a:cs typeface="Georgia"/>
              </a:rPr>
              <a:t>.</a:t>
            </a:r>
          </a:p>
          <a:p>
            <a:pPr marL="422275" marR="93980" lvl="1" indent="-12827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400" spc="5" dirty="0">
                <a:latin typeface="Georgia"/>
                <a:cs typeface="Georgia"/>
              </a:rPr>
              <a:t>The</a:t>
            </a:r>
            <a:r>
              <a:rPr sz="1400" spc="9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smaller</a:t>
            </a:r>
            <a:r>
              <a:rPr sz="1400" spc="90" dirty="0">
                <a:latin typeface="Georgia"/>
                <a:cs typeface="Georgia"/>
              </a:rPr>
              <a:t> </a:t>
            </a:r>
            <a:r>
              <a:rPr sz="1400" i="1" spc="85" dirty="0">
                <a:latin typeface="Arial"/>
                <a:cs typeface="Arial"/>
              </a:rPr>
              <a:t>λ</a:t>
            </a:r>
            <a:r>
              <a:rPr sz="1400" spc="5" dirty="0">
                <a:latin typeface="Georgia"/>
                <a:cs typeface="Georgia"/>
              </a:rPr>
              <a:t>,</a:t>
            </a:r>
            <a:r>
              <a:rPr sz="1400" spc="9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the</a:t>
            </a:r>
            <a:r>
              <a:rPr sz="1400" spc="90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more</a:t>
            </a:r>
            <a:r>
              <a:rPr sz="1400" spc="9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wiggly</a:t>
            </a:r>
            <a:r>
              <a:rPr sz="1400" spc="9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the</a:t>
            </a:r>
            <a:r>
              <a:rPr sz="1400" spc="9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function,</a:t>
            </a:r>
            <a:r>
              <a:rPr sz="1400" spc="9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e</a:t>
            </a:r>
            <a:r>
              <a:rPr sz="1400" spc="-40" dirty="0">
                <a:latin typeface="Georgia"/>
                <a:cs typeface="Georgia"/>
              </a:rPr>
              <a:t>ve</a:t>
            </a:r>
            <a:r>
              <a:rPr sz="1400" spc="-80" dirty="0">
                <a:latin typeface="Georgia"/>
                <a:cs typeface="Georgia"/>
              </a:rPr>
              <a:t>n</a:t>
            </a:r>
            <a:r>
              <a:rPr sz="1400" dirty="0">
                <a:latin typeface="Georgia"/>
                <a:cs typeface="Georgia"/>
              </a:rPr>
              <a:t>tually </a:t>
            </a:r>
            <a:r>
              <a:rPr sz="1400" spc="-25" dirty="0">
                <a:latin typeface="Georgia"/>
                <a:cs typeface="Georgia"/>
              </a:rPr>
              <a:t>i</a:t>
            </a:r>
            <a:r>
              <a:rPr sz="1400" spc="-75" dirty="0">
                <a:latin typeface="Georgia"/>
                <a:cs typeface="Georgia"/>
              </a:rPr>
              <a:t>n</a:t>
            </a:r>
            <a:r>
              <a:rPr sz="1400" spc="-15" dirty="0">
                <a:latin typeface="Georgia"/>
                <a:cs typeface="Georgia"/>
              </a:rPr>
              <a:t>ter</a:t>
            </a:r>
            <a:r>
              <a:rPr sz="1400" spc="5" dirty="0">
                <a:latin typeface="Georgia"/>
                <a:cs typeface="Georgia"/>
              </a:rPr>
              <a:t>p</a:t>
            </a:r>
            <a:r>
              <a:rPr sz="1400" spc="-15" dirty="0">
                <a:latin typeface="Georgia"/>
                <a:cs typeface="Georgia"/>
              </a:rPr>
              <a:t>olating</a:t>
            </a:r>
            <a:r>
              <a:rPr sz="1400" spc="90" dirty="0">
                <a:latin typeface="Georgia"/>
                <a:cs typeface="Georgia"/>
              </a:rPr>
              <a:t> </a:t>
            </a:r>
            <a:r>
              <a:rPr sz="1400" i="1" spc="-15" dirty="0">
                <a:latin typeface="Arial"/>
                <a:cs typeface="Arial"/>
              </a:rPr>
              <a:t>y</a:t>
            </a:r>
            <a:r>
              <a:rPr sz="1400" i="1" spc="97" baseline="-11904" dirty="0">
                <a:latin typeface="Trebuchet MS"/>
                <a:cs typeface="Trebuchet MS"/>
              </a:rPr>
              <a:t>i</a:t>
            </a:r>
            <a:r>
              <a:rPr sz="1400" i="1" baseline="-11904" dirty="0">
                <a:latin typeface="Trebuchet MS"/>
                <a:cs typeface="Trebuchet MS"/>
              </a:rPr>
              <a:t> </a:t>
            </a:r>
            <a:r>
              <a:rPr sz="1400" i="1" spc="-60" baseline="-11904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Georgia"/>
                <a:cs typeface="Georgia"/>
              </a:rPr>
              <a:t>when</a:t>
            </a:r>
            <a:r>
              <a:rPr sz="1400" spc="90" dirty="0">
                <a:latin typeface="Georgia"/>
                <a:cs typeface="Georgia"/>
              </a:rPr>
              <a:t> </a:t>
            </a:r>
            <a:r>
              <a:rPr sz="1400" i="1" spc="85" dirty="0">
                <a:latin typeface="Arial"/>
                <a:cs typeface="Arial"/>
              </a:rPr>
              <a:t>λ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spc="125" dirty="0">
                <a:latin typeface="Georgia"/>
                <a:cs typeface="Georgia"/>
              </a:rPr>
              <a:t>=</a:t>
            </a:r>
            <a:r>
              <a:rPr sz="1400" spc="3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0.</a:t>
            </a:r>
            <a:endParaRPr sz="1400" dirty="0">
              <a:latin typeface="Georgia"/>
              <a:cs typeface="Georgia"/>
            </a:endParaRPr>
          </a:p>
          <a:p>
            <a:pPr marL="422275" lvl="1" indent="-128270">
              <a:lnSpc>
                <a:spcPts val="1195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400" spc="15" dirty="0">
                <a:latin typeface="Georgia"/>
                <a:cs typeface="Georgia"/>
              </a:rPr>
              <a:t>As</a:t>
            </a:r>
            <a:r>
              <a:rPr sz="1400" spc="90" dirty="0">
                <a:latin typeface="Georgia"/>
                <a:cs typeface="Georgia"/>
              </a:rPr>
              <a:t> </a:t>
            </a:r>
            <a:r>
              <a:rPr sz="1400" i="1" spc="85" dirty="0">
                <a:latin typeface="Arial"/>
                <a:cs typeface="Arial"/>
              </a:rPr>
              <a:t>λ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spc="55" dirty="0">
                <a:latin typeface="Lucida Sans Unicode"/>
                <a:cs typeface="Lucida Sans Unicode"/>
              </a:rPr>
              <a:t>→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spc="40" dirty="0">
                <a:latin typeface="Lucida Sans Unicode"/>
                <a:cs typeface="Lucida Sans Unicode"/>
              </a:rPr>
              <a:t>∞</a:t>
            </a:r>
            <a:r>
              <a:rPr sz="1400" spc="5" dirty="0">
                <a:latin typeface="Georgia"/>
                <a:cs typeface="Georgia"/>
              </a:rPr>
              <a:t>,</a:t>
            </a:r>
            <a:r>
              <a:rPr sz="1400" spc="9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the</a:t>
            </a:r>
            <a:r>
              <a:rPr sz="1400" spc="9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function</a:t>
            </a:r>
            <a:r>
              <a:rPr sz="1400" spc="90" dirty="0">
                <a:latin typeface="Georgia"/>
                <a:cs typeface="Georgia"/>
              </a:rPr>
              <a:t> </a:t>
            </a:r>
            <a:r>
              <a:rPr sz="1400" i="1" spc="-50" dirty="0">
                <a:latin typeface="Arial"/>
                <a:cs typeface="Arial"/>
              </a:rPr>
              <a:t>g</a:t>
            </a:r>
            <a:r>
              <a:rPr sz="1400" spc="10" dirty="0">
                <a:latin typeface="Georgia"/>
                <a:cs typeface="Georgia"/>
              </a:rPr>
              <a:t>(</a:t>
            </a:r>
            <a:r>
              <a:rPr sz="1400" i="1" spc="65" dirty="0">
                <a:latin typeface="Arial"/>
                <a:cs typeface="Arial"/>
              </a:rPr>
              <a:t>x</a:t>
            </a:r>
            <a:r>
              <a:rPr sz="1400" spc="10" dirty="0">
                <a:latin typeface="Georgia"/>
                <a:cs typeface="Georgia"/>
              </a:rPr>
              <a:t>)</a:t>
            </a:r>
            <a:r>
              <a:rPr sz="1400" spc="90" dirty="0">
                <a:latin typeface="Georgia"/>
                <a:cs typeface="Georgia"/>
              </a:rPr>
              <a:t> </a:t>
            </a:r>
            <a:r>
              <a:rPr sz="1400" spc="10" dirty="0">
                <a:latin typeface="Georgia"/>
                <a:cs typeface="Georgia"/>
              </a:rPr>
              <a:t>b</a:t>
            </a:r>
            <a:r>
              <a:rPr sz="1400" spc="-40" dirty="0">
                <a:latin typeface="Georgia"/>
                <a:cs typeface="Georgia"/>
              </a:rPr>
              <a:t>ecomes</a:t>
            </a:r>
            <a:r>
              <a:rPr sz="1400" spc="9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linear.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3349" y="53975"/>
            <a:ext cx="442650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8675">
              <a:lnSpc>
                <a:spcPct val="100000"/>
              </a:lnSpc>
            </a:pPr>
            <a:r>
              <a:rPr sz="2400" b="1" spc="-55" dirty="0">
                <a:solidFill>
                  <a:srgbClr val="FF0000"/>
                </a:solidFill>
              </a:rPr>
              <a:t>Sm</a:t>
            </a:r>
            <a:r>
              <a:rPr sz="2400" b="1" spc="-5" dirty="0">
                <a:solidFill>
                  <a:srgbClr val="FF0000"/>
                </a:solidFill>
              </a:rPr>
              <a:t>o</a:t>
            </a:r>
            <a:r>
              <a:rPr sz="2400" b="1" spc="-20" dirty="0">
                <a:solidFill>
                  <a:srgbClr val="FF0000"/>
                </a:solidFill>
              </a:rPr>
              <a:t>othing</a:t>
            </a:r>
            <a:r>
              <a:rPr sz="2400" b="1" spc="130" dirty="0">
                <a:solidFill>
                  <a:srgbClr val="FF0000"/>
                </a:solidFill>
              </a:rPr>
              <a:t> </a:t>
            </a:r>
            <a:r>
              <a:rPr sz="2400" b="1" spc="-35" dirty="0">
                <a:solidFill>
                  <a:srgbClr val="FF0000"/>
                </a:solidFill>
              </a:rPr>
              <a:t>Splines</a:t>
            </a:r>
            <a:r>
              <a:rPr sz="2400" b="1" spc="130" dirty="0">
                <a:solidFill>
                  <a:srgbClr val="FF0000"/>
                </a:solidFill>
              </a:rPr>
              <a:t> </a:t>
            </a:r>
            <a:r>
              <a:rPr sz="2400" b="1" spc="-45" dirty="0">
                <a:solidFill>
                  <a:srgbClr val="FF0000"/>
                </a:solidFill>
              </a:rPr>
              <a:t>co</a:t>
            </a:r>
            <a:r>
              <a:rPr sz="2400" b="1" spc="-90" dirty="0">
                <a:solidFill>
                  <a:srgbClr val="FF0000"/>
                </a:solidFill>
              </a:rPr>
              <a:t>n</a:t>
            </a:r>
            <a:r>
              <a:rPr sz="2400" b="1" spc="-5" dirty="0">
                <a:solidFill>
                  <a:srgbClr val="FF0000"/>
                </a:solidFill>
              </a:rPr>
              <a:t>ti</a:t>
            </a:r>
            <a:r>
              <a:rPr sz="2400" b="1" spc="-50" dirty="0">
                <a:solidFill>
                  <a:srgbClr val="FF0000"/>
                </a:solidFill>
              </a:rPr>
              <a:t>n</a:t>
            </a:r>
            <a:r>
              <a:rPr sz="2400" b="1" spc="-40" dirty="0">
                <a:solidFill>
                  <a:srgbClr val="FF0000"/>
                </a:solidFill>
              </a:rPr>
              <a:t>ued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17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7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23</a:t>
            </a:r>
            <a:endParaRPr sz="600">
              <a:latin typeface="Bookman Old Style"/>
              <a:cs typeface="Bookman Old Styl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9050" y="499036"/>
                <a:ext cx="4508868" cy="275177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229235" algn="just">
                  <a:lnSpc>
                    <a:spcPct val="102600"/>
                  </a:lnSpc>
                </a:pPr>
                <a:r>
                  <a:rPr lang="en-US" sz="1200" spc="5" dirty="0" smtClean="0">
                    <a:latin typeface="Georgia"/>
                    <a:cs typeface="Georgia"/>
                  </a:rPr>
                  <a:t>The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30" dirty="0">
                    <a:latin typeface="Georgia"/>
                    <a:cs typeface="Georgia"/>
                  </a:rPr>
                  <a:t>solution</a:t>
                </a:r>
                <a:r>
                  <a:rPr lang="en-US" sz="1200" spc="100" dirty="0">
                    <a:latin typeface="Georgia"/>
                    <a:cs typeface="Georgia"/>
                  </a:rPr>
                  <a:t> </a:t>
                </a:r>
                <a:r>
                  <a:rPr lang="en-US" sz="1200" spc="-40" dirty="0">
                    <a:latin typeface="Georgia"/>
                    <a:cs typeface="Georgia"/>
                  </a:rPr>
                  <a:t>is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15" dirty="0">
                    <a:latin typeface="Georgia"/>
                    <a:cs typeface="Georgia"/>
                  </a:rPr>
                  <a:t>a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20" dirty="0">
                    <a:latin typeface="Georgia"/>
                    <a:cs typeface="Georgia"/>
                  </a:rPr>
                  <a:t>natural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25" dirty="0">
                    <a:latin typeface="Georgia"/>
                    <a:cs typeface="Georgia"/>
                  </a:rPr>
                  <a:t>cu</a:t>
                </a:r>
                <a:r>
                  <a:rPr lang="en-US" sz="1200" spc="-30" dirty="0">
                    <a:latin typeface="Georgia"/>
                    <a:cs typeface="Georgia"/>
                  </a:rPr>
                  <a:t>b</a:t>
                </a:r>
                <a:r>
                  <a:rPr lang="en-US" sz="1200" spc="-25" dirty="0">
                    <a:latin typeface="Georgia"/>
                    <a:cs typeface="Georgia"/>
                  </a:rPr>
                  <a:t>ic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30" dirty="0">
                    <a:latin typeface="Georgia"/>
                    <a:cs typeface="Georgia"/>
                  </a:rPr>
                  <a:t>spline,</a:t>
                </a:r>
                <a:r>
                  <a:rPr lang="en-US" sz="1200" spc="100" dirty="0">
                    <a:latin typeface="Georgia"/>
                    <a:cs typeface="Georgia"/>
                  </a:rPr>
                  <a:t> </a:t>
                </a:r>
                <a:r>
                  <a:rPr lang="en-US" sz="1200" spc="-15" dirty="0">
                    <a:latin typeface="Georgia"/>
                    <a:cs typeface="Georgia"/>
                  </a:rPr>
                  <a:t>with</a:t>
                </a:r>
                <a:r>
                  <a:rPr lang="en-US" sz="1200" spc="100" dirty="0">
                    <a:latin typeface="Georgia"/>
                    <a:cs typeface="Georgia"/>
                  </a:rPr>
                  <a:t> </a:t>
                </a:r>
                <a:r>
                  <a:rPr lang="en-US" sz="1200" spc="-15" dirty="0">
                    <a:latin typeface="Georgia"/>
                    <a:cs typeface="Georgia"/>
                  </a:rPr>
                  <a:t>a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20" dirty="0">
                    <a:latin typeface="Georgia"/>
                    <a:cs typeface="Georgia"/>
                  </a:rPr>
                  <a:t>knot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10" dirty="0">
                    <a:latin typeface="Georgia"/>
                    <a:cs typeface="Georgia"/>
                  </a:rPr>
                  <a:t>at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15" dirty="0">
                    <a:latin typeface="Georgia"/>
                    <a:cs typeface="Georgia"/>
                  </a:rPr>
                  <a:t>e</a:t>
                </a:r>
                <a:r>
                  <a:rPr lang="en-US" sz="1200" spc="-45" dirty="0">
                    <a:latin typeface="Georgia"/>
                    <a:cs typeface="Georgia"/>
                  </a:rPr>
                  <a:t>v</a:t>
                </a:r>
                <a:r>
                  <a:rPr lang="en-US" sz="1200" spc="-20" dirty="0">
                    <a:latin typeface="Georgia"/>
                    <a:cs typeface="Georgia"/>
                  </a:rPr>
                  <a:t>ery</a:t>
                </a:r>
                <a:r>
                  <a:rPr lang="en-US" sz="1200" spc="-10" dirty="0">
                    <a:latin typeface="Georgia"/>
                    <a:cs typeface="Georgia"/>
                  </a:rPr>
                  <a:t> </a:t>
                </a:r>
                <a:r>
                  <a:rPr lang="en-US" sz="1200" spc="-40" dirty="0">
                    <a:latin typeface="Georgia"/>
                    <a:cs typeface="Georgia"/>
                  </a:rPr>
                  <a:t>unique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35" dirty="0">
                    <a:latin typeface="Georgia"/>
                    <a:cs typeface="Georgia"/>
                  </a:rPr>
                  <a:t>v</a:t>
                </a:r>
                <a:r>
                  <a:rPr lang="en-US" sz="1200" spc="-30" dirty="0">
                    <a:latin typeface="Georgia"/>
                    <a:cs typeface="Georgia"/>
                  </a:rPr>
                  <a:t>alue</a:t>
                </a:r>
                <a:r>
                  <a:rPr lang="en-US" sz="1200" spc="100" dirty="0">
                    <a:latin typeface="Georgia"/>
                    <a:cs typeface="Georgia"/>
                  </a:rPr>
                  <a:t> </a:t>
                </a:r>
                <a:r>
                  <a:rPr lang="en-US" sz="1200" spc="-40" dirty="0">
                    <a:latin typeface="Georgia"/>
                    <a:cs typeface="Georgia"/>
                  </a:rPr>
                  <a:t>of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i="1" spc="70" dirty="0">
                    <a:latin typeface="Arial"/>
                    <a:cs typeface="Arial"/>
                  </a:rPr>
                  <a:t>x</a:t>
                </a:r>
                <a:r>
                  <a:rPr lang="en-US" sz="1200" i="1" spc="240" baseline="-10416" dirty="0">
                    <a:latin typeface="Arial"/>
                    <a:cs typeface="Arial"/>
                  </a:rPr>
                  <a:t>i</a:t>
                </a:r>
                <a:r>
                  <a:rPr lang="en-US" sz="1200" dirty="0">
                    <a:latin typeface="Georgia"/>
                    <a:cs typeface="Georgia"/>
                  </a:rPr>
                  <a:t>. </a:t>
                </a:r>
                <a:r>
                  <a:rPr lang="en-US" sz="1200" spc="-45" dirty="0">
                    <a:latin typeface="Georgia"/>
                    <a:cs typeface="Georgia"/>
                  </a:rPr>
                  <a:t> </a:t>
                </a:r>
                <a:r>
                  <a:rPr lang="en-US" sz="1200" spc="5" dirty="0">
                    <a:latin typeface="Georgia"/>
                    <a:cs typeface="Georgia"/>
                  </a:rPr>
                  <a:t>The</a:t>
                </a:r>
                <a:r>
                  <a:rPr lang="en-US" sz="1200" spc="100" dirty="0">
                    <a:latin typeface="Georgia"/>
                    <a:cs typeface="Georgia"/>
                  </a:rPr>
                  <a:t> </a:t>
                </a:r>
                <a:r>
                  <a:rPr lang="en-US" sz="1200" spc="-40" dirty="0">
                    <a:latin typeface="Georgia"/>
                    <a:cs typeface="Georgia"/>
                  </a:rPr>
                  <a:t>roughness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dirty="0">
                    <a:latin typeface="Georgia"/>
                    <a:cs typeface="Georgia"/>
                  </a:rPr>
                  <a:t>p</a:t>
                </a:r>
                <a:r>
                  <a:rPr lang="en-US" sz="1200" spc="-20" dirty="0">
                    <a:latin typeface="Georgia"/>
                    <a:cs typeface="Georgia"/>
                  </a:rPr>
                  <a:t>enal</a:t>
                </a:r>
                <a:r>
                  <a:rPr lang="en-US" sz="1200" spc="-45" dirty="0">
                    <a:latin typeface="Georgia"/>
                    <a:cs typeface="Georgia"/>
                  </a:rPr>
                  <a:t>t</a:t>
                </a:r>
                <a:r>
                  <a:rPr lang="en-US" sz="1200" spc="30" dirty="0">
                    <a:latin typeface="Georgia"/>
                    <a:cs typeface="Georgia"/>
                  </a:rPr>
                  <a:t>y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15" dirty="0">
                    <a:latin typeface="Georgia"/>
                    <a:cs typeface="Georgia"/>
                  </a:rPr>
                  <a:t>still</a:t>
                </a:r>
                <a:r>
                  <a:rPr lang="en-US" sz="1200" spc="100" dirty="0">
                    <a:latin typeface="Georgia"/>
                    <a:cs typeface="Georgia"/>
                  </a:rPr>
                  <a:t> </a:t>
                </a:r>
                <a:r>
                  <a:rPr lang="en-US" sz="1200" spc="-40" dirty="0">
                    <a:latin typeface="Georgia"/>
                    <a:cs typeface="Georgia"/>
                  </a:rPr>
                  <a:t>co</a:t>
                </a:r>
                <a:r>
                  <a:rPr lang="en-US" sz="1200" spc="-85" dirty="0">
                    <a:latin typeface="Georgia"/>
                    <a:cs typeface="Georgia"/>
                  </a:rPr>
                  <a:t>n</a:t>
                </a:r>
                <a:r>
                  <a:rPr lang="en-US" sz="1200" spc="-20" dirty="0">
                    <a:latin typeface="Georgia"/>
                    <a:cs typeface="Georgia"/>
                  </a:rPr>
                  <a:t>trols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20" dirty="0">
                    <a:latin typeface="Georgia"/>
                    <a:cs typeface="Georgia"/>
                  </a:rPr>
                  <a:t>the</a:t>
                </a:r>
                <a:r>
                  <a:rPr lang="en-US" sz="1200" spc="-10" dirty="0">
                    <a:latin typeface="Georgia"/>
                    <a:cs typeface="Georgia"/>
                  </a:rPr>
                  <a:t> </a:t>
                </a:r>
                <a:r>
                  <a:rPr lang="en-US" sz="1200" spc="-40" dirty="0">
                    <a:latin typeface="Georgia"/>
                    <a:cs typeface="Georgia"/>
                  </a:rPr>
                  <a:t>roughness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5" dirty="0">
                    <a:latin typeface="Georgia"/>
                    <a:cs typeface="Georgia"/>
                  </a:rPr>
                  <a:t>via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l-GR" sz="1200" i="1" spc="90" dirty="0">
                    <a:latin typeface="Arial"/>
                    <a:cs typeface="Arial"/>
                  </a:rPr>
                  <a:t>λ</a:t>
                </a:r>
                <a:r>
                  <a:rPr lang="el-GR" sz="1200" dirty="0">
                    <a:latin typeface="Georgia"/>
                    <a:cs typeface="Georgia"/>
                  </a:rPr>
                  <a:t>.</a:t>
                </a:r>
              </a:p>
              <a:p>
                <a:pPr marL="12700" algn="just">
                  <a:lnSpc>
                    <a:spcPct val="100000"/>
                  </a:lnSpc>
                  <a:spcBef>
                    <a:spcPts val="530"/>
                  </a:spcBef>
                </a:pPr>
                <a:r>
                  <a:rPr lang="en-US" sz="1200" spc="-50" dirty="0">
                    <a:latin typeface="Georgia"/>
                    <a:cs typeface="Georgia"/>
                  </a:rPr>
                  <a:t>Some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20" dirty="0">
                    <a:latin typeface="Georgia"/>
                    <a:cs typeface="Georgia"/>
                  </a:rPr>
                  <a:t>details</a:t>
                </a:r>
                <a:endParaRPr lang="en-US" sz="1200" dirty="0">
                  <a:latin typeface="Georgia"/>
                  <a:cs typeface="Georgia"/>
                </a:endParaRPr>
              </a:p>
              <a:p>
                <a:pPr marL="289560" marR="5080" indent="-132715">
                  <a:lnSpc>
                    <a:spcPct val="102600"/>
                  </a:lnSpc>
                  <a:spcBef>
                    <a:spcPts val="185"/>
                  </a:spcBef>
                  <a:buClr>
                    <a:srgbClr val="3333B2"/>
                  </a:buClr>
                  <a:buSzPct val="90909"/>
                  <a:buFont typeface="Lucida Sans Unicode"/>
                  <a:buChar char="•"/>
                  <a:tabLst>
                    <a:tab pos="290195" algn="l"/>
                  </a:tabLst>
                </a:pPr>
                <a:r>
                  <a:rPr lang="en-US" sz="1200" spc="-50" dirty="0">
                    <a:latin typeface="Georgia"/>
                    <a:cs typeface="Georgia"/>
                  </a:rPr>
                  <a:t>Sm</a:t>
                </a:r>
                <a:r>
                  <a:rPr lang="en-US" sz="1200" spc="-10" dirty="0">
                    <a:latin typeface="Georgia"/>
                    <a:cs typeface="Georgia"/>
                  </a:rPr>
                  <a:t>o</a:t>
                </a:r>
                <a:r>
                  <a:rPr lang="en-US" sz="1200" spc="-25" dirty="0">
                    <a:latin typeface="Georgia"/>
                    <a:cs typeface="Georgia"/>
                  </a:rPr>
                  <a:t>othing</a:t>
                </a:r>
                <a:r>
                  <a:rPr lang="en-US" sz="1200" spc="100" dirty="0">
                    <a:latin typeface="Georgia"/>
                    <a:cs typeface="Georgia"/>
                  </a:rPr>
                  <a:t> </a:t>
                </a:r>
                <a:r>
                  <a:rPr lang="en-US" sz="1200" spc="-35" dirty="0">
                    <a:latin typeface="Georgia"/>
                    <a:cs typeface="Georgia"/>
                  </a:rPr>
                  <a:t>splines</a:t>
                </a:r>
                <a:r>
                  <a:rPr lang="en-US" sz="1200" spc="100" dirty="0">
                    <a:latin typeface="Georgia"/>
                    <a:cs typeface="Georgia"/>
                  </a:rPr>
                  <a:t> </a:t>
                </a:r>
                <a:r>
                  <a:rPr lang="en-US" sz="1200" spc="-45" dirty="0">
                    <a:latin typeface="Georgia"/>
                    <a:cs typeface="Georgia"/>
                  </a:rPr>
                  <a:t>a</a:t>
                </a:r>
                <a:r>
                  <a:rPr lang="en-US" sz="1200" spc="-5" dirty="0">
                    <a:latin typeface="Georgia"/>
                    <a:cs typeface="Georgia"/>
                  </a:rPr>
                  <a:t>v</a:t>
                </a:r>
                <a:r>
                  <a:rPr lang="en-US" sz="1200" spc="-40" dirty="0">
                    <a:latin typeface="Georgia"/>
                    <a:cs typeface="Georgia"/>
                  </a:rPr>
                  <a:t>oid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20" dirty="0">
                    <a:latin typeface="Georgia"/>
                    <a:cs typeface="Georgia"/>
                  </a:rPr>
                  <a:t>the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30" dirty="0">
                    <a:latin typeface="Georgia"/>
                    <a:cs typeface="Georgia"/>
                  </a:rPr>
                  <a:t>knot-selection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35" dirty="0">
                    <a:latin typeface="Georgia"/>
                    <a:cs typeface="Georgia"/>
                  </a:rPr>
                  <a:t>issue,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25" dirty="0">
                    <a:latin typeface="Georgia"/>
                    <a:cs typeface="Georgia"/>
                  </a:rPr>
                  <a:t>le</a:t>
                </a:r>
                <a:r>
                  <a:rPr lang="en-US" sz="1200" spc="-65" dirty="0">
                    <a:latin typeface="Georgia"/>
                    <a:cs typeface="Georgia"/>
                  </a:rPr>
                  <a:t>a</a:t>
                </a:r>
                <a:r>
                  <a:rPr lang="en-US" sz="1200" spc="-20" dirty="0">
                    <a:latin typeface="Georgia"/>
                    <a:cs typeface="Georgia"/>
                  </a:rPr>
                  <a:t>ving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15" dirty="0">
                    <a:latin typeface="Georgia"/>
                    <a:cs typeface="Georgia"/>
                  </a:rPr>
                  <a:t>a</a:t>
                </a:r>
                <a:r>
                  <a:rPr lang="en-US" sz="1200" spc="-10" dirty="0">
                    <a:latin typeface="Georgia"/>
                    <a:cs typeface="Georgia"/>
                  </a:rPr>
                  <a:t> </a:t>
                </a:r>
                <a:r>
                  <a:rPr lang="en-US" sz="1200" spc="-35" dirty="0">
                    <a:latin typeface="Georgia"/>
                    <a:cs typeface="Georgia"/>
                  </a:rPr>
                  <a:t>single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l-GR" sz="1200" i="1" spc="90" dirty="0">
                    <a:latin typeface="Arial"/>
                    <a:cs typeface="Arial"/>
                  </a:rPr>
                  <a:t>λ</a:t>
                </a:r>
                <a:r>
                  <a:rPr lang="el-GR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spc="-5" dirty="0">
                    <a:latin typeface="Georgia"/>
                    <a:cs typeface="Georgia"/>
                  </a:rPr>
                  <a:t>to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15" dirty="0">
                    <a:latin typeface="Georgia"/>
                    <a:cs typeface="Georgia"/>
                  </a:rPr>
                  <a:t>b</a:t>
                </a:r>
                <a:r>
                  <a:rPr lang="en-US" sz="1200" spc="-50" dirty="0">
                    <a:latin typeface="Georgia"/>
                    <a:cs typeface="Georgia"/>
                  </a:rPr>
                  <a:t>e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50" dirty="0">
                    <a:latin typeface="Georgia"/>
                    <a:cs typeface="Georgia"/>
                  </a:rPr>
                  <a:t>c</a:t>
                </a:r>
                <a:r>
                  <a:rPr lang="en-US" sz="1200" spc="-40" dirty="0">
                    <a:latin typeface="Georgia"/>
                    <a:cs typeface="Georgia"/>
                  </a:rPr>
                  <a:t>hosen.</a:t>
                </a:r>
                <a:endParaRPr lang="en-US" sz="1200" dirty="0">
                  <a:latin typeface="Georgia"/>
                  <a:cs typeface="Georgia"/>
                </a:endParaRPr>
              </a:p>
              <a:p>
                <a:pPr marL="289560" marR="74930" indent="-132715">
                  <a:lnSpc>
                    <a:spcPct val="102600"/>
                  </a:lnSpc>
                  <a:spcBef>
                    <a:spcPts val="160"/>
                  </a:spcBef>
                  <a:buClr>
                    <a:srgbClr val="3333B2"/>
                  </a:buClr>
                  <a:buSzPct val="90909"/>
                  <a:buFont typeface="Lucida Sans Unicode"/>
                  <a:buChar char="•"/>
                  <a:tabLst>
                    <a:tab pos="290195" algn="l"/>
                  </a:tabLst>
                </a:pPr>
                <a:r>
                  <a:rPr lang="en-US" sz="1200" spc="5" dirty="0">
                    <a:latin typeface="Georgia"/>
                    <a:cs typeface="Georgia"/>
                  </a:rPr>
                  <a:t>The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25" dirty="0">
                    <a:latin typeface="Georgia"/>
                    <a:cs typeface="Georgia"/>
                  </a:rPr>
                  <a:t>algorithmic</a:t>
                </a:r>
                <a:r>
                  <a:rPr lang="en-US" sz="1200" spc="105" dirty="0">
                    <a:latin typeface="Georgia"/>
                    <a:cs typeface="Georgia"/>
                  </a:rPr>
                  <a:t> </a:t>
                </a:r>
                <a:r>
                  <a:rPr lang="en-US" sz="1200" spc="-20" dirty="0">
                    <a:latin typeface="Georgia"/>
                    <a:cs typeface="Georgia"/>
                  </a:rPr>
                  <a:t>details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35" dirty="0">
                    <a:latin typeface="Georgia"/>
                    <a:cs typeface="Georgia"/>
                  </a:rPr>
                  <a:t>are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5" dirty="0">
                    <a:latin typeface="Georgia"/>
                    <a:cs typeface="Georgia"/>
                  </a:rPr>
                  <a:t>t</a:t>
                </a:r>
                <a:r>
                  <a:rPr lang="en-US" sz="1200" spc="20" dirty="0">
                    <a:latin typeface="Georgia"/>
                    <a:cs typeface="Georgia"/>
                  </a:rPr>
                  <a:t>o</a:t>
                </a:r>
                <a:r>
                  <a:rPr lang="en-US" sz="1200" spc="-55" dirty="0">
                    <a:latin typeface="Georgia"/>
                    <a:cs typeface="Georgia"/>
                  </a:rPr>
                  <a:t>o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30" dirty="0">
                    <a:latin typeface="Georgia"/>
                    <a:cs typeface="Georgia"/>
                  </a:rPr>
                  <a:t>complex</a:t>
                </a:r>
                <a:r>
                  <a:rPr lang="en-US" sz="1200" spc="100" dirty="0">
                    <a:latin typeface="Georgia"/>
                    <a:cs typeface="Georgia"/>
                  </a:rPr>
                  <a:t> </a:t>
                </a:r>
                <a:r>
                  <a:rPr lang="en-US" sz="1200" spc="-5" dirty="0">
                    <a:latin typeface="Georgia"/>
                    <a:cs typeface="Georgia"/>
                  </a:rPr>
                  <a:t>to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30" dirty="0">
                    <a:latin typeface="Georgia"/>
                    <a:cs typeface="Georgia"/>
                  </a:rPr>
                  <a:t>descri</a:t>
                </a:r>
                <a:r>
                  <a:rPr lang="en-US" sz="1200" spc="-10" dirty="0">
                    <a:latin typeface="Georgia"/>
                    <a:cs typeface="Georgia"/>
                  </a:rPr>
                  <a:t>b</a:t>
                </a:r>
                <a:r>
                  <a:rPr lang="en-US" sz="1200" spc="-50" dirty="0">
                    <a:latin typeface="Georgia"/>
                    <a:cs typeface="Georgia"/>
                  </a:rPr>
                  <a:t>e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35" dirty="0">
                    <a:latin typeface="Georgia"/>
                    <a:cs typeface="Georgia"/>
                  </a:rPr>
                  <a:t>here.</a:t>
                </a:r>
                <a:r>
                  <a:rPr lang="en-US" sz="1200" spc="-20" dirty="0">
                    <a:latin typeface="Georgia"/>
                    <a:cs typeface="Georgia"/>
                  </a:rPr>
                  <a:t> </a:t>
                </a:r>
                <a:r>
                  <a:rPr lang="en-US" sz="1200" spc="-45" dirty="0">
                    <a:latin typeface="Georgia"/>
                    <a:cs typeface="Georgia"/>
                  </a:rPr>
                  <a:t>In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15" dirty="0">
                    <a:latin typeface="Georgia"/>
                    <a:cs typeface="Georgia"/>
                  </a:rPr>
                  <a:t>R,</a:t>
                </a:r>
                <a:r>
                  <a:rPr lang="en-US" sz="1200" spc="100" dirty="0">
                    <a:latin typeface="Georgia"/>
                    <a:cs typeface="Georgia"/>
                  </a:rPr>
                  <a:t> </a:t>
                </a:r>
                <a:r>
                  <a:rPr lang="en-US" sz="1200" spc="-20" dirty="0">
                    <a:latin typeface="Georgia"/>
                    <a:cs typeface="Georgia"/>
                  </a:rPr>
                  <a:t>the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30" dirty="0">
                    <a:latin typeface="Georgia"/>
                    <a:cs typeface="Georgia"/>
                  </a:rPr>
                  <a:t>function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80" dirty="0">
                    <a:solidFill>
                      <a:srgbClr val="BF7F3F"/>
                    </a:solidFill>
                    <a:latin typeface="Courier New"/>
                    <a:cs typeface="Courier New"/>
                  </a:rPr>
                  <a:t>smooth.spline()</a:t>
                </a:r>
                <a:r>
                  <a:rPr lang="en-US" sz="1200" spc="-240" dirty="0">
                    <a:solidFill>
                      <a:srgbClr val="BF7F3F"/>
                    </a:solidFill>
                    <a:latin typeface="Courier New"/>
                    <a:cs typeface="Courier New"/>
                  </a:rPr>
                  <a:t> </a:t>
                </a:r>
                <a:r>
                  <a:rPr lang="en-US" sz="1200" spc="-20" dirty="0">
                    <a:latin typeface="Georgia"/>
                    <a:cs typeface="Georgia"/>
                  </a:rPr>
                  <a:t>will</a:t>
                </a:r>
                <a:r>
                  <a:rPr lang="en-US" sz="1200" spc="100" dirty="0">
                    <a:latin typeface="Georgia"/>
                    <a:cs typeface="Georgia"/>
                  </a:rPr>
                  <a:t> </a:t>
                </a:r>
                <a:r>
                  <a:rPr lang="en-US" sz="1200" spc="-15" dirty="0">
                    <a:latin typeface="Georgia"/>
                    <a:cs typeface="Georgia"/>
                  </a:rPr>
                  <a:t>fit</a:t>
                </a:r>
                <a:r>
                  <a:rPr lang="en-US" sz="1200" spc="100" dirty="0">
                    <a:latin typeface="Georgia"/>
                    <a:cs typeface="Georgia"/>
                  </a:rPr>
                  <a:t> </a:t>
                </a:r>
                <a:r>
                  <a:rPr lang="en-US" sz="1200" spc="-15" dirty="0">
                    <a:latin typeface="Georgia"/>
                    <a:cs typeface="Georgia"/>
                  </a:rPr>
                  <a:t>a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60" dirty="0">
                    <a:latin typeface="Georgia"/>
                    <a:cs typeface="Georgia"/>
                  </a:rPr>
                  <a:t>sm</a:t>
                </a:r>
                <a:r>
                  <a:rPr lang="en-US" sz="1200" spc="-20" dirty="0">
                    <a:latin typeface="Georgia"/>
                    <a:cs typeface="Georgia"/>
                  </a:rPr>
                  <a:t>o</a:t>
                </a:r>
                <a:r>
                  <a:rPr lang="en-US" sz="1200" spc="-25" dirty="0">
                    <a:latin typeface="Georgia"/>
                    <a:cs typeface="Georgia"/>
                  </a:rPr>
                  <a:t>othing</a:t>
                </a:r>
                <a:r>
                  <a:rPr lang="en-US" sz="1200" spc="-15" dirty="0">
                    <a:latin typeface="Georgia"/>
                    <a:cs typeface="Georgia"/>
                  </a:rPr>
                  <a:t> </a:t>
                </a:r>
                <a:r>
                  <a:rPr lang="en-US" sz="1200" spc="-30" dirty="0">
                    <a:latin typeface="Georgia"/>
                    <a:cs typeface="Georgia"/>
                  </a:rPr>
                  <a:t>spline.</a:t>
                </a:r>
                <a:endParaRPr lang="en-US" sz="1200" dirty="0">
                  <a:latin typeface="Georgia"/>
                  <a:cs typeface="Georgia"/>
                </a:endParaRPr>
              </a:p>
              <a:p>
                <a:pPr marL="289560" marR="34290" indent="-132715">
                  <a:lnSpc>
                    <a:spcPct val="102600"/>
                  </a:lnSpc>
                  <a:spcBef>
                    <a:spcPts val="160"/>
                  </a:spcBef>
                  <a:buClr>
                    <a:srgbClr val="3333B2"/>
                  </a:buClr>
                  <a:buSzPct val="90909"/>
                  <a:buFont typeface="Lucida Sans Unicode"/>
                  <a:buChar char="•"/>
                  <a:tabLst>
                    <a:tab pos="290195" algn="l"/>
                  </a:tabLst>
                </a:pPr>
                <a:r>
                  <a:rPr lang="en-US" sz="1200" spc="5" dirty="0">
                    <a:latin typeface="Georgia"/>
                    <a:cs typeface="Georgia"/>
                  </a:rPr>
                  <a:t>The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5" dirty="0">
                    <a:latin typeface="Georgia"/>
                    <a:cs typeface="Georgia"/>
                  </a:rPr>
                  <a:t>v</a:t>
                </a:r>
                <a:r>
                  <a:rPr lang="en-US" sz="1200" spc="-20" dirty="0">
                    <a:latin typeface="Georgia"/>
                    <a:cs typeface="Georgia"/>
                  </a:rPr>
                  <a:t>ector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40" dirty="0">
                    <a:latin typeface="Georgia"/>
                    <a:cs typeface="Georgia"/>
                  </a:rPr>
                  <a:t>of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i="1" spc="40" dirty="0">
                    <a:latin typeface="Arial"/>
                    <a:cs typeface="Arial"/>
                  </a:rPr>
                  <a:t>n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spc="-15" dirty="0">
                    <a:latin typeface="Georgia"/>
                    <a:cs typeface="Georgia"/>
                  </a:rPr>
                  <a:t>fitted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35" dirty="0">
                    <a:latin typeface="Georgia"/>
                    <a:cs typeface="Georgia"/>
                  </a:rPr>
                  <a:t>v</a:t>
                </a:r>
                <a:r>
                  <a:rPr lang="en-US" sz="1200" spc="-30" dirty="0">
                    <a:latin typeface="Georgia"/>
                    <a:cs typeface="Georgia"/>
                  </a:rPr>
                  <a:t>alues</a:t>
                </a:r>
                <a:r>
                  <a:rPr lang="en-US" sz="1200" spc="100" dirty="0">
                    <a:latin typeface="Georgia"/>
                    <a:cs typeface="Georgia"/>
                  </a:rPr>
                  <a:t> </a:t>
                </a:r>
                <a:r>
                  <a:rPr lang="en-US" sz="1200" spc="-30" dirty="0">
                    <a:latin typeface="Georgia"/>
                    <a:cs typeface="Georgia"/>
                  </a:rPr>
                  <a:t>can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15" dirty="0">
                    <a:latin typeface="Georgia"/>
                    <a:cs typeface="Georgia"/>
                  </a:rPr>
                  <a:t>b</a:t>
                </a:r>
                <a:r>
                  <a:rPr lang="en-US" sz="1200" spc="-50" dirty="0">
                    <a:latin typeface="Georgia"/>
                    <a:cs typeface="Georgia"/>
                  </a:rPr>
                  <a:t>e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30" dirty="0">
                    <a:latin typeface="Georgia"/>
                    <a:cs typeface="Georgia"/>
                  </a:rPr>
                  <a:t>wri</a:t>
                </a:r>
                <a:r>
                  <a:rPr lang="en-US" sz="1200" spc="10" dirty="0">
                    <a:latin typeface="Georgia"/>
                    <a:cs typeface="Georgia"/>
                  </a:rPr>
                  <a:t>tte</a:t>
                </a:r>
                <a:r>
                  <a:rPr lang="en-US" sz="1200" spc="-50" dirty="0">
                    <a:latin typeface="Georgia"/>
                    <a:cs typeface="Georgia"/>
                  </a:rPr>
                  <a:t>n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35" dirty="0">
                    <a:latin typeface="Georgia"/>
                    <a:cs typeface="Georgia"/>
                  </a:rPr>
                  <a:t>as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b="1" spc="-630" dirty="0">
                    <a:latin typeface="Arial"/>
                    <a:cs typeface="Arial"/>
                  </a:rPr>
                  <a:t>g</a:t>
                </a:r>
                <a:r>
                  <a:rPr lang="en-US" sz="1200" spc="20" dirty="0">
                    <a:latin typeface="Georgia"/>
                    <a:cs typeface="Georgia"/>
                  </a:rPr>
                  <a:t>ˆ</a:t>
                </a:r>
                <a:r>
                  <a:rPr lang="el-GR" sz="1200" i="1" spc="142" baseline="-13888" dirty="0">
                    <a:latin typeface="Arial"/>
                    <a:cs typeface="Arial"/>
                  </a:rPr>
                  <a:t>λ</a:t>
                </a:r>
                <a:r>
                  <a:rPr lang="el-GR" sz="1200" i="1" baseline="-13888" dirty="0">
                    <a:latin typeface="Arial"/>
                    <a:cs typeface="Arial"/>
                  </a:rPr>
                  <a:t> </a:t>
                </a:r>
                <a:r>
                  <a:rPr lang="el-GR" sz="1200" i="1" spc="-142" baseline="-13888" dirty="0">
                    <a:latin typeface="Arial"/>
                    <a:cs typeface="Arial"/>
                  </a:rPr>
                  <a:t> </a:t>
                </a:r>
                <a:r>
                  <a:rPr lang="el-GR" sz="1200" spc="130" dirty="0">
                    <a:latin typeface="Georgia"/>
                    <a:cs typeface="Georgia"/>
                  </a:rPr>
                  <a:t>=</a:t>
                </a:r>
                <a:r>
                  <a:rPr lang="el-GR" sz="1200" spc="35" dirty="0">
                    <a:latin typeface="Georgia"/>
                    <a:cs typeface="Georgia"/>
                  </a:rPr>
                  <a:t> </a:t>
                </a:r>
                <a:r>
                  <a:rPr lang="en-US" sz="1200" b="1" spc="-45" dirty="0">
                    <a:latin typeface="Arial"/>
                    <a:cs typeface="Arial"/>
                  </a:rPr>
                  <a:t>S</a:t>
                </a:r>
                <a:r>
                  <a:rPr lang="el-GR" sz="1200" i="1" spc="217" baseline="-13888" dirty="0">
                    <a:latin typeface="Arial"/>
                    <a:cs typeface="Arial"/>
                  </a:rPr>
                  <a:t>λ</a:t>
                </a:r>
                <a:r>
                  <a:rPr lang="en-US" sz="1200" b="1" spc="55" dirty="0">
                    <a:latin typeface="Arial"/>
                    <a:cs typeface="Arial"/>
                  </a:rPr>
                  <a:t>y</a:t>
                </a:r>
                <a:r>
                  <a:rPr lang="en-US" sz="1200" dirty="0">
                    <a:latin typeface="Georgia"/>
                    <a:cs typeface="Georgia"/>
                  </a:rPr>
                  <a:t>, </a:t>
                </a:r>
                <a:r>
                  <a:rPr lang="en-US" sz="1200" spc="-40" dirty="0">
                    <a:latin typeface="Georgia"/>
                    <a:cs typeface="Georgia"/>
                  </a:rPr>
                  <a:t>where</a:t>
                </a:r>
                <a:r>
                  <a:rPr lang="en-US" sz="1200" spc="100" dirty="0">
                    <a:latin typeface="Georgia"/>
                    <a:cs typeface="Georgia"/>
                  </a:rPr>
                  <a:t> </a:t>
                </a:r>
                <a:r>
                  <a:rPr lang="en-US" sz="1200" b="1" spc="-45" dirty="0">
                    <a:latin typeface="Arial"/>
                    <a:cs typeface="Arial"/>
                  </a:rPr>
                  <a:t>S</a:t>
                </a:r>
                <a:r>
                  <a:rPr lang="el-GR" sz="1200" i="1" spc="142" baseline="-13888" dirty="0">
                    <a:latin typeface="Arial"/>
                    <a:cs typeface="Arial"/>
                  </a:rPr>
                  <a:t>λ</a:t>
                </a:r>
                <a:r>
                  <a:rPr lang="el-GR" sz="1200" i="1" baseline="-13888" dirty="0">
                    <a:latin typeface="Arial"/>
                    <a:cs typeface="Arial"/>
                  </a:rPr>
                  <a:t> </a:t>
                </a:r>
                <a:r>
                  <a:rPr lang="el-GR" sz="1200" i="1" spc="-52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Georgia"/>
                    <a:cs typeface="Georgia"/>
                  </a:rPr>
                  <a:t>is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15" dirty="0">
                    <a:latin typeface="Georgia"/>
                    <a:cs typeface="Georgia"/>
                  </a:rPr>
                  <a:t>a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i="1" spc="40" dirty="0">
                    <a:latin typeface="Arial"/>
                    <a:cs typeface="Arial"/>
                  </a:rPr>
                  <a:t>n</a:t>
                </a:r>
                <a:r>
                  <a:rPr lang="en-US" sz="1200" i="1" spc="-65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Lucida Sans Unicode"/>
                    <a:cs typeface="Lucida Sans Unicode"/>
                  </a:rPr>
                  <a:t>×</a:t>
                </a:r>
                <a:r>
                  <a:rPr lang="en-US" sz="1200" spc="-105" dirty="0">
                    <a:latin typeface="Lucida Sans Unicode"/>
                    <a:cs typeface="Lucida Sans Unicode"/>
                  </a:rPr>
                  <a:t> </a:t>
                </a:r>
                <a:r>
                  <a:rPr lang="en-US" sz="1200" i="1" spc="40" dirty="0">
                    <a:latin typeface="Arial"/>
                    <a:cs typeface="Arial"/>
                  </a:rPr>
                  <a:t>n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spc="-15" dirty="0">
                    <a:latin typeface="Georgia"/>
                    <a:cs typeface="Georgia"/>
                  </a:rPr>
                  <a:t>matrix</a:t>
                </a:r>
                <a:r>
                  <a:rPr lang="en-US" sz="1200" spc="100" dirty="0">
                    <a:latin typeface="Georgia"/>
                    <a:cs typeface="Georgia"/>
                  </a:rPr>
                  <a:t> </a:t>
                </a:r>
                <a:r>
                  <a:rPr lang="en-US" sz="1200" spc="-30" dirty="0">
                    <a:latin typeface="Georgia"/>
                    <a:cs typeface="Georgia"/>
                  </a:rPr>
                  <a:t>(determined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45" dirty="0">
                    <a:latin typeface="Georgia"/>
                    <a:cs typeface="Georgia"/>
                  </a:rPr>
                  <a:t>b</a:t>
                </a:r>
                <a:r>
                  <a:rPr lang="en-US" sz="1200" spc="30" dirty="0">
                    <a:latin typeface="Georgia"/>
                    <a:cs typeface="Georgia"/>
                  </a:rPr>
                  <a:t>y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20" dirty="0">
                    <a:latin typeface="Georgia"/>
                    <a:cs typeface="Georgia"/>
                  </a:rPr>
                  <a:t>the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i="1" spc="70" dirty="0">
                    <a:latin typeface="Arial"/>
                    <a:cs typeface="Arial"/>
                  </a:rPr>
                  <a:t>x</a:t>
                </a:r>
                <a:r>
                  <a:rPr lang="en-US" sz="1200" i="1" spc="165" baseline="-10416" dirty="0">
                    <a:latin typeface="Arial"/>
                    <a:cs typeface="Arial"/>
                  </a:rPr>
                  <a:t>i</a:t>
                </a:r>
                <a:r>
                  <a:rPr lang="en-US" sz="1200" i="1" baseline="-10416" dirty="0">
                    <a:latin typeface="Arial"/>
                    <a:cs typeface="Arial"/>
                  </a:rPr>
                  <a:t> </a:t>
                </a:r>
                <a:r>
                  <a:rPr lang="en-US" sz="1200" i="1" spc="-52" baseline="-10416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Georgia"/>
                    <a:cs typeface="Georgia"/>
                  </a:rPr>
                  <a:t>and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l-GR" sz="1200" i="1" spc="90" dirty="0">
                    <a:latin typeface="Arial"/>
                    <a:cs typeface="Arial"/>
                  </a:rPr>
                  <a:t>λ</a:t>
                </a:r>
                <a:r>
                  <a:rPr lang="el-GR" sz="1200" spc="5" dirty="0">
                    <a:latin typeface="Georgia"/>
                    <a:cs typeface="Georgia"/>
                  </a:rPr>
                  <a:t>).</a:t>
                </a:r>
                <a:endParaRPr lang="el-GR" sz="1200" dirty="0">
                  <a:latin typeface="Georgia"/>
                  <a:cs typeface="Georgia"/>
                </a:endParaRPr>
              </a:p>
              <a:p>
                <a:pPr marL="289560" indent="-132715">
                  <a:lnSpc>
                    <a:spcPct val="100000"/>
                  </a:lnSpc>
                  <a:spcBef>
                    <a:spcPts val="195"/>
                  </a:spcBef>
                  <a:buClr>
                    <a:srgbClr val="3333B2"/>
                  </a:buClr>
                  <a:buSzPct val="90909"/>
                  <a:buFont typeface="Lucida Sans Unicode"/>
                  <a:buChar char="•"/>
                  <a:tabLst>
                    <a:tab pos="290195" algn="l"/>
                  </a:tabLst>
                </a:pPr>
                <a:r>
                  <a:rPr lang="en-US" sz="1200" spc="5" dirty="0">
                    <a:latin typeface="Georgia"/>
                    <a:cs typeface="Georgia"/>
                  </a:rPr>
                  <a:t>The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i="1" spc="-40" dirty="0">
                    <a:solidFill>
                      <a:srgbClr val="009900"/>
                    </a:solidFill>
                    <a:latin typeface="Arial"/>
                    <a:cs typeface="Arial"/>
                  </a:rPr>
                  <a:t>eff</a:t>
                </a:r>
                <a:r>
                  <a:rPr lang="en-US" sz="1200" i="1" spc="-114" dirty="0">
                    <a:solidFill>
                      <a:srgbClr val="009900"/>
                    </a:solidFill>
                    <a:latin typeface="Arial"/>
                    <a:cs typeface="Arial"/>
                  </a:rPr>
                  <a:t>e</a:t>
                </a:r>
                <a:r>
                  <a:rPr lang="en-US" sz="1200" i="1" spc="-15" dirty="0">
                    <a:solidFill>
                      <a:srgbClr val="009900"/>
                    </a:solidFill>
                    <a:latin typeface="Arial"/>
                    <a:cs typeface="Arial"/>
                  </a:rPr>
                  <a:t>ctive</a:t>
                </a:r>
                <a:r>
                  <a:rPr lang="en-US" sz="1200" i="1" spc="85" dirty="0">
                    <a:solidFill>
                      <a:srgbClr val="009900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90" dirty="0">
                    <a:solidFill>
                      <a:srgbClr val="009900"/>
                    </a:solidFill>
                    <a:latin typeface="Arial"/>
                    <a:cs typeface="Arial"/>
                  </a:rPr>
                  <a:t>d</a:t>
                </a:r>
                <a:r>
                  <a:rPr lang="en-US" sz="1200" i="1" spc="-150" dirty="0">
                    <a:solidFill>
                      <a:srgbClr val="009900"/>
                    </a:solidFill>
                    <a:latin typeface="Arial"/>
                    <a:cs typeface="Arial"/>
                  </a:rPr>
                  <a:t>e</a:t>
                </a:r>
                <a:r>
                  <a:rPr lang="en-US" sz="1200" i="1" spc="-15" dirty="0">
                    <a:solidFill>
                      <a:srgbClr val="009900"/>
                    </a:solidFill>
                    <a:latin typeface="Arial"/>
                    <a:cs typeface="Arial"/>
                  </a:rPr>
                  <a:t>g</a:t>
                </a:r>
                <a:r>
                  <a:rPr lang="en-US" sz="1200" i="1" spc="-70" dirty="0">
                    <a:solidFill>
                      <a:srgbClr val="009900"/>
                    </a:solidFill>
                    <a:latin typeface="Arial"/>
                    <a:cs typeface="Arial"/>
                  </a:rPr>
                  <a:t>r</a:t>
                </a:r>
                <a:r>
                  <a:rPr lang="en-US" sz="1200" i="1" spc="-170" dirty="0">
                    <a:solidFill>
                      <a:srgbClr val="009900"/>
                    </a:solidFill>
                    <a:latin typeface="Arial"/>
                    <a:cs typeface="Arial"/>
                  </a:rPr>
                  <a:t>e</a:t>
                </a:r>
                <a:r>
                  <a:rPr lang="en-US" sz="1200" i="1" spc="-114" dirty="0">
                    <a:solidFill>
                      <a:srgbClr val="009900"/>
                    </a:solidFill>
                    <a:latin typeface="Arial"/>
                    <a:cs typeface="Arial"/>
                  </a:rPr>
                  <a:t>es</a:t>
                </a:r>
                <a:r>
                  <a:rPr lang="en-US" sz="1200" i="1" spc="85" dirty="0">
                    <a:solidFill>
                      <a:srgbClr val="009900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5" dirty="0">
                    <a:solidFill>
                      <a:srgbClr val="009900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i="1" spc="85" dirty="0">
                    <a:solidFill>
                      <a:srgbClr val="009900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55" dirty="0">
                    <a:solidFill>
                      <a:srgbClr val="009900"/>
                    </a:solidFill>
                    <a:latin typeface="Arial"/>
                    <a:cs typeface="Arial"/>
                  </a:rPr>
                  <a:t>f</a:t>
                </a:r>
                <a:r>
                  <a:rPr lang="en-US" sz="1200" i="1" spc="10" dirty="0">
                    <a:solidFill>
                      <a:srgbClr val="009900"/>
                    </a:solidFill>
                    <a:latin typeface="Arial"/>
                    <a:cs typeface="Arial"/>
                  </a:rPr>
                  <a:t>r</a:t>
                </a:r>
                <a:r>
                  <a:rPr lang="en-US" sz="1200" i="1" spc="-170" dirty="0">
                    <a:solidFill>
                      <a:srgbClr val="009900"/>
                    </a:solidFill>
                    <a:latin typeface="Arial"/>
                    <a:cs typeface="Arial"/>
                  </a:rPr>
                  <a:t>ee</a:t>
                </a:r>
                <a:r>
                  <a:rPr lang="en-US" sz="1200" i="1" spc="-50" dirty="0">
                    <a:solidFill>
                      <a:srgbClr val="009900"/>
                    </a:solidFill>
                    <a:latin typeface="Arial"/>
                    <a:cs typeface="Arial"/>
                  </a:rPr>
                  <a:t>dom</a:t>
                </a:r>
                <a:r>
                  <a:rPr lang="en-US" sz="1200" i="1" spc="55" dirty="0">
                    <a:solidFill>
                      <a:srgbClr val="009900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Georgia"/>
                    <a:cs typeface="Georgia"/>
                  </a:rPr>
                  <a:t>are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5" dirty="0">
                    <a:latin typeface="Georgia"/>
                    <a:cs typeface="Georgia"/>
                  </a:rPr>
                  <a:t>gi</a:t>
                </a:r>
                <a:r>
                  <a:rPr lang="en-US" sz="1200" spc="-40" dirty="0">
                    <a:latin typeface="Georgia"/>
                    <a:cs typeface="Georgia"/>
                  </a:rPr>
                  <a:t>v</a:t>
                </a:r>
                <a:r>
                  <a:rPr lang="en-US" sz="1200" spc="-50" dirty="0">
                    <a:latin typeface="Georgia"/>
                    <a:cs typeface="Georgia"/>
                  </a:rPr>
                  <a:t>en</a:t>
                </a:r>
                <a:r>
                  <a:rPr lang="en-US" sz="1200" spc="95" dirty="0">
                    <a:latin typeface="Georgia"/>
                    <a:cs typeface="Georgia"/>
                  </a:rPr>
                  <a:t> </a:t>
                </a:r>
                <a:r>
                  <a:rPr lang="en-US" sz="1200" spc="-45" dirty="0">
                    <a:latin typeface="Georgia"/>
                    <a:cs typeface="Georgia"/>
                  </a:rPr>
                  <a:t>b</a:t>
                </a:r>
                <a:r>
                  <a:rPr lang="en-US" sz="1200" spc="30" dirty="0">
                    <a:latin typeface="Georgia"/>
                    <a:cs typeface="Georgia"/>
                  </a:rPr>
                  <a:t>y</a:t>
                </a:r>
                <a:endParaRPr lang="en-US" sz="1200" dirty="0">
                  <a:latin typeface="Georgia"/>
                  <a:cs typeface="Georgia"/>
                </a:endParaRPr>
              </a:p>
              <a:p>
                <a:pPr marL="303530" algn="ctr">
                  <a:lnSpc>
                    <a:spcPct val="100000"/>
                  </a:lnSpc>
                  <a:spcBef>
                    <a:spcPts val="28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200" i="1" smtClean="0">
                              <a:latin typeface="Cambria Math" panose="02040503050406030204" pitchFamily="18" charset="0"/>
                              <a:cs typeface="Tahoma"/>
                            </a:rPr>
                          </m:ctrlPr>
                        </m:sSubPr>
                        <m:e>
                          <m:r>
                            <a:rPr lang="ar-AE" sz="1200" b="0" i="1" smtClean="0">
                              <a:latin typeface="Cambria Math" panose="02040503050406030204" pitchFamily="18" charset="0"/>
                              <a:cs typeface="Tahoma"/>
                            </a:rPr>
                            <m:t>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ahoma"/>
                            </a:rPr>
                            <m:t>𝑓</m:t>
                          </m:r>
                        </m:e>
                        <m:sub>
                          <m:r>
                            <a:rPr lang="ar-AE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/>
                            </a:rPr>
                            <m:t>𝜆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Tahom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ahom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cs typeface="Tahoma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ahoma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cs typeface="Tahoma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ahoma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cs typeface="Tahoma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cs typeface="Tahom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cs typeface="Tahom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cs typeface="Tahoma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/>
                                        </a:rPr>
                                        <m:t>𝜆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ahoma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sz="1200" dirty="0">
                  <a:latin typeface="Tahoma"/>
                  <a:cs typeface="Tahoma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499036"/>
                <a:ext cx="4508868" cy="2751779"/>
              </a:xfrm>
              <a:prstGeom prst="rect">
                <a:avLst/>
              </a:prstGeom>
              <a:blipFill rotWithShape="0">
                <a:blip r:embed="rId3"/>
                <a:stretch>
                  <a:fillRect l="-1757" t="-2217" r="-811" b="-33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1" y="149380"/>
            <a:ext cx="419790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30" algn="ctr">
              <a:lnSpc>
                <a:spcPct val="100000"/>
              </a:lnSpc>
            </a:pPr>
            <a:r>
              <a:rPr sz="2400" b="1" spc="-55" dirty="0">
                <a:solidFill>
                  <a:srgbClr val="FF0000"/>
                </a:solidFill>
              </a:rPr>
              <a:t>Sm</a:t>
            </a:r>
            <a:r>
              <a:rPr sz="2400" b="1" spc="-5" dirty="0">
                <a:solidFill>
                  <a:srgbClr val="FF0000"/>
                </a:solidFill>
              </a:rPr>
              <a:t>o</a:t>
            </a:r>
            <a:r>
              <a:rPr sz="2400" b="1" spc="-20" dirty="0">
                <a:solidFill>
                  <a:srgbClr val="FF0000"/>
                </a:solidFill>
              </a:rPr>
              <a:t>othing</a:t>
            </a:r>
            <a:r>
              <a:rPr sz="2400" b="1" spc="130" dirty="0">
                <a:solidFill>
                  <a:srgbClr val="FF0000"/>
                </a:solidFill>
              </a:rPr>
              <a:t> </a:t>
            </a:r>
            <a:r>
              <a:rPr sz="2400" b="1" spc="-35" dirty="0">
                <a:solidFill>
                  <a:srgbClr val="FF0000"/>
                </a:solidFill>
              </a:rPr>
              <a:t>Splines</a:t>
            </a:r>
            <a:r>
              <a:rPr sz="2400" b="1" spc="130" dirty="0">
                <a:solidFill>
                  <a:srgbClr val="FF0000"/>
                </a:solidFill>
              </a:rPr>
              <a:t> </a:t>
            </a:r>
            <a:r>
              <a:rPr sz="2400" b="1" spc="-45" dirty="0">
                <a:solidFill>
                  <a:srgbClr val="FF0000"/>
                </a:solidFill>
              </a:rPr>
              <a:t>co</a:t>
            </a:r>
            <a:r>
              <a:rPr sz="2400" b="1" spc="-90" dirty="0">
                <a:solidFill>
                  <a:srgbClr val="FF0000"/>
                </a:solidFill>
              </a:rPr>
              <a:t>n</a:t>
            </a:r>
            <a:r>
              <a:rPr sz="2400" b="1" spc="-5" dirty="0">
                <a:solidFill>
                  <a:srgbClr val="FF0000"/>
                </a:solidFill>
              </a:rPr>
              <a:t>ti</a:t>
            </a:r>
            <a:r>
              <a:rPr sz="2400" b="1" spc="-50" dirty="0">
                <a:solidFill>
                  <a:srgbClr val="FF0000"/>
                </a:solidFill>
              </a:rPr>
              <a:t>n</a:t>
            </a:r>
            <a:r>
              <a:rPr sz="2400" b="1" spc="-40" dirty="0">
                <a:solidFill>
                  <a:srgbClr val="FF0000"/>
                </a:solidFill>
              </a:rPr>
              <a:t>ued</a:t>
            </a:r>
            <a:r>
              <a:rPr sz="2400" b="1" spc="130" dirty="0">
                <a:solidFill>
                  <a:srgbClr val="FF0000"/>
                </a:solidFill>
              </a:rPr>
              <a:t> </a:t>
            </a:r>
            <a:r>
              <a:rPr sz="2400" b="1" spc="200" dirty="0">
                <a:solidFill>
                  <a:srgbClr val="FF0000"/>
                </a:solidFill>
              </a:rPr>
              <a:t>—</a:t>
            </a:r>
            <a:r>
              <a:rPr sz="2400" b="1" spc="130" dirty="0">
                <a:solidFill>
                  <a:srgbClr val="FF0000"/>
                </a:solidFill>
              </a:rPr>
              <a:t> </a:t>
            </a:r>
            <a:r>
              <a:rPr sz="2400" b="1" spc="-55" dirty="0">
                <a:solidFill>
                  <a:srgbClr val="FF0000"/>
                </a:solidFill>
              </a:rPr>
              <a:t>c</a:t>
            </a:r>
            <a:r>
              <a:rPr sz="2400" b="1" spc="-50" dirty="0">
                <a:solidFill>
                  <a:srgbClr val="FF0000"/>
                </a:solidFill>
              </a:rPr>
              <a:t>h</a:t>
            </a:r>
            <a:r>
              <a:rPr sz="2400" b="1" spc="-15" dirty="0">
                <a:solidFill>
                  <a:srgbClr val="FF0000"/>
                </a:solidFill>
              </a:rPr>
              <a:t>o</a:t>
            </a:r>
            <a:r>
              <a:rPr sz="2400" b="1" spc="-40" dirty="0">
                <a:solidFill>
                  <a:srgbClr val="FF0000"/>
                </a:solidFill>
              </a:rPr>
              <a:t>osing</a:t>
            </a:r>
            <a:r>
              <a:rPr sz="2400" b="1" spc="130" dirty="0">
                <a:solidFill>
                  <a:srgbClr val="FF0000"/>
                </a:solidFill>
              </a:rPr>
              <a:t> </a:t>
            </a:r>
            <a:r>
              <a:rPr sz="2400" b="1" i="1" spc="120" dirty="0">
                <a:solidFill>
                  <a:srgbClr val="FF0000"/>
                </a:solidFill>
                <a:latin typeface="Arial"/>
                <a:cs typeface="Arial"/>
              </a:rPr>
              <a:t>λ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18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7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23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450" y="1038735"/>
            <a:ext cx="4356468" cy="636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indent="-132080">
              <a:lnSpc>
                <a:spcPct val="100000"/>
              </a:lnSpc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-50" dirty="0">
                <a:latin typeface="Georgia"/>
                <a:cs typeface="Georgia"/>
              </a:rPr>
              <a:t>We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can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 smtClean="0">
                <a:latin typeface="Georgia"/>
                <a:cs typeface="Georgia"/>
              </a:rPr>
              <a:t>s</a:t>
            </a:r>
            <a:r>
              <a:rPr sz="1100" spc="-15" dirty="0" smtClean="0">
                <a:latin typeface="Georgia"/>
                <a:cs typeface="Georgia"/>
              </a:rPr>
              <a:t>p</a:t>
            </a:r>
            <a:r>
              <a:rPr sz="1100" spc="-20" dirty="0" smtClean="0">
                <a:latin typeface="Georgia"/>
                <a:cs typeface="Georgia"/>
              </a:rPr>
              <a:t>ecify</a:t>
            </a:r>
            <a:r>
              <a:rPr lang="en-US" sz="1100" spc="-20" dirty="0" smtClean="0">
                <a:latin typeface="Georgia"/>
                <a:cs typeface="Georgia"/>
              </a:rPr>
              <a:t> </a:t>
            </a:r>
            <a:r>
              <a:rPr lang="en-US" sz="1100" spc="-20" dirty="0" err="1" smtClean="0">
                <a:latin typeface="Georgia"/>
                <a:cs typeface="Georgia"/>
              </a:rPr>
              <a:t>df</a:t>
            </a:r>
            <a:r>
              <a:rPr sz="1100" spc="100" dirty="0" smtClean="0">
                <a:latin typeface="Georgia"/>
                <a:cs typeface="Georgia"/>
              </a:rPr>
              <a:t> </a:t>
            </a:r>
            <a:r>
              <a:rPr sz="1100" spc="-20" dirty="0" smtClean="0">
                <a:latin typeface="Georgia"/>
                <a:cs typeface="Georgia"/>
              </a:rPr>
              <a:t>rather</a:t>
            </a:r>
            <a:r>
              <a:rPr sz="1100" spc="95" dirty="0" smtClean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than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90" dirty="0">
                <a:latin typeface="Arial"/>
                <a:cs typeface="Arial"/>
              </a:rPr>
              <a:t>λ</a:t>
            </a:r>
            <a:r>
              <a:rPr sz="1100" spc="-70" dirty="0">
                <a:latin typeface="Georgia"/>
                <a:cs typeface="Georgia"/>
              </a:rPr>
              <a:t>!</a:t>
            </a:r>
            <a:endParaRPr sz="1100" dirty="0">
              <a:latin typeface="Georgia"/>
              <a:cs typeface="Georgia"/>
            </a:endParaRPr>
          </a:p>
          <a:p>
            <a:pPr marL="144780">
              <a:lnSpc>
                <a:spcPct val="100000"/>
              </a:lnSpc>
              <a:spcBef>
                <a:spcPts val="530"/>
              </a:spcBef>
            </a:pPr>
            <a:r>
              <a:rPr sz="1100" spc="-45" dirty="0">
                <a:latin typeface="Georgia"/>
                <a:cs typeface="Georgia"/>
              </a:rPr>
              <a:t>In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R: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smooth</a:t>
            </a:r>
            <a:r>
              <a:rPr sz="1100" i="1" spc="-10" dirty="0">
                <a:solidFill>
                  <a:srgbClr val="BF7F3F"/>
                </a:solidFill>
                <a:latin typeface="Arial"/>
                <a:cs typeface="Arial"/>
              </a:rPr>
              <a:t>.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spline</a:t>
            </a:r>
            <a:r>
              <a:rPr sz="1100" spc="5" dirty="0">
                <a:solidFill>
                  <a:srgbClr val="BF7F3F"/>
                </a:solidFill>
                <a:latin typeface="Georgia"/>
                <a:cs typeface="Georgia"/>
              </a:rPr>
              <a:t>(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age</a:t>
            </a:r>
            <a:r>
              <a:rPr sz="1100" i="1" spc="-10" dirty="0">
                <a:solidFill>
                  <a:srgbClr val="BF7F3F"/>
                </a:solidFill>
                <a:latin typeface="Arial"/>
                <a:cs typeface="Arial"/>
              </a:rPr>
              <a:t>,</a:t>
            </a:r>
            <a:r>
              <a:rPr sz="1100" i="1" spc="-125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wage</a:t>
            </a:r>
            <a:r>
              <a:rPr sz="1100" i="1" spc="-10" dirty="0">
                <a:solidFill>
                  <a:srgbClr val="BF7F3F"/>
                </a:solidFill>
                <a:latin typeface="Arial"/>
                <a:cs typeface="Arial"/>
              </a:rPr>
              <a:t>,</a:t>
            </a:r>
            <a:r>
              <a:rPr sz="1100" i="1" spc="-125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df</a:t>
            </a:r>
            <a:r>
              <a:rPr sz="1100" spc="-360" dirty="0">
                <a:solidFill>
                  <a:srgbClr val="BF7F3F"/>
                </a:solidFill>
                <a:latin typeface="Courier New"/>
                <a:cs typeface="Courier New"/>
              </a:rPr>
              <a:t> </a:t>
            </a:r>
            <a:r>
              <a:rPr sz="1100" spc="130" dirty="0">
                <a:solidFill>
                  <a:srgbClr val="BF7F3F"/>
                </a:solidFill>
                <a:latin typeface="Georgia"/>
                <a:cs typeface="Georgia"/>
              </a:rPr>
              <a:t>=</a:t>
            </a:r>
            <a:r>
              <a:rPr sz="1100" spc="35" dirty="0">
                <a:solidFill>
                  <a:srgbClr val="BF7F3F"/>
                </a:solidFill>
                <a:latin typeface="Georgia"/>
                <a:cs typeface="Georgia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10</a:t>
            </a:r>
            <a:r>
              <a:rPr sz="1100" spc="5" dirty="0">
                <a:solidFill>
                  <a:srgbClr val="BF7F3F"/>
                </a:solidFill>
                <a:latin typeface="Georgia"/>
                <a:cs typeface="Georgia"/>
              </a:rPr>
              <a:t>)</a:t>
            </a:r>
            <a:endParaRPr sz="1100" dirty="0">
              <a:latin typeface="Georgia"/>
              <a:cs typeface="Georgia"/>
            </a:endParaRPr>
          </a:p>
          <a:p>
            <a:pPr marL="144780" indent="-132080">
              <a:lnSpc>
                <a:spcPct val="100000"/>
              </a:lnSpc>
              <a:spcBef>
                <a:spcPts val="53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le</a:t>
            </a:r>
            <a:r>
              <a:rPr sz="1100" spc="-60" dirty="0">
                <a:latin typeface="Georgia"/>
                <a:cs typeface="Georgia"/>
              </a:rPr>
              <a:t>a</a:t>
            </a:r>
            <a:r>
              <a:rPr sz="1100" spc="-5" dirty="0">
                <a:latin typeface="Georgia"/>
                <a:cs typeface="Georgia"/>
              </a:rPr>
              <a:t>v</a:t>
            </a:r>
            <a:r>
              <a:rPr sz="1100" spc="-40" dirty="0">
                <a:latin typeface="Georgia"/>
                <a:cs typeface="Georgia"/>
              </a:rPr>
              <a:t>e-one-out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5" dirty="0">
                <a:latin typeface="Georgia"/>
                <a:cs typeface="Georgia"/>
              </a:rPr>
              <a:t>(LOO)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cross</a:t>
            </a:r>
            <a:r>
              <a:rPr sz="1100" spc="-15" dirty="0">
                <a:latin typeface="Georgia"/>
                <a:cs typeface="Georgia"/>
              </a:rPr>
              <a:t>-</a:t>
            </a:r>
            <a:r>
              <a:rPr sz="1100" spc="-85" dirty="0">
                <a:latin typeface="Georgia"/>
                <a:cs typeface="Georgia"/>
              </a:rPr>
              <a:t>v</a:t>
            </a:r>
            <a:r>
              <a:rPr sz="1100" spc="-15" dirty="0">
                <a:latin typeface="Georgia"/>
                <a:cs typeface="Georgia"/>
              </a:rPr>
              <a:t>alidated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error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</a:t>
            </a:r>
            <a:r>
              <a:rPr sz="1100" spc="-50" dirty="0">
                <a:latin typeface="Georgia"/>
                <a:cs typeface="Georgia"/>
              </a:rPr>
              <a:t>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gi</a:t>
            </a:r>
            <a:r>
              <a:rPr sz="1100" spc="-40" dirty="0">
                <a:latin typeface="Georgia"/>
                <a:cs typeface="Georgia"/>
              </a:rPr>
              <a:t>v</a:t>
            </a:r>
            <a:r>
              <a:rPr sz="1100" spc="-50" dirty="0">
                <a:latin typeface="Georgia"/>
                <a:cs typeface="Georgia"/>
              </a:rPr>
              <a:t>en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lang="en-US" sz="1100" spc="-45" dirty="0" smtClean="0">
                <a:latin typeface="Georgia"/>
                <a:cs typeface="Georgia"/>
              </a:rPr>
              <a:t>on page 279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10801" y="1806388"/>
            <a:ext cx="84772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1365" algn="l"/>
              </a:tabLst>
            </a:pPr>
            <a:r>
              <a:rPr sz="1100" spc="265" dirty="0">
                <a:latin typeface="Arial"/>
                <a:cs typeface="Arial"/>
              </a:rPr>
              <a:t> 	 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4395" y="2362291"/>
            <a:ext cx="197548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5" dirty="0">
                <a:latin typeface="Georgia"/>
                <a:cs typeface="Georgia"/>
              </a:rPr>
              <a:t>In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R: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smooth</a:t>
            </a:r>
            <a:r>
              <a:rPr sz="1100" i="1" spc="-10" dirty="0">
                <a:solidFill>
                  <a:srgbClr val="BF7F3F"/>
                </a:solidFill>
                <a:latin typeface="Arial"/>
                <a:cs typeface="Arial"/>
              </a:rPr>
              <a:t>.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spline</a:t>
            </a:r>
            <a:r>
              <a:rPr sz="1100" spc="5" dirty="0">
                <a:solidFill>
                  <a:srgbClr val="BF7F3F"/>
                </a:solidFill>
                <a:latin typeface="Georgia"/>
                <a:cs typeface="Georgia"/>
              </a:rPr>
              <a:t>(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age</a:t>
            </a:r>
            <a:r>
              <a:rPr sz="1100" i="1" spc="-10" dirty="0">
                <a:solidFill>
                  <a:srgbClr val="BF7F3F"/>
                </a:solidFill>
                <a:latin typeface="Arial"/>
                <a:cs typeface="Arial"/>
              </a:rPr>
              <a:t>,</a:t>
            </a:r>
            <a:r>
              <a:rPr sz="1100" i="1" spc="-125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wage</a:t>
            </a:r>
            <a:r>
              <a:rPr sz="1100" spc="5" dirty="0">
                <a:solidFill>
                  <a:srgbClr val="BF7F3F"/>
                </a:solidFill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641" y="1377554"/>
            <a:ext cx="2559005" cy="1099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8737" y="929805"/>
            <a:ext cx="1358819" cy="3287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20092" y="911851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24721" y="12363"/>
                </a:moveTo>
                <a:lnTo>
                  <a:pt x="24721" y="5535"/>
                </a:lnTo>
                <a:lnTo>
                  <a:pt x="19185" y="0"/>
                </a:lnTo>
                <a:lnTo>
                  <a:pt x="12363" y="0"/>
                </a:lnTo>
                <a:lnTo>
                  <a:pt x="5535" y="0"/>
                </a:lnTo>
                <a:lnTo>
                  <a:pt x="0" y="5535"/>
                </a:lnTo>
                <a:lnTo>
                  <a:pt x="0" y="12363"/>
                </a:lnTo>
                <a:lnTo>
                  <a:pt x="0" y="19185"/>
                </a:lnTo>
                <a:lnTo>
                  <a:pt x="5535" y="24721"/>
                </a:lnTo>
                <a:lnTo>
                  <a:pt x="12363" y="24721"/>
                </a:lnTo>
                <a:lnTo>
                  <a:pt x="19185" y="24721"/>
                </a:lnTo>
                <a:lnTo>
                  <a:pt x="24721" y="19185"/>
                </a:lnTo>
                <a:lnTo>
                  <a:pt x="24721" y="12363"/>
                </a:lnTo>
              </a:path>
            </a:pathLst>
          </a:custGeom>
          <a:ln w="5485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8762" y="2141073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721" y="12363"/>
                </a:moveTo>
                <a:lnTo>
                  <a:pt x="24721" y="5535"/>
                </a:lnTo>
                <a:lnTo>
                  <a:pt x="19185" y="0"/>
                </a:lnTo>
                <a:lnTo>
                  <a:pt x="12363" y="0"/>
                </a:lnTo>
                <a:lnTo>
                  <a:pt x="5535" y="0"/>
                </a:lnTo>
                <a:lnTo>
                  <a:pt x="0" y="5535"/>
                </a:lnTo>
                <a:lnTo>
                  <a:pt x="0" y="12363"/>
                </a:lnTo>
                <a:lnTo>
                  <a:pt x="0" y="19185"/>
                </a:lnTo>
                <a:lnTo>
                  <a:pt x="5535" y="24721"/>
                </a:lnTo>
                <a:lnTo>
                  <a:pt x="12363" y="24721"/>
                </a:lnTo>
                <a:lnTo>
                  <a:pt x="19185" y="24721"/>
                </a:lnTo>
                <a:lnTo>
                  <a:pt x="24721" y="19185"/>
                </a:lnTo>
                <a:lnTo>
                  <a:pt x="24721" y="12363"/>
                </a:lnTo>
              </a:path>
            </a:pathLst>
          </a:custGeom>
          <a:ln w="5485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7195" y="957051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24721" y="12363"/>
                </a:moveTo>
                <a:lnTo>
                  <a:pt x="24721" y="5535"/>
                </a:lnTo>
                <a:lnTo>
                  <a:pt x="19185" y="0"/>
                </a:lnTo>
                <a:lnTo>
                  <a:pt x="12357" y="0"/>
                </a:lnTo>
                <a:lnTo>
                  <a:pt x="5535" y="0"/>
                </a:lnTo>
                <a:lnTo>
                  <a:pt x="0" y="5535"/>
                </a:lnTo>
                <a:lnTo>
                  <a:pt x="0" y="12363"/>
                </a:lnTo>
                <a:lnTo>
                  <a:pt x="0" y="19185"/>
                </a:lnTo>
                <a:lnTo>
                  <a:pt x="5535" y="24721"/>
                </a:lnTo>
                <a:lnTo>
                  <a:pt x="12357" y="24721"/>
                </a:lnTo>
                <a:lnTo>
                  <a:pt x="19185" y="24721"/>
                </a:lnTo>
                <a:lnTo>
                  <a:pt x="24721" y="19185"/>
                </a:lnTo>
                <a:lnTo>
                  <a:pt x="24721" y="12363"/>
                </a:lnTo>
              </a:path>
            </a:pathLst>
          </a:custGeom>
          <a:ln w="5485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1493" y="911851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24721" y="12363"/>
                </a:moveTo>
                <a:lnTo>
                  <a:pt x="24721" y="5535"/>
                </a:lnTo>
                <a:lnTo>
                  <a:pt x="19185" y="0"/>
                </a:lnTo>
                <a:lnTo>
                  <a:pt x="12363" y="0"/>
                </a:lnTo>
                <a:lnTo>
                  <a:pt x="5541" y="0"/>
                </a:lnTo>
                <a:lnTo>
                  <a:pt x="0" y="5535"/>
                </a:lnTo>
                <a:lnTo>
                  <a:pt x="0" y="12363"/>
                </a:lnTo>
                <a:lnTo>
                  <a:pt x="0" y="19185"/>
                </a:lnTo>
                <a:lnTo>
                  <a:pt x="5541" y="24721"/>
                </a:lnTo>
                <a:lnTo>
                  <a:pt x="12363" y="24721"/>
                </a:lnTo>
                <a:lnTo>
                  <a:pt x="19185" y="24721"/>
                </a:lnTo>
                <a:lnTo>
                  <a:pt x="24721" y="19185"/>
                </a:lnTo>
                <a:lnTo>
                  <a:pt x="24721" y="12363"/>
                </a:lnTo>
              </a:path>
            </a:pathLst>
          </a:custGeom>
          <a:ln w="5485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8762" y="206779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721" y="12357"/>
                </a:moveTo>
                <a:lnTo>
                  <a:pt x="24721" y="5535"/>
                </a:lnTo>
                <a:lnTo>
                  <a:pt x="19185" y="0"/>
                </a:lnTo>
                <a:lnTo>
                  <a:pt x="12363" y="0"/>
                </a:lnTo>
                <a:lnTo>
                  <a:pt x="5535" y="0"/>
                </a:lnTo>
                <a:lnTo>
                  <a:pt x="0" y="5535"/>
                </a:lnTo>
                <a:lnTo>
                  <a:pt x="0" y="12357"/>
                </a:lnTo>
                <a:lnTo>
                  <a:pt x="0" y="19185"/>
                </a:lnTo>
                <a:lnTo>
                  <a:pt x="5535" y="24721"/>
                </a:lnTo>
                <a:lnTo>
                  <a:pt x="12363" y="24721"/>
                </a:lnTo>
                <a:lnTo>
                  <a:pt x="19185" y="24721"/>
                </a:lnTo>
                <a:lnTo>
                  <a:pt x="24721" y="19185"/>
                </a:lnTo>
                <a:lnTo>
                  <a:pt x="24721" y="12357"/>
                </a:lnTo>
              </a:path>
            </a:pathLst>
          </a:custGeom>
          <a:ln w="5485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48762" y="2099239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721" y="12363"/>
                </a:moveTo>
                <a:lnTo>
                  <a:pt x="24721" y="5535"/>
                </a:lnTo>
                <a:lnTo>
                  <a:pt x="19185" y="0"/>
                </a:lnTo>
                <a:lnTo>
                  <a:pt x="12363" y="0"/>
                </a:lnTo>
                <a:lnTo>
                  <a:pt x="5535" y="0"/>
                </a:lnTo>
                <a:lnTo>
                  <a:pt x="0" y="5535"/>
                </a:lnTo>
                <a:lnTo>
                  <a:pt x="0" y="12363"/>
                </a:lnTo>
                <a:lnTo>
                  <a:pt x="0" y="19185"/>
                </a:lnTo>
                <a:lnTo>
                  <a:pt x="5535" y="24721"/>
                </a:lnTo>
                <a:lnTo>
                  <a:pt x="12363" y="24721"/>
                </a:lnTo>
                <a:lnTo>
                  <a:pt x="19185" y="24721"/>
                </a:lnTo>
                <a:lnTo>
                  <a:pt x="24721" y="19185"/>
                </a:lnTo>
                <a:lnTo>
                  <a:pt x="24721" y="12363"/>
                </a:lnTo>
              </a:path>
            </a:pathLst>
          </a:custGeom>
          <a:ln w="5485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4327" y="116995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24721" y="12357"/>
                </a:moveTo>
                <a:lnTo>
                  <a:pt x="24721" y="5535"/>
                </a:lnTo>
                <a:lnTo>
                  <a:pt x="19185" y="0"/>
                </a:lnTo>
                <a:lnTo>
                  <a:pt x="12357" y="0"/>
                </a:lnTo>
                <a:lnTo>
                  <a:pt x="5535" y="0"/>
                </a:lnTo>
                <a:lnTo>
                  <a:pt x="0" y="5535"/>
                </a:lnTo>
                <a:lnTo>
                  <a:pt x="0" y="12357"/>
                </a:lnTo>
                <a:lnTo>
                  <a:pt x="0" y="19179"/>
                </a:lnTo>
                <a:lnTo>
                  <a:pt x="5535" y="24721"/>
                </a:lnTo>
                <a:lnTo>
                  <a:pt x="12357" y="24721"/>
                </a:lnTo>
                <a:lnTo>
                  <a:pt x="19185" y="24721"/>
                </a:lnTo>
                <a:lnTo>
                  <a:pt x="24721" y="19179"/>
                </a:lnTo>
                <a:lnTo>
                  <a:pt x="24721" y="12357"/>
                </a:lnTo>
              </a:path>
            </a:pathLst>
          </a:custGeom>
          <a:ln w="5485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8762" y="2126521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721" y="12357"/>
                </a:moveTo>
                <a:lnTo>
                  <a:pt x="24721" y="5535"/>
                </a:lnTo>
                <a:lnTo>
                  <a:pt x="19185" y="0"/>
                </a:lnTo>
                <a:lnTo>
                  <a:pt x="12363" y="0"/>
                </a:lnTo>
                <a:lnTo>
                  <a:pt x="5535" y="0"/>
                </a:lnTo>
                <a:lnTo>
                  <a:pt x="0" y="5535"/>
                </a:lnTo>
                <a:lnTo>
                  <a:pt x="0" y="12357"/>
                </a:lnTo>
                <a:lnTo>
                  <a:pt x="0" y="19185"/>
                </a:lnTo>
                <a:lnTo>
                  <a:pt x="5535" y="24721"/>
                </a:lnTo>
                <a:lnTo>
                  <a:pt x="12363" y="24721"/>
                </a:lnTo>
                <a:lnTo>
                  <a:pt x="19185" y="24721"/>
                </a:lnTo>
                <a:lnTo>
                  <a:pt x="24721" y="19185"/>
                </a:lnTo>
                <a:lnTo>
                  <a:pt x="24721" y="12357"/>
                </a:lnTo>
              </a:path>
            </a:pathLst>
          </a:custGeom>
          <a:ln w="5485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48665" y="1126076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24721" y="12357"/>
                </a:moveTo>
                <a:lnTo>
                  <a:pt x="24721" y="5535"/>
                </a:lnTo>
                <a:lnTo>
                  <a:pt x="19185" y="0"/>
                </a:lnTo>
                <a:lnTo>
                  <a:pt x="12363" y="0"/>
                </a:lnTo>
                <a:lnTo>
                  <a:pt x="5541" y="0"/>
                </a:lnTo>
                <a:lnTo>
                  <a:pt x="0" y="5535"/>
                </a:lnTo>
                <a:lnTo>
                  <a:pt x="0" y="12357"/>
                </a:lnTo>
                <a:lnTo>
                  <a:pt x="0" y="19179"/>
                </a:lnTo>
                <a:lnTo>
                  <a:pt x="5541" y="24714"/>
                </a:lnTo>
                <a:lnTo>
                  <a:pt x="12363" y="24714"/>
                </a:lnTo>
                <a:lnTo>
                  <a:pt x="19185" y="24714"/>
                </a:lnTo>
                <a:lnTo>
                  <a:pt x="24721" y="19179"/>
                </a:lnTo>
                <a:lnTo>
                  <a:pt x="24721" y="12357"/>
                </a:lnTo>
              </a:path>
            </a:pathLst>
          </a:custGeom>
          <a:ln w="5485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05797" y="957051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24721" y="12363"/>
                </a:moveTo>
                <a:lnTo>
                  <a:pt x="24721" y="5535"/>
                </a:lnTo>
                <a:lnTo>
                  <a:pt x="19185" y="0"/>
                </a:lnTo>
                <a:lnTo>
                  <a:pt x="12363" y="0"/>
                </a:lnTo>
                <a:lnTo>
                  <a:pt x="5535" y="0"/>
                </a:lnTo>
                <a:lnTo>
                  <a:pt x="0" y="5535"/>
                </a:lnTo>
                <a:lnTo>
                  <a:pt x="0" y="12363"/>
                </a:lnTo>
                <a:lnTo>
                  <a:pt x="0" y="19185"/>
                </a:lnTo>
                <a:lnTo>
                  <a:pt x="5535" y="24721"/>
                </a:lnTo>
                <a:lnTo>
                  <a:pt x="12363" y="24721"/>
                </a:lnTo>
                <a:lnTo>
                  <a:pt x="19185" y="24721"/>
                </a:lnTo>
                <a:lnTo>
                  <a:pt x="24721" y="19185"/>
                </a:lnTo>
                <a:lnTo>
                  <a:pt x="24721" y="12363"/>
                </a:lnTo>
              </a:path>
            </a:pathLst>
          </a:custGeom>
          <a:ln w="5485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9462" y="2637242"/>
            <a:ext cx="2571750" cy="0"/>
          </a:xfrm>
          <a:custGeom>
            <a:avLst/>
            <a:gdLst/>
            <a:ahLst/>
            <a:cxnLst/>
            <a:rect l="l" t="t" r="r" b="b"/>
            <a:pathLst>
              <a:path w="2571750">
                <a:moveTo>
                  <a:pt x="0" y="0"/>
                </a:moveTo>
                <a:lnTo>
                  <a:pt x="2571657" y="0"/>
                </a:lnTo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9462" y="2637242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821"/>
                </a:lnTo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18121" y="2637242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821"/>
                </a:lnTo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46704" y="2637242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821"/>
                </a:lnTo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75294" y="2637242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821"/>
                </a:lnTo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03877" y="2637242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821"/>
                </a:lnTo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32460" y="2637242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821"/>
                </a:lnTo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61126" y="2637242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821"/>
                </a:lnTo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15768" y="2776737"/>
            <a:ext cx="147955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20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44427" y="2776737"/>
            <a:ext cx="147955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30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3014" y="2776737"/>
            <a:ext cx="147955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40</a:t>
            </a:r>
            <a:endParaRPr sz="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1599" y="2776737"/>
            <a:ext cx="147955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50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30186" y="2776737"/>
            <a:ext cx="147955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60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58773" y="2776737"/>
            <a:ext cx="147955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70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87433" y="2776737"/>
            <a:ext cx="147955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80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97476" y="761040"/>
            <a:ext cx="0" cy="1804035"/>
          </a:xfrm>
          <a:custGeom>
            <a:avLst/>
            <a:gdLst/>
            <a:ahLst/>
            <a:cxnLst/>
            <a:rect l="l" t="t" r="r" b="b"/>
            <a:pathLst>
              <a:path h="1804035">
                <a:moveTo>
                  <a:pt x="0" y="1804014"/>
                </a:moveTo>
                <a:lnTo>
                  <a:pt x="0" y="0"/>
                </a:lnTo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1650" y="2565055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65825" y="0"/>
                </a:moveTo>
                <a:lnTo>
                  <a:pt x="0" y="0"/>
                </a:lnTo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1650" y="2307391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65825" y="0"/>
                </a:moveTo>
                <a:lnTo>
                  <a:pt x="0" y="0"/>
                </a:lnTo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31650" y="2049656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65825" y="0"/>
                </a:moveTo>
                <a:lnTo>
                  <a:pt x="0" y="0"/>
                </a:lnTo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1650" y="1791915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65825" y="0"/>
                </a:moveTo>
                <a:lnTo>
                  <a:pt x="0" y="0"/>
                </a:lnTo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1650" y="1534180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65825" y="0"/>
                </a:moveTo>
                <a:lnTo>
                  <a:pt x="0" y="0"/>
                </a:lnTo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1650" y="1276446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65825" y="0"/>
                </a:moveTo>
                <a:lnTo>
                  <a:pt x="0" y="0"/>
                </a:lnTo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31650" y="1018704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65825" y="0"/>
                </a:moveTo>
                <a:lnTo>
                  <a:pt x="0" y="0"/>
                </a:lnTo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1650" y="761040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65825" y="0"/>
                </a:moveTo>
                <a:lnTo>
                  <a:pt x="0" y="0"/>
                </a:lnTo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42029" y="2521852"/>
            <a:ext cx="135255" cy="869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2029" y="1945453"/>
            <a:ext cx="135255" cy="4362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50   </a:t>
            </a:r>
            <a:r>
              <a:rPr sz="850" spc="-12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100</a:t>
            </a:r>
            <a:endParaRPr sz="8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2029" y="1429978"/>
            <a:ext cx="135255" cy="2089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200</a:t>
            </a:r>
            <a:endParaRPr sz="8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029" y="914504"/>
            <a:ext cx="135255" cy="2089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300</a:t>
            </a:r>
            <a:endParaRPr sz="8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97476" y="688853"/>
            <a:ext cx="2870200" cy="1948814"/>
          </a:xfrm>
          <a:custGeom>
            <a:avLst/>
            <a:gdLst/>
            <a:ahLst/>
            <a:cxnLst/>
            <a:rect l="l" t="t" r="r" b="b"/>
            <a:pathLst>
              <a:path w="2870200" h="1948814">
                <a:moveTo>
                  <a:pt x="0" y="1948388"/>
                </a:moveTo>
                <a:lnTo>
                  <a:pt x="2869914" y="1948388"/>
                </a:lnTo>
                <a:lnTo>
                  <a:pt x="2869914" y="0"/>
                </a:lnTo>
                <a:lnTo>
                  <a:pt x="0" y="0"/>
                </a:lnTo>
                <a:lnTo>
                  <a:pt x="0" y="1948388"/>
                </a:lnTo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322150" y="3040033"/>
            <a:ext cx="220979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latin typeface="Arial"/>
                <a:cs typeface="Arial"/>
              </a:rPr>
              <a:t>Age</a:t>
            </a:r>
            <a:endParaRPr sz="8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8736" y="1511461"/>
            <a:ext cx="135255" cy="307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latin typeface="Arial"/>
                <a:cs typeface="Arial"/>
              </a:rPr>
              <a:t>W</a:t>
            </a:r>
            <a:r>
              <a:rPr sz="850" dirty="0">
                <a:latin typeface="Arial"/>
                <a:cs typeface="Arial"/>
              </a:rPr>
              <a:t>age</a:t>
            </a:r>
            <a:endParaRPr sz="85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654" rIns="0" bIns="0" rtlCol="0">
            <a:spAutoFit/>
          </a:bodyPr>
          <a:lstStyle/>
          <a:p>
            <a:pPr marL="1525270">
              <a:lnSpc>
                <a:spcPct val="100000"/>
              </a:lnSpc>
            </a:pPr>
            <a:r>
              <a:rPr sz="1000" b="1" spc="15" dirty="0">
                <a:solidFill>
                  <a:srgbClr val="000000"/>
                </a:solidFill>
                <a:latin typeface="Arial"/>
                <a:cs typeface="Arial"/>
              </a:rPr>
              <a:t>Smoothing</a:t>
            </a:r>
            <a:r>
              <a:rPr sz="1000" b="1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1" spc="15" dirty="0">
                <a:solidFill>
                  <a:srgbClr val="000000"/>
                </a:solidFill>
                <a:latin typeface="Arial"/>
                <a:cs typeface="Arial"/>
              </a:rPr>
              <a:t>Spline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19</a:t>
            </a:r>
            <a:r>
              <a:rPr spc="-70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spc="-10" dirty="0"/>
              <a:t>23</a:t>
            </a:r>
          </a:p>
        </p:txBody>
      </p:sp>
      <p:sp>
        <p:nvSpPr>
          <p:cNvPr id="46" name="object 46"/>
          <p:cNvSpPr/>
          <p:nvPr/>
        </p:nvSpPr>
        <p:spPr>
          <a:xfrm>
            <a:off x="1103740" y="1939949"/>
            <a:ext cx="2657475" cy="320675"/>
          </a:xfrm>
          <a:custGeom>
            <a:avLst/>
            <a:gdLst/>
            <a:ahLst/>
            <a:cxnLst/>
            <a:rect l="l" t="t" r="r" b="b"/>
            <a:pathLst>
              <a:path w="2657475" h="320675">
                <a:moveTo>
                  <a:pt x="0" y="320629"/>
                </a:moveTo>
                <a:lnTo>
                  <a:pt x="42864" y="302934"/>
                </a:lnTo>
                <a:lnTo>
                  <a:pt x="85721" y="283991"/>
                </a:lnTo>
                <a:lnTo>
                  <a:pt x="128579" y="264684"/>
                </a:lnTo>
                <a:lnTo>
                  <a:pt x="171437" y="244935"/>
                </a:lnTo>
                <a:lnTo>
                  <a:pt x="214294" y="222703"/>
                </a:lnTo>
                <a:lnTo>
                  <a:pt x="257152" y="197758"/>
                </a:lnTo>
                <a:lnTo>
                  <a:pt x="300016" y="172089"/>
                </a:lnTo>
                <a:lnTo>
                  <a:pt x="342944" y="148616"/>
                </a:lnTo>
                <a:lnTo>
                  <a:pt x="385802" y="130326"/>
                </a:lnTo>
                <a:lnTo>
                  <a:pt x="428659" y="115338"/>
                </a:lnTo>
                <a:lnTo>
                  <a:pt x="471523" y="102827"/>
                </a:lnTo>
                <a:lnTo>
                  <a:pt x="514381" y="93541"/>
                </a:lnTo>
                <a:lnTo>
                  <a:pt x="557239" y="88198"/>
                </a:lnTo>
                <a:lnTo>
                  <a:pt x="600096" y="82349"/>
                </a:lnTo>
                <a:lnTo>
                  <a:pt x="642954" y="71745"/>
                </a:lnTo>
                <a:lnTo>
                  <a:pt x="685812" y="58510"/>
                </a:lnTo>
                <a:lnTo>
                  <a:pt x="728669" y="44758"/>
                </a:lnTo>
                <a:lnTo>
                  <a:pt x="771533" y="30788"/>
                </a:lnTo>
                <a:lnTo>
                  <a:pt x="814391" y="16382"/>
                </a:lnTo>
                <a:lnTo>
                  <a:pt x="857249" y="7749"/>
                </a:lnTo>
                <a:lnTo>
                  <a:pt x="900106" y="9944"/>
                </a:lnTo>
                <a:lnTo>
                  <a:pt x="942964" y="15576"/>
                </a:lnTo>
                <a:lnTo>
                  <a:pt x="985822" y="17182"/>
                </a:lnTo>
                <a:lnTo>
                  <a:pt x="1028679" y="12504"/>
                </a:lnTo>
                <a:lnTo>
                  <a:pt x="1071543" y="6361"/>
                </a:lnTo>
                <a:lnTo>
                  <a:pt x="1114401" y="2707"/>
                </a:lnTo>
                <a:lnTo>
                  <a:pt x="1157259" y="1823"/>
                </a:lnTo>
                <a:lnTo>
                  <a:pt x="1200116" y="3801"/>
                </a:lnTo>
                <a:lnTo>
                  <a:pt x="1242974" y="10821"/>
                </a:lnTo>
                <a:lnTo>
                  <a:pt x="1285832" y="18865"/>
                </a:lnTo>
                <a:lnTo>
                  <a:pt x="1328689" y="24062"/>
                </a:lnTo>
                <a:lnTo>
                  <a:pt x="1371553" y="27793"/>
                </a:lnTo>
                <a:lnTo>
                  <a:pt x="1414411" y="29105"/>
                </a:lnTo>
                <a:lnTo>
                  <a:pt x="1457269" y="26692"/>
                </a:lnTo>
                <a:lnTo>
                  <a:pt x="1500126" y="21131"/>
                </a:lnTo>
                <a:lnTo>
                  <a:pt x="1542984" y="17406"/>
                </a:lnTo>
                <a:lnTo>
                  <a:pt x="1585841" y="16306"/>
                </a:lnTo>
                <a:lnTo>
                  <a:pt x="1628706" y="14846"/>
                </a:lnTo>
                <a:lnTo>
                  <a:pt x="1671557" y="12063"/>
                </a:lnTo>
                <a:lnTo>
                  <a:pt x="1714421" y="7749"/>
                </a:lnTo>
                <a:lnTo>
                  <a:pt x="1757278" y="2777"/>
                </a:lnTo>
                <a:lnTo>
                  <a:pt x="1800136" y="0"/>
                </a:lnTo>
                <a:lnTo>
                  <a:pt x="1842994" y="582"/>
                </a:lnTo>
                <a:lnTo>
                  <a:pt x="1885851" y="5631"/>
                </a:lnTo>
                <a:lnTo>
                  <a:pt x="1928716" y="14994"/>
                </a:lnTo>
                <a:lnTo>
                  <a:pt x="1971573" y="28740"/>
                </a:lnTo>
                <a:lnTo>
                  <a:pt x="2014431" y="43663"/>
                </a:lnTo>
                <a:lnTo>
                  <a:pt x="2057288" y="57339"/>
                </a:lnTo>
                <a:lnTo>
                  <a:pt x="2100146" y="71745"/>
                </a:lnTo>
                <a:lnTo>
                  <a:pt x="2143004" y="86592"/>
                </a:lnTo>
                <a:lnTo>
                  <a:pt x="2185861" y="99903"/>
                </a:lnTo>
                <a:lnTo>
                  <a:pt x="2228719" y="110359"/>
                </a:lnTo>
                <a:lnTo>
                  <a:pt x="2271583" y="118039"/>
                </a:lnTo>
                <a:lnTo>
                  <a:pt x="2314441" y="124112"/>
                </a:lnTo>
                <a:lnTo>
                  <a:pt x="2357369" y="129744"/>
                </a:lnTo>
                <a:lnTo>
                  <a:pt x="2400226" y="134646"/>
                </a:lnTo>
                <a:lnTo>
                  <a:pt x="2443091" y="139029"/>
                </a:lnTo>
                <a:lnTo>
                  <a:pt x="2485948" y="143349"/>
                </a:lnTo>
                <a:lnTo>
                  <a:pt x="2528806" y="148539"/>
                </a:lnTo>
                <a:lnTo>
                  <a:pt x="2657379" y="168358"/>
                </a:lnTo>
              </a:path>
            </a:pathLst>
          </a:custGeom>
          <a:ln w="10970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03740" y="1948063"/>
            <a:ext cx="2657475" cy="305435"/>
          </a:xfrm>
          <a:custGeom>
            <a:avLst/>
            <a:gdLst/>
            <a:ahLst/>
            <a:cxnLst/>
            <a:rect l="l" t="t" r="r" b="b"/>
            <a:pathLst>
              <a:path w="2657475" h="305435">
                <a:moveTo>
                  <a:pt x="0" y="305276"/>
                </a:moveTo>
                <a:lnTo>
                  <a:pt x="42864" y="285387"/>
                </a:lnTo>
                <a:lnTo>
                  <a:pt x="85721" y="265420"/>
                </a:lnTo>
                <a:lnTo>
                  <a:pt x="128579" y="245524"/>
                </a:lnTo>
                <a:lnTo>
                  <a:pt x="171437" y="225705"/>
                </a:lnTo>
                <a:lnTo>
                  <a:pt x="214294" y="206032"/>
                </a:lnTo>
                <a:lnTo>
                  <a:pt x="257152" y="186648"/>
                </a:lnTo>
                <a:lnTo>
                  <a:pt x="300016" y="167853"/>
                </a:lnTo>
                <a:lnTo>
                  <a:pt x="342944" y="149864"/>
                </a:lnTo>
                <a:lnTo>
                  <a:pt x="385802" y="132892"/>
                </a:lnTo>
                <a:lnTo>
                  <a:pt x="428659" y="117168"/>
                </a:lnTo>
                <a:lnTo>
                  <a:pt x="471523" y="102610"/>
                </a:lnTo>
                <a:lnTo>
                  <a:pt x="514381" y="89228"/>
                </a:lnTo>
                <a:lnTo>
                  <a:pt x="557239" y="76871"/>
                </a:lnTo>
                <a:lnTo>
                  <a:pt x="600096" y="65313"/>
                </a:lnTo>
                <a:lnTo>
                  <a:pt x="642954" y="54415"/>
                </a:lnTo>
                <a:lnTo>
                  <a:pt x="685812" y="44105"/>
                </a:lnTo>
                <a:lnTo>
                  <a:pt x="728669" y="34595"/>
                </a:lnTo>
                <a:lnTo>
                  <a:pt x="771533" y="26039"/>
                </a:lnTo>
                <a:lnTo>
                  <a:pt x="814391" y="18507"/>
                </a:lnTo>
                <a:lnTo>
                  <a:pt x="857249" y="12434"/>
                </a:lnTo>
                <a:lnTo>
                  <a:pt x="900106" y="7973"/>
                </a:lnTo>
                <a:lnTo>
                  <a:pt x="942964" y="4754"/>
                </a:lnTo>
                <a:lnTo>
                  <a:pt x="985822" y="2412"/>
                </a:lnTo>
                <a:lnTo>
                  <a:pt x="1028679" y="806"/>
                </a:lnTo>
                <a:lnTo>
                  <a:pt x="1071543" y="0"/>
                </a:lnTo>
                <a:lnTo>
                  <a:pt x="1114401" y="76"/>
                </a:lnTo>
                <a:lnTo>
                  <a:pt x="1157259" y="883"/>
                </a:lnTo>
                <a:lnTo>
                  <a:pt x="1200116" y="2342"/>
                </a:lnTo>
                <a:lnTo>
                  <a:pt x="1242974" y="4390"/>
                </a:lnTo>
                <a:lnTo>
                  <a:pt x="1285832" y="6514"/>
                </a:lnTo>
                <a:lnTo>
                  <a:pt x="1328689" y="8338"/>
                </a:lnTo>
                <a:lnTo>
                  <a:pt x="1371553" y="9656"/>
                </a:lnTo>
                <a:lnTo>
                  <a:pt x="1414411" y="10316"/>
                </a:lnTo>
                <a:lnTo>
                  <a:pt x="1457269" y="10239"/>
                </a:lnTo>
                <a:lnTo>
                  <a:pt x="1500126" y="9509"/>
                </a:lnTo>
                <a:lnTo>
                  <a:pt x="1542984" y="8408"/>
                </a:lnTo>
                <a:lnTo>
                  <a:pt x="1585841" y="7244"/>
                </a:lnTo>
                <a:lnTo>
                  <a:pt x="1628706" y="6073"/>
                </a:lnTo>
                <a:lnTo>
                  <a:pt x="1671557" y="5266"/>
                </a:lnTo>
                <a:lnTo>
                  <a:pt x="1714421" y="4902"/>
                </a:lnTo>
                <a:lnTo>
                  <a:pt x="1757278" y="5337"/>
                </a:lnTo>
                <a:lnTo>
                  <a:pt x="1800136" y="6802"/>
                </a:lnTo>
                <a:lnTo>
                  <a:pt x="1842994" y="9439"/>
                </a:lnTo>
                <a:lnTo>
                  <a:pt x="1885851" y="13311"/>
                </a:lnTo>
                <a:lnTo>
                  <a:pt x="1928716" y="18430"/>
                </a:lnTo>
                <a:lnTo>
                  <a:pt x="1971573" y="24650"/>
                </a:lnTo>
                <a:lnTo>
                  <a:pt x="2014431" y="31741"/>
                </a:lnTo>
                <a:lnTo>
                  <a:pt x="2057288" y="39568"/>
                </a:lnTo>
                <a:lnTo>
                  <a:pt x="2100146" y="47906"/>
                </a:lnTo>
                <a:lnTo>
                  <a:pt x="2143004" y="56757"/>
                </a:lnTo>
                <a:lnTo>
                  <a:pt x="2185861" y="65825"/>
                </a:lnTo>
                <a:lnTo>
                  <a:pt x="2228719" y="75040"/>
                </a:lnTo>
                <a:lnTo>
                  <a:pt x="2271583" y="84256"/>
                </a:lnTo>
                <a:lnTo>
                  <a:pt x="2314441" y="93548"/>
                </a:lnTo>
                <a:lnTo>
                  <a:pt x="2357369" y="102834"/>
                </a:lnTo>
                <a:lnTo>
                  <a:pt x="2400226" y="112049"/>
                </a:lnTo>
                <a:lnTo>
                  <a:pt x="2443091" y="121264"/>
                </a:lnTo>
                <a:lnTo>
                  <a:pt x="2485948" y="130403"/>
                </a:lnTo>
                <a:lnTo>
                  <a:pt x="2528806" y="139624"/>
                </a:lnTo>
                <a:lnTo>
                  <a:pt x="2657379" y="167270"/>
                </a:lnTo>
              </a:path>
            </a:pathLst>
          </a:custGeom>
          <a:ln w="1097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70599" y="688857"/>
            <a:ext cx="1697355" cy="316230"/>
          </a:xfrm>
          <a:custGeom>
            <a:avLst/>
            <a:gdLst/>
            <a:ahLst/>
            <a:cxnLst/>
            <a:rect l="l" t="t" r="r" b="b"/>
            <a:pathLst>
              <a:path w="1697354" h="316230">
                <a:moveTo>
                  <a:pt x="0" y="315954"/>
                </a:moveTo>
                <a:lnTo>
                  <a:pt x="1696790" y="315954"/>
                </a:lnTo>
                <a:lnTo>
                  <a:pt x="1696790" y="0"/>
                </a:lnTo>
                <a:lnTo>
                  <a:pt x="0" y="0"/>
                </a:lnTo>
                <a:lnTo>
                  <a:pt x="0" y="315954"/>
                </a:lnTo>
                <a:close/>
              </a:path>
            </a:pathLst>
          </a:custGeom>
          <a:ln w="5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49589" y="794177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978" y="0"/>
                </a:lnTo>
              </a:path>
            </a:pathLst>
          </a:custGeom>
          <a:ln w="10970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49589" y="899494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978" y="0"/>
                </a:lnTo>
              </a:path>
            </a:pathLst>
          </a:custGeom>
          <a:ln w="1097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473857" y="745180"/>
            <a:ext cx="1367155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35"/>
              </a:lnSpc>
            </a:pPr>
            <a:r>
              <a:rPr sz="700" spc="-10" dirty="0">
                <a:latin typeface="Arial"/>
                <a:cs typeface="Arial"/>
              </a:rPr>
              <a:t>16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Degrees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of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Freedom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835"/>
              </a:lnSpc>
            </a:pPr>
            <a:r>
              <a:rPr sz="700" spc="-10" dirty="0">
                <a:latin typeface="Arial"/>
                <a:cs typeface="Arial"/>
              </a:rPr>
              <a:t>6.8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Degrees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of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Freedom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(LOOCV)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2" y="71112"/>
            <a:ext cx="44195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8040">
              <a:lnSpc>
                <a:spcPct val="100000"/>
              </a:lnSpc>
            </a:pPr>
            <a:r>
              <a:rPr sz="2400" b="1" spc="-25" dirty="0">
                <a:solidFill>
                  <a:srgbClr val="FF0000"/>
                </a:solidFill>
              </a:rPr>
              <a:t>Generalized</a:t>
            </a:r>
            <a:r>
              <a:rPr sz="2400" b="1" spc="135" dirty="0">
                <a:solidFill>
                  <a:srgbClr val="FF0000"/>
                </a:solidFill>
              </a:rPr>
              <a:t> </a:t>
            </a:r>
            <a:r>
              <a:rPr sz="2400" b="1" spc="10" dirty="0">
                <a:solidFill>
                  <a:srgbClr val="FF0000"/>
                </a:solidFill>
              </a:rPr>
              <a:t>Additi</a:t>
            </a:r>
            <a:r>
              <a:rPr sz="2400" b="1" spc="-25" dirty="0">
                <a:solidFill>
                  <a:srgbClr val="FF0000"/>
                </a:solidFill>
              </a:rPr>
              <a:t>v</a:t>
            </a:r>
            <a:r>
              <a:rPr sz="2400" b="1" spc="-55" dirty="0">
                <a:solidFill>
                  <a:srgbClr val="FF0000"/>
                </a:solidFill>
              </a:rPr>
              <a:t>e</a:t>
            </a:r>
            <a:r>
              <a:rPr sz="2400" b="1" spc="130" dirty="0">
                <a:solidFill>
                  <a:srgbClr val="FF0000"/>
                </a:solidFill>
              </a:rPr>
              <a:t> </a:t>
            </a:r>
            <a:r>
              <a:rPr sz="2400" b="1" spc="-55" dirty="0">
                <a:solidFill>
                  <a:srgbClr val="FF0000"/>
                </a:solidFill>
              </a:rPr>
              <a:t>M</a:t>
            </a:r>
            <a:r>
              <a:rPr sz="2400" b="1" dirty="0">
                <a:solidFill>
                  <a:srgbClr val="FF0000"/>
                </a:solidFill>
              </a:rPr>
              <a:t>o</a:t>
            </a:r>
            <a:r>
              <a:rPr sz="2400" b="1" spc="-40" dirty="0">
                <a:solidFill>
                  <a:srgbClr val="FF0000"/>
                </a:solidFill>
              </a:rPr>
              <a:t>dels</a:t>
            </a:r>
          </a:p>
        </p:txBody>
      </p:sp>
      <p:sp>
        <p:nvSpPr>
          <p:cNvPr id="489" name="object 4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21</a:t>
            </a:r>
            <a:r>
              <a:rPr spc="-70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spc="-10"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31319"/>
            <a:ext cx="3907154" cy="785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100" dirty="0">
                <a:latin typeface="Georgia"/>
                <a:cs typeface="Georgia"/>
              </a:rPr>
              <a:t>All</a:t>
            </a:r>
            <a:r>
              <a:rPr sz="1100" spc="-30" dirty="0">
                <a:latin typeface="Georgia"/>
                <a:cs typeface="Georgia"/>
              </a:rPr>
              <a:t>o</a:t>
            </a:r>
            <a:r>
              <a:rPr sz="1100" spc="-40" dirty="0">
                <a:latin typeface="Georgia"/>
                <a:cs typeface="Georgia"/>
              </a:rPr>
              <a:t>ws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for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flexible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nonlinearities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se</a:t>
            </a:r>
            <a:r>
              <a:rPr sz="1100" spc="-60" dirty="0">
                <a:latin typeface="Georgia"/>
                <a:cs typeface="Georgia"/>
              </a:rPr>
              <a:t>v</a:t>
            </a:r>
            <a:r>
              <a:rPr sz="1100" spc="-30" dirty="0">
                <a:latin typeface="Georgia"/>
                <a:cs typeface="Georgia"/>
              </a:rPr>
              <a:t>eral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v</a:t>
            </a:r>
            <a:r>
              <a:rPr sz="1100" spc="-25" dirty="0">
                <a:latin typeface="Georgia"/>
                <a:cs typeface="Georgia"/>
              </a:rPr>
              <a:t>ariables,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but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retains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additi</a:t>
            </a:r>
            <a:r>
              <a:rPr sz="1100" spc="-40" dirty="0">
                <a:latin typeface="Georgia"/>
                <a:cs typeface="Georgia"/>
              </a:rPr>
              <a:t>v</a:t>
            </a:r>
            <a:r>
              <a:rPr sz="1100" spc="-50" dirty="0">
                <a:latin typeface="Georgia"/>
                <a:cs typeface="Georgia"/>
              </a:rPr>
              <a:t>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structure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linear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70" dirty="0">
                <a:latin typeface="Georgia"/>
                <a:cs typeface="Georgia"/>
              </a:rPr>
              <a:t>m</a:t>
            </a:r>
            <a:r>
              <a:rPr sz="1100" spc="-20" dirty="0">
                <a:latin typeface="Georgia"/>
                <a:cs typeface="Georgia"/>
              </a:rPr>
              <a:t>o</a:t>
            </a:r>
            <a:r>
              <a:rPr sz="1100" spc="-30" dirty="0">
                <a:latin typeface="Georgia"/>
                <a:cs typeface="Georgia"/>
              </a:rPr>
              <a:t>dels.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60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</a:pPr>
            <a:r>
              <a:rPr sz="1100" i="1" spc="-20" dirty="0">
                <a:latin typeface="Arial"/>
                <a:cs typeface="Arial"/>
              </a:rPr>
              <a:t>y</a:t>
            </a:r>
            <a:r>
              <a:rPr sz="1200" i="1" spc="165" baseline="-10416" dirty="0">
                <a:latin typeface="Arial"/>
                <a:cs typeface="Arial"/>
              </a:rPr>
              <a:t>i 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spc="-30" baseline="-10416" dirty="0">
                <a:latin typeface="Tahoma"/>
                <a:cs typeface="Tahoma"/>
              </a:rPr>
              <a:t>0</a:t>
            </a:r>
            <a:r>
              <a:rPr sz="1200" spc="60" baseline="-10416" dirty="0">
                <a:latin typeface="Tahoma"/>
                <a:cs typeface="Tahom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225" dirty="0">
                <a:latin typeface="Arial"/>
                <a:cs typeface="Arial"/>
              </a:rPr>
              <a:t>f</a:t>
            </a:r>
            <a:r>
              <a:rPr sz="1200" spc="44" baseline="-10416" dirty="0">
                <a:latin typeface="Tahoma"/>
                <a:cs typeface="Tahoma"/>
              </a:rPr>
              <a:t>1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165" baseline="-10416" dirty="0">
                <a:latin typeface="Arial"/>
                <a:cs typeface="Arial"/>
              </a:rPr>
              <a:t>i</a:t>
            </a:r>
            <a:r>
              <a:rPr sz="1200" spc="44" baseline="-10416" dirty="0">
                <a:latin typeface="Tahoma"/>
                <a:cs typeface="Tahoma"/>
              </a:rPr>
              <a:t>1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225" dirty="0">
                <a:latin typeface="Arial"/>
                <a:cs typeface="Arial"/>
              </a:rPr>
              <a:t>f</a:t>
            </a:r>
            <a:r>
              <a:rPr sz="1200" spc="44" baseline="-10416" dirty="0">
                <a:latin typeface="Tahoma"/>
                <a:cs typeface="Tahoma"/>
              </a:rPr>
              <a:t>2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165" baseline="-10416" dirty="0">
                <a:latin typeface="Arial"/>
                <a:cs typeface="Arial"/>
              </a:rPr>
              <a:t>i</a:t>
            </a:r>
            <a:r>
              <a:rPr sz="1200" spc="44" baseline="-10416" dirty="0">
                <a:latin typeface="Tahoma"/>
                <a:cs typeface="Tahoma"/>
              </a:rPr>
              <a:t>2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225" dirty="0">
                <a:latin typeface="Arial"/>
                <a:cs typeface="Arial"/>
              </a:rPr>
              <a:t>f</a:t>
            </a:r>
            <a:r>
              <a:rPr sz="1200" i="1" spc="37" baseline="-10416" dirty="0">
                <a:latin typeface="Arial"/>
                <a:cs typeface="Arial"/>
              </a:rPr>
              <a:t>p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i="1" spc="30" baseline="-10416" dirty="0">
                <a:latin typeface="Arial"/>
                <a:cs typeface="Arial"/>
              </a:rPr>
              <a:t>i</a:t>
            </a:r>
            <a:r>
              <a:rPr sz="1200" i="1" spc="165" baseline="-10416" dirty="0">
                <a:latin typeface="Arial"/>
                <a:cs typeface="Arial"/>
              </a:rPr>
              <a:t>p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295" dirty="0">
                <a:latin typeface="Arial"/>
                <a:cs typeface="Arial"/>
              </a:rPr>
              <a:t>E</a:t>
            </a:r>
            <a:r>
              <a:rPr sz="1200" i="1" spc="240" baseline="-10416" dirty="0">
                <a:latin typeface="Arial"/>
                <a:cs typeface="Arial"/>
              </a:rPr>
              <a:t>i</a:t>
            </a:r>
            <a:r>
              <a:rPr sz="1100" i="1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167" y="2158722"/>
            <a:ext cx="800100" cy="126364"/>
          </a:xfrm>
          <a:custGeom>
            <a:avLst/>
            <a:gdLst/>
            <a:ahLst/>
            <a:cxnLst/>
            <a:rect l="l" t="t" r="r" b="b"/>
            <a:pathLst>
              <a:path w="800100" h="126364">
                <a:moveTo>
                  <a:pt x="0" y="126095"/>
                </a:moveTo>
                <a:lnTo>
                  <a:pt x="133346" y="101345"/>
                </a:lnTo>
                <a:lnTo>
                  <a:pt x="266644" y="56602"/>
                </a:lnTo>
                <a:lnTo>
                  <a:pt x="399992" y="23671"/>
                </a:lnTo>
                <a:lnTo>
                  <a:pt x="533283" y="30039"/>
                </a:lnTo>
                <a:lnTo>
                  <a:pt x="666582" y="34938"/>
                </a:lnTo>
                <a:lnTo>
                  <a:pt x="799927" y="0"/>
                </a:lnTo>
              </a:path>
            </a:pathLst>
          </a:custGeom>
          <a:ln w="7350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167" y="2831578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799927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7982" y="2803937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10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1415" y="2803937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9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4724" y="2803937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98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7741" y="2803937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10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1107" y="2803937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103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4554" y="2803937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100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7935" y="2803937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9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8527" y="2878377"/>
            <a:ext cx="945515" cy="7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8765" algn="l"/>
                <a:tab pos="545465" algn="l"/>
                <a:tab pos="812165" algn="l"/>
              </a:tabLst>
            </a:pPr>
            <a:r>
              <a:rPr sz="400" spc="10" dirty="0">
                <a:latin typeface="Arial"/>
                <a:cs typeface="Arial"/>
              </a:rPr>
              <a:t>2003	2005	2007	2009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498" y="1729427"/>
            <a:ext cx="0" cy="974725"/>
          </a:xfrm>
          <a:custGeom>
            <a:avLst/>
            <a:gdLst/>
            <a:ahLst/>
            <a:cxnLst/>
            <a:rect l="l" t="t" r="r" b="b"/>
            <a:pathLst>
              <a:path h="974725">
                <a:moveTo>
                  <a:pt x="0" y="974292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9428" y="2703720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9428" y="2541362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9428" y="2378958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9428" y="2216598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9428" y="2054189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9428" y="1891835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9428" y="1729427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498" y="1603972"/>
            <a:ext cx="921385" cy="1228090"/>
          </a:xfrm>
          <a:custGeom>
            <a:avLst/>
            <a:gdLst/>
            <a:ahLst/>
            <a:cxnLst/>
            <a:rect l="l" t="t" r="r" b="b"/>
            <a:pathLst>
              <a:path w="921385" h="1228089">
                <a:moveTo>
                  <a:pt x="0" y="1227605"/>
                </a:moveTo>
                <a:lnTo>
                  <a:pt x="921174" y="1227605"/>
                </a:lnTo>
                <a:lnTo>
                  <a:pt x="921174" y="0"/>
                </a:lnTo>
                <a:lnTo>
                  <a:pt x="0" y="0"/>
                </a:lnTo>
                <a:lnTo>
                  <a:pt x="0" y="1227605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573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803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073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308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573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830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050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535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790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040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295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538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785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040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307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562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814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059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319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57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745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898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182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417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652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900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162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360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606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836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066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316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564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818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056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306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529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796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009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259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509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8764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004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7227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7443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7688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933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8195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8501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8754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9180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9435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9678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9937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0158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0388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0624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869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1121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1388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1631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1878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2108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2344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0567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0805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1060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1297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1520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1687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1937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2211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2471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2709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2951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3167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3397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3640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3892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4152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4409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4642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4884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5132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5375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5583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5742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23882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4117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4379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24641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4872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25124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5350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5558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25815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26073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26283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26516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26759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6991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27222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7452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27704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7940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28197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28447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28677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28905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29070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37234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37449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37692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37944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38148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38400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38640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38888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39170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39405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39637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39860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40110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40360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40561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40819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1064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41328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41566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41806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42024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42269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2411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50598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50852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51098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51340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51595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51830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52124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52443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52678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52925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53166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53420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53643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53881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54107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54305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54579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54822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55062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55300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55538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55714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31167" y="2105253"/>
            <a:ext cx="800100" cy="134620"/>
          </a:xfrm>
          <a:custGeom>
            <a:avLst/>
            <a:gdLst/>
            <a:ahLst/>
            <a:cxnLst/>
            <a:rect l="l" t="t" r="r" b="b"/>
            <a:pathLst>
              <a:path w="800100" h="134619">
                <a:moveTo>
                  <a:pt x="0" y="134133"/>
                </a:moveTo>
                <a:lnTo>
                  <a:pt x="133346" y="115509"/>
                </a:lnTo>
                <a:lnTo>
                  <a:pt x="266644" y="79000"/>
                </a:lnTo>
                <a:lnTo>
                  <a:pt x="399992" y="35234"/>
                </a:lnTo>
                <a:lnTo>
                  <a:pt x="533283" y="49304"/>
                </a:lnTo>
                <a:lnTo>
                  <a:pt x="666582" y="44405"/>
                </a:lnTo>
                <a:lnTo>
                  <a:pt x="799927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31167" y="2212137"/>
            <a:ext cx="800100" cy="118745"/>
          </a:xfrm>
          <a:custGeom>
            <a:avLst/>
            <a:gdLst/>
            <a:ahLst/>
            <a:cxnLst/>
            <a:rect l="l" t="t" r="r" b="b"/>
            <a:pathLst>
              <a:path w="800100" h="118744">
                <a:moveTo>
                  <a:pt x="0" y="118157"/>
                </a:moveTo>
                <a:lnTo>
                  <a:pt x="133346" y="87234"/>
                </a:lnTo>
                <a:lnTo>
                  <a:pt x="266644" y="34257"/>
                </a:lnTo>
                <a:lnTo>
                  <a:pt x="399992" y="12156"/>
                </a:lnTo>
                <a:lnTo>
                  <a:pt x="533283" y="10835"/>
                </a:lnTo>
                <a:lnTo>
                  <a:pt x="666582" y="25531"/>
                </a:lnTo>
                <a:lnTo>
                  <a:pt x="799927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000577" y="1829937"/>
            <a:ext cx="848360" cy="680085"/>
          </a:xfrm>
          <a:custGeom>
            <a:avLst/>
            <a:gdLst/>
            <a:ahLst/>
            <a:cxnLst/>
            <a:rect l="l" t="t" r="r" b="b"/>
            <a:pathLst>
              <a:path w="848360" h="680085">
                <a:moveTo>
                  <a:pt x="0" y="679523"/>
                </a:moveTo>
                <a:lnTo>
                  <a:pt x="27344" y="616598"/>
                </a:lnTo>
                <a:lnTo>
                  <a:pt x="54695" y="553186"/>
                </a:lnTo>
                <a:lnTo>
                  <a:pt x="82039" y="488935"/>
                </a:lnTo>
                <a:lnTo>
                  <a:pt x="109431" y="423418"/>
                </a:lnTo>
                <a:lnTo>
                  <a:pt x="136775" y="356176"/>
                </a:lnTo>
                <a:lnTo>
                  <a:pt x="164119" y="286832"/>
                </a:lnTo>
                <a:lnTo>
                  <a:pt x="177798" y="251206"/>
                </a:lnTo>
                <a:lnTo>
                  <a:pt x="191470" y="214940"/>
                </a:lnTo>
                <a:lnTo>
                  <a:pt x="205189" y="178095"/>
                </a:lnTo>
                <a:lnTo>
                  <a:pt x="218862" y="141728"/>
                </a:lnTo>
                <a:lnTo>
                  <a:pt x="246206" y="75375"/>
                </a:lnTo>
                <a:lnTo>
                  <a:pt x="273557" y="25632"/>
                </a:lnTo>
                <a:lnTo>
                  <a:pt x="314621" y="0"/>
                </a:lnTo>
                <a:lnTo>
                  <a:pt x="328293" y="2843"/>
                </a:lnTo>
                <a:lnTo>
                  <a:pt x="341965" y="8874"/>
                </a:lnTo>
                <a:lnTo>
                  <a:pt x="355637" y="16562"/>
                </a:lnTo>
                <a:lnTo>
                  <a:pt x="369309" y="24359"/>
                </a:lnTo>
                <a:lnTo>
                  <a:pt x="382981" y="30679"/>
                </a:lnTo>
                <a:lnTo>
                  <a:pt x="396653" y="34352"/>
                </a:lnTo>
                <a:lnTo>
                  <a:pt x="410332" y="35679"/>
                </a:lnTo>
                <a:lnTo>
                  <a:pt x="424052" y="35335"/>
                </a:lnTo>
                <a:lnTo>
                  <a:pt x="437724" y="33867"/>
                </a:lnTo>
                <a:lnTo>
                  <a:pt x="451396" y="32000"/>
                </a:lnTo>
                <a:lnTo>
                  <a:pt x="465068" y="30336"/>
                </a:lnTo>
                <a:lnTo>
                  <a:pt x="478740" y="29554"/>
                </a:lnTo>
                <a:lnTo>
                  <a:pt x="492412" y="30187"/>
                </a:lnTo>
                <a:lnTo>
                  <a:pt x="506091" y="32249"/>
                </a:lnTo>
                <a:lnTo>
                  <a:pt x="547155" y="46656"/>
                </a:lnTo>
                <a:lnTo>
                  <a:pt x="588171" y="72140"/>
                </a:lnTo>
                <a:lnTo>
                  <a:pt x="629242" y="107227"/>
                </a:lnTo>
                <a:lnTo>
                  <a:pt x="656586" y="135212"/>
                </a:lnTo>
                <a:lnTo>
                  <a:pt x="683930" y="166282"/>
                </a:lnTo>
                <a:lnTo>
                  <a:pt x="711274" y="200041"/>
                </a:lnTo>
                <a:lnTo>
                  <a:pt x="738673" y="236112"/>
                </a:lnTo>
                <a:lnTo>
                  <a:pt x="766017" y="273901"/>
                </a:lnTo>
                <a:lnTo>
                  <a:pt x="793361" y="313050"/>
                </a:lnTo>
                <a:lnTo>
                  <a:pt x="807033" y="333003"/>
                </a:lnTo>
                <a:lnTo>
                  <a:pt x="848104" y="393621"/>
                </a:lnTo>
              </a:path>
            </a:pathLst>
          </a:custGeom>
          <a:ln w="7350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027921" y="2831578"/>
            <a:ext cx="821055" cy="0"/>
          </a:xfrm>
          <a:custGeom>
            <a:avLst/>
            <a:gdLst/>
            <a:ahLst/>
            <a:cxnLst/>
            <a:rect l="l" t="t" r="r" b="b"/>
            <a:pathLst>
              <a:path w="821055">
                <a:moveTo>
                  <a:pt x="0" y="0"/>
                </a:moveTo>
                <a:lnTo>
                  <a:pt x="820759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027124" y="2803937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5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163802" y="2803937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5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300608" y="2803937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5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437383" y="2803937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5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574182" y="2803937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5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711254" y="2803937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4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847982" y="2803937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5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964264" y="1628082"/>
            <a:ext cx="0" cy="1136650"/>
          </a:xfrm>
          <a:custGeom>
            <a:avLst/>
            <a:gdLst/>
            <a:ahLst/>
            <a:cxnLst/>
            <a:rect l="l" t="t" r="r" b="b"/>
            <a:pathLst>
              <a:path h="1136650">
                <a:moveTo>
                  <a:pt x="0" y="1136651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933193" y="2764734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933193" y="2602376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933193" y="2439968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933193" y="2277613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933193" y="2115205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933193" y="1952844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933193" y="1790443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933193" y="1628082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964264" y="1603972"/>
            <a:ext cx="921385" cy="1228090"/>
          </a:xfrm>
          <a:custGeom>
            <a:avLst/>
            <a:gdLst/>
            <a:ahLst/>
            <a:cxnLst/>
            <a:rect l="l" t="t" r="r" b="b"/>
            <a:pathLst>
              <a:path w="921385" h="1228089">
                <a:moveTo>
                  <a:pt x="0" y="1227605"/>
                </a:moveTo>
                <a:lnTo>
                  <a:pt x="921175" y="1227605"/>
                </a:lnTo>
                <a:lnTo>
                  <a:pt x="921175" y="0"/>
                </a:lnTo>
                <a:lnTo>
                  <a:pt x="0" y="0"/>
                </a:lnTo>
                <a:lnTo>
                  <a:pt x="0" y="1227605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99925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00197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01180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01435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01628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02581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02951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04037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04242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04409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05365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05600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05757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06744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07006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08082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08337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08501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09481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09729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09888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10834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11111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11258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12228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12495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12622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13556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13814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13977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14953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15230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16225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16617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17687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17937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18087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19047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19290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19449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20422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20679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20829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21797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22032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22181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23169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23411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23561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24553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24803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24938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25876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26114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26281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27266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27516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27663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28628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28876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29027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29910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30306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31372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31627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31774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32744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32982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33134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34102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34345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34494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35469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35717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35874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36837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37094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37243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38226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38483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38621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39569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39801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39963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40939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41181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41340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42310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42560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42710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43587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43984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45043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45290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45447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46407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46660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46814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47780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48059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48196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49152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49421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49556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50524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50764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50916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51882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52129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52276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53259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53499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53650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54606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54822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54996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55956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5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56229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6390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57270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57662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58708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58953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59110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60100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60381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60512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61460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61712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61849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62781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62945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63170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64204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64587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65478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65687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65851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66824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66966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67181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67343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68196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68347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68639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69710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69950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70087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72312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72543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5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72798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73821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75047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75235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76404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76718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77968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78193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79234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79526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80722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85132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00577" y="1791568"/>
            <a:ext cx="848360" cy="583565"/>
          </a:xfrm>
          <a:custGeom>
            <a:avLst/>
            <a:gdLst/>
            <a:ahLst/>
            <a:cxnLst/>
            <a:rect l="l" t="t" r="r" b="b"/>
            <a:pathLst>
              <a:path w="848360" h="583564">
                <a:moveTo>
                  <a:pt x="0" y="583414"/>
                </a:moveTo>
                <a:lnTo>
                  <a:pt x="27344" y="553913"/>
                </a:lnTo>
                <a:lnTo>
                  <a:pt x="54695" y="519757"/>
                </a:lnTo>
                <a:lnTo>
                  <a:pt x="82039" y="476436"/>
                </a:lnTo>
                <a:lnTo>
                  <a:pt x="109431" y="419348"/>
                </a:lnTo>
                <a:lnTo>
                  <a:pt x="136775" y="351028"/>
                </a:lnTo>
                <a:lnTo>
                  <a:pt x="150447" y="315550"/>
                </a:lnTo>
                <a:lnTo>
                  <a:pt x="164119" y="280363"/>
                </a:lnTo>
                <a:lnTo>
                  <a:pt x="177798" y="246010"/>
                </a:lnTo>
                <a:lnTo>
                  <a:pt x="191470" y="212487"/>
                </a:lnTo>
                <a:lnTo>
                  <a:pt x="205189" y="179408"/>
                </a:lnTo>
                <a:lnTo>
                  <a:pt x="218862" y="146087"/>
                </a:lnTo>
                <a:lnTo>
                  <a:pt x="246206" y="78212"/>
                </a:lnTo>
                <a:lnTo>
                  <a:pt x="273557" y="22000"/>
                </a:lnTo>
                <a:lnTo>
                  <a:pt x="300901" y="0"/>
                </a:lnTo>
                <a:lnTo>
                  <a:pt x="314621" y="2398"/>
                </a:lnTo>
                <a:lnTo>
                  <a:pt x="328293" y="9211"/>
                </a:lnTo>
                <a:lnTo>
                  <a:pt x="341965" y="16711"/>
                </a:lnTo>
                <a:lnTo>
                  <a:pt x="355637" y="22492"/>
                </a:lnTo>
                <a:lnTo>
                  <a:pt x="396653" y="32829"/>
                </a:lnTo>
                <a:lnTo>
                  <a:pt x="437724" y="39985"/>
                </a:lnTo>
                <a:lnTo>
                  <a:pt x="451396" y="39938"/>
                </a:lnTo>
                <a:lnTo>
                  <a:pt x="465068" y="37883"/>
                </a:lnTo>
                <a:lnTo>
                  <a:pt x="478740" y="34743"/>
                </a:lnTo>
                <a:lnTo>
                  <a:pt x="492412" y="32148"/>
                </a:lnTo>
                <a:lnTo>
                  <a:pt x="506091" y="31070"/>
                </a:lnTo>
                <a:lnTo>
                  <a:pt x="519811" y="31757"/>
                </a:lnTo>
                <a:lnTo>
                  <a:pt x="533483" y="34399"/>
                </a:lnTo>
                <a:lnTo>
                  <a:pt x="574499" y="51993"/>
                </a:lnTo>
                <a:lnTo>
                  <a:pt x="615516" y="77578"/>
                </a:lnTo>
                <a:lnTo>
                  <a:pt x="629242" y="86102"/>
                </a:lnTo>
                <a:lnTo>
                  <a:pt x="670258" y="108548"/>
                </a:lnTo>
                <a:lnTo>
                  <a:pt x="711274" y="126041"/>
                </a:lnTo>
                <a:lnTo>
                  <a:pt x="752345" y="139962"/>
                </a:lnTo>
                <a:lnTo>
                  <a:pt x="793361" y="151721"/>
                </a:lnTo>
                <a:lnTo>
                  <a:pt x="807033" y="155299"/>
                </a:lnTo>
                <a:lnTo>
                  <a:pt x="848104" y="165346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00577" y="1864781"/>
            <a:ext cx="848360" cy="779780"/>
          </a:xfrm>
          <a:custGeom>
            <a:avLst/>
            <a:gdLst/>
            <a:ahLst/>
            <a:cxnLst/>
            <a:rect l="l" t="t" r="r" b="b"/>
            <a:pathLst>
              <a:path w="848360" h="779780">
                <a:moveTo>
                  <a:pt x="0" y="779202"/>
                </a:moveTo>
                <a:lnTo>
                  <a:pt x="13672" y="730686"/>
                </a:lnTo>
                <a:lnTo>
                  <a:pt x="27344" y="682756"/>
                </a:lnTo>
                <a:lnTo>
                  <a:pt x="41016" y="635809"/>
                </a:lnTo>
                <a:lnTo>
                  <a:pt x="54695" y="590135"/>
                </a:lnTo>
                <a:lnTo>
                  <a:pt x="68360" y="546326"/>
                </a:lnTo>
                <a:lnTo>
                  <a:pt x="82039" y="504959"/>
                </a:lnTo>
                <a:lnTo>
                  <a:pt x="95758" y="466544"/>
                </a:lnTo>
                <a:lnTo>
                  <a:pt x="123103" y="397590"/>
                </a:lnTo>
                <a:lnTo>
                  <a:pt x="136775" y="364902"/>
                </a:lnTo>
                <a:lnTo>
                  <a:pt x="150447" y="331628"/>
                </a:lnTo>
                <a:lnTo>
                  <a:pt x="164119" y="296831"/>
                </a:lnTo>
                <a:lnTo>
                  <a:pt x="177798" y="259979"/>
                </a:lnTo>
                <a:lnTo>
                  <a:pt x="191470" y="220870"/>
                </a:lnTo>
                <a:lnTo>
                  <a:pt x="205189" y="180298"/>
                </a:lnTo>
                <a:lnTo>
                  <a:pt x="218862" y="140892"/>
                </a:lnTo>
                <a:lnTo>
                  <a:pt x="246206" y="76055"/>
                </a:lnTo>
                <a:lnTo>
                  <a:pt x="273557" y="32741"/>
                </a:lnTo>
                <a:lnTo>
                  <a:pt x="314621" y="1132"/>
                </a:lnTo>
                <a:lnTo>
                  <a:pt x="328293" y="0"/>
                </a:lnTo>
                <a:lnTo>
                  <a:pt x="341965" y="4609"/>
                </a:lnTo>
                <a:lnTo>
                  <a:pt x="355637" y="14164"/>
                </a:lnTo>
                <a:lnTo>
                  <a:pt x="369309" y="25632"/>
                </a:lnTo>
                <a:lnTo>
                  <a:pt x="382981" y="35039"/>
                </a:lnTo>
                <a:lnTo>
                  <a:pt x="396653" y="39405"/>
                </a:lnTo>
                <a:lnTo>
                  <a:pt x="410332" y="39156"/>
                </a:lnTo>
                <a:lnTo>
                  <a:pt x="424052" y="35821"/>
                </a:lnTo>
                <a:lnTo>
                  <a:pt x="437724" y="31266"/>
                </a:lnTo>
                <a:lnTo>
                  <a:pt x="451396" y="27593"/>
                </a:lnTo>
                <a:lnTo>
                  <a:pt x="492412" y="31757"/>
                </a:lnTo>
                <a:lnTo>
                  <a:pt x="533483" y="50281"/>
                </a:lnTo>
                <a:lnTo>
                  <a:pt x="574499" y="76601"/>
                </a:lnTo>
                <a:lnTo>
                  <a:pt x="615516" y="115118"/>
                </a:lnTo>
                <a:lnTo>
                  <a:pt x="642914" y="150939"/>
                </a:lnTo>
                <a:lnTo>
                  <a:pt x="670258" y="195736"/>
                </a:lnTo>
                <a:lnTo>
                  <a:pt x="697602" y="248612"/>
                </a:lnTo>
                <a:lnTo>
                  <a:pt x="724953" y="308199"/>
                </a:lnTo>
                <a:lnTo>
                  <a:pt x="752345" y="373184"/>
                </a:lnTo>
                <a:lnTo>
                  <a:pt x="779689" y="442232"/>
                </a:lnTo>
                <a:lnTo>
                  <a:pt x="793361" y="477959"/>
                </a:lnTo>
                <a:lnTo>
                  <a:pt x="807033" y="514272"/>
                </a:lnTo>
                <a:lnTo>
                  <a:pt x="848104" y="62542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258030" y="1641950"/>
            <a:ext cx="0" cy="1137285"/>
          </a:xfrm>
          <a:custGeom>
            <a:avLst/>
            <a:gdLst/>
            <a:ahLst/>
            <a:cxnLst/>
            <a:rect l="l" t="t" r="r" b="b"/>
            <a:pathLst>
              <a:path h="1137285">
                <a:moveTo>
                  <a:pt x="0" y="113670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226960" y="2778650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226960" y="2616245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226960" y="2453887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226960" y="2291481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226960" y="2129120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226960" y="1966712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226960" y="1804358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226960" y="1641950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258030" y="1603972"/>
            <a:ext cx="921385" cy="1228090"/>
          </a:xfrm>
          <a:custGeom>
            <a:avLst/>
            <a:gdLst/>
            <a:ahLst/>
            <a:cxnLst/>
            <a:rect l="l" t="t" r="r" b="b"/>
            <a:pathLst>
              <a:path w="921385" h="1228089">
                <a:moveTo>
                  <a:pt x="0" y="1227605"/>
                </a:moveTo>
                <a:lnTo>
                  <a:pt x="921175" y="1227605"/>
                </a:lnTo>
                <a:lnTo>
                  <a:pt x="921175" y="0"/>
                </a:lnTo>
                <a:lnTo>
                  <a:pt x="0" y="0"/>
                </a:lnTo>
                <a:lnTo>
                  <a:pt x="0" y="1227605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301694" y="271812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41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402844" y="2539746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049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667527" y="2336958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87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853553" y="2095947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039094" y="17023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0853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32200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32453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332710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3329836" y="2651284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80293"/>
                </a:lnTo>
              </a:path>
            </a:pathLst>
          </a:custGeom>
          <a:ln w="4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333217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333448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333675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333889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347304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347556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347804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348120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48372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48620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48870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49115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49363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49610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49860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50105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50352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50604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50850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51095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351340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51592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51842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52090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52342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52582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52829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53067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53317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53579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353837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354020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371493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371741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71991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372241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72481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72724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72969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73221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373486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373736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373983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374233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374498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374753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375003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75243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75485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75740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375924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390339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390594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390849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391091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391334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391584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391841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392089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392338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392605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392851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93115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933730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393620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393887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394147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394397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394622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394865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 txBox="1"/>
          <p:nvPr/>
        </p:nvSpPr>
        <p:spPr>
          <a:xfrm>
            <a:off x="398559" y="1686751"/>
            <a:ext cx="212090" cy="10756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9060" algn="ctr">
              <a:lnSpc>
                <a:spcPct val="100000"/>
              </a:lnSpc>
            </a:pPr>
            <a:r>
              <a:rPr sz="900" i="1" baseline="9259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400" spc="25" dirty="0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r>
              <a:rPr sz="900" baseline="9259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900" spc="-30" baseline="9259" dirty="0">
                <a:solidFill>
                  <a:srgbClr val="231F20"/>
                </a:solidFill>
                <a:latin typeface="Calibri"/>
                <a:cs typeface="Calibri"/>
              </a:rPr>
              <a:t>y</a:t>
            </a:r>
            <a:r>
              <a:rPr sz="900" baseline="9259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900" spc="-30" baseline="9259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900" baseline="9259" dirty="0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sz="900" baseline="9259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endParaRPr sz="900" baseline="9259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400" dirty="0">
                <a:latin typeface="Arial"/>
                <a:cs typeface="Arial"/>
              </a:rPr>
              <a:t>−30     −20     −10      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0       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10      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20      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30</a:t>
            </a:r>
            <a:endParaRPr sz="400">
              <a:latin typeface="Arial"/>
              <a:cs typeface="Arial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1985256" y="2878377"/>
            <a:ext cx="906144" cy="7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10" dirty="0">
                <a:latin typeface="Arial"/>
                <a:cs typeface="Arial"/>
              </a:rPr>
              <a:t>20    </a:t>
            </a:r>
            <a:r>
              <a:rPr sz="400" spc="45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30</a:t>
            </a:r>
            <a:r>
              <a:rPr sz="400" dirty="0">
                <a:latin typeface="Arial"/>
                <a:cs typeface="Arial"/>
              </a:rPr>
              <a:t>    </a:t>
            </a:r>
            <a:r>
              <a:rPr sz="400" spc="45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40</a:t>
            </a:r>
            <a:r>
              <a:rPr sz="400" dirty="0">
                <a:latin typeface="Arial"/>
                <a:cs typeface="Arial"/>
              </a:rPr>
              <a:t>    </a:t>
            </a:r>
            <a:r>
              <a:rPr sz="400" spc="45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50</a:t>
            </a:r>
            <a:r>
              <a:rPr sz="400" dirty="0">
                <a:latin typeface="Arial"/>
                <a:cs typeface="Arial"/>
              </a:rPr>
              <a:t>    </a:t>
            </a:r>
            <a:r>
              <a:rPr sz="400" spc="45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60</a:t>
            </a:r>
            <a:r>
              <a:rPr sz="400" dirty="0">
                <a:latin typeface="Arial"/>
                <a:cs typeface="Arial"/>
              </a:rPr>
              <a:t>    </a:t>
            </a:r>
            <a:r>
              <a:rPr sz="400" spc="45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70</a:t>
            </a:r>
            <a:r>
              <a:rPr sz="400" dirty="0">
                <a:latin typeface="Arial"/>
                <a:cs typeface="Arial"/>
              </a:rPr>
              <a:t>    </a:t>
            </a:r>
            <a:r>
              <a:rPr sz="400" spc="45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80</a:t>
            </a:r>
            <a:endParaRPr sz="400">
              <a:latin typeface="Arial"/>
              <a:cs typeface="Arial"/>
            </a:endParaRPr>
          </a:p>
        </p:txBody>
      </p:sp>
      <p:sp>
        <p:nvSpPr>
          <p:cNvPr id="454" name="object 454"/>
          <p:cNvSpPr txBox="1"/>
          <p:nvPr/>
        </p:nvSpPr>
        <p:spPr>
          <a:xfrm>
            <a:off x="1692325" y="1585407"/>
            <a:ext cx="212090" cy="12382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40005" algn="ctr">
              <a:lnSpc>
                <a:spcPct val="100000"/>
              </a:lnSpc>
            </a:pPr>
            <a:r>
              <a:rPr sz="900" i="1" baseline="9259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400" spc="25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900" baseline="9259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900" baseline="9259" dirty="0">
                <a:solidFill>
                  <a:srgbClr val="231F20"/>
                </a:solidFill>
                <a:latin typeface="Calibri"/>
                <a:cs typeface="Calibri"/>
              </a:rPr>
              <a:t>age</a:t>
            </a:r>
            <a:r>
              <a:rPr sz="900" baseline="9259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endParaRPr sz="900" baseline="9259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400" dirty="0">
                <a:latin typeface="Arial"/>
                <a:cs typeface="Arial"/>
              </a:rPr>
              <a:t>−50     −40     −30     −20     −10      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0       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10      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20</a:t>
            </a:r>
            <a:endParaRPr sz="400">
              <a:latin typeface="Arial"/>
              <a:cs typeface="Arial"/>
            </a:endParaRPr>
          </a:p>
        </p:txBody>
      </p:sp>
      <p:sp>
        <p:nvSpPr>
          <p:cNvPr id="455" name="object 455"/>
          <p:cNvSpPr txBox="1"/>
          <p:nvPr/>
        </p:nvSpPr>
        <p:spPr>
          <a:xfrm>
            <a:off x="2986091" y="1599276"/>
            <a:ext cx="212090" cy="12382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462915">
              <a:lnSpc>
                <a:spcPct val="100000"/>
              </a:lnSpc>
            </a:pPr>
            <a:r>
              <a:rPr sz="900" i="1" baseline="9259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400" spc="25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900" baseline="9259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900" baseline="9259" dirty="0">
                <a:solidFill>
                  <a:srgbClr val="231F20"/>
                </a:solidFill>
                <a:latin typeface="Calibri"/>
                <a:cs typeface="Calibri"/>
              </a:rPr>
              <a:t>education</a:t>
            </a:r>
            <a:r>
              <a:rPr sz="900" baseline="9259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endParaRPr sz="900" baseline="9259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400" dirty="0">
                <a:latin typeface="Arial"/>
                <a:cs typeface="Arial"/>
              </a:rPr>
              <a:t>−30     −20     −10      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0       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10      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20      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30      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40</a:t>
            </a:r>
            <a:endParaRPr sz="400">
              <a:latin typeface="Arial"/>
              <a:cs typeface="Arial"/>
            </a:endParaRPr>
          </a:p>
        </p:txBody>
      </p:sp>
      <p:sp>
        <p:nvSpPr>
          <p:cNvPr id="456" name="object 456"/>
          <p:cNvSpPr txBox="1"/>
          <p:nvPr/>
        </p:nvSpPr>
        <p:spPr>
          <a:xfrm>
            <a:off x="3254831" y="1464448"/>
            <a:ext cx="267335" cy="7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15" dirty="0">
                <a:latin typeface="Arial"/>
                <a:cs typeface="Arial"/>
              </a:rPr>
              <a:t>&lt;HS   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spc="15" dirty="0">
                <a:latin typeface="Arial"/>
                <a:cs typeface="Arial"/>
              </a:rPr>
              <a:t>HS</a:t>
            </a:r>
            <a:endParaRPr sz="400">
              <a:latin typeface="Arial"/>
              <a:cs typeface="Arial"/>
            </a:endParaRPr>
          </a:p>
        </p:txBody>
      </p:sp>
      <p:sp>
        <p:nvSpPr>
          <p:cNvPr id="457" name="object 457"/>
          <p:cNvSpPr txBox="1"/>
          <p:nvPr/>
        </p:nvSpPr>
        <p:spPr>
          <a:xfrm>
            <a:off x="3638839" y="1464448"/>
            <a:ext cx="505459" cy="7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10" dirty="0">
                <a:latin typeface="Arial"/>
                <a:cs typeface="Arial"/>
              </a:rPr>
              <a:t>&lt;Coll     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Coll</a:t>
            </a:r>
            <a:r>
              <a:rPr sz="400" dirty="0">
                <a:latin typeface="Arial"/>
                <a:cs typeface="Arial"/>
              </a:rPr>
              <a:t>   </a:t>
            </a:r>
            <a:r>
              <a:rPr sz="400" spc="15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&gt;Coll</a:t>
            </a:r>
            <a:endParaRPr sz="400">
              <a:latin typeface="Arial"/>
              <a:cs typeface="Arial"/>
            </a:endParaRPr>
          </a:p>
        </p:txBody>
      </p:sp>
      <p:sp>
        <p:nvSpPr>
          <p:cNvPr id="458" name="object 458"/>
          <p:cNvSpPr/>
          <p:nvPr/>
        </p:nvSpPr>
        <p:spPr>
          <a:xfrm>
            <a:off x="3950417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07045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07300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07547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077954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080451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083123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085552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08809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090478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09277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095205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097459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099076" y="280393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320710" y="265128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1906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3471845" y="2509508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>
                <a:moveTo>
                  <a:pt x="69048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3713692" y="2297114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46211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3902218" y="205747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48711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069376" y="1650622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30288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3320710" y="2784925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1906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3471845" y="2570032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>
                <a:moveTo>
                  <a:pt x="69048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3713692" y="2376748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46211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3902218" y="213446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48711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069376" y="1754029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30288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3506393" y="2509508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60524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3736825" y="2297114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634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926577" y="2057471"/>
            <a:ext cx="0" cy="77470"/>
          </a:xfrm>
          <a:custGeom>
            <a:avLst/>
            <a:gdLst/>
            <a:ahLst/>
            <a:cxnLst/>
            <a:rect l="l" t="t" r="r" b="b"/>
            <a:pathLst>
              <a:path h="77469">
                <a:moveTo>
                  <a:pt x="0" y="76992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084524" y="1650622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5">
                <a:moveTo>
                  <a:pt x="0" y="103406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 txBox="1"/>
          <p:nvPr/>
        </p:nvSpPr>
        <p:spPr>
          <a:xfrm>
            <a:off x="1057275" y="2994374"/>
            <a:ext cx="156845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y</a:t>
            </a: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600" spc="-15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87" name="object 487"/>
          <p:cNvSpPr txBox="1"/>
          <p:nvPr/>
        </p:nvSpPr>
        <p:spPr>
          <a:xfrm>
            <a:off x="2351038" y="2994374"/>
            <a:ext cx="137795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600" spc="25" dirty="0">
                <a:solidFill>
                  <a:srgbClr val="231F20"/>
                </a:solidFill>
                <a:latin typeface="Calibri"/>
                <a:cs typeface="Calibri"/>
              </a:rPr>
              <a:t>g</a:t>
            </a: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88" name="object 488"/>
          <p:cNvSpPr txBox="1"/>
          <p:nvPr/>
        </p:nvSpPr>
        <p:spPr>
          <a:xfrm>
            <a:off x="3565153" y="2932233"/>
            <a:ext cx="341630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du</a:t>
            </a:r>
            <a:r>
              <a:rPr sz="600" spc="20" dirty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600" spc="5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600" spc="20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600" spc="5" dirty="0">
                <a:solidFill>
                  <a:srgbClr val="231F20"/>
                </a:solidFill>
                <a:latin typeface="Calibri"/>
                <a:cs typeface="Calibri"/>
              </a:rPr>
              <a:t>i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45" y="53975"/>
            <a:ext cx="397621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785" algn="ctr">
              <a:lnSpc>
                <a:spcPct val="100000"/>
              </a:lnSpc>
            </a:pPr>
            <a:r>
              <a:rPr sz="2400" b="1" spc="50" dirty="0">
                <a:solidFill>
                  <a:srgbClr val="FF0000"/>
                </a:solidFill>
              </a:rPr>
              <a:t>GAM</a:t>
            </a:r>
            <a:r>
              <a:rPr sz="2400" b="1" spc="130" dirty="0">
                <a:solidFill>
                  <a:srgbClr val="FF0000"/>
                </a:solidFill>
              </a:rPr>
              <a:t> </a:t>
            </a:r>
            <a:r>
              <a:rPr sz="2400" b="1" spc="-20" dirty="0">
                <a:solidFill>
                  <a:srgbClr val="FF0000"/>
                </a:solidFill>
              </a:rPr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22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7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23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858" y="554433"/>
            <a:ext cx="4008754" cy="271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indent="-132080">
              <a:lnSpc>
                <a:spcPct val="100000"/>
              </a:lnSpc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5" dirty="0">
                <a:latin typeface="Georgia"/>
                <a:cs typeface="Georgia"/>
              </a:rPr>
              <a:t>Can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fit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30" dirty="0">
                <a:latin typeface="Georgia"/>
                <a:cs typeface="Georgia"/>
              </a:rPr>
              <a:t>GAM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simply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u</a:t>
            </a:r>
            <a:r>
              <a:rPr sz="1100" spc="-50" dirty="0">
                <a:latin typeface="Georgia"/>
                <a:cs typeface="Georgia"/>
              </a:rPr>
              <a:t>s</a:t>
            </a:r>
            <a:r>
              <a:rPr sz="1100" spc="-25" dirty="0">
                <a:latin typeface="Georgia"/>
                <a:cs typeface="Georgia"/>
              </a:rPr>
              <a:t>i</a:t>
            </a:r>
            <a:r>
              <a:rPr sz="1100" spc="-55" dirty="0">
                <a:latin typeface="Georgia"/>
                <a:cs typeface="Georgia"/>
              </a:rPr>
              <a:t>n</a:t>
            </a:r>
            <a:r>
              <a:rPr sz="1100" spc="-10" dirty="0">
                <a:latin typeface="Georgia"/>
                <a:cs typeface="Georgia"/>
              </a:rPr>
              <a:t>g,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e.g.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natural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splines:</a:t>
            </a:r>
            <a:endParaRPr sz="1100">
              <a:latin typeface="Georgia"/>
              <a:cs typeface="Georgia"/>
            </a:endParaRPr>
          </a:p>
          <a:p>
            <a:pPr marL="144780">
              <a:lnSpc>
                <a:spcPct val="100000"/>
              </a:lnSpc>
              <a:spcBef>
                <a:spcPts val="850"/>
              </a:spcBef>
            </a:pP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lm</a:t>
            </a:r>
            <a:r>
              <a:rPr sz="1100" spc="5" dirty="0">
                <a:solidFill>
                  <a:srgbClr val="BF7F3F"/>
                </a:solidFill>
                <a:latin typeface="Georgia"/>
                <a:cs typeface="Georgia"/>
              </a:rPr>
              <a:t>(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wage</a:t>
            </a:r>
            <a:r>
              <a:rPr sz="1100" spc="-360" dirty="0">
                <a:solidFill>
                  <a:srgbClr val="BF7F3F"/>
                </a:solidFill>
                <a:latin typeface="Courier New"/>
                <a:cs typeface="Courier New"/>
              </a:rPr>
              <a:t> </a:t>
            </a:r>
            <a:r>
              <a:rPr sz="1100" spc="-35" dirty="0">
                <a:solidFill>
                  <a:srgbClr val="BF7F3F"/>
                </a:solidFill>
                <a:latin typeface="Lucida Sans Unicode"/>
                <a:cs typeface="Lucida Sans Unicode"/>
              </a:rPr>
              <a:t>∼</a:t>
            </a:r>
            <a:r>
              <a:rPr sz="1100" spc="-45" dirty="0">
                <a:solidFill>
                  <a:srgbClr val="BF7F3F"/>
                </a:solidFill>
                <a:latin typeface="Lucida Sans Unicode"/>
                <a:cs typeface="Lucida Sans Unicode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ns</a:t>
            </a:r>
            <a:r>
              <a:rPr sz="1100" spc="5" dirty="0">
                <a:solidFill>
                  <a:srgbClr val="BF7F3F"/>
                </a:solidFill>
                <a:latin typeface="Georgia"/>
                <a:cs typeface="Georgia"/>
              </a:rPr>
              <a:t>(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yea</a:t>
            </a:r>
            <a:r>
              <a:rPr sz="1100" spc="-100" dirty="0">
                <a:solidFill>
                  <a:srgbClr val="BF7F3F"/>
                </a:solidFill>
                <a:latin typeface="Courier New"/>
                <a:cs typeface="Courier New"/>
              </a:rPr>
              <a:t>r</a:t>
            </a:r>
            <a:r>
              <a:rPr sz="1100" i="1" spc="-10" dirty="0">
                <a:solidFill>
                  <a:srgbClr val="BF7F3F"/>
                </a:solidFill>
                <a:latin typeface="Arial"/>
                <a:cs typeface="Arial"/>
              </a:rPr>
              <a:t>,</a:t>
            </a:r>
            <a:r>
              <a:rPr sz="1100" i="1" spc="-125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df</a:t>
            </a:r>
            <a:r>
              <a:rPr sz="1100" spc="-360" dirty="0">
                <a:solidFill>
                  <a:srgbClr val="BF7F3F"/>
                </a:solidFill>
                <a:latin typeface="Courier New"/>
                <a:cs typeface="Courier New"/>
              </a:rPr>
              <a:t> </a:t>
            </a:r>
            <a:r>
              <a:rPr sz="1100" spc="130" dirty="0">
                <a:solidFill>
                  <a:srgbClr val="BF7F3F"/>
                </a:solidFill>
                <a:latin typeface="Georgia"/>
                <a:cs typeface="Georgia"/>
              </a:rPr>
              <a:t>=</a:t>
            </a:r>
            <a:r>
              <a:rPr sz="1100" spc="35" dirty="0">
                <a:solidFill>
                  <a:srgbClr val="BF7F3F"/>
                </a:solidFill>
                <a:latin typeface="Georgia"/>
                <a:cs typeface="Georgia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5</a:t>
            </a:r>
            <a:r>
              <a:rPr sz="1100" spc="5" dirty="0">
                <a:solidFill>
                  <a:srgbClr val="BF7F3F"/>
                </a:solidFill>
                <a:latin typeface="Georgia"/>
                <a:cs typeface="Georgia"/>
              </a:rPr>
              <a:t>)</a:t>
            </a:r>
            <a:r>
              <a:rPr sz="1100" spc="-25" dirty="0">
                <a:solidFill>
                  <a:srgbClr val="BF7F3F"/>
                </a:solidFill>
                <a:latin typeface="Georgia"/>
                <a:cs typeface="Georgia"/>
              </a:rPr>
              <a:t> </a:t>
            </a:r>
            <a:r>
              <a:rPr sz="1100" spc="130" dirty="0">
                <a:solidFill>
                  <a:srgbClr val="BF7F3F"/>
                </a:solidFill>
                <a:latin typeface="Georgia"/>
                <a:cs typeface="Georgia"/>
              </a:rPr>
              <a:t>+</a:t>
            </a:r>
            <a:r>
              <a:rPr sz="1100" spc="-25" dirty="0">
                <a:solidFill>
                  <a:srgbClr val="BF7F3F"/>
                </a:solidFill>
                <a:latin typeface="Georgia"/>
                <a:cs typeface="Georgia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ns</a:t>
            </a:r>
            <a:r>
              <a:rPr sz="1100" spc="5" dirty="0">
                <a:solidFill>
                  <a:srgbClr val="BF7F3F"/>
                </a:solidFill>
                <a:latin typeface="Georgia"/>
                <a:cs typeface="Georgia"/>
              </a:rPr>
              <a:t>(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age</a:t>
            </a:r>
            <a:r>
              <a:rPr sz="1100" i="1" spc="-10" dirty="0">
                <a:solidFill>
                  <a:srgbClr val="BF7F3F"/>
                </a:solidFill>
                <a:latin typeface="Arial"/>
                <a:cs typeface="Arial"/>
              </a:rPr>
              <a:t>,</a:t>
            </a:r>
            <a:r>
              <a:rPr sz="1100" i="1" spc="-125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df</a:t>
            </a:r>
            <a:r>
              <a:rPr sz="1100" spc="-360" dirty="0">
                <a:solidFill>
                  <a:srgbClr val="BF7F3F"/>
                </a:solidFill>
                <a:latin typeface="Courier New"/>
                <a:cs typeface="Courier New"/>
              </a:rPr>
              <a:t> </a:t>
            </a:r>
            <a:r>
              <a:rPr sz="1100" spc="130" dirty="0">
                <a:solidFill>
                  <a:srgbClr val="BF7F3F"/>
                </a:solidFill>
                <a:latin typeface="Georgia"/>
                <a:cs typeface="Georgia"/>
              </a:rPr>
              <a:t>=</a:t>
            </a:r>
            <a:r>
              <a:rPr sz="1100" spc="35" dirty="0">
                <a:solidFill>
                  <a:srgbClr val="BF7F3F"/>
                </a:solidFill>
                <a:latin typeface="Georgia"/>
                <a:cs typeface="Georgia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5</a:t>
            </a:r>
            <a:r>
              <a:rPr sz="1100" spc="5" dirty="0">
                <a:solidFill>
                  <a:srgbClr val="BF7F3F"/>
                </a:solidFill>
                <a:latin typeface="Georgia"/>
                <a:cs typeface="Georgia"/>
              </a:rPr>
              <a:t>)</a:t>
            </a:r>
            <a:r>
              <a:rPr sz="1100" spc="-25" dirty="0">
                <a:solidFill>
                  <a:srgbClr val="BF7F3F"/>
                </a:solidFill>
                <a:latin typeface="Georgia"/>
                <a:cs typeface="Georgia"/>
              </a:rPr>
              <a:t> </a:t>
            </a:r>
            <a:r>
              <a:rPr sz="1100" spc="130" dirty="0">
                <a:solidFill>
                  <a:srgbClr val="BF7F3F"/>
                </a:solidFill>
                <a:latin typeface="Georgia"/>
                <a:cs typeface="Georgia"/>
              </a:rPr>
              <a:t>+</a:t>
            </a:r>
            <a:r>
              <a:rPr sz="1100" spc="-25" dirty="0">
                <a:solidFill>
                  <a:srgbClr val="BF7F3F"/>
                </a:solidFill>
                <a:latin typeface="Georgia"/>
                <a:cs typeface="Georgia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education</a:t>
            </a:r>
            <a:r>
              <a:rPr sz="1100" spc="5" dirty="0">
                <a:solidFill>
                  <a:srgbClr val="BF7F3F"/>
                </a:solidFill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000">
              <a:latin typeface="Times New Roman"/>
              <a:cs typeface="Times New Roman"/>
            </a:endParaRPr>
          </a:p>
          <a:p>
            <a:pPr marL="144780" marR="358140" indent="-132080">
              <a:lnSpc>
                <a:spcPct val="102600"/>
              </a:lnSpc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10" dirty="0">
                <a:latin typeface="Georgia"/>
                <a:cs typeface="Georgia"/>
              </a:rPr>
              <a:t>C</a:t>
            </a:r>
            <a:r>
              <a:rPr sz="1100" spc="40" dirty="0">
                <a:latin typeface="Georgia"/>
                <a:cs typeface="Georgia"/>
              </a:rPr>
              <a:t>o</a:t>
            </a:r>
            <a:r>
              <a:rPr sz="1100" spc="-40" dirty="0">
                <a:latin typeface="Georgia"/>
                <a:cs typeface="Georgia"/>
              </a:rPr>
              <a:t>efficie</a:t>
            </a:r>
            <a:r>
              <a:rPr sz="1100" spc="-90" dirty="0">
                <a:latin typeface="Georgia"/>
                <a:cs typeface="Georgia"/>
              </a:rPr>
              <a:t>n</a:t>
            </a:r>
            <a:r>
              <a:rPr sz="1100" spc="-5" dirty="0">
                <a:latin typeface="Georgia"/>
                <a:cs typeface="Georgia"/>
              </a:rPr>
              <a:t>ts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not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that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</a:t>
            </a:r>
            <a:r>
              <a:rPr sz="1100" spc="-80" dirty="0">
                <a:latin typeface="Georgia"/>
                <a:cs typeface="Georgia"/>
              </a:rPr>
              <a:t>n</a:t>
            </a:r>
            <a:r>
              <a:rPr sz="1100" spc="-25" dirty="0">
                <a:latin typeface="Georgia"/>
                <a:cs typeface="Georgia"/>
              </a:rPr>
              <a:t>teresting;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</a:t>
            </a:r>
            <a:r>
              <a:rPr sz="1100" spc="-45" dirty="0">
                <a:latin typeface="Georgia"/>
                <a:cs typeface="Georgia"/>
              </a:rPr>
              <a:t>i</a:t>
            </a:r>
            <a:r>
              <a:rPr sz="1100" dirty="0">
                <a:latin typeface="Georgia"/>
                <a:cs typeface="Georgia"/>
              </a:rPr>
              <a:t>tted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functions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are.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The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previous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plot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w</a:t>
            </a:r>
            <a:r>
              <a:rPr sz="1100" spc="-35" dirty="0">
                <a:latin typeface="Georgia"/>
                <a:cs typeface="Georgia"/>
              </a:rPr>
              <a:t>as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pr</a:t>
            </a:r>
            <a:r>
              <a:rPr sz="1100" spc="-10" dirty="0">
                <a:latin typeface="Georgia"/>
                <a:cs typeface="Georgia"/>
              </a:rPr>
              <a:t>o</a:t>
            </a:r>
            <a:r>
              <a:rPr sz="1100" spc="-30" dirty="0">
                <a:latin typeface="Georgia"/>
                <a:cs typeface="Georgia"/>
              </a:rPr>
              <a:t>duced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using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000" spc="-80" dirty="0">
                <a:solidFill>
                  <a:srgbClr val="BF7F3F"/>
                </a:solidFill>
                <a:latin typeface="Courier New"/>
                <a:cs typeface="Courier New"/>
              </a:rPr>
              <a:t>plot.gam</a:t>
            </a:r>
            <a:r>
              <a:rPr sz="1100" dirty="0">
                <a:latin typeface="Georgia"/>
                <a:cs typeface="Georgia"/>
              </a:rPr>
              <a:t>.</a:t>
            </a:r>
            <a:endParaRPr sz="1100">
              <a:latin typeface="Georgia"/>
              <a:cs typeface="Georgia"/>
            </a:endParaRPr>
          </a:p>
          <a:p>
            <a:pPr marL="144780" indent="-13208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5" dirty="0">
                <a:latin typeface="Georgia"/>
                <a:cs typeface="Georgia"/>
              </a:rPr>
              <a:t>Can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mix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terms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—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some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linear,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some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n</a:t>
            </a:r>
            <a:r>
              <a:rPr sz="1100" spc="-40" dirty="0">
                <a:latin typeface="Georgia"/>
                <a:cs typeface="Georgia"/>
              </a:rPr>
              <a:t>onlinear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—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and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use</a:t>
            </a:r>
            <a:endParaRPr sz="1100">
              <a:latin typeface="Georgia"/>
              <a:cs typeface="Georgia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000" spc="-80" dirty="0">
                <a:solidFill>
                  <a:srgbClr val="BF7F3F"/>
                </a:solidFill>
                <a:latin typeface="Courier New"/>
                <a:cs typeface="Courier New"/>
              </a:rPr>
              <a:t>anova()</a:t>
            </a:r>
            <a:r>
              <a:rPr sz="1000" spc="-240" dirty="0">
                <a:solidFill>
                  <a:srgbClr val="BF7F3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Georgia"/>
                <a:cs typeface="Georgia"/>
              </a:rPr>
              <a:t>to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compare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70" dirty="0">
                <a:latin typeface="Georgia"/>
                <a:cs typeface="Georgia"/>
              </a:rPr>
              <a:t>m</a:t>
            </a:r>
            <a:r>
              <a:rPr sz="1100" spc="-15" dirty="0">
                <a:latin typeface="Georgia"/>
                <a:cs typeface="Georgia"/>
              </a:rPr>
              <a:t>o</a:t>
            </a:r>
            <a:r>
              <a:rPr sz="1100" spc="-30" dirty="0">
                <a:latin typeface="Georgia"/>
                <a:cs typeface="Georgia"/>
              </a:rPr>
              <a:t>dels.</a:t>
            </a:r>
            <a:endParaRPr sz="1100">
              <a:latin typeface="Georgia"/>
              <a:cs typeface="Georgia"/>
            </a:endParaRPr>
          </a:p>
          <a:p>
            <a:pPr marL="144780" indent="-132080" algn="just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5" dirty="0">
                <a:latin typeface="Georgia"/>
                <a:cs typeface="Georgia"/>
              </a:rPr>
              <a:t>Can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use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60" dirty="0">
                <a:latin typeface="Georgia"/>
                <a:cs typeface="Georgia"/>
              </a:rPr>
              <a:t>sm</a:t>
            </a:r>
            <a:r>
              <a:rPr sz="1100" spc="-20" dirty="0">
                <a:latin typeface="Georgia"/>
                <a:cs typeface="Georgia"/>
              </a:rPr>
              <a:t>ooth</a:t>
            </a:r>
            <a:r>
              <a:rPr sz="1100" spc="-35" dirty="0">
                <a:latin typeface="Georgia"/>
                <a:cs typeface="Georgia"/>
              </a:rPr>
              <a:t>ing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splines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</a:t>
            </a:r>
            <a:r>
              <a:rPr sz="1100" spc="-15" dirty="0">
                <a:latin typeface="Georgia"/>
                <a:cs typeface="Georgia"/>
              </a:rPr>
              <a:t>ocal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regre</a:t>
            </a:r>
            <a:r>
              <a:rPr sz="1100" spc="-50" dirty="0">
                <a:latin typeface="Georgia"/>
                <a:cs typeface="Georgia"/>
              </a:rPr>
              <a:t>ssion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60" dirty="0">
                <a:latin typeface="Georgia"/>
                <a:cs typeface="Georgia"/>
              </a:rPr>
              <a:t>w</a:t>
            </a:r>
            <a:r>
              <a:rPr sz="1100" spc="-50" dirty="0">
                <a:latin typeface="Georgia"/>
                <a:cs typeface="Georgia"/>
              </a:rPr>
              <a:t>e</a:t>
            </a:r>
            <a:r>
              <a:rPr sz="1100" spc="-15" dirty="0">
                <a:latin typeface="Georgia"/>
                <a:cs typeface="Georgia"/>
              </a:rPr>
              <a:t>l</a:t>
            </a:r>
            <a:r>
              <a:rPr sz="1100" spc="-20" dirty="0">
                <a:latin typeface="Georgia"/>
                <a:cs typeface="Georgia"/>
              </a:rPr>
              <a:t>l</a:t>
            </a:r>
            <a:r>
              <a:rPr sz="1100" spc="-45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144780">
              <a:lnSpc>
                <a:spcPct val="100000"/>
              </a:lnSpc>
              <a:spcBef>
                <a:spcPts val="850"/>
              </a:spcBef>
            </a:pP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gam</a:t>
            </a:r>
            <a:r>
              <a:rPr sz="1100" spc="5" dirty="0">
                <a:solidFill>
                  <a:srgbClr val="BF7F3F"/>
                </a:solidFill>
                <a:latin typeface="Georgia"/>
                <a:cs typeface="Georgia"/>
              </a:rPr>
              <a:t>(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wage</a:t>
            </a:r>
            <a:r>
              <a:rPr sz="1100" spc="-360" dirty="0">
                <a:solidFill>
                  <a:srgbClr val="BF7F3F"/>
                </a:solidFill>
                <a:latin typeface="Courier New"/>
                <a:cs typeface="Courier New"/>
              </a:rPr>
              <a:t> </a:t>
            </a:r>
            <a:r>
              <a:rPr sz="1100" spc="-35" dirty="0">
                <a:solidFill>
                  <a:srgbClr val="BF7F3F"/>
                </a:solidFill>
                <a:latin typeface="Lucida Sans Unicode"/>
                <a:cs typeface="Lucida Sans Unicode"/>
              </a:rPr>
              <a:t>∼</a:t>
            </a:r>
            <a:r>
              <a:rPr sz="1100" spc="-45" dirty="0">
                <a:solidFill>
                  <a:srgbClr val="BF7F3F"/>
                </a:solidFill>
                <a:latin typeface="Lucida Sans Unicode"/>
                <a:cs typeface="Lucida Sans Unicode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s</a:t>
            </a:r>
            <a:r>
              <a:rPr sz="1100" spc="5" dirty="0">
                <a:solidFill>
                  <a:srgbClr val="BF7F3F"/>
                </a:solidFill>
                <a:latin typeface="Georgia"/>
                <a:cs typeface="Georgia"/>
              </a:rPr>
              <a:t>(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yea</a:t>
            </a:r>
            <a:r>
              <a:rPr sz="1100" spc="-100" dirty="0">
                <a:solidFill>
                  <a:srgbClr val="BF7F3F"/>
                </a:solidFill>
                <a:latin typeface="Courier New"/>
                <a:cs typeface="Courier New"/>
              </a:rPr>
              <a:t>r</a:t>
            </a:r>
            <a:r>
              <a:rPr sz="1100" i="1" spc="-10" dirty="0">
                <a:solidFill>
                  <a:srgbClr val="BF7F3F"/>
                </a:solidFill>
                <a:latin typeface="Arial"/>
                <a:cs typeface="Arial"/>
              </a:rPr>
              <a:t>,</a:t>
            </a:r>
            <a:r>
              <a:rPr sz="1100" i="1" spc="-125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df</a:t>
            </a:r>
            <a:r>
              <a:rPr sz="1100" spc="-360" dirty="0">
                <a:solidFill>
                  <a:srgbClr val="BF7F3F"/>
                </a:solidFill>
                <a:latin typeface="Courier New"/>
                <a:cs typeface="Courier New"/>
              </a:rPr>
              <a:t> </a:t>
            </a:r>
            <a:r>
              <a:rPr sz="1100" spc="130" dirty="0">
                <a:solidFill>
                  <a:srgbClr val="BF7F3F"/>
                </a:solidFill>
                <a:latin typeface="Georgia"/>
                <a:cs typeface="Georgia"/>
              </a:rPr>
              <a:t>=</a:t>
            </a:r>
            <a:r>
              <a:rPr sz="1100" spc="35" dirty="0">
                <a:solidFill>
                  <a:srgbClr val="BF7F3F"/>
                </a:solidFill>
                <a:latin typeface="Georgia"/>
                <a:cs typeface="Georgia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5</a:t>
            </a:r>
            <a:r>
              <a:rPr sz="1100" spc="5" dirty="0">
                <a:solidFill>
                  <a:srgbClr val="BF7F3F"/>
                </a:solidFill>
                <a:latin typeface="Georgia"/>
                <a:cs typeface="Georgia"/>
              </a:rPr>
              <a:t>)</a:t>
            </a:r>
            <a:r>
              <a:rPr sz="1100" spc="-25" dirty="0">
                <a:solidFill>
                  <a:srgbClr val="BF7F3F"/>
                </a:solidFill>
                <a:latin typeface="Georgia"/>
                <a:cs typeface="Georgia"/>
              </a:rPr>
              <a:t> </a:t>
            </a:r>
            <a:r>
              <a:rPr sz="1100" spc="130" dirty="0">
                <a:solidFill>
                  <a:srgbClr val="BF7F3F"/>
                </a:solidFill>
                <a:latin typeface="Georgia"/>
                <a:cs typeface="Georgia"/>
              </a:rPr>
              <a:t>+</a:t>
            </a:r>
            <a:r>
              <a:rPr sz="1100" spc="-25" dirty="0">
                <a:solidFill>
                  <a:srgbClr val="BF7F3F"/>
                </a:solidFill>
                <a:latin typeface="Georgia"/>
                <a:cs typeface="Georgia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lo</a:t>
            </a:r>
            <a:r>
              <a:rPr sz="1100" spc="5" dirty="0">
                <a:solidFill>
                  <a:srgbClr val="BF7F3F"/>
                </a:solidFill>
                <a:latin typeface="Georgia"/>
                <a:cs typeface="Georgia"/>
              </a:rPr>
              <a:t>(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age</a:t>
            </a:r>
            <a:r>
              <a:rPr sz="1100" i="1" spc="-10" dirty="0">
                <a:solidFill>
                  <a:srgbClr val="BF7F3F"/>
                </a:solidFill>
                <a:latin typeface="Arial"/>
                <a:cs typeface="Arial"/>
              </a:rPr>
              <a:t>,</a:t>
            </a:r>
            <a:r>
              <a:rPr sz="1100" i="1" spc="-125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span</a:t>
            </a:r>
            <a:r>
              <a:rPr sz="1100" spc="-360" dirty="0">
                <a:solidFill>
                  <a:srgbClr val="BF7F3F"/>
                </a:solidFill>
                <a:latin typeface="Courier New"/>
                <a:cs typeface="Courier New"/>
              </a:rPr>
              <a:t> </a:t>
            </a:r>
            <a:r>
              <a:rPr sz="1100" spc="130" dirty="0">
                <a:solidFill>
                  <a:srgbClr val="BF7F3F"/>
                </a:solidFill>
                <a:latin typeface="Georgia"/>
                <a:cs typeface="Georgia"/>
              </a:rPr>
              <a:t>=</a:t>
            </a:r>
            <a:r>
              <a:rPr sz="1100" spc="35" dirty="0">
                <a:solidFill>
                  <a:srgbClr val="BF7F3F"/>
                </a:solidFill>
                <a:latin typeface="Georgia"/>
                <a:cs typeface="Georgia"/>
              </a:rPr>
              <a:t> </a:t>
            </a:r>
            <a:r>
              <a:rPr sz="1100" i="1" spc="-10" dirty="0">
                <a:solidFill>
                  <a:srgbClr val="BF7F3F"/>
                </a:solidFill>
                <a:latin typeface="Arial"/>
                <a:cs typeface="Arial"/>
              </a:rPr>
              <a:t>.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5</a:t>
            </a:r>
            <a:r>
              <a:rPr sz="1100" spc="5" dirty="0">
                <a:solidFill>
                  <a:srgbClr val="BF7F3F"/>
                </a:solidFill>
                <a:latin typeface="Georgia"/>
                <a:cs typeface="Georgia"/>
              </a:rPr>
              <a:t>)</a:t>
            </a:r>
            <a:r>
              <a:rPr sz="1100" spc="-25" dirty="0">
                <a:solidFill>
                  <a:srgbClr val="BF7F3F"/>
                </a:solidFill>
                <a:latin typeface="Georgia"/>
                <a:cs typeface="Georgia"/>
              </a:rPr>
              <a:t> </a:t>
            </a:r>
            <a:r>
              <a:rPr sz="1100" spc="130" dirty="0">
                <a:solidFill>
                  <a:srgbClr val="BF7F3F"/>
                </a:solidFill>
                <a:latin typeface="Georgia"/>
                <a:cs typeface="Georgia"/>
              </a:rPr>
              <a:t>+</a:t>
            </a:r>
            <a:r>
              <a:rPr sz="1100" spc="-25" dirty="0">
                <a:solidFill>
                  <a:srgbClr val="BF7F3F"/>
                </a:solidFill>
                <a:latin typeface="Georgia"/>
                <a:cs typeface="Georgia"/>
              </a:rPr>
              <a:t> </a:t>
            </a:r>
            <a:r>
              <a:rPr sz="1100" spc="-95" dirty="0">
                <a:solidFill>
                  <a:srgbClr val="BF7F3F"/>
                </a:solidFill>
                <a:latin typeface="Courier New"/>
                <a:cs typeface="Courier New"/>
              </a:rPr>
              <a:t>education</a:t>
            </a:r>
            <a:r>
              <a:rPr sz="1100" spc="5" dirty="0">
                <a:solidFill>
                  <a:srgbClr val="BF7F3F"/>
                </a:solidFill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000">
              <a:latin typeface="Times New Roman"/>
              <a:cs typeface="Times New Roman"/>
            </a:endParaRPr>
          </a:p>
          <a:p>
            <a:pPr marL="144780" marR="244475" indent="-132080" algn="just">
              <a:lnSpc>
                <a:spcPct val="102600"/>
              </a:lnSpc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15" dirty="0">
                <a:latin typeface="Georgia"/>
                <a:cs typeface="Georgia"/>
              </a:rPr>
              <a:t>GAMs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are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additi</a:t>
            </a:r>
            <a:r>
              <a:rPr sz="1100" spc="-40" dirty="0">
                <a:latin typeface="Georgia"/>
                <a:cs typeface="Georgia"/>
              </a:rPr>
              <a:t>v</a:t>
            </a:r>
            <a:r>
              <a:rPr sz="1100" spc="-25" dirty="0">
                <a:latin typeface="Georgia"/>
                <a:cs typeface="Georgia"/>
              </a:rPr>
              <a:t>e,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although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</a:t>
            </a:r>
            <a:r>
              <a:rPr sz="1100" spc="-80" dirty="0">
                <a:latin typeface="Georgia"/>
                <a:cs typeface="Georgia"/>
              </a:rPr>
              <a:t>o</a:t>
            </a:r>
            <a:r>
              <a:rPr sz="1100" spc="-25" dirty="0">
                <a:latin typeface="Georgia"/>
                <a:cs typeface="Georgia"/>
              </a:rPr>
              <a:t>w</a:t>
            </a:r>
            <a:r>
              <a:rPr sz="1100" spc="-35" dirty="0">
                <a:latin typeface="Georgia"/>
                <a:cs typeface="Georgia"/>
              </a:rPr>
              <a:t>-or</a:t>
            </a:r>
            <a:r>
              <a:rPr sz="1100" spc="-50" dirty="0">
                <a:latin typeface="Georgia"/>
                <a:cs typeface="Georgia"/>
              </a:rPr>
              <a:t>de</a:t>
            </a:r>
            <a:r>
              <a:rPr sz="1100" spc="-30" dirty="0">
                <a:latin typeface="Georgia"/>
                <a:cs typeface="Georgia"/>
              </a:rPr>
              <a:t>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</a:t>
            </a:r>
            <a:r>
              <a:rPr sz="1100" spc="-80" dirty="0">
                <a:latin typeface="Georgia"/>
                <a:cs typeface="Georgia"/>
              </a:rPr>
              <a:t>n</a:t>
            </a:r>
            <a:r>
              <a:rPr sz="1100" spc="-20" dirty="0">
                <a:latin typeface="Georgia"/>
                <a:cs typeface="Georgia"/>
              </a:rPr>
              <a:t>teractions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can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5" dirty="0">
                <a:latin typeface="Georgia"/>
                <a:cs typeface="Georgia"/>
              </a:rPr>
              <a:t>b</a:t>
            </a:r>
            <a:r>
              <a:rPr sz="1100" spc="-50" dirty="0">
                <a:latin typeface="Georgia"/>
                <a:cs typeface="Georgia"/>
              </a:rPr>
              <a:t>e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included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n</a:t>
            </a:r>
            <a:r>
              <a:rPr sz="1100" spc="-10" dirty="0">
                <a:latin typeface="Georgia"/>
                <a:cs typeface="Georgia"/>
              </a:rPr>
              <a:t>atural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60" dirty="0">
                <a:latin typeface="Georgia"/>
                <a:cs typeface="Georgia"/>
              </a:rPr>
              <a:t>w</a:t>
            </a:r>
            <a:r>
              <a:rPr sz="1100" spc="-50" dirty="0">
                <a:latin typeface="Georgia"/>
                <a:cs typeface="Georgia"/>
              </a:rPr>
              <a:t>a</a:t>
            </a:r>
            <a:r>
              <a:rPr sz="1100" spc="30" dirty="0">
                <a:latin typeface="Georgia"/>
                <a:cs typeface="Georgia"/>
              </a:rPr>
              <a:t>y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using,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e.g.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bi</a:t>
            </a:r>
            <a:r>
              <a:rPr sz="1100" spc="-70" dirty="0">
                <a:latin typeface="Georgia"/>
                <a:cs typeface="Georgia"/>
              </a:rPr>
              <a:t>v</a:t>
            </a:r>
            <a:r>
              <a:rPr sz="1100" spc="-15" dirty="0">
                <a:latin typeface="Georgia"/>
                <a:cs typeface="Georgia"/>
              </a:rPr>
              <a:t>ariate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60" dirty="0">
                <a:latin typeface="Georgia"/>
                <a:cs typeface="Georgia"/>
              </a:rPr>
              <a:t>sm</a:t>
            </a:r>
            <a:r>
              <a:rPr sz="1100" spc="-20" dirty="0">
                <a:latin typeface="Georgia"/>
                <a:cs typeface="Georgia"/>
              </a:rPr>
              <a:t>o</a:t>
            </a:r>
            <a:r>
              <a:rPr sz="1100" spc="-35" dirty="0">
                <a:latin typeface="Georgia"/>
                <a:cs typeface="Georgia"/>
              </a:rPr>
              <a:t>others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or</a:t>
            </a:r>
            <a:r>
              <a:rPr sz="1100" spc="-25" dirty="0">
                <a:latin typeface="Georgia"/>
                <a:cs typeface="Georgia"/>
              </a:rPr>
              <a:t> i</a:t>
            </a:r>
            <a:r>
              <a:rPr sz="1100" spc="-80" dirty="0">
                <a:latin typeface="Georgia"/>
                <a:cs typeface="Georgia"/>
              </a:rPr>
              <a:t>n</a:t>
            </a:r>
            <a:r>
              <a:rPr sz="1100" spc="-20" dirty="0">
                <a:latin typeface="Georgia"/>
                <a:cs typeface="Georgia"/>
              </a:rPr>
              <a:t>teractions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form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000" spc="-80" dirty="0">
                <a:solidFill>
                  <a:srgbClr val="BF7F3F"/>
                </a:solidFill>
                <a:latin typeface="Courier New"/>
                <a:cs typeface="Courier New"/>
              </a:rPr>
              <a:t>ns(age,df=5):ns(year,df=5</a:t>
            </a:r>
            <a:r>
              <a:rPr sz="1000" spc="-85" dirty="0">
                <a:solidFill>
                  <a:srgbClr val="BF7F3F"/>
                </a:solidFill>
                <a:latin typeface="Courier New"/>
                <a:cs typeface="Courier New"/>
              </a:rPr>
              <a:t>)</a:t>
            </a:r>
            <a:r>
              <a:rPr sz="1100" dirty="0">
                <a:latin typeface="Georgia"/>
                <a:cs typeface="Georgia"/>
              </a:rPr>
              <a:t>.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15" y="36796"/>
            <a:ext cx="397621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5210">
              <a:lnSpc>
                <a:spcPct val="100000"/>
              </a:lnSpc>
            </a:pPr>
            <a:r>
              <a:rPr sz="2400" b="1" spc="25" dirty="0">
                <a:solidFill>
                  <a:srgbClr val="FF0000"/>
                </a:solidFill>
              </a:rPr>
              <a:t>GAMs</a:t>
            </a:r>
            <a:r>
              <a:rPr sz="2400" b="1" spc="130" dirty="0">
                <a:solidFill>
                  <a:srgbClr val="FF0000"/>
                </a:solidFill>
              </a:rPr>
              <a:t> </a:t>
            </a:r>
            <a:r>
              <a:rPr sz="2400" b="1" spc="-45" dirty="0">
                <a:solidFill>
                  <a:srgbClr val="FF0000"/>
                </a:solidFill>
              </a:rPr>
              <a:t>for</a:t>
            </a:r>
            <a:r>
              <a:rPr sz="2400" b="1" spc="130" dirty="0">
                <a:solidFill>
                  <a:srgbClr val="FF0000"/>
                </a:solidFill>
              </a:rPr>
              <a:t> </a:t>
            </a:r>
            <a:r>
              <a:rPr sz="2400" b="1" spc="-25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810" y="801882"/>
            <a:ext cx="20320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latin typeface="Georgia"/>
                <a:cs typeface="Georgia"/>
              </a:rPr>
              <a:t>log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229" y="712954"/>
            <a:ext cx="32893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70" dirty="0">
                <a:latin typeface="Arial"/>
                <a:cs typeface="Arial"/>
              </a:rPr>
              <a:t>p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250" dirty="0">
                <a:latin typeface="Arial"/>
                <a:cs typeface="Arial"/>
              </a:rPr>
              <a:t>X</a:t>
            </a:r>
            <a:r>
              <a:rPr sz="1100" spc="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7625" y="888657"/>
            <a:ext cx="542290" cy="0"/>
          </a:xfrm>
          <a:custGeom>
            <a:avLst/>
            <a:gdLst/>
            <a:ahLst/>
            <a:cxnLst/>
            <a:rect l="l" t="t" r="r" b="b"/>
            <a:pathLst>
              <a:path w="542290">
                <a:moveTo>
                  <a:pt x="0" y="0"/>
                </a:moveTo>
                <a:lnTo>
                  <a:pt x="54171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4925" y="901715"/>
            <a:ext cx="567055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70" dirty="0">
                <a:latin typeface="Arial"/>
                <a:cs typeface="Arial"/>
              </a:rPr>
              <a:t>p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250" dirty="0">
                <a:latin typeface="Arial"/>
                <a:cs typeface="Arial"/>
              </a:rPr>
              <a:t>X</a:t>
            </a:r>
            <a:r>
              <a:rPr sz="1100" spc="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2295" y="806680"/>
            <a:ext cx="2419985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Arial"/>
                <a:cs typeface="Arial"/>
              </a:rPr>
              <a:t>β</a:t>
            </a:r>
            <a:r>
              <a:rPr sz="1200" spc="-30" baseline="-10416" dirty="0">
                <a:latin typeface="Tahoma"/>
                <a:cs typeface="Tahoma"/>
              </a:rPr>
              <a:t>0</a:t>
            </a:r>
            <a:r>
              <a:rPr sz="1200" spc="60" baseline="-10416" dirty="0">
                <a:latin typeface="Tahoma"/>
                <a:cs typeface="Tahom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225" dirty="0">
                <a:latin typeface="Arial"/>
                <a:cs typeface="Arial"/>
              </a:rPr>
              <a:t>f</a:t>
            </a:r>
            <a:r>
              <a:rPr sz="1200" spc="44" baseline="-10416" dirty="0">
                <a:latin typeface="Tahoma"/>
                <a:cs typeface="Tahoma"/>
              </a:rPr>
              <a:t>1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165" dirty="0">
                <a:latin typeface="Arial"/>
                <a:cs typeface="Arial"/>
              </a:rPr>
              <a:t>X</a:t>
            </a:r>
            <a:r>
              <a:rPr sz="1200" spc="44" baseline="-10416" dirty="0">
                <a:latin typeface="Tahoma"/>
                <a:cs typeface="Tahoma"/>
              </a:rPr>
              <a:t>1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225" dirty="0">
                <a:latin typeface="Arial"/>
                <a:cs typeface="Arial"/>
              </a:rPr>
              <a:t>f</a:t>
            </a:r>
            <a:r>
              <a:rPr sz="1200" spc="44" baseline="-10416" dirty="0">
                <a:latin typeface="Tahoma"/>
                <a:cs typeface="Tahoma"/>
              </a:rPr>
              <a:t>2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165" dirty="0">
                <a:latin typeface="Arial"/>
                <a:cs typeface="Arial"/>
              </a:rPr>
              <a:t>X</a:t>
            </a:r>
            <a:r>
              <a:rPr sz="1200" spc="44" baseline="-10416" dirty="0">
                <a:latin typeface="Tahoma"/>
                <a:cs typeface="Tahoma"/>
              </a:rPr>
              <a:t>2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225" dirty="0">
                <a:latin typeface="Arial"/>
                <a:cs typeface="Arial"/>
              </a:rPr>
              <a:t>f</a:t>
            </a:r>
            <a:r>
              <a:rPr sz="1200" i="1" spc="37" baseline="-10416" dirty="0">
                <a:latin typeface="Arial"/>
                <a:cs typeface="Arial"/>
              </a:rPr>
              <a:t>p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165" dirty="0">
                <a:latin typeface="Arial"/>
                <a:cs typeface="Arial"/>
              </a:rPr>
              <a:t>X</a:t>
            </a:r>
            <a:r>
              <a:rPr sz="1200" i="1" spc="37" baseline="-10416" dirty="0">
                <a:latin typeface="Arial"/>
                <a:cs typeface="Arial"/>
              </a:rPr>
              <a:t>p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i="1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1167" y="1922998"/>
            <a:ext cx="800100" cy="19685"/>
          </a:xfrm>
          <a:custGeom>
            <a:avLst/>
            <a:gdLst/>
            <a:ahLst/>
            <a:cxnLst/>
            <a:rect l="l" t="t" r="r" b="b"/>
            <a:pathLst>
              <a:path w="800100" h="19685">
                <a:moveTo>
                  <a:pt x="0" y="19507"/>
                </a:moveTo>
                <a:lnTo>
                  <a:pt x="133298" y="16273"/>
                </a:lnTo>
                <a:lnTo>
                  <a:pt x="266594" y="12991"/>
                </a:lnTo>
                <a:lnTo>
                  <a:pt x="399891" y="9750"/>
                </a:lnTo>
                <a:lnTo>
                  <a:pt x="533189" y="6515"/>
                </a:lnTo>
                <a:lnTo>
                  <a:pt x="666487" y="3281"/>
                </a:lnTo>
                <a:lnTo>
                  <a:pt x="799786" y="0"/>
                </a:lnTo>
              </a:path>
            </a:pathLst>
          </a:custGeom>
          <a:ln w="7350">
            <a:solidFill>
              <a:srgbClr val="00FF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1167" y="2543174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799786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8007" y="2515533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9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1316" y="2515533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9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4576" y="2515532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1"/>
                </a:lnTo>
              </a:path>
            </a:pathLst>
          </a:custGeom>
          <a:ln w="10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7885" y="2515533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10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61083" y="2515533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102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4468" y="2515533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10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7779" y="2515533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100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8527" y="2589973"/>
            <a:ext cx="945515" cy="7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8765" algn="l"/>
                <a:tab pos="545465" algn="l"/>
                <a:tab pos="812165" algn="l"/>
              </a:tabLst>
            </a:pPr>
            <a:r>
              <a:rPr sz="400" spc="10" dirty="0">
                <a:latin typeface="Arial"/>
                <a:cs typeface="Arial"/>
              </a:rPr>
              <a:t>2003	2005	2007	2009</a:t>
            </a:r>
            <a:endParaRPr sz="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0498" y="1365061"/>
            <a:ext cx="0" cy="1137285"/>
          </a:xfrm>
          <a:custGeom>
            <a:avLst/>
            <a:gdLst/>
            <a:ahLst/>
            <a:cxnLst/>
            <a:rect l="l" t="t" r="r" b="b"/>
            <a:pathLst>
              <a:path h="1137285">
                <a:moveTo>
                  <a:pt x="0" y="1136703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9428" y="2501764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9428" y="2217576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9428" y="1933436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9428" y="1649252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9428" y="1365061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0976" y="2458336"/>
            <a:ext cx="79375" cy="869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−4</a:t>
            </a:r>
            <a:endParaRPr sz="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0976" y="2174148"/>
            <a:ext cx="79375" cy="869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−2</a:t>
            </a:r>
            <a:endParaRPr sz="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70498" y="1315568"/>
            <a:ext cx="921385" cy="1228090"/>
          </a:xfrm>
          <a:custGeom>
            <a:avLst/>
            <a:gdLst/>
            <a:ahLst/>
            <a:cxnLst/>
            <a:rect l="l" t="t" r="r" b="b"/>
            <a:pathLst>
              <a:path w="921385" h="1228089">
                <a:moveTo>
                  <a:pt x="0" y="1227605"/>
                </a:moveTo>
                <a:lnTo>
                  <a:pt x="921174" y="1227605"/>
                </a:lnTo>
                <a:lnTo>
                  <a:pt x="921174" y="0"/>
                </a:lnTo>
                <a:lnTo>
                  <a:pt x="0" y="0"/>
                </a:lnTo>
                <a:lnTo>
                  <a:pt x="0" y="1227605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5782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842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100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3770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6294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889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1145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479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7271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986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2367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481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722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976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2389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476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7537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964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214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4617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679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8884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8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1431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4424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6750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4929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169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3879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8852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145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453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7039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9389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1620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74045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6471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884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8132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382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8639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88870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0659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7230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7468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7700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7948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190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8462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87250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91685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9411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9663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9937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01927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04329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0682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0920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1148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1395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1616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1871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21211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7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2344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0572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08026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1072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1307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5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1567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1807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2054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25105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2743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2973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208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3446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3686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3941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4171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44046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46445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4884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51125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15357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15583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15730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3897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241176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4340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4575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24796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25043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25286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25509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25808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6060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26315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6577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26798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70680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27320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27562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27805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28060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28285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3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28535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287755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29006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37214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37403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376385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37885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381799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38510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38731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39101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393706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396085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9860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401085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40375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0625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408386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410616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413042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41546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41808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2014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42276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42416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50551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50823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51102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51345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51576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518086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52083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525094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52690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52916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53151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534060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53670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53923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54158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544231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546536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54891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55148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554130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556485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31167" y="1870466"/>
            <a:ext cx="800100" cy="59055"/>
          </a:xfrm>
          <a:custGeom>
            <a:avLst/>
            <a:gdLst/>
            <a:ahLst/>
            <a:cxnLst/>
            <a:rect l="l" t="t" r="r" b="b"/>
            <a:pathLst>
              <a:path w="800100" h="59055">
                <a:moveTo>
                  <a:pt x="0" y="26266"/>
                </a:moveTo>
                <a:lnTo>
                  <a:pt x="133298" y="39399"/>
                </a:lnTo>
                <a:lnTo>
                  <a:pt x="266594" y="52532"/>
                </a:lnTo>
                <a:lnTo>
                  <a:pt x="399891" y="58900"/>
                </a:lnTo>
                <a:lnTo>
                  <a:pt x="533189" y="39250"/>
                </a:lnTo>
                <a:lnTo>
                  <a:pt x="666487" y="19649"/>
                </a:lnTo>
                <a:lnTo>
                  <a:pt x="799786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31167" y="1936131"/>
            <a:ext cx="800100" cy="52705"/>
          </a:xfrm>
          <a:custGeom>
            <a:avLst/>
            <a:gdLst/>
            <a:ahLst/>
            <a:cxnLst/>
            <a:rect l="l" t="t" r="r" b="b"/>
            <a:pathLst>
              <a:path w="800100" h="52705">
                <a:moveTo>
                  <a:pt x="0" y="52141"/>
                </a:moveTo>
                <a:lnTo>
                  <a:pt x="133298" y="32492"/>
                </a:lnTo>
                <a:lnTo>
                  <a:pt x="266594" y="12890"/>
                </a:lnTo>
                <a:lnTo>
                  <a:pt x="399891" y="0"/>
                </a:lnTo>
                <a:lnTo>
                  <a:pt x="533189" y="13133"/>
                </a:lnTo>
                <a:lnTo>
                  <a:pt x="666487" y="26266"/>
                </a:lnTo>
                <a:lnTo>
                  <a:pt x="799786" y="39405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000772" y="1642736"/>
            <a:ext cx="848360" cy="403860"/>
          </a:xfrm>
          <a:custGeom>
            <a:avLst/>
            <a:gdLst/>
            <a:ahLst/>
            <a:cxnLst/>
            <a:rect l="l" t="t" r="r" b="b"/>
            <a:pathLst>
              <a:path w="848360" h="403860">
                <a:moveTo>
                  <a:pt x="0" y="403466"/>
                </a:moveTo>
                <a:lnTo>
                  <a:pt x="13672" y="382880"/>
                </a:lnTo>
                <a:lnTo>
                  <a:pt x="27344" y="362348"/>
                </a:lnTo>
                <a:lnTo>
                  <a:pt x="41023" y="341769"/>
                </a:lnTo>
                <a:lnTo>
                  <a:pt x="54688" y="321231"/>
                </a:lnTo>
                <a:lnTo>
                  <a:pt x="68367" y="300699"/>
                </a:lnTo>
                <a:lnTo>
                  <a:pt x="82039" y="280167"/>
                </a:lnTo>
                <a:lnTo>
                  <a:pt x="95711" y="259777"/>
                </a:lnTo>
                <a:lnTo>
                  <a:pt x="109383" y="239589"/>
                </a:lnTo>
                <a:lnTo>
                  <a:pt x="123056" y="219542"/>
                </a:lnTo>
                <a:lnTo>
                  <a:pt x="136775" y="199401"/>
                </a:lnTo>
                <a:lnTo>
                  <a:pt x="150447" y="178816"/>
                </a:lnTo>
                <a:lnTo>
                  <a:pt x="164126" y="157650"/>
                </a:lnTo>
                <a:lnTo>
                  <a:pt x="177798" y="135939"/>
                </a:lnTo>
                <a:lnTo>
                  <a:pt x="191470" y="114377"/>
                </a:lnTo>
                <a:lnTo>
                  <a:pt x="218814" y="75072"/>
                </a:lnTo>
                <a:lnTo>
                  <a:pt x="246159" y="44298"/>
                </a:lnTo>
                <a:lnTo>
                  <a:pt x="287229" y="18422"/>
                </a:lnTo>
                <a:lnTo>
                  <a:pt x="314573" y="14696"/>
                </a:lnTo>
                <a:lnTo>
                  <a:pt x="328246" y="15188"/>
                </a:lnTo>
                <a:lnTo>
                  <a:pt x="369262" y="22836"/>
                </a:lnTo>
                <a:lnTo>
                  <a:pt x="396606" y="29790"/>
                </a:lnTo>
                <a:lnTo>
                  <a:pt x="410332" y="32734"/>
                </a:lnTo>
                <a:lnTo>
                  <a:pt x="424004" y="34594"/>
                </a:lnTo>
                <a:lnTo>
                  <a:pt x="437677" y="35181"/>
                </a:lnTo>
                <a:lnTo>
                  <a:pt x="451349" y="34352"/>
                </a:lnTo>
                <a:lnTo>
                  <a:pt x="492365" y="24547"/>
                </a:lnTo>
                <a:lnTo>
                  <a:pt x="533435" y="9063"/>
                </a:lnTo>
                <a:lnTo>
                  <a:pt x="547108" y="4501"/>
                </a:lnTo>
                <a:lnTo>
                  <a:pt x="560780" y="1421"/>
                </a:lnTo>
                <a:lnTo>
                  <a:pt x="574452" y="0"/>
                </a:lnTo>
                <a:lnTo>
                  <a:pt x="588124" y="336"/>
                </a:lnTo>
                <a:lnTo>
                  <a:pt x="629147" y="13766"/>
                </a:lnTo>
                <a:lnTo>
                  <a:pt x="670211" y="45470"/>
                </a:lnTo>
                <a:lnTo>
                  <a:pt x="697555" y="73899"/>
                </a:lnTo>
                <a:lnTo>
                  <a:pt x="724906" y="105361"/>
                </a:lnTo>
                <a:lnTo>
                  <a:pt x="752244" y="138143"/>
                </a:lnTo>
                <a:lnTo>
                  <a:pt x="779595" y="171471"/>
                </a:lnTo>
                <a:lnTo>
                  <a:pt x="793267" y="188229"/>
                </a:lnTo>
                <a:lnTo>
                  <a:pt x="806986" y="204940"/>
                </a:lnTo>
                <a:lnTo>
                  <a:pt x="848003" y="255222"/>
                </a:lnTo>
              </a:path>
            </a:pathLst>
          </a:custGeom>
          <a:ln w="7350">
            <a:solidFill>
              <a:srgbClr val="00FF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028117" y="2543174"/>
            <a:ext cx="821055" cy="0"/>
          </a:xfrm>
          <a:custGeom>
            <a:avLst/>
            <a:gdLst/>
            <a:ahLst/>
            <a:cxnLst/>
            <a:rect l="l" t="t" r="r" b="b"/>
            <a:pathLst>
              <a:path w="821055">
                <a:moveTo>
                  <a:pt x="0" y="0"/>
                </a:moveTo>
                <a:lnTo>
                  <a:pt x="820658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027468" y="2515533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4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163977" y="2515532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300752" y="2515532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437531" y="2515532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5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574307" y="2515532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5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711180" y="2515533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5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848764" y="2515533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10"/>
                </a:lnTo>
              </a:path>
            </a:pathLst>
          </a:custGeom>
          <a:ln w="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964264" y="1489883"/>
            <a:ext cx="0" cy="965835"/>
          </a:xfrm>
          <a:custGeom>
            <a:avLst/>
            <a:gdLst/>
            <a:ahLst/>
            <a:cxnLst/>
            <a:rect l="l" t="t" r="r" b="b"/>
            <a:pathLst>
              <a:path h="965835">
                <a:moveTo>
                  <a:pt x="0" y="965276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933193" y="2455159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933193" y="2262123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933193" y="2069039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933193" y="1876005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933193" y="1682964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933193" y="1489883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964264" y="1315568"/>
            <a:ext cx="921385" cy="1228090"/>
          </a:xfrm>
          <a:custGeom>
            <a:avLst/>
            <a:gdLst/>
            <a:ahLst/>
            <a:cxnLst/>
            <a:rect l="l" t="t" r="r" b="b"/>
            <a:pathLst>
              <a:path w="921385" h="1228089">
                <a:moveTo>
                  <a:pt x="0" y="1227605"/>
                </a:moveTo>
                <a:lnTo>
                  <a:pt x="921175" y="1227605"/>
                </a:lnTo>
                <a:lnTo>
                  <a:pt x="921175" y="0"/>
                </a:lnTo>
                <a:lnTo>
                  <a:pt x="0" y="0"/>
                </a:lnTo>
                <a:lnTo>
                  <a:pt x="0" y="1227605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998616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00057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002686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012975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01498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01697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02616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02968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04027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04270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04421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053625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5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056199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05784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067496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06989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071539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08121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08357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085039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09479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097195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098859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108414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11072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11238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122187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12402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12591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13580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138211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139876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14965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151739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153379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16264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16619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17670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179204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18092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19086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19331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19481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204517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20696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20846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217970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22041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221989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23161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234091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235635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24538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247865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24933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259087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261537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26308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27270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27520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276776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286432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288807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29037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29922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303092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304369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313850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31630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317745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32757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33004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33159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341171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343671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34519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354772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357222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358815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36853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371042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37255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38223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384711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38623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39583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398191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39978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40963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411964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41345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423184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425512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42707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43600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440040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45067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453125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454696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46430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466825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46834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47745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479985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48172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491622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494071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49554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505294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507794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50931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51891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52143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523009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53249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534966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53658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546361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54886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5035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55947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561970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56390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57302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57657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58737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58978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59120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60110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60335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605146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614479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61649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61837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627666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63023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63217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64153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64307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64596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655179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65721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65917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66824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66981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67255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68250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68735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696765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69823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70073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712788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71406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72408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725945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72788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73856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74057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74185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75199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755570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765813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768555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78065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79421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79570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80825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850837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00772" y="1361045"/>
            <a:ext cx="848360" cy="370840"/>
          </a:xfrm>
          <a:custGeom>
            <a:avLst/>
            <a:gdLst/>
            <a:ahLst/>
            <a:cxnLst/>
            <a:rect l="l" t="t" r="r" b="b"/>
            <a:pathLst>
              <a:path w="848360" h="370839">
                <a:moveTo>
                  <a:pt x="0" y="233659"/>
                </a:moveTo>
                <a:lnTo>
                  <a:pt x="27344" y="282128"/>
                </a:lnTo>
                <a:lnTo>
                  <a:pt x="54688" y="320988"/>
                </a:lnTo>
                <a:lnTo>
                  <a:pt x="82039" y="349269"/>
                </a:lnTo>
                <a:lnTo>
                  <a:pt x="123056" y="369949"/>
                </a:lnTo>
                <a:lnTo>
                  <a:pt x="136775" y="370583"/>
                </a:lnTo>
                <a:lnTo>
                  <a:pt x="150447" y="367645"/>
                </a:lnTo>
                <a:lnTo>
                  <a:pt x="164126" y="360927"/>
                </a:lnTo>
                <a:lnTo>
                  <a:pt x="177798" y="350934"/>
                </a:lnTo>
                <a:lnTo>
                  <a:pt x="191470" y="338239"/>
                </a:lnTo>
                <a:lnTo>
                  <a:pt x="205142" y="324418"/>
                </a:lnTo>
                <a:lnTo>
                  <a:pt x="218814" y="310746"/>
                </a:lnTo>
                <a:lnTo>
                  <a:pt x="259831" y="278307"/>
                </a:lnTo>
                <a:lnTo>
                  <a:pt x="300901" y="265417"/>
                </a:lnTo>
                <a:lnTo>
                  <a:pt x="314573" y="264629"/>
                </a:lnTo>
                <a:lnTo>
                  <a:pt x="328246" y="264730"/>
                </a:lnTo>
                <a:lnTo>
                  <a:pt x="341918" y="265565"/>
                </a:lnTo>
                <a:lnTo>
                  <a:pt x="355590" y="267425"/>
                </a:lnTo>
                <a:lnTo>
                  <a:pt x="369262" y="269238"/>
                </a:lnTo>
                <a:lnTo>
                  <a:pt x="382934" y="271104"/>
                </a:lnTo>
                <a:lnTo>
                  <a:pt x="396606" y="273159"/>
                </a:lnTo>
                <a:lnTo>
                  <a:pt x="410332" y="274581"/>
                </a:lnTo>
                <a:lnTo>
                  <a:pt x="451349" y="272034"/>
                </a:lnTo>
                <a:lnTo>
                  <a:pt x="492365" y="259042"/>
                </a:lnTo>
                <a:lnTo>
                  <a:pt x="533435" y="240573"/>
                </a:lnTo>
                <a:lnTo>
                  <a:pt x="547108" y="234097"/>
                </a:lnTo>
                <a:lnTo>
                  <a:pt x="588124" y="219987"/>
                </a:lnTo>
                <a:lnTo>
                  <a:pt x="629147" y="210041"/>
                </a:lnTo>
                <a:lnTo>
                  <a:pt x="656492" y="205136"/>
                </a:lnTo>
                <a:lnTo>
                  <a:pt x="670211" y="202784"/>
                </a:lnTo>
                <a:lnTo>
                  <a:pt x="711227" y="190635"/>
                </a:lnTo>
                <a:lnTo>
                  <a:pt x="752244" y="160790"/>
                </a:lnTo>
                <a:lnTo>
                  <a:pt x="779595" y="127806"/>
                </a:lnTo>
                <a:lnTo>
                  <a:pt x="806986" y="84094"/>
                </a:lnTo>
                <a:lnTo>
                  <a:pt x="848003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00772" y="1689190"/>
            <a:ext cx="848360" cy="808990"/>
          </a:xfrm>
          <a:custGeom>
            <a:avLst/>
            <a:gdLst/>
            <a:ahLst/>
            <a:cxnLst/>
            <a:rect l="l" t="t" r="r" b="b"/>
            <a:pathLst>
              <a:path w="848360" h="808989">
                <a:moveTo>
                  <a:pt x="0" y="808504"/>
                </a:moveTo>
                <a:lnTo>
                  <a:pt x="13672" y="742005"/>
                </a:lnTo>
                <a:lnTo>
                  <a:pt x="27344" y="677806"/>
                </a:lnTo>
                <a:lnTo>
                  <a:pt x="41023" y="615961"/>
                </a:lnTo>
                <a:lnTo>
                  <a:pt x="54688" y="556663"/>
                </a:lnTo>
                <a:lnTo>
                  <a:pt x="68367" y="500061"/>
                </a:lnTo>
                <a:lnTo>
                  <a:pt x="82039" y="446349"/>
                </a:lnTo>
                <a:lnTo>
                  <a:pt x="95711" y="395777"/>
                </a:lnTo>
                <a:lnTo>
                  <a:pt x="109383" y="348386"/>
                </a:lnTo>
                <a:lnTo>
                  <a:pt x="123056" y="304378"/>
                </a:lnTo>
                <a:lnTo>
                  <a:pt x="136775" y="263456"/>
                </a:lnTo>
                <a:lnTo>
                  <a:pt x="150447" y="225236"/>
                </a:lnTo>
                <a:lnTo>
                  <a:pt x="164126" y="189556"/>
                </a:lnTo>
                <a:lnTo>
                  <a:pt x="191470" y="125751"/>
                </a:lnTo>
                <a:lnTo>
                  <a:pt x="218814" y="74634"/>
                </a:lnTo>
                <a:lnTo>
                  <a:pt x="246159" y="36899"/>
                </a:lnTo>
                <a:lnTo>
                  <a:pt x="287229" y="4507"/>
                </a:lnTo>
                <a:lnTo>
                  <a:pt x="314573" y="0"/>
                </a:lnTo>
                <a:lnTo>
                  <a:pt x="328246" y="882"/>
                </a:lnTo>
                <a:lnTo>
                  <a:pt x="369262" y="11664"/>
                </a:lnTo>
                <a:lnTo>
                  <a:pt x="396606" y="21663"/>
                </a:lnTo>
                <a:lnTo>
                  <a:pt x="410332" y="26117"/>
                </a:lnTo>
                <a:lnTo>
                  <a:pt x="424004" y="29453"/>
                </a:lnTo>
                <a:lnTo>
                  <a:pt x="437677" y="31508"/>
                </a:lnTo>
                <a:lnTo>
                  <a:pt x="451349" y="31906"/>
                </a:lnTo>
                <a:lnTo>
                  <a:pt x="465021" y="31117"/>
                </a:lnTo>
                <a:lnTo>
                  <a:pt x="478693" y="28718"/>
                </a:lnTo>
                <a:lnTo>
                  <a:pt x="492365" y="25289"/>
                </a:lnTo>
                <a:lnTo>
                  <a:pt x="506037" y="21219"/>
                </a:lnTo>
                <a:lnTo>
                  <a:pt x="519709" y="16906"/>
                </a:lnTo>
                <a:lnTo>
                  <a:pt x="533435" y="12789"/>
                </a:lnTo>
                <a:lnTo>
                  <a:pt x="547108" y="10094"/>
                </a:lnTo>
                <a:lnTo>
                  <a:pt x="560780" y="9312"/>
                </a:lnTo>
                <a:lnTo>
                  <a:pt x="574452" y="11125"/>
                </a:lnTo>
                <a:lnTo>
                  <a:pt x="615468" y="36461"/>
                </a:lnTo>
                <a:lnTo>
                  <a:pt x="642819" y="72922"/>
                </a:lnTo>
                <a:lnTo>
                  <a:pt x="670211" y="123399"/>
                </a:lnTo>
                <a:lnTo>
                  <a:pt x="697555" y="187009"/>
                </a:lnTo>
                <a:lnTo>
                  <a:pt x="711227" y="223370"/>
                </a:lnTo>
                <a:lnTo>
                  <a:pt x="724906" y="262769"/>
                </a:lnTo>
                <a:lnTo>
                  <a:pt x="738572" y="305261"/>
                </a:lnTo>
                <a:lnTo>
                  <a:pt x="752244" y="350738"/>
                </a:lnTo>
                <a:lnTo>
                  <a:pt x="765923" y="399106"/>
                </a:lnTo>
                <a:lnTo>
                  <a:pt x="779595" y="450415"/>
                </a:lnTo>
                <a:lnTo>
                  <a:pt x="793267" y="504422"/>
                </a:lnTo>
                <a:lnTo>
                  <a:pt x="806986" y="561024"/>
                </a:lnTo>
                <a:lnTo>
                  <a:pt x="848003" y="74573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258030" y="1405249"/>
            <a:ext cx="0" cy="1136650"/>
          </a:xfrm>
          <a:custGeom>
            <a:avLst/>
            <a:gdLst/>
            <a:ahLst/>
            <a:cxnLst/>
            <a:rect l="l" t="t" r="r" b="b"/>
            <a:pathLst>
              <a:path h="1136650">
                <a:moveTo>
                  <a:pt x="0" y="113665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226960" y="2541899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226960" y="2257761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226960" y="1973576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226960" y="1689386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226960" y="1405249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3107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258030" y="1315568"/>
            <a:ext cx="921385" cy="1228090"/>
          </a:xfrm>
          <a:custGeom>
            <a:avLst/>
            <a:gdLst/>
            <a:ahLst/>
            <a:cxnLst/>
            <a:rect l="l" t="t" r="r" b="b"/>
            <a:pathLst>
              <a:path w="921385" h="1228089">
                <a:moveTo>
                  <a:pt x="0" y="1227605"/>
                </a:moveTo>
                <a:lnTo>
                  <a:pt x="921175" y="1227605"/>
                </a:lnTo>
                <a:lnTo>
                  <a:pt x="921175" y="0"/>
                </a:lnTo>
                <a:lnTo>
                  <a:pt x="0" y="0"/>
                </a:lnTo>
                <a:lnTo>
                  <a:pt x="0" y="1227605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330023" y="2131570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4">
                <a:moveTo>
                  <a:pt x="0" y="0"/>
                </a:moveTo>
                <a:lnTo>
                  <a:pt x="227386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620675" y="201959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165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824935" y="1872474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4">
                <a:moveTo>
                  <a:pt x="0" y="0"/>
                </a:moveTo>
                <a:lnTo>
                  <a:pt x="160393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028704" y="1705800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99727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40700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3409411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341186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3414212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341683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341930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342183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3424404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342683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3429161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343148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43406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43643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438911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44126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44376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44626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44878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45133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453665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456064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45829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46066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346321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46569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46819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470497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47292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47539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47806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480517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672672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67497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367739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367987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368232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368482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68734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3689801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692371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694824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69722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699700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370219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370471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370714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370918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371163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3714180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3716434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71883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721020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87982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3882320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388479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3887225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3889674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389199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389454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3896975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3899202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3901652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3904202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390667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390922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911725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914252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3916772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391927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3921722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3924124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4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3926573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3928976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3931132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063177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065505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067860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070505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073005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07552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 txBox="1"/>
          <p:nvPr/>
        </p:nvSpPr>
        <p:spPr>
          <a:xfrm>
            <a:off x="398559" y="1741941"/>
            <a:ext cx="212090" cy="288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i="1" baseline="9259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400" spc="25" dirty="0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r>
              <a:rPr sz="900" baseline="9259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900" spc="-30" baseline="9259" dirty="0">
                <a:solidFill>
                  <a:srgbClr val="231F20"/>
                </a:solidFill>
                <a:latin typeface="Calibri"/>
                <a:cs typeface="Calibri"/>
              </a:rPr>
              <a:t>y</a:t>
            </a:r>
            <a:r>
              <a:rPr sz="900" baseline="9259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900" spc="-30" baseline="9259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900" baseline="9259" dirty="0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sz="900" baseline="9259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endParaRPr sz="900" baseline="9259">
              <a:latin typeface="Tahoma"/>
              <a:cs typeface="Tahoma"/>
            </a:endParaRPr>
          </a:p>
          <a:p>
            <a:pPr marR="86360" algn="ctr">
              <a:lnSpc>
                <a:spcPct val="100000"/>
              </a:lnSpc>
              <a:spcBef>
                <a:spcPts val="360"/>
              </a:spcBef>
            </a:pPr>
            <a:r>
              <a:rPr sz="400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460" name="object 460"/>
          <p:cNvSpPr txBox="1"/>
          <p:nvPr/>
        </p:nvSpPr>
        <p:spPr>
          <a:xfrm>
            <a:off x="530976" y="1621563"/>
            <a:ext cx="79375" cy="558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461" name="object 461"/>
          <p:cNvSpPr txBox="1"/>
          <p:nvPr/>
        </p:nvSpPr>
        <p:spPr>
          <a:xfrm>
            <a:off x="530976" y="1337375"/>
            <a:ext cx="79375" cy="558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462" name="object 462"/>
          <p:cNvSpPr txBox="1"/>
          <p:nvPr/>
        </p:nvSpPr>
        <p:spPr>
          <a:xfrm>
            <a:off x="1985451" y="2589973"/>
            <a:ext cx="906144" cy="7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10" dirty="0">
                <a:latin typeface="Arial"/>
                <a:cs typeface="Arial"/>
              </a:rPr>
              <a:t>20    </a:t>
            </a:r>
            <a:r>
              <a:rPr sz="400" spc="45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30</a:t>
            </a:r>
            <a:r>
              <a:rPr sz="400" dirty="0">
                <a:latin typeface="Arial"/>
                <a:cs typeface="Arial"/>
              </a:rPr>
              <a:t>    </a:t>
            </a:r>
            <a:r>
              <a:rPr sz="400" spc="45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40</a:t>
            </a:r>
            <a:r>
              <a:rPr sz="400" dirty="0">
                <a:latin typeface="Arial"/>
                <a:cs typeface="Arial"/>
              </a:rPr>
              <a:t>    </a:t>
            </a:r>
            <a:r>
              <a:rPr sz="400" spc="45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50</a:t>
            </a:r>
            <a:r>
              <a:rPr sz="400" dirty="0">
                <a:latin typeface="Arial"/>
                <a:cs typeface="Arial"/>
              </a:rPr>
              <a:t>    </a:t>
            </a:r>
            <a:r>
              <a:rPr sz="400" spc="45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60</a:t>
            </a:r>
            <a:r>
              <a:rPr sz="400" dirty="0">
                <a:latin typeface="Arial"/>
                <a:cs typeface="Arial"/>
              </a:rPr>
              <a:t>    </a:t>
            </a:r>
            <a:r>
              <a:rPr sz="400" spc="45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70</a:t>
            </a:r>
            <a:r>
              <a:rPr sz="400" dirty="0">
                <a:latin typeface="Arial"/>
                <a:cs typeface="Arial"/>
              </a:rPr>
              <a:t>    </a:t>
            </a:r>
            <a:r>
              <a:rPr sz="400" spc="45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80</a:t>
            </a:r>
            <a:endParaRPr sz="400">
              <a:latin typeface="Arial"/>
              <a:cs typeface="Arial"/>
            </a:endParaRPr>
          </a:p>
        </p:txBody>
      </p:sp>
      <p:sp>
        <p:nvSpPr>
          <p:cNvPr id="463" name="object 463"/>
          <p:cNvSpPr txBox="1"/>
          <p:nvPr/>
        </p:nvSpPr>
        <p:spPr>
          <a:xfrm>
            <a:off x="1824740" y="2411730"/>
            <a:ext cx="79375" cy="869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−8</a:t>
            </a:r>
            <a:endParaRPr sz="400">
              <a:latin typeface="Arial"/>
              <a:cs typeface="Arial"/>
            </a:endParaRPr>
          </a:p>
        </p:txBody>
      </p:sp>
      <p:sp>
        <p:nvSpPr>
          <p:cNvPr id="464" name="object 464"/>
          <p:cNvSpPr txBox="1"/>
          <p:nvPr/>
        </p:nvSpPr>
        <p:spPr>
          <a:xfrm>
            <a:off x="1824740" y="2218694"/>
            <a:ext cx="79375" cy="869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−6</a:t>
            </a:r>
            <a:endParaRPr sz="400">
              <a:latin typeface="Arial"/>
              <a:cs typeface="Arial"/>
            </a:endParaRPr>
          </a:p>
        </p:txBody>
      </p:sp>
      <p:sp>
        <p:nvSpPr>
          <p:cNvPr id="465" name="object 465"/>
          <p:cNvSpPr txBox="1"/>
          <p:nvPr/>
        </p:nvSpPr>
        <p:spPr>
          <a:xfrm>
            <a:off x="1692325" y="1760985"/>
            <a:ext cx="212090" cy="3517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3980">
              <a:lnSpc>
                <a:spcPct val="100000"/>
              </a:lnSpc>
            </a:pPr>
            <a:r>
              <a:rPr sz="900" i="1" baseline="9259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400" spc="25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900" baseline="9259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900" baseline="9259" dirty="0">
                <a:solidFill>
                  <a:srgbClr val="231F20"/>
                </a:solidFill>
                <a:latin typeface="Calibri"/>
                <a:cs typeface="Calibri"/>
              </a:rPr>
              <a:t>age</a:t>
            </a:r>
            <a:r>
              <a:rPr sz="900" baseline="9259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endParaRPr sz="900" baseline="9259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205104" algn="l"/>
              </a:tabLst>
            </a:pPr>
            <a:r>
              <a:rPr sz="400" dirty="0">
                <a:latin typeface="Arial"/>
                <a:cs typeface="Arial"/>
              </a:rPr>
              <a:t>−4	−2</a:t>
            </a:r>
            <a:endParaRPr sz="400">
              <a:latin typeface="Arial"/>
              <a:cs typeface="Arial"/>
            </a:endParaRPr>
          </a:p>
        </p:txBody>
      </p:sp>
      <p:sp>
        <p:nvSpPr>
          <p:cNvPr id="466" name="object 466"/>
          <p:cNvSpPr txBox="1"/>
          <p:nvPr/>
        </p:nvSpPr>
        <p:spPr>
          <a:xfrm>
            <a:off x="1824740" y="1655278"/>
            <a:ext cx="79375" cy="558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467" name="object 467"/>
          <p:cNvSpPr txBox="1"/>
          <p:nvPr/>
        </p:nvSpPr>
        <p:spPr>
          <a:xfrm>
            <a:off x="1824740" y="1462192"/>
            <a:ext cx="79375" cy="558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468" name="object 468"/>
          <p:cNvSpPr txBox="1"/>
          <p:nvPr/>
        </p:nvSpPr>
        <p:spPr>
          <a:xfrm>
            <a:off x="2986091" y="1377560"/>
            <a:ext cx="212090" cy="12077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499745">
              <a:lnSpc>
                <a:spcPct val="100000"/>
              </a:lnSpc>
            </a:pPr>
            <a:r>
              <a:rPr sz="900" i="1" baseline="9259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400" spc="25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900" baseline="9259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900" baseline="9259" dirty="0">
                <a:solidFill>
                  <a:srgbClr val="231F20"/>
                </a:solidFill>
                <a:latin typeface="Calibri"/>
                <a:cs typeface="Calibri"/>
              </a:rPr>
              <a:t>education</a:t>
            </a:r>
            <a:r>
              <a:rPr sz="900" baseline="9259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endParaRPr sz="900" baseline="9259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296545" algn="l"/>
                <a:tab pos="596265" algn="l"/>
                <a:tab pos="880744" algn="l"/>
                <a:tab pos="1164590" algn="l"/>
              </a:tabLst>
            </a:pPr>
            <a:r>
              <a:rPr sz="400" dirty="0">
                <a:latin typeface="Arial"/>
                <a:cs typeface="Arial"/>
              </a:rPr>
              <a:t>−4	−2	0	2	4</a:t>
            </a:r>
            <a:endParaRPr sz="400">
              <a:latin typeface="Arial"/>
              <a:cs typeface="Arial"/>
            </a:endParaRPr>
          </a:p>
        </p:txBody>
      </p:sp>
      <p:sp>
        <p:nvSpPr>
          <p:cNvPr id="469" name="object 469"/>
          <p:cNvSpPr txBox="1"/>
          <p:nvPr/>
        </p:nvSpPr>
        <p:spPr>
          <a:xfrm>
            <a:off x="3355698" y="1176044"/>
            <a:ext cx="100330" cy="7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15" dirty="0">
                <a:latin typeface="Arial"/>
                <a:cs typeface="Arial"/>
              </a:rPr>
              <a:t>HS</a:t>
            </a:r>
            <a:endParaRPr sz="400">
              <a:latin typeface="Arial"/>
              <a:cs typeface="Arial"/>
            </a:endParaRPr>
          </a:p>
        </p:txBody>
      </p:sp>
      <p:sp>
        <p:nvSpPr>
          <p:cNvPr id="470" name="object 470"/>
          <p:cNvSpPr txBox="1"/>
          <p:nvPr/>
        </p:nvSpPr>
        <p:spPr>
          <a:xfrm>
            <a:off x="3596550" y="1176044"/>
            <a:ext cx="149860" cy="7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10" dirty="0">
                <a:latin typeface="Arial"/>
                <a:cs typeface="Arial"/>
              </a:rPr>
              <a:t>&lt;Coll</a:t>
            </a:r>
            <a:endParaRPr sz="400">
              <a:latin typeface="Arial"/>
              <a:cs typeface="Arial"/>
            </a:endParaRPr>
          </a:p>
        </p:txBody>
      </p:sp>
      <p:sp>
        <p:nvSpPr>
          <p:cNvPr id="471" name="object 471"/>
          <p:cNvSpPr txBox="1"/>
          <p:nvPr/>
        </p:nvSpPr>
        <p:spPr>
          <a:xfrm>
            <a:off x="3819292" y="1176044"/>
            <a:ext cx="317500" cy="7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10" dirty="0">
                <a:latin typeface="Arial"/>
                <a:cs typeface="Arial"/>
              </a:rPr>
              <a:t>Coll    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&gt;Coll</a:t>
            </a:r>
            <a:endParaRPr sz="400" dirty="0">
              <a:latin typeface="Arial"/>
              <a:cs typeface="Arial"/>
            </a:endParaRPr>
          </a:p>
        </p:txBody>
      </p:sp>
      <p:sp>
        <p:nvSpPr>
          <p:cNvPr id="472" name="object 472"/>
          <p:cNvSpPr/>
          <p:nvPr/>
        </p:nvSpPr>
        <p:spPr>
          <a:xfrm>
            <a:off x="4078075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08052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08302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085599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088025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090474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093048" y="251553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1"/>
                </a:lnTo>
              </a:path>
            </a:pathLst>
          </a:custGeom>
          <a:ln w="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094595" y="25155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3405829" y="204380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5766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3671395" y="192397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726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3878398" y="1802395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53468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061931" y="1639400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3327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405829" y="221939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5766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3671395" y="211525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726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3878398" y="1942553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53468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4061931" y="1772160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3327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443713" y="2043803"/>
            <a:ext cx="0" cy="175895"/>
          </a:xfrm>
          <a:custGeom>
            <a:avLst/>
            <a:gdLst/>
            <a:ahLst/>
            <a:cxnLst/>
            <a:rect l="l" t="t" r="r" b="b"/>
            <a:pathLst>
              <a:path h="175894">
                <a:moveTo>
                  <a:pt x="0" y="175586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696738" y="1923975"/>
            <a:ext cx="0" cy="191770"/>
          </a:xfrm>
          <a:custGeom>
            <a:avLst/>
            <a:gdLst/>
            <a:ahLst/>
            <a:cxnLst/>
            <a:rect l="l" t="t" r="r" b="b"/>
            <a:pathLst>
              <a:path h="191769">
                <a:moveTo>
                  <a:pt x="0" y="191275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905156" y="1802395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140158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078595" y="163940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132759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 txBox="1"/>
          <p:nvPr/>
        </p:nvSpPr>
        <p:spPr>
          <a:xfrm>
            <a:off x="1057275" y="2705969"/>
            <a:ext cx="1431925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06195" algn="l"/>
              </a:tabLst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y</a:t>
            </a: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600" spc="-15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r	</a:t>
            </a:r>
            <a:r>
              <a:rPr sz="600" spc="5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600" spc="25" dirty="0">
                <a:solidFill>
                  <a:srgbClr val="231F20"/>
                </a:solidFill>
                <a:latin typeface="Calibri"/>
                <a:cs typeface="Calibri"/>
              </a:rPr>
              <a:t>g</a:t>
            </a: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95" name="object 495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23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7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23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493" name="object 493"/>
          <p:cNvSpPr txBox="1"/>
          <p:nvPr/>
        </p:nvSpPr>
        <p:spPr>
          <a:xfrm>
            <a:off x="3565153" y="2643829"/>
            <a:ext cx="341630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du</a:t>
            </a:r>
            <a:r>
              <a:rPr sz="600" spc="20" dirty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600" spc="5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600" spc="20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600" spc="5" dirty="0">
                <a:solidFill>
                  <a:srgbClr val="231F20"/>
                </a:solidFill>
                <a:latin typeface="Calibri"/>
                <a:cs typeface="Calibri"/>
              </a:rPr>
              <a:t>i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94" name="object 494"/>
          <p:cNvSpPr txBox="1"/>
          <p:nvPr/>
        </p:nvSpPr>
        <p:spPr>
          <a:xfrm>
            <a:off x="489864" y="2936595"/>
            <a:ext cx="362839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0" dirty="0">
                <a:solidFill>
                  <a:srgbClr val="BF7F3F"/>
                </a:solidFill>
                <a:latin typeface="Arial"/>
                <a:cs typeface="Arial"/>
              </a:rPr>
              <a:t>gam</a:t>
            </a:r>
            <a:r>
              <a:rPr sz="800" spc="20" dirty="0">
                <a:solidFill>
                  <a:srgbClr val="BF7F3F"/>
                </a:solidFill>
                <a:latin typeface="Tahoma"/>
                <a:cs typeface="Tahoma"/>
              </a:rPr>
              <a:t>(</a:t>
            </a:r>
            <a:r>
              <a:rPr sz="800" spc="200" dirty="0">
                <a:solidFill>
                  <a:srgbClr val="BF7F3F"/>
                </a:solidFill>
                <a:latin typeface="Arial"/>
                <a:cs typeface="Arial"/>
              </a:rPr>
              <a:t>I</a:t>
            </a:r>
            <a:r>
              <a:rPr sz="800" spc="20" dirty="0">
                <a:solidFill>
                  <a:srgbClr val="BF7F3F"/>
                </a:solidFill>
                <a:latin typeface="Tahoma"/>
                <a:cs typeface="Tahoma"/>
              </a:rPr>
              <a:t>(</a:t>
            </a:r>
            <a:r>
              <a:rPr sz="800" spc="-60" dirty="0">
                <a:solidFill>
                  <a:srgbClr val="BF7F3F"/>
                </a:solidFill>
                <a:latin typeface="Arial"/>
                <a:cs typeface="Arial"/>
              </a:rPr>
              <a:t>wage</a:t>
            </a:r>
            <a:r>
              <a:rPr sz="800" spc="10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800" i="1" spc="185" dirty="0">
                <a:solidFill>
                  <a:srgbClr val="BF7F3F"/>
                </a:solidFill>
                <a:latin typeface="Arial"/>
                <a:cs typeface="Arial"/>
              </a:rPr>
              <a:t>&gt;</a:t>
            </a:r>
            <a:r>
              <a:rPr sz="800" i="1" spc="10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BF7F3F"/>
                </a:solidFill>
                <a:latin typeface="Arial"/>
                <a:cs typeface="Arial"/>
              </a:rPr>
              <a:t>250</a:t>
            </a:r>
            <a:r>
              <a:rPr sz="800" spc="20" dirty="0">
                <a:solidFill>
                  <a:srgbClr val="BF7F3F"/>
                </a:solidFill>
                <a:latin typeface="Tahoma"/>
                <a:cs typeface="Tahoma"/>
              </a:rPr>
              <a:t>)</a:t>
            </a:r>
            <a:r>
              <a:rPr sz="800" spc="-15" dirty="0">
                <a:solidFill>
                  <a:srgbClr val="BF7F3F"/>
                </a:solidFill>
                <a:latin typeface="Tahoma"/>
                <a:cs typeface="Tahoma"/>
              </a:rPr>
              <a:t> </a:t>
            </a:r>
            <a:r>
              <a:rPr sz="800" spc="185" dirty="0">
                <a:solidFill>
                  <a:srgbClr val="BF7F3F"/>
                </a:solidFill>
                <a:latin typeface="Arial Unicode MS"/>
                <a:cs typeface="Arial Unicode MS"/>
              </a:rPr>
              <a:t>∼</a:t>
            </a:r>
            <a:r>
              <a:rPr sz="800" spc="10" dirty="0">
                <a:solidFill>
                  <a:srgbClr val="BF7F3F"/>
                </a:solidFill>
                <a:latin typeface="Arial Unicode MS"/>
                <a:cs typeface="Arial Unicode MS"/>
              </a:rPr>
              <a:t> </a:t>
            </a:r>
            <a:r>
              <a:rPr sz="800" spc="30" dirty="0">
                <a:solidFill>
                  <a:srgbClr val="BF7F3F"/>
                </a:solidFill>
                <a:latin typeface="Arial"/>
                <a:cs typeface="Arial"/>
              </a:rPr>
              <a:t>year</a:t>
            </a:r>
            <a:r>
              <a:rPr sz="800" spc="-35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BF7F3F"/>
                </a:solidFill>
                <a:latin typeface="Tahoma"/>
                <a:cs typeface="Tahoma"/>
              </a:rPr>
              <a:t>+</a:t>
            </a:r>
            <a:r>
              <a:rPr sz="800" spc="-65" dirty="0">
                <a:solidFill>
                  <a:srgbClr val="BF7F3F"/>
                </a:solidFill>
                <a:latin typeface="Tahoma"/>
                <a:cs typeface="Tahoma"/>
              </a:rPr>
              <a:t> </a:t>
            </a:r>
            <a:r>
              <a:rPr sz="800" spc="20" dirty="0">
                <a:solidFill>
                  <a:srgbClr val="BF7F3F"/>
                </a:solidFill>
                <a:latin typeface="Arial"/>
                <a:cs typeface="Arial"/>
              </a:rPr>
              <a:t>s</a:t>
            </a:r>
            <a:r>
              <a:rPr sz="800" spc="20" dirty="0">
                <a:solidFill>
                  <a:srgbClr val="BF7F3F"/>
                </a:solidFill>
                <a:latin typeface="Tahoma"/>
                <a:cs typeface="Tahoma"/>
              </a:rPr>
              <a:t>(</a:t>
            </a:r>
            <a:r>
              <a:rPr sz="800" spc="-25" dirty="0">
                <a:solidFill>
                  <a:srgbClr val="BF7F3F"/>
                </a:solidFill>
                <a:latin typeface="Arial"/>
                <a:cs typeface="Arial"/>
              </a:rPr>
              <a:t>age</a:t>
            </a:r>
            <a:r>
              <a:rPr sz="800" i="1" spc="10" dirty="0">
                <a:solidFill>
                  <a:srgbClr val="BF7F3F"/>
                </a:solidFill>
                <a:latin typeface="Arial"/>
                <a:cs typeface="Arial"/>
              </a:rPr>
              <a:t>,</a:t>
            </a:r>
            <a:r>
              <a:rPr sz="800" i="1" spc="-85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800" spc="85" dirty="0">
                <a:solidFill>
                  <a:srgbClr val="BF7F3F"/>
                </a:solidFill>
                <a:latin typeface="Arial"/>
                <a:cs typeface="Arial"/>
              </a:rPr>
              <a:t>df</a:t>
            </a:r>
            <a:r>
              <a:rPr sz="800" spc="10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BF7F3F"/>
                </a:solidFill>
                <a:latin typeface="Tahoma"/>
                <a:cs typeface="Tahoma"/>
              </a:rPr>
              <a:t>=</a:t>
            </a:r>
            <a:r>
              <a:rPr sz="800" spc="-15" dirty="0">
                <a:solidFill>
                  <a:srgbClr val="BF7F3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BF7F3F"/>
                </a:solidFill>
                <a:latin typeface="Arial"/>
                <a:cs typeface="Arial"/>
              </a:rPr>
              <a:t>5</a:t>
            </a:r>
            <a:r>
              <a:rPr sz="800" spc="20" dirty="0">
                <a:solidFill>
                  <a:srgbClr val="BF7F3F"/>
                </a:solidFill>
                <a:latin typeface="Tahoma"/>
                <a:cs typeface="Tahoma"/>
              </a:rPr>
              <a:t>)</a:t>
            </a:r>
            <a:r>
              <a:rPr sz="800" spc="-65" dirty="0">
                <a:solidFill>
                  <a:srgbClr val="BF7F3F"/>
                </a:solidFill>
                <a:latin typeface="Tahoma"/>
                <a:cs typeface="Tahoma"/>
              </a:rPr>
              <a:t> </a:t>
            </a:r>
            <a:r>
              <a:rPr sz="800" spc="75" dirty="0">
                <a:solidFill>
                  <a:srgbClr val="BF7F3F"/>
                </a:solidFill>
                <a:latin typeface="Tahoma"/>
                <a:cs typeface="Tahoma"/>
              </a:rPr>
              <a:t>+</a:t>
            </a:r>
            <a:r>
              <a:rPr sz="800" spc="-65" dirty="0">
                <a:solidFill>
                  <a:srgbClr val="BF7F3F"/>
                </a:solidFill>
                <a:latin typeface="Tahoma"/>
                <a:cs typeface="Tahoma"/>
              </a:rPr>
              <a:t> </a:t>
            </a:r>
            <a:r>
              <a:rPr sz="800" spc="30" dirty="0">
                <a:solidFill>
                  <a:srgbClr val="BF7F3F"/>
                </a:solidFill>
                <a:latin typeface="Arial"/>
                <a:cs typeface="Arial"/>
              </a:rPr>
              <a:t>education</a:t>
            </a:r>
            <a:r>
              <a:rPr sz="800" i="1" spc="10" dirty="0">
                <a:solidFill>
                  <a:srgbClr val="BF7F3F"/>
                </a:solidFill>
                <a:latin typeface="Arial"/>
                <a:cs typeface="Arial"/>
              </a:rPr>
              <a:t>,</a:t>
            </a:r>
            <a:r>
              <a:rPr sz="800" i="1" spc="-85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800" spc="70" dirty="0">
                <a:solidFill>
                  <a:srgbClr val="BF7F3F"/>
                </a:solidFill>
                <a:latin typeface="Arial"/>
                <a:cs typeface="Arial"/>
              </a:rPr>
              <a:t>family</a:t>
            </a:r>
            <a:r>
              <a:rPr sz="800" spc="10" dirty="0">
                <a:solidFill>
                  <a:srgbClr val="BF7F3F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BF7F3F"/>
                </a:solidFill>
                <a:latin typeface="Tahoma"/>
                <a:cs typeface="Tahoma"/>
              </a:rPr>
              <a:t>=</a:t>
            </a:r>
            <a:r>
              <a:rPr sz="800" spc="-15" dirty="0">
                <a:solidFill>
                  <a:srgbClr val="BF7F3F"/>
                </a:solidFill>
                <a:latin typeface="Tahoma"/>
                <a:cs typeface="Tahoma"/>
              </a:rPr>
              <a:t> </a:t>
            </a:r>
            <a:r>
              <a:rPr sz="800" spc="45" dirty="0">
                <a:solidFill>
                  <a:srgbClr val="BF7F3F"/>
                </a:solidFill>
                <a:latin typeface="Arial"/>
                <a:cs typeface="Arial"/>
              </a:rPr>
              <a:t>binomial</a:t>
            </a:r>
            <a:r>
              <a:rPr sz="800" spc="20" dirty="0">
                <a:solidFill>
                  <a:srgbClr val="BF7F3F"/>
                </a:solidFill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96" name="Left Brace 495"/>
          <p:cNvSpPr/>
          <p:nvPr/>
        </p:nvSpPr>
        <p:spPr>
          <a:xfrm>
            <a:off x="800977" y="779041"/>
            <a:ext cx="75494" cy="23050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ight Brace 496"/>
          <p:cNvSpPr/>
          <p:nvPr/>
        </p:nvSpPr>
        <p:spPr>
          <a:xfrm>
            <a:off x="1471980" y="782553"/>
            <a:ext cx="79255" cy="23050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TextBox 497"/>
          <p:cNvSpPr txBox="1"/>
          <p:nvPr/>
        </p:nvSpPr>
        <p:spPr>
          <a:xfrm>
            <a:off x="756797" y="1118543"/>
            <a:ext cx="585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linear</a:t>
            </a:r>
            <a:endParaRPr lang="en-US" sz="900" dirty="0"/>
          </a:p>
        </p:txBody>
      </p:sp>
      <p:sp>
        <p:nvSpPr>
          <p:cNvPr id="499" name="TextBox 498"/>
          <p:cNvSpPr txBox="1"/>
          <p:nvPr/>
        </p:nvSpPr>
        <p:spPr>
          <a:xfrm>
            <a:off x="1727137" y="1118543"/>
            <a:ext cx="1230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Smoothing spline </a:t>
            </a:r>
            <a:r>
              <a:rPr lang="en-US" sz="900" dirty="0" err="1" smtClean="0"/>
              <a:t>df</a:t>
            </a:r>
            <a:r>
              <a:rPr lang="en-US" sz="900" dirty="0" smtClean="0"/>
              <a:t>=5</a:t>
            </a:r>
            <a:endParaRPr lang="en-US" sz="900" dirty="0"/>
          </a:p>
        </p:txBody>
      </p:sp>
      <p:sp>
        <p:nvSpPr>
          <p:cNvPr id="500" name="TextBox 499"/>
          <p:cNvSpPr txBox="1"/>
          <p:nvPr/>
        </p:nvSpPr>
        <p:spPr>
          <a:xfrm>
            <a:off x="3290470" y="983236"/>
            <a:ext cx="920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Step function</a:t>
            </a:r>
            <a:endParaRPr lang="en-US" sz="9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spc="-25" dirty="0" smtClean="0">
                <a:solidFill>
                  <a:srgbClr val="FF0000"/>
                </a:solidFill>
                <a:latin typeface="Georgia"/>
                <a:cs typeface="Georgia"/>
              </a:rPr>
              <a:t>Step</a:t>
            </a:r>
            <a:r>
              <a:rPr lang="en-US" sz="4000" b="1" spc="95" dirty="0" smtClean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lang="en-US" sz="4000" b="1" spc="-25" dirty="0">
                <a:solidFill>
                  <a:srgbClr val="FF0000"/>
                </a:solidFill>
                <a:latin typeface="Georgia"/>
                <a:cs typeface="Georgia"/>
              </a:rPr>
              <a:t>functions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921265"/>
            <a:ext cx="4419599" cy="21958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Cut the range of a variable into K distinct regions in order to produce a qualitative variable</a:t>
            </a:r>
          </a:p>
          <a:p>
            <a:r>
              <a:rPr lang="en-US" sz="2400" dirty="0" smtClean="0"/>
              <a:t>Effect: fitting piecewise constant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3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2501"/>
            <a:ext cx="3976211" cy="66891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Regression Spline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1" y="587375"/>
            <a:ext cx="4591050" cy="2743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More flexible than polynomial &amp; step function</a:t>
            </a:r>
          </a:p>
          <a:p>
            <a:r>
              <a:rPr lang="en-US" sz="1800" dirty="0" smtClean="0"/>
              <a:t>Is The extension of polynomial &amp; step function</a:t>
            </a:r>
          </a:p>
          <a:p>
            <a:r>
              <a:rPr lang="en-US" sz="1800" dirty="0" smtClean="0"/>
              <a:t>Divide the range of x into K distinct regions</a:t>
            </a:r>
          </a:p>
          <a:p>
            <a:r>
              <a:rPr lang="en-US" sz="1800" dirty="0" smtClean="0"/>
              <a:t>Within each region a polynomial function is fit </a:t>
            </a:r>
          </a:p>
          <a:p>
            <a:r>
              <a:rPr lang="en-US" sz="1800" dirty="0" smtClean="0"/>
              <a:t>Using least square to estimate the coefficients</a:t>
            </a:r>
          </a:p>
          <a:p>
            <a:r>
              <a:rPr lang="en-US" sz="1800" dirty="0" smtClean="0"/>
              <a:t>Theses polynomials join smoothly at the region boundaries (knots)</a:t>
            </a:r>
          </a:p>
          <a:p>
            <a:r>
              <a:rPr lang="en-US" sz="1800" dirty="0" smtClean="0"/>
              <a:t>If many regions, it will be very flexible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35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2440"/>
            <a:ext cx="3976211" cy="66891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Smoothing Spline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587375"/>
            <a:ext cx="4343400" cy="2195814"/>
          </a:xfrm>
        </p:spPr>
        <p:txBody>
          <a:bodyPr>
            <a:noAutofit/>
          </a:bodyPr>
          <a:lstStyle/>
          <a:p>
            <a:r>
              <a:rPr lang="en-US" sz="2800" dirty="0" smtClean="0"/>
              <a:t>Similar to regression spline</a:t>
            </a:r>
          </a:p>
          <a:p>
            <a:r>
              <a:rPr lang="en-US" sz="2800" dirty="0" smtClean="0"/>
              <a:t>They result from minimizing a residual sum of squares criterion subject to a smoothness penalty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92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Local Regression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921265"/>
            <a:ext cx="4495799" cy="2195814"/>
          </a:xfrm>
        </p:spPr>
        <p:txBody>
          <a:bodyPr>
            <a:noAutofit/>
          </a:bodyPr>
          <a:lstStyle/>
          <a:p>
            <a:r>
              <a:rPr lang="en-US" sz="2400" dirty="0" smtClean="0"/>
              <a:t>Similar to spline</a:t>
            </a:r>
          </a:p>
          <a:p>
            <a:r>
              <a:rPr lang="en-US" sz="2400" dirty="0" smtClean="0"/>
              <a:t>Differs in an important way</a:t>
            </a:r>
          </a:p>
          <a:p>
            <a:r>
              <a:rPr lang="en-US" sz="2400" dirty="0" smtClean="0"/>
              <a:t>The regions are allowed to overlap</a:t>
            </a:r>
          </a:p>
          <a:p>
            <a:r>
              <a:rPr lang="en-US" sz="2400" dirty="0" smtClean="0"/>
              <a:t>The </a:t>
            </a:r>
            <a:r>
              <a:rPr lang="en-US" sz="2400" dirty="0" smtClean="0"/>
              <a:t>regions overlap in a very smooth way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06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184253"/>
            <a:ext cx="4571999" cy="668918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Generalized additive models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1" y="921265"/>
            <a:ext cx="4197906" cy="219581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Extends the methods above</a:t>
            </a:r>
          </a:p>
          <a:p>
            <a:r>
              <a:rPr lang="en-US" sz="3600" dirty="0" smtClean="0"/>
              <a:t>Deals with multiple predictors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47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5676" y="0"/>
            <a:ext cx="451484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5690" algn="ctr">
              <a:lnSpc>
                <a:spcPct val="100000"/>
              </a:lnSpc>
            </a:pPr>
            <a:r>
              <a:rPr sz="2400" b="1" spc="50" dirty="0">
                <a:solidFill>
                  <a:srgbClr val="FF0000"/>
                </a:solidFill>
              </a:rPr>
              <a:t>P</a:t>
            </a:r>
            <a:r>
              <a:rPr sz="2400" b="1" spc="-30" dirty="0">
                <a:solidFill>
                  <a:srgbClr val="FF0000"/>
                </a:solidFill>
              </a:rPr>
              <a:t>olynomial</a:t>
            </a:r>
            <a:r>
              <a:rPr sz="2400" b="1" spc="130" dirty="0">
                <a:solidFill>
                  <a:srgbClr val="FF0000"/>
                </a:solidFill>
              </a:rPr>
              <a:t> </a:t>
            </a:r>
            <a:r>
              <a:rPr sz="2400" b="1" spc="-35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spc="-10" dirty="0"/>
              <a:t>2</a:t>
            </a:r>
            <a:r>
              <a:rPr spc="-70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10" dirty="0"/>
              <a:t>23</a:t>
            </a:r>
          </a:p>
        </p:txBody>
      </p:sp>
      <p:sp>
        <p:nvSpPr>
          <p:cNvPr id="3" name="object 3"/>
          <p:cNvSpPr/>
          <p:nvPr/>
        </p:nvSpPr>
        <p:spPr>
          <a:xfrm>
            <a:off x="476250" y="1120775"/>
            <a:ext cx="1738019" cy="1864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>
                <a:spLocks noChangeAspect="1"/>
              </p:cNvSpPr>
              <p:nvPr/>
            </p:nvSpPr>
            <p:spPr>
              <a:xfrm>
                <a:off x="-285750" y="434975"/>
                <a:ext cx="5181600" cy="3048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965835" indent="297180">
                  <a:lnSpc>
                    <a:spcPts val="585"/>
                  </a:lnSpc>
                  <a:tabLst>
                    <a:tab pos="1710689" algn="l"/>
                    <a:tab pos="248983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20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ar-AE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sz="1200" b="0" i="1" spc="11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US" sz="1200" b="0" i="1" spc="11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sz="1200" b="0" i="1" spc="11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US" sz="1200" b="0" i="1" spc="11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p>
                      </m:sSubSup>
                      <m:r>
                        <a:rPr lang="en-US" sz="1200" b="0" i="1" spc="110" smtClean="0">
                          <a:latin typeface="Cambria Math" panose="02040503050406030204" pitchFamily="18" charset="0"/>
                          <a:cs typeface="Arial"/>
                        </a:rPr>
                        <m:t>+…+</m:t>
                      </m:r>
                      <m:sSub>
                        <m:sSub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sub>
                      </m:sSub>
                      <m:sSubSup>
                        <m:sSubSup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sup>
                      </m:sSubSup>
                      <m:r>
                        <a:rPr lang="en-US" sz="1200" b="0" i="1" spc="11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pc="11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 smtClean="0">
                  <a:latin typeface="Times New Roman"/>
                  <a:cs typeface="Times New Roman"/>
                </a:endParaRPr>
              </a:p>
              <a:p>
                <a:pPr marL="965835" indent="297180">
                  <a:lnSpc>
                    <a:spcPts val="585"/>
                  </a:lnSpc>
                  <a:tabLst>
                    <a:tab pos="1710689" algn="l"/>
                    <a:tab pos="2489835" algn="l"/>
                  </a:tabLst>
                </a:pPr>
                <a:endParaRPr lang="ar-AE" sz="1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5750" y="434975"/>
                <a:ext cx="5181600" cy="304800"/>
              </a:xfrm>
              <a:prstGeom prst="rect">
                <a:avLst/>
              </a:prstGeom>
              <a:blipFill rotWithShape="0">
                <a:blip r:embed="rId4"/>
                <a:stretch>
                  <a:fillRect t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800751" y="3028762"/>
            <a:ext cx="141160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9870" algn="l"/>
                <a:tab pos="447040" algn="l"/>
                <a:tab pos="664210" algn="l"/>
                <a:tab pos="882015" algn="l"/>
                <a:tab pos="1099185" algn="l"/>
                <a:tab pos="1316355" algn="l"/>
              </a:tabLst>
            </a:pPr>
            <a:r>
              <a:rPr sz="550" spc="15" dirty="0">
                <a:latin typeface="Arial"/>
                <a:cs typeface="Arial"/>
              </a:rPr>
              <a:t>20	30	40	50	60	70	80</a:t>
            </a:r>
            <a:endParaRPr sz="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804" y="2673696"/>
            <a:ext cx="99060" cy="10731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50</a:t>
            </a:r>
            <a:endParaRPr sz="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804" y="2399946"/>
            <a:ext cx="99060" cy="1485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100</a:t>
            </a:r>
            <a:endParaRPr sz="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804" y="2146630"/>
            <a:ext cx="99060" cy="1485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150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804" y="1640004"/>
            <a:ext cx="99060" cy="4013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5430" algn="l"/>
              </a:tabLst>
            </a:pPr>
            <a:r>
              <a:rPr sz="550" dirty="0">
                <a:latin typeface="Arial"/>
                <a:cs typeface="Arial"/>
              </a:rPr>
              <a:t>200	250</a:t>
            </a:r>
            <a:endParaRPr sz="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804" y="1386739"/>
            <a:ext cx="99060" cy="1485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300</a:t>
            </a:r>
            <a:endParaRPr sz="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6605" y="3205184"/>
            <a:ext cx="15621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Age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382" y="2017549"/>
            <a:ext cx="99060" cy="21462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25" dirty="0">
                <a:latin typeface="Arial"/>
                <a:cs typeface="Arial"/>
              </a:rPr>
              <a:t>W</a:t>
            </a:r>
            <a:r>
              <a:rPr sz="550" dirty="0">
                <a:latin typeface="Arial"/>
                <a:cs typeface="Arial"/>
              </a:rPr>
              <a:t>age</a:t>
            </a:r>
            <a:endParaRPr sz="5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94970" y="2939269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89">
                <a:moveTo>
                  <a:pt x="0" y="0"/>
                </a:moveTo>
                <a:lnTo>
                  <a:pt x="1304203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94970" y="2939269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0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2363" y="2939269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0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29709" y="2939269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0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47095" y="2939269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0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64441" y="2939269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0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1834" y="2939269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0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9174" y="2939269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0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41401" y="3028762"/>
            <a:ext cx="141160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9870" algn="l"/>
                <a:tab pos="447040" algn="l"/>
                <a:tab pos="664210" algn="l"/>
                <a:tab pos="882015" algn="l"/>
                <a:tab pos="1099185" algn="l"/>
                <a:tab pos="1316355" algn="l"/>
              </a:tabLst>
            </a:pPr>
            <a:r>
              <a:rPr sz="550" spc="15" dirty="0">
                <a:latin typeface="Arial"/>
                <a:cs typeface="Arial"/>
              </a:rPr>
              <a:t>20	30	40	50	60	70	80</a:t>
            </a:r>
            <a:endParaRPr sz="5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97593" y="1367788"/>
            <a:ext cx="0" cy="1511300"/>
          </a:xfrm>
          <a:custGeom>
            <a:avLst/>
            <a:gdLst/>
            <a:ahLst/>
            <a:cxnLst/>
            <a:rect l="l" t="t" r="r" b="b"/>
            <a:pathLst>
              <a:path h="1511300">
                <a:moveTo>
                  <a:pt x="0" y="1511056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53491" y="287884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10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53491" y="250105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10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53491" y="212331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10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53491" y="174557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10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53491" y="1367788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10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22453" y="2794617"/>
            <a:ext cx="99060" cy="1689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0.00</a:t>
            </a:r>
            <a:endParaRPr sz="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22453" y="2416825"/>
            <a:ext cx="99060" cy="1689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0.05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22453" y="2039084"/>
            <a:ext cx="99060" cy="1689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0.10</a:t>
            </a:r>
            <a:endParaRPr sz="5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22453" y="1661343"/>
            <a:ext cx="99060" cy="1689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0.15</a:t>
            </a:r>
            <a:endParaRPr sz="5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22453" y="1283555"/>
            <a:ext cx="99060" cy="1689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0.20</a:t>
            </a:r>
            <a:endParaRPr sz="5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97593" y="1120775"/>
            <a:ext cx="1588657" cy="1818533"/>
          </a:xfrm>
          <a:custGeom>
            <a:avLst/>
            <a:gdLst/>
            <a:ahLst/>
            <a:cxnLst/>
            <a:rect l="l" t="t" r="r" b="b"/>
            <a:pathLst>
              <a:path w="1456054" h="1631950">
                <a:moveTo>
                  <a:pt x="0" y="1631910"/>
                </a:moveTo>
                <a:lnTo>
                  <a:pt x="1455487" y="1631910"/>
                </a:lnTo>
                <a:lnTo>
                  <a:pt x="1455487" y="0"/>
                </a:lnTo>
                <a:lnTo>
                  <a:pt x="0" y="0"/>
                </a:lnTo>
                <a:lnTo>
                  <a:pt x="0" y="163191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347254" y="3205184"/>
            <a:ext cx="15621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Age</a:t>
            </a:r>
            <a:endParaRPr sz="5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29500" y="2846746"/>
            <a:ext cx="1390015" cy="64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2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2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2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2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2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2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2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||||||||||||||||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||||||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3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5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4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4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4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3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3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4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4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9BABC2"/>
                </a:solidFill>
                <a:latin typeface="Arial"/>
                <a:cs typeface="Arial"/>
              </a:rPr>
              <a:t> 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2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    </a:t>
            </a:r>
            <a:r>
              <a:rPr sz="300" spc="-1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endParaRPr sz="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40062" y="1335688"/>
            <a:ext cx="768350" cy="64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3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4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3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1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4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1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3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3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4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3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4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2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3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2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5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4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6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2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6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2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3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6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2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5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  </a:t>
            </a:r>
            <a:r>
              <a:rPr sz="300" spc="-1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3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4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4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6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1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5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1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8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1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3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2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2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45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spc="-5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spc="-7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    </a:t>
            </a:r>
            <a:r>
              <a:rPr sz="300" spc="-10" dirty="0">
                <a:solidFill>
                  <a:srgbClr val="9BABC2"/>
                </a:solidFill>
                <a:latin typeface="Arial"/>
                <a:cs typeface="Arial"/>
              </a:rPr>
              <a:t> </a:t>
            </a: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endParaRPr sz="3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05683" y="1335688"/>
            <a:ext cx="36195" cy="64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" dirty="0">
                <a:solidFill>
                  <a:srgbClr val="9BABC2"/>
                </a:solidFill>
                <a:latin typeface="Arial"/>
                <a:cs typeface="Arial"/>
              </a:rPr>
              <a:t>|</a:t>
            </a:r>
            <a:endParaRPr sz="3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51500" y="2522225"/>
            <a:ext cx="1348105" cy="356870"/>
          </a:xfrm>
          <a:custGeom>
            <a:avLst/>
            <a:gdLst/>
            <a:ahLst/>
            <a:cxnLst/>
            <a:rect l="l" t="t" r="r" b="b"/>
            <a:pathLst>
              <a:path w="1348104" h="356869">
                <a:moveTo>
                  <a:pt x="0" y="356619"/>
                </a:moveTo>
                <a:lnTo>
                  <a:pt x="43469" y="356619"/>
                </a:lnTo>
                <a:lnTo>
                  <a:pt x="65227" y="356569"/>
                </a:lnTo>
                <a:lnTo>
                  <a:pt x="86938" y="356519"/>
                </a:lnTo>
                <a:lnTo>
                  <a:pt x="130407" y="355688"/>
                </a:lnTo>
                <a:lnTo>
                  <a:pt x="173876" y="350786"/>
                </a:lnTo>
                <a:lnTo>
                  <a:pt x="217345" y="333390"/>
                </a:lnTo>
                <a:lnTo>
                  <a:pt x="260862" y="294626"/>
                </a:lnTo>
                <a:lnTo>
                  <a:pt x="304331" y="236405"/>
                </a:lnTo>
                <a:lnTo>
                  <a:pt x="326042" y="204748"/>
                </a:lnTo>
                <a:lnTo>
                  <a:pt x="347800" y="174902"/>
                </a:lnTo>
                <a:lnTo>
                  <a:pt x="391269" y="128399"/>
                </a:lnTo>
                <a:lnTo>
                  <a:pt x="434732" y="104923"/>
                </a:lnTo>
                <a:lnTo>
                  <a:pt x="456497" y="101048"/>
                </a:lnTo>
                <a:lnTo>
                  <a:pt x="478208" y="101243"/>
                </a:lnTo>
                <a:lnTo>
                  <a:pt x="499959" y="104235"/>
                </a:lnTo>
                <a:lnTo>
                  <a:pt x="521670" y="108993"/>
                </a:lnTo>
                <a:lnTo>
                  <a:pt x="543428" y="114525"/>
                </a:lnTo>
                <a:lnTo>
                  <a:pt x="565140" y="120064"/>
                </a:lnTo>
                <a:lnTo>
                  <a:pt x="586898" y="124915"/>
                </a:lnTo>
                <a:lnTo>
                  <a:pt x="608609" y="128689"/>
                </a:lnTo>
                <a:lnTo>
                  <a:pt x="630367" y="130892"/>
                </a:lnTo>
                <a:lnTo>
                  <a:pt x="652078" y="131431"/>
                </a:lnTo>
                <a:lnTo>
                  <a:pt x="673836" y="129962"/>
                </a:lnTo>
                <a:lnTo>
                  <a:pt x="717305" y="120704"/>
                </a:lnTo>
                <a:lnTo>
                  <a:pt x="760774" y="102665"/>
                </a:lnTo>
                <a:lnTo>
                  <a:pt x="804244" y="76446"/>
                </a:lnTo>
                <a:lnTo>
                  <a:pt x="847713" y="45133"/>
                </a:lnTo>
                <a:lnTo>
                  <a:pt x="869471" y="29500"/>
                </a:lnTo>
                <a:lnTo>
                  <a:pt x="891182" y="15633"/>
                </a:lnTo>
                <a:lnTo>
                  <a:pt x="912940" y="5148"/>
                </a:lnTo>
                <a:lnTo>
                  <a:pt x="934698" y="0"/>
                </a:lnTo>
                <a:lnTo>
                  <a:pt x="956409" y="2156"/>
                </a:lnTo>
                <a:lnTo>
                  <a:pt x="999879" y="34695"/>
                </a:lnTo>
                <a:lnTo>
                  <a:pt x="1021637" y="66056"/>
                </a:lnTo>
                <a:lnTo>
                  <a:pt x="1043341" y="106149"/>
                </a:lnTo>
                <a:lnTo>
                  <a:pt x="1065106" y="151968"/>
                </a:lnTo>
                <a:lnTo>
                  <a:pt x="1086810" y="199454"/>
                </a:lnTo>
                <a:lnTo>
                  <a:pt x="1108568" y="244246"/>
                </a:lnTo>
                <a:lnTo>
                  <a:pt x="1130333" y="282471"/>
                </a:lnTo>
                <a:lnTo>
                  <a:pt x="1173796" y="332261"/>
                </a:lnTo>
                <a:lnTo>
                  <a:pt x="1217265" y="351473"/>
                </a:lnTo>
                <a:lnTo>
                  <a:pt x="1260734" y="355982"/>
                </a:lnTo>
                <a:lnTo>
                  <a:pt x="1304203" y="356569"/>
                </a:lnTo>
                <a:lnTo>
                  <a:pt x="1325914" y="356569"/>
                </a:lnTo>
                <a:lnTo>
                  <a:pt x="1347673" y="356619"/>
                </a:lnTo>
              </a:path>
            </a:pathLst>
          </a:custGeom>
          <a:ln w="1102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51500" y="2666992"/>
            <a:ext cx="1348105" cy="212090"/>
          </a:xfrm>
          <a:custGeom>
            <a:avLst/>
            <a:gdLst/>
            <a:ahLst/>
            <a:cxnLst/>
            <a:rect l="l" t="t" r="r" b="b"/>
            <a:pathLst>
              <a:path w="1348104" h="212089">
                <a:moveTo>
                  <a:pt x="0" y="211852"/>
                </a:moveTo>
                <a:lnTo>
                  <a:pt x="108696" y="211852"/>
                </a:lnTo>
                <a:lnTo>
                  <a:pt x="130407" y="211802"/>
                </a:lnTo>
                <a:lnTo>
                  <a:pt x="152165" y="211752"/>
                </a:lnTo>
                <a:lnTo>
                  <a:pt x="195634" y="210478"/>
                </a:lnTo>
                <a:lnTo>
                  <a:pt x="239104" y="201266"/>
                </a:lnTo>
                <a:lnTo>
                  <a:pt x="282573" y="171617"/>
                </a:lnTo>
                <a:lnTo>
                  <a:pt x="326042" y="124425"/>
                </a:lnTo>
                <a:lnTo>
                  <a:pt x="347800" y="101343"/>
                </a:lnTo>
                <a:lnTo>
                  <a:pt x="391269" y="64980"/>
                </a:lnTo>
                <a:lnTo>
                  <a:pt x="434732" y="42583"/>
                </a:lnTo>
                <a:lnTo>
                  <a:pt x="478208" y="32978"/>
                </a:lnTo>
                <a:lnTo>
                  <a:pt x="499959" y="32538"/>
                </a:lnTo>
                <a:lnTo>
                  <a:pt x="521670" y="34497"/>
                </a:lnTo>
                <a:lnTo>
                  <a:pt x="543428" y="38221"/>
                </a:lnTo>
                <a:lnTo>
                  <a:pt x="565140" y="42877"/>
                </a:lnTo>
                <a:lnTo>
                  <a:pt x="586898" y="47580"/>
                </a:lnTo>
                <a:lnTo>
                  <a:pt x="608609" y="51553"/>
                </a:lnTo>
                <a:lnTo>
                  <a:pt x="630367" y="54248"/>
                </a:lnTo>
                <a:lnTo>
                  <a:pt x="652078" y="55375"/>
                </a:lnTo>
                <a:lnTo>
                  <a:pt x="673836" y="54638"/>
                </a:lnTo>
                <a:lnTo>
                  <a:pt x="717305" y="47828"/>
                </a:lnTo>
                <a:lnTo>
                  <a:pt x="760774" y="35233"/>
                </a:lnTo>
                <a:lnTo>
                  <a:pt x="804244" y="20432"/>
                </a:lnTo>
                <a:lnTo>
                  <a:pt x="826002" y="13523"/>
                </a:lnTo>
                <a:lnTo>
                  <a:pt x="847713" y="7445"/>
                </a:lnTo>
                <a:lnTo>
                  <a:pt x="869471" y="2742"/>
                </a:lnTo>
                <a:lnTo>
                  <a:pt x="891182" y="0"/>
                </a:lnTo>
                <a:lnTo>
                  <a:pt x="912940" y="141"/>
                </a:lnTo>
                <a:lnTo>
                  <a:pt x="956409" y="15434"/>
                </a:lnTo>
                <a:lnTo>
                  <a:pt x="999879" y="62087"/>
                </a:lnTo>
                <a:lnTo>
                  <a:pt x="1021637" y="96392"/>
                </a:lnTo>
                <a:lnTo>
                  <a:pt x="1043341" y="132166"/>
                </a:lnTo>
                <a:lnTo>
                  <a:pt x="1065106" y="163581"/>
                </a:lnTo>
                <a:lnTo>
                  <a:pt x="1108568" y="200628"/>
                </a:lnTo>
                <a:lnTo>
                  <a:pt x="1152044" y="210578"/>
                </a:lnTo>
                <a:lnTo>
                  <a:pt x="1195507" y="211752"/>
                </a:lnTo>
                <a:lnTo>
                  <a:pt x="1217265" y="211802"/>
                </a:lnTo>
                <a:lnTo>
                  <a:pt x="1238976" y="211852"/>
                </a:lnTo>
                <a:lnTo>
                  <a:pt x="1347673" y="211852"/>
                </a:lnTo>
              </a:path>
            </a:pathLst>
          </a:custGeom>
          <a:ln w="735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51500" y="1307358"/>
            <a:ext cx="1175385" cy="1555750"/>
          </a:xfrm>
          <a:custGeom>
            <a:avLst/>
            <a:gdLst/>
            <a:ahLst/>
            <a:cxnLst/>
            <a:rect l="l" t="t" r="r" b="b"/>
            <a:pathLst>
              <a:path w="1175385" h="1555750">
                <a:moveTo>
                  <a:pt x="0" y="1555509"/>
                </a:moveTo>
                <a:lnTo>
                  <a:pt x="43469" y="1544482"/>
                </a:lnTo>
                <a:lnTo>
                  <a:pt x="86938" y="1528555"/>
                </a:lnTo>
                <a:lnTo>
                  <a:pt x="130407" y="1506993"/>
                </a:lnTo>
                <a:lnTo>
                  <a:pt x="173876" y="1479207"/>
                </a:lnTo>
                <a:lnTo>
                  <a:pt x="217345" y="1444510"/>
                </a:lnTo>
                <a:lnTo>
                  <a:pt x="260862" y="1400747"/>
                </a:lnTo>
                <a:lnTo>
                  <a:pt x="304331" y="1343414"/>
                </a:lnTo>
                <a:lnTo>
                  <a:pt x="326042" y="1309352"/>
                </a:lnTo>
                <a:lnTo>
                  <a:pt x="347800" y="1274555"/>
                </a:lnTo>
                <a:lnTo>
                  <a:pt x="369505" y="1243140"/>
                </a:lnTo>
                <a:lnTo>
                  <a:pt x="391269" y="1219078"/>
                </a:lnTo>
                <a:lnTo>
                  <a:pt x="412974" y="1204428"/>
                </a:lnTo>
                <a:lnTo>
                  <a:pt x="434732" y="1199139"/>
                </a:lnTo>
                <a:lnTo>
                  <a:pt x="456497" y="1201342"/>
                </a:lnTo>
                <a:lnTo>
                  <a:pt x="478208" y="1208397"/>
                </a:lnTo>
                <a:lnTo>
                  <a:pt x="499959" y="1217656"/>
                </a:lnTo>
                <a:lnTo>
                  <a:pt x="521670" y="1227015"/>
                </a:lnTo>
                <a:lnTo>
                  <a:pt x="543428" y="1235203"/>
                </a:lnTo>
                <a:lnTo>
                  <a:pt x="565140" y="1241523"/>
                </a:lnTo>
                <a:lnTo>
                  <a:pt x="586898" y="1245937"/>
                </a:lnTo>
                <a:lnTo>
                  <a:pt x="608609" y="1248578"/>
                </a:lnTo>
                <a:lnTo>
                  <a:pt x="630367" y="1249515"/>
                </a:lnTo>
                <a:lnTo>
                  <a:pt x="652078" y="1248726"/>
                </a:lnTo>
                <a:lnTo>
                  <a:pt x="695594" y="1241180"/>
                </a:lnTo>
                <a:lnTo>
                  <a:pt x="739063" y="1222851"/>
                </a:lnTo>
                <a:lnTo>
                  <a:pt x="782533" y="1188405"/>
                </a:lnTo>
                <a:lnTo>
                  <a:pt x="826002" y="1134100"/>
                </a:lnTo>
                <a:lnTo>
                  <a:pt x="847713" y="1100388"/>
                </a:lnTo>
                <a:lnTo>
                  <a:pt x="869471" y="1064372"/>
                </a:lnTo>
                <a:lnTo>
                  <a:pt x="891182" y="1028449"/>
                </a:lnTo>
                <a:lnTo>
                  <a:pt x="912940" y="995216"/>
                </a:lnTo>
                <a:lnTo>
                  <a:pt x="934698" y="966598"/>
                </a:lnTo>
                <a:lnTo>
                  <a:pt x="956409" y="942731"/>
                </a:lnTo>
                <a:lnTo>
                  <a:pt x="978168" y="921269"/>
                </a:lnTo>
                <a:lnTo>
                  <a:pt x="999879" y="897402"/>
                </a:lnTo>
                <a:lnTo>
                  <a:pt x="1021637" y="865596"/>
                </a:lnTo>
                <a:lnTo>
                  <a:pt x="1043341" y="820658"/>
                </a:lnTo>
                <a:lnTo>
                  <a:pt x="1065106" y="758322"/>
                </a:lnTo>
                <a:lnTo>
                  <a:pt x="1086810" y="674618"/>
                </a:lnTo>
                <a:lnTo>
                  <a:pt x="1108568" y="565139"/>
                </a:lnTo>
                <a:lnTo>
                  <a:pt x="1130333" y="424301"/>
                </a:lnTo>
                <a:lnTo>
                  <a:pt x="1152044" y="245081"/>
                </a:lnTo>
                <a:lnTo>
                  <a:pt x="1173796" y="19163"/>
                </a:lnTo>
                <a:lnTo>
                  <a:pt x="1175271" y="0"/>
                </a:lnTo>
              </a:path>
            </a:pathLst>
          </a:custGeom>
          <a:ln w="735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342098" y="1820453"/>
            <a:ext cx="130810" cy="7213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231F20"/>
                </a:solidFill>
                <a:latin typeface="Tahoma"/>
                <a:cs typeface="Tahoma"/>
              </a:rPr>
              <a:t>Pr(</a:t>
            </a:r>
            <a:r>
              <a:rPr sz="600" spc="-20" dirty="0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sz="600" dirty="0">
                <a:solidFill>
                  <a:srgbClr val="231F20"/>
                </a:solidFill>
                <a:latin typeface="Tahoma"/>
                <a:cs typeface="Tahoma"/>
              </a:rPr>
              <a:t>age</a:t>
            </a:r>
            <a:r>
              <a:rPr sz="600" i="1" dirty="0">
                <a:solidFill>
                  <a:srgbClr val="231F20"/>
                </a:solidFill>
                <a:latin typeface="Verdana"/>
                <a:cs typeface="Verdana"/>
              </a:rPr>
              <a:t>&gt;</a:t>
            </a:r>
            <a:r>
              <a:rPr sz="600" dirty="0">
                <a:solidFill>
                  <a:srgbClr val="231F20"/>
                </a:solidFill>
                <a:latin typeface="Tahoma"/>
                <a:cs typeface="Tahoma"/>
              </a:rPr>
              <a:t>250</a:t>
            </a:r>
            <a:r>
              <a:rPr sz="6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600" i="1" dirty="0">
                <a:solidFill>
                  <a:srgbClr val="231F20"/>
                </a:solidFill>
                <a:latin typeface="Arial"/>
                <a:cs typeface="Arial"/>
              </a:rPr>
              <a:t>|</a:t>
            </a:r>
            <a:r>
              <a:rPr sz="6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600" dirty="0">
                <a:solidFill>
                  <a:srgbClr val="231F20"/>
                </a:solidFill>
                <a:latin typeface="Tahoma"/>
                <a:cs typeface="Tahoma"/>
              </a:rPr>
              <a:t>ge)</a:t>
            </a:r>
            <a:endParaRPr sz="600">
              <a:latin typeface="Tahoma"/>
              <a:cs typeface="Tahoma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1466850" y="968375"/>
            <a:ext cx="609600" cy="152400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7250" y="739775"/>
            <a:ext cx="1403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1" spc="-5">
                <a:latin typeface="Arial"/>
                <a:cs typeface="Arial"/>
              </a:rPr>
              <a:t>Degree−4 </a:t>
            </a:r>
            <a:r>
              <a:rPr lang="en-US" sz="800" b="1" spc="-35">
                <a:latin typeface="Arial"/>
                <a:cs typeface="Arial"/>
              </a:rPr>
              <a:t>P</a:t>
            </a:r>
            <a:r>
              <a:rPr lang="en-US" sz="800" b="1" spc="-5">
                <a:latin typeface="Arial"/>
                <a:cs typeface="Arial"/>
              </a:rPr>
              <a:t>o</a:t>
            </a:r>
            <a:r>
              <a:rPr lang="en-US" sz="800" b="1" spc="-20">
                <a:latin typeface="Arial"/>
                <a:cs typeface="Arial"/>
              </a:rPr>
              <a:t>l</a:t>
            </a:r>
            <a:r>
              <a:rPr lang="en-US" sz="800" b="1" spc="-5">
                <a:latin typeface="Arial"/>
                <a:cs typeface="Arial"/>
              </a:rPr>
              <a:t>ynomial</a:t>
            </a:r>
            <a:endParaRPr lang="en-US" sz="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797" y="130175"/>
            <a:ext cx="397621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4655">
              <a:lnSpc>
                <a:spcPct val="100000"/>
              </a:lnSpc>
            </a:pPr>
            <a:r>
              <a:rPr sz="2400" b="1" spc="-15" dirty="0">
                <a:solidFill>
                  <a:srgbClr val="FF0000"/>
                </a:solidFill>
              </a:rPr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86008" y="3342078"/>
            <a:ext cx="24193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3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7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23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858" y="589577"/>
            <a:ext cx="3765550" cy="2669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marR="5080" indent="-132080">
              <a:lnSpc>
                <a:spcPct val="102600"/>
              </a:lnSpc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-10" dirty="0">
                <a:latin typeface="Georgia"/>
                <a:cs typeface="Georgia"/>
              </a:rPr>
              <a:t>Create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new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v</a:t>
            </a:r>
            <a:r>
              <a:rPr sz="1100" spc="-25" dirty="0">
                <a:latin typeface="Georgia"/>
                <a:cs typeface="Georgia"/>
              </a:rPr>
              <a:t>ariables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i="1" spc="165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Tahoma"/>
                <a:cs typeface="Tahoma"/>
              </a:rPr>
              <a:t>1</a:t>
            </a:r>
            <a:r>
              <a:rPr sz="1200" spc="150" baseline="-10416" dirty="0">
                <a:latin typeface="Tahoma"/>
                <a:cs typeface="Tahom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i="1" spc="250" dirty="0">
                <a:latin typeface="Arial"/>
                <a:cs typeface="Arial"/>
              </a:rPr>
              <a:t>X</a:t>
            </a:r>
            <a:r>
              <a:rPr sz="1100" dirty="0">
                <a:latin typeface="Georgia"/>
                <a:cs typeface="Georgia"/>
              </a:rPr>
              <a:t>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165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Tahoma"/>
                <a:cs typeface="Tahoma"/>
              </a:rPr>
              <a:t>2</a:t>
            </a:r>
            <a:r>
              <a:rPr sz="1200" spc="150" baseline="-10416" dirty="0">
                <a:latin typeface="Tahoma"/>
                <a:cs typeface="Tahom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i="1" spc="250" dirty="0">
                <a:latin typeface="Arial"/>
                <a:cs typeface="Arial"/>
              </a:rPr>
              <a:t>X</a:t>
            </a:r>
            <a:r>
              <a:rPr sz="1200" spc="44" baseline="27777" dirty="0">
                <a:latin typeface="Tahoma"/>
                <a:cs typeface="Tahoma"/>
              </a:rPr>
              <a:t>2</a:t>
            </a:r>
            <a:r>
              <a:rPr sz="1100" i="1" spc="-10" dirty="0">
                <a:latin typeface="Arial"/>
                <a:cs typeface="Arial"/>
              </a:rPr>
              <a:t>,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Georgia"/>
                <a:cs typeface="Georgia"/>
              </a:rPr>
              <a:t>etc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and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then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treat </a:t>
            </a:r>
            <a:r>
              <a:rPr sz="1100" spc="-35" dirty="0">
                <a:latin typeface="Georgia"/>
                <a:cs typeface="Georgia"/>
              </a:rPr>
              <a:t>as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0" dirty="0">
                <a:latin typeface="Georgia"/>
                <a:cs typeface="Georgia"/>
              </a:rPr>
              <a:t>m</a:t>
            </a:r>
            <a:r>
              <a:rPr sz="1100" spc="-10" dirty="0">
                <a:latin typeface="Georgia"/>
                <a:cs typeface="Georgia"/>
              </a:rPr>
              <a:t>ultip</a:t>
            </a:r>
            <a:r>
              <a:rPr sz="1100" spc="-35" dirty="0">
                <a:latin typeface="Georgia"/>
                <a:cs typeface="Georgia"/>
              </a:rPr>
              <a:t>le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linear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regression.</a:t>
            </a:r>
            <a:endParaRPr sz="1100" dirty="0">
              <a:latin typeface="Georgia"/>
              <a:cs typeface="Georgia"/>
            </a:endParaRPr>
          </a:p>
          <a:p>
            <a:pPr marL="144780" marR="83185" indent="-13208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-15" dirty="0">
                <a:latin typeface="Georgia"/>
                <a:cs typeface="Georgia"/>
              </a:rPr>
              <a:t>Not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really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</a:t>
            </a:r>
            <a:r>
              <a:rPr sz="1100" spc="-80" dirty="0">
                <a:latin typeface="Georgia"/>
                <a:cs typeface="Georgia"/>
              </a:rPr>
              <a:t>n</a:t>
            </a:r>
            <a:r>
              <a:rPr sz="1100" spc="-20" dirty="0">
                <a:latin typeface="Georgia"/>
                <a:cs typeface="Georgia"/>
              </a:rPr>
              <a:t>terested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</a:t>
            </a:r>
            <a:r>
              <a:rPr sz="1100" spc="-10" dirty="0">
                <a:latin typeface="Georgia"/>
                <a:cs typeface="Georgia"/>
              </a:rPr>
              <a:t>o</a:t>
            </a:r>
            <a:r>
              <a:rPr sz="1100" spc="-40" dirty="0">
                <a:latin typeface="Georgia"/>
                <a:cs typeface="Georgia"/>
              </a:rPr>
              <a:t>efficie</a:t>
            </a:r>
            <a:r>
              <a:rPr sz="1100" spc="-90" dirty="0">
                <a:latin typeface="Georgia"/>
                <a:cs typeface="Georgia"/>
              </a:rPr>
              <a:t>n</a:t>
            </a:r>
            <a:r>
              <a:rPr sz="1100" spc="-20" dirty="0">
                <a:latin typeface="Georgia"/>
                <a:cs typeface="Georgia"/>
              </a:rPr>
              <a:t>ts;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more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</a:t>
            </a:r>
            <a:r>
              <a:rPr sz="1100" spc="-80" dirty="0">
                <a:latin typeface="Georgia"/>
                <a:cs typeface="Georgia"/>
              </a:rPr>
              <a:t>n</a:t>
            </a:r>
            <a:r>
              <a:rPr sz="1100" spc="-20" dirty="0">
                <a:latin typeface="Georgia"/>
                <a:cs typeface="Georgia"/>
              </a:rPr>
              <a:t>terested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-20" dirty="0">
                <a:latin typeface="Georgia"/>
                <a:cs typeface="Georgia"/>
              </a:rPr>
              <a:t> 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fitted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f</a:t>
            </a:r>
            <a:r>
              <a:rPr sz="1100" spc="-45" dirty="0">
                <a:latin typeface="Georgia"/>
                <a:cs typeface="Georgia"/>
              </a:rPr>
              <a:t>u</a:t>
            </a:r>
            <a:r>
              <a:rPr sz="1100" spc="-30" dirty="0">
                <a:latin typeface="Georgia"/>
                <a:cs typeface="Georgia"/>
              </a:rPr>
              <a:t>nction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v</a:t>
            </a:r>
            <a:r>
              <a:rPr sz="1100" spc="-30" dirty="0">
                <a:latin typeface="Georgia"/>
                <a:cs typeface="Georgia"/>
              </a:rPr>
              <a:t>alues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at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</a:t>
            </a:r>
            <a:r>
              <a:rPr sz="1100" spc="-65" dirty="0">
                <a:latin typeface="Georgia"/>
                <a:cs typeface="Georgia"/>
              </a:rPr>
              <a:t>n</a:t>
            </a:r>
            <a:r>
              <a:rPr sz="1100" spc="30" dirty="0">
                <a:latin typeface="Georgia"/>
                <a:cs typeface="Georgia"/>
              </a:rPr>
              <a:t>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v</a:t>
            </a:r>
            <a:r>
              <a:rPr sz="1100" spc="-30" dirty="0">
                <a:latin typeface="Georgia"/>
                <a:cs typeface="Georgia"/>
              </a:rPr>
              <a:t>alue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spc="44" baseline="-10416" dirty="0">
                <a:latin typeface="Tahoma"/>
                <a:cs typeface="Tahoma"/>
              </a:rPr>
              <a:t>0</a:t>
            </a:r>
            <a:r>
              <a:rPr sz="1100" spc="-45" dirty="0">
                <a:latin typeface="Georgia"/>
                <a:cs typeface="Georgia"/>
              </a:rPr>
              <a:t>:</a:t>
            </a:r>
            <a:endParaRPr sz="11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8"/>
              </a:spcBef>
              <a:buClr>
                <a:srgbClr val="3333B2"/>
              </a:buClr>
              <a:buFont typeface="Lucida Sans Unicode"/>
              <a:buChar char="•"/>
            </a:pPr>
            <a:endParaRPr sz="950" dirty="0">
              <a:latin typeface="Times New Roman"/>
              <a:cs typeface="Times New Roman"/>
            </a:endParaRPr>
          </a:p>
          <a:p>
            <a:pPr marL="710565">
              <a:lnSpc>
                <a:spcPts val="944"/>
              </a:lnSpc>
            </a:pPr>
            <a:r>
              <a:rPr sz="1100" i="1" spc="-75" dirty="0">
                <a:latin typeface="Arial"/>
                <a:cs typeface="Arial"/>
              </a:rPr>
              <a:t>f</a:t>
            </a:r>
            <a:r>
              <a:rPr sz="1650" spc="-209" baseline="15151" dirty="0">
                <a:latin typeface="Georgia"/>
                <a:cs typeface="Georgia"/>
              </a:rPr>
              <a:t>ˆ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spc="44" baseline="-10416" dirty="0">
                <a:latin typeface="Tahoma"/>
                <a:cs typeface="Tahoma"/>
              </a:rPr>
              <a:t>0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i="1" spc="-480" dirty="0">
                <a:latin typeface="Arial"/>
                <a:cs typeface="Arial"/>
              </a:rPr>
              <a:t>β</a:t>
            </a:r>
            <a:r>
              <a:rPr sz="1650" spc="-142" baseline="15151" dirty="0">
                <a:latin typeface="Georgia"/>
                <a:cs typeface="Georgia"/>
              </a:rPr>
              <a:t>ˆ</a:t>
            </a:r>
            <a:r>
              <a:rPr sz="1200" spc="-30" baseline="-10416" dirty="0">
                <a:latin typeface="Tahoma"/>
                <a:cs typeface="Tahoma"/>
              </a:rPr>
              <a:t>0</a:t>
            </a:r>
            <a:r>
              <a:rPr sz="1200" spc="60" baseline="-10416" dirty="0">
                <a:latin typeface="Tahoma"/>
                <a:cs typeface="Tahom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480" dirty="0">
                <a:latin typeface="Arial"/>
                <a:cs typeface="Arial"/>
              </a:rPr>
              <a:t>β</a:t>
            </a:r>
            <a:r>
              <a:rPr sz="1650" spc="-142" baseline="15151" dirty="0">
                <a:latin typeface="Georgia"/>
                <a:cs typeface="Georgia"/>
              </a:rPr>
              <a:t>ˆ</a:t>
            </a:r>
            <a:r>
              <a:rPr sz="1200" spc="44" baseline="-10416" dirty="0">
                <a:latin typeface="Tahoma"/>
                <a:cs typeface="Tahoma"/>
              </a:rPr>
              <a:t>1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Tahoma"/>
                <a:cs typeface="Tahoma"/>
              </a:rPr>
              <a:t>0</a:t>
            </a:r>
            <a:r>
              <a:rPr sz="1200" spc="60" baseline="-10416" dirty="0">
                <a:latin typeface="Tahoma"/>
                <a:cs typeface="Tahom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480" dirty="0">
                <a:latin typeface="Arial"/>
                <a:cs typeface="Arial"/>
              </a:rPr>
              <a:t>β</a:t>
            </a:r>
            <a:r>
              <a:rPr sz="1650" spc="-142" baseline="15151" dirty="0">
                <a:latin typeface="Georgia"/>
                <a:cs typeface="Georgia"/>
              </a:rPr>
              <a:t>ˆ</a:t>
            </a:r>
            <a:r>
              <a:rPr sz="1200" spc="44" baseline="-10416" dirty="0">
                <a:latin typeface="Tahoma"/>
                <a:cs typeface="Tahoma"/>
              </a:rPr>
              <a:t>2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spc="-30" baseline="31250" dirty="0">
                <a:latin typeface="Tahoma"/>
                <a:cs typeface="Tahoma"/>
              </a:rPr>
              <a:t>2</a:t>
            </a:r>
            <a:r>
              <a:rPr sz="1200" spc="60" baseline="31250" dirty="0">
                <a:latin typeface="Tahoma"/>
                <a:cs typeface="Tahom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480" dirty="0">
                <a:latin typeface="Arial"/>
                <a:cs typeface="Arial"/>
              </a:rPr>
              <a:t>β</a:t>
            </a:r>
            <a:r>
              <a:rPr sz="1650" spc="-142" baseline="15151" dirty="0">
                <a:latin typeface="Georgia"/>
                <a:cs typeface="Georgia"/>
              </a:rPr>
              <a:t>ˆ</a:t>
            </a:r>
            <a:r>
              <a:rPr sz="1200" spc="44" baseline="-10416" dirty="0">
                <a:latin typeface="Tahoma"/>
                <a:cs typeface="Tahoma"/>
              </a:rPr>
              <a:t>3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spc="-30" baseline="31250" dirty="0">
                <a:latin typeface="Tahoma"/>
                <a:cs typeface="Tahoma"/>
              </a:rPr>
              <a:t>3</a:t>
            </a:r>
            <a:r>
              <a:rPr sz="1200" spc="60" baseline="31250" dirty="0">
                <a:latin typeface="Tahoma"/>
                <a:cs typeface="Tahom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i="1" spc="-480" dirty="0">
                <a:latin typeface="Arial"/>
                <a:cs typeface="Arial"/>
              </a:rPr>
              <a:t>β</a:t>
            </a:r>
            <a:r>
              <a:rPr sz="1650" spc="-142" baseline="15151" dirty="0">
                <a:latin typeface="Georgia"/>
                <a:cs typeface="Georgia"/>
              </a:rPr>
              <a:t>ˆ</a:t>
            </a:r>
            <a:r>
              <a:rPr sz="1200" spc="44" baseline="-10416" dirty="0">
                <a:latin typeface="Tahoma"/>
                <a:cs typeface="Tahoma"/>
              </a:rPr>
              <a:t>4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spc="44" baseline="31250" dirty="0">
                <a:latin typeface="Tahoma"/>
                <a:cs typeface="Tahoma"/>
              </a:rPr>
              <a:t>4</a:t>
            </a:r>
            <a:r>
              <a:rPr sz="1100" i="1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2197735">
              <a:lnSpc>
                <a:spcPts val="585"/>
              </a:lnSpc>
              <a:tabLst>
                <a:tab pos="2644775" algn="l"/>
                <a:tab pos="3091815" algn="l"/>
              </a:tabLst>
            </a:pPr>
            <a:r>
              <a:rPr sz="800" spc="-20" dirty="0">
                <a:latin typeface="Tahoma"/>
                <a:cs typeface="Tahoma"/>
              </a:rPr>
              <a:t>0	0	0</a:t>
            </a:r>
            <a:endParaRPr sz="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 marL="144780" marR="96520" indent="-132080">
              <a:lnSpc>
                <a:spcPct val="102600"/>
              </a:lnSpc>
              <a:spcBef>
                <a:spcPts val="7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-35" dirty="0">
                <a:latin typeface="Georgia"/>
                <a:cs typeface="Georgia"/>
              </a:rPr>
              <a:t>Since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-75" dirty="0">
                <a:latin typeface="Arial"/>
                <a:cs typeface="Arial"/>
              </a:rPr>
              <a:t>f</a:t>
            </a:r>
            <a:r>
              <a:rPr sz="1650" spc="-209" baseline="15151" dirty="0">
                <a:latin typeface="Georgia"/>
                <a:cs typeface="Georgia"/>
              </a:rPr>
              <a:t>ˆ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spc="44" baseline="-10416" dirty="0">
                <a:latin typeface="Tahoma"/>
                <a:cs typeface="Tahoma"/>
              </a:rPr>
              <a:t>0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linear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function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-480" dirty="0">
                <a:latin typeface="Arial"/>
                <a:cs typeface="Arial"/>
              </a:rPr>
              <a:t>β</a:t>
            </a:r>
            <a:r>
              <a:rPr sz="1650" spc="-142" baseline="15151" dirty="0">
                <a:latin typeface="Georgia"/>
                <a:cs typeface="Georgia"/>
              </a:rPr>
              <a:t>ˆ</a:t>
            </a:r>
            <a:r>
              <a:rPr sz="1200" i="1" spc="-292" baseline="-13888" dirty="0" smtClean="0">
                <a:latin typeface="Arial"/>
                <a:cs typeface="Arial"/>
              </a:rPr>
              <a:t>R</a:t>
            </a:r>
            <a:r>
              <a:rPr sz="1100" spc="95" dirty="0" smtClean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can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get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simple</a:t>
            </a:r>
            <a:r>
              <a:rPr sz="1100" spc="-35" dirty="0">
                <a:latin typeface="Georgia"/>
                <a:cs typeface="Georgia"/>
              </a:rPr>
              <a:t> expression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for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-114" dirty="0">
                <a:solidFill>
                  <a:srgbClr val="009900"/>
                </a:solidFill>
                <a:latin typeface="Arial"/>
                <a:cs typeface="Arial"/>
              </a:rPr>
              <a:t>p</a:t>
            </a:r>
            <a:r>
              <a:rPr sz="1100" i="1" spc="-10" dirty="0">
                <a:solidFill>
                  <a:srgbClr val="009900"/>
                </a:solidFill>
                <a:latin typeface="Arial"/>
                <a:cs typeface="Arial"/>
              </a:rPr>
              <a:t>ointwise-varian</a:t>
            </a:r>
            <a:r>
              <a:rPr sz="1100" i="1" spc="-70" dirty="0">
                <a:solidFill>
                  <a:srgbClr val="009900"/>
                </a:solidFill>
                <a:latin typeface="Arial"/>
                <a:cs typeface="Arial"/>
              </a:rPr>
              <a:t>c</a:t>
            </a:r>
            <a:r>
              <a:rPr sz="1100" i="1" spc="-114" dirty="0">
                <a:solidFill>
                  <a:srgbClr val="009900"/>
                </a:solidFill>
                <a:latin typeface="Arial"/>
                <a:cs typeface="Arial"/>
              </a:rPr>
              <a:t>es</a:t>
            </a:r>
            <a:r>
              <a:rPr sz="1100" i="1" spc="5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100" spc="-15" dirty="0">
                <a:latin typeface="Georgia"/>
                <a:cs typeface="Georgia"/>
              </a:rPr>
              <a:t>V</a:t>
            </a:r>
            <a:r>
              <a:rPr sz="1100" spc="-55" dirty="0">
                <a:latin typeface="Georgia"/>
                <a:cs typeface="Georgia"/>
              </a:rPr>
              <a:t>ar[</a:t>
            </a:r>
            <a:r>
              <a:rPr sz="1100" i="1" spc="-75" dirty="0">
                <a:latin typeface="Arial"/>
                <a:cs typeface="Arial"/>
              </a:rPr>
              <a:t>f</a:t>
            </a:r>
            <a:r>
              <a:rPr sz="1650" spc="-209" baseline="15151" dirty="0">
                <a:latin typeface="Georgia"/>
                <a:cs typeface="Georgia"/>
              </a:rPr>
              <a:t>ˆ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spc="44" baseline="-10416" dirty="0">
                <a:latin typeface="Tahoma"/>
                <a:cs typeface="Tahoma"/>
              </a:rPr>
              <a:t>0</a:t>
            </a:r>
            <a:r>
              <a:rPr sz="1100" spc="-55" dirty="0">
                <a:latin typeface="Georgia"/>
                <a:cs typeface="Georgia"/>
              </a:rPr>
              <a:t>)]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at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</a:t>
            </a:r>
            <a:r>
              <a:rPr sz="1100" spc="-65" dirty="0">
                <a:latin typeface="Georgia"/>
                <a:cs typeface="Georgia"/>
              </a:rPr>
              <a:t>n</a:t>
            </a:r>
            <a:r>
              <a:rPr sz="1100" spc="30" dirty="0">
                <a:latin typeface="Georgia"/>
                <a:cs typeface="Georgia"/>
              </a:rPr>
              <a:t>y</a:t>
            </a:r>
            <a:r>
              <a:rPr sz="1100" spc="15" dirty="0">
                <a:latin typeface="Georgia"/>
                <a:cs typeface="Georgia"/>
              </a:rPr>
              <a:t>   </a:t>
            </a:r>
            <a:r>
              <a:rPr sz="1100" spc="-40" dirty="0">
                <a:latin typeface="Georgia"/>
                <a:cs typeface="Georgia"/>
              </a:rPr>
              <a:t>v</a:t>
            </a:r>
            <a:r>
              <a:rPr sz="1100" spc="-30" dirty="0">
                <a:latin typeface="Georgia"/>
                <a:cs typeface="Georgia"/>
              </a:rPr>
              <a:t>alue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spc="44" baseline="-10416" dirty="0">
                <a:latin typeface="Tahoma"/>
                <a:cs typeface="Tahoma"/>
              </a:rPr>
              <a:t>0</a:t>
            </a:r>
            <a:r>
              <a:rPr sz="1100" dirty="0">
                <a:latin typeface="Georgia"/>
                <a:cs typeface="Georgia"/>
              </a:rPr>
              <a:t>. </a:t>
            </a:r>
            <a:r>
              <a:rPr sz="1100" spc="-45" dirty="0">
                <a:latin typeface="Georgia"/>
                <a:cs typeface="Georgia"/>
              </a:rPr>
              <a:t> In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figure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w</a:t>
            </a:r>
            <a:r>
              <a:rPr sz="1100" spc="-50" dirty="0">
                <a:latin typeface="Georgia"/>
                <a:cs typeface="Georgia"/>
              </a:rPr>
              <a:t>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h</a:t>
            </a:r>
            <a:r>
              <a:rPr sz="1100" spc="-60" dirty="0">
                <a:latin typeface="Georgia"/>
                <a:cs typeface="Georgia"/>
              </a:rPr>
              <a:t>a</a:t>
            </a:r>
            <a:r>
              <a:rPr sz="1100" spc="-5" dirty="0">
                <a:latin typeface="Georgia"/>
                <a:cs typeface="Georgia"/>
              </a:rPr>
              <a:t>v</a:t>
            </a:r>
            <a:r>
              <a:rPr sz="1100" spc="-50" dirty="0">
                <a:latin typeface="Georgia"/>
                <a:cs typeface="Georgia"/>
              </a:rPr>
              <a:t>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computed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fit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and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</a:t>
            </a:r>
            <a:r>
              <a:rPr sz="1100" spc="-40" dirty="0">
                <a:latin typeface="Georgia"/>
                <a:cs typeface="Georgia"/>
              </a:rPr>
              <a:t>oi</a:t>
            </a:r>
            <a:r>
              <a:rPr sz="1100" spc="-85" dirty="0">
                <a:latin typeface="Georgia"/>
                <a:cs typeface="Georgia"/>
              </a:rPr>
              <a:t>n</a:t>
            </a:r>
            <a:r>
              <a:rPr sz="1100" spc="10" dirty="0">
                <a:latin typeface="Georgia"/>
                <a:cs typeface="Georgia"/>
              </a:rPr>
              <a:t>t</a:t>
            </a:r>
            <a:r>
              <a:rPr sz="1100" spc="-40" dirty="0">
                <a:latin typeface="Georgia"/>
                <a:cs typeface="Georgia"/>
              </a:rPr>
              <a:t>wise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s</a:t>
            </a:r>
            <a:r>
              <a:rPr sz="1100" spc="-5" dirty="0">
                <a:latin typeface="Georgia"/>
                <a:cs typeface="Georgia"/>
              </a:rPr>
              <a:t>ta</a:t>
            </a:r>
            <a:r>
              <a:rPr sz="1100" spc="-15" dirty="0">
                <a:latin typeface="Georgia"/>
                <a:cs typeface="Georgia"/>
              </a:rPr>
              <a:t>n</a:t>
            </a:r>
            <a:r>
              <a:rPr sz="1100" spc="-25" dirty="0">
                <a:latin typeface="Georgia"/>
                <a:cs typeface="Georgia"/>
              </a:rPr>
              <a:t>dard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errors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on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grid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v</a:t>
            </a:r>
            <a:r>
              <a:rPr sz="1100" spc="-30" dirty="0">
                <a:latin typeface="Georgia"/>
                <a:cs typeface="Georgia"/>
              </a:rPr>
              <a:t>alues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for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spc="44" baseline="-10416" dirty="0">
                <a:latin typeface="Tahoma"/>
                <a:cs typeface="Tahoma"/>
              </a:rPr>
              <a:t>0</a:t>
            </a:r>
            <a:r>
              <a:rPr sz="1100" dirty="0">
                <a:latin typeface="Georgia"/>
                <a:cs typeface="Georgia"/>
              </a:rPr>
              <a:t>. 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We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sh</a:t>
            </a:r>
            <a:r>
              <a:rPr sz="1100" spc="-85" dirty="0">
                <a:latin typeface="Georgia"/>
                <a:cs typeface="Georgia"/>
              </a:rPr>
              <a:t>o</a:t>
            </a:r>
            <a:r>
              <a:rPr sz="1100" spc="-25" dirty="0">
                <a:latin typeface="Georgia"/>
                <a:cs typeface="Georgia"/>
              </a:rPr>
              <a:t>w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-75" dirty="0">
                <a:latin typeface="Arial"/>
                <a:cs typeface="Arial"/>
              </a:rPr>
              <a:t>f</a:t>
            </a:r>
            <a:r>
              <a:rPr sz="1650" spc="-209" baseline="15151" dirty="0">
                <a:latin typeface="Georgia"/>
                <a:cs typeface="Georgia"/>
              </a:rPr>
              <a:t>ˆ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spc="44" baseline="-10416" dirty="0">
                <a:latin typeface="Tahoma"/>
                <a:cs typeface="Tahoma"/>
              </a:rPr>
              <a:t>0</a:t>
            </a:r>
            <a:r>
              <a:rPr sz="1100" spc="5" dirty="0">
                <a:latin typeface="Georgia"/>
                <a:cs typeface="Georgia"/>
              </a:rPr>
              <a:t>)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±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Georgia"/>
                <a:cs typeface="Georgia"/>
              </a:rPr>
              <a:t>2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Georgia"/>
                <a:cs typeface="Georgia"/>
              </a:rPr>
              <a:t>se[</a:t>
            </a:r>
            <a:r>
              <a:rPr sz="1100" i="1" spc="-75" dirty="0">
                <a:latin typeface="Arial"/>
                <a:cs typeface="Arial"/>
              </a:rPr>
              <a:t>f</a:t>
            </a:r>
            <a:r>
              <a:rPr sz="1650" spc="-209" baseline="15151" dirty="0">
                <a:latin typeface="Georgia"/>
                <a:cs typeface="Georgia"/>
              </a:rPr>
              <a:t>ˆ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spc="44" baseline="-10416" dirty="0">
                <a:latin typeface="Tahoma"/>
                <a:cs typeface="Tahoma"/>
              </a:rPr>
              <a:t>0</a:t>
            </a:r>
            <a:r>
              <a:rPr sz="1100" spc="-35" dirty="0">
                <a:latin typeface="Georgia"/>
                <a:cs typeface="Georgia"/>
              </a:rPr>
              <a:t>)].</a:t>
            </a:r>
            <a:endParaRPr sz="1100" dirty="0">
              <a:latin typeface="Georgia"/>
              <a:cs typeface="Georgia"/>
            </a:endParaRPr>
          </a:p>
          <a:p>
            <a:pPr marL="144780" marR="190500" indent="-13208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-50" dirty="0">
                <a:latin typeface="Georgia"/>
                <a:cs typeface="Georgia"/>
              </a:rPr>
              <a:t>We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either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fix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degree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-50" dirty="0">
                <a:latin typeface="Arial"/>
                <a:cs typeface="Arial"/>
              </a:rPr>
              <a:t>d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Georgia"/>
                <a:cs typeface="Georgia"/>
              </a:rPr>
              <a:t>at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some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reasonably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</a:t>
            </a:r>
            <a:r>
              <a:rPr sz="1100" spc="-80" dirty="0">
                <a:latin typeface="Georgia"/>
                <a:cs typeface="Georgia"/>
              </a:rPr>
              <a:t>o</a:t>
            </a:r>
            <a:r>
              <a:rPr sz="1100" spc="-25" dirty="0">
                <a:latin typeface="Georgia"/>
                <a:cs typeface="Georgia"/>
              </a:rPr>
              <a:t>w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v</a:t>
            </a:r>
            <a:r>
              <a:rPr sz="1100" spc="-20" dirty="0">
                <a:latin typeface="Georgia"/>
                <a:cs typeface="Georgia"/>
              </a:rPr>
              <a:t>alue,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else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use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cross-</a:t>
            </a:r>
            <a:r>
              <a:rPr sz="1100" spc="-100" dirty="0">
                <a:latin typeface="Georgia"/>
                <a:cs typeface="Georgia"/>
              </a:rPr>
              <a:t>v</a:t>
            </a:r>
            <a:r>
              <a:rPr sz="1100" spc="-20" dirty="0">
                <a:latin typeface="Georgia"/>
                <a:cs typeface="Georgia"/>
              </a:rPr>
              <a:t>alidation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c</a:t>
            </a:r>
            <a:r>
              <a:rPr sz="1100" spc="-45" dirty="0">
                <a:latin typeface="Georgia"/>
                <a:cs typeface="Georgia"/>
              </a:rPr>
              <a:t>h</a:t>
            </a:r>
            <a:r>
              <a:rPr sz="1100" spc="-15" dirty="0">
                <a:latin typeface="Georgia"/>
                <a:cs typeface="Georgia"/>
              </a:rPr>
              <a:t>o</a:t>
            </a:r>
            <a:r>
              <a:rPr sz="1100" spc="-50" dirty="0">
                <a:latin typeface="Georgia"/>
                <a:cs typeface="Georgia"/>
              </a:rPr>
              <a:t>ose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-50" dirty="0">
                <a:latin typeface="Arial"/>
                <a:cs typeface="Arial"/>
              </a:rPr>
              <a:t>d</a:t>
            </a:r>
            <a:r>
              <a:rPr sz="1100" dirty="0">
                <a:latin typeface="Georgia"/>
                <a:cs typeface="Georgia"/>
              </a:rPr>
              <a:t>.</a:t>
            </a:r>
          </a:p>
        </p:txBody>
      </p:sp>
      <p:sp>
        <p:nvSpPr>
          <p:cNvPr id="7" name="object 3"/>
          <p:cNvSpPr/>
          <p:nvPr/>
        </p:nvSpPr>
        <p:spPr>
          <a:xfrm>
            <a:off x="3676650" y="1120775"/>
            <a:ext cx="823619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2028</Words>
  <Application>Microsoft Office PowerPoint</Application>
  <PresentationFormat>Custom</PresentationFormat>
  <Paragraphs>433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 Unicode MS</vt:lpstr>
      <vt:lpstr>Arial</vt:lpstr>
      <vt:lpstr>Bauhaus 93</vt:lpstr>
      <vt:lpstr>Bookman Old Style</vt:lpstr>
      <vt:lpstr>Calibri</vt:lpstr>
      <vt:lpstr>Calibri Light</vt:lpstr>
      <vt:lpstr>Cambria Math</vt:lpstr>
      <vt:lpstr>Courier New</vt:lpstr>
      <vt:lpstr>Georgia</vt:lpstr>
      <vt:lpstr>Lucida Sans Unicode</vt:lpstr>
      <vt:lpstr>Tahoma</vt:lpstr>
      <vt:lpstr>Times New Roman</vt:lpstr>
      <vt:lpstr>Trebuchet MS</vt:lpstr>
      <vt:lpstr>Verdana</vt:lpstr>
      <vt:lpstr>Office Theme</vt:lpstr>
      <vt:lpstr>Moving Beyond Linearity</vt:lpstr>
      <vt:lpstr>Polynomial Regression </vt:lpstr>
      <vt:lpstr>Step functions</vt:lpstr>
      <vt:lpstr>Regression Spline</vt:lpstr>
      <vt:lpstr>Smoothing Spline</vt:lpstr>
      <vt:lpstr>Local Regression</vt:lpstr>
      <vt:lpstr>Generalized additive models</vt:lpstr>
      <vt:lpstr>Polynomial Regression</vt:lpstr>
      <vt:lpstr>Details</vt:lpstr>
      <vt:lpstr>Details continued</vt:lpstr>
      <vt:lpstr>Step Functions</vt:lpstr>
      <vt:lpstr>Step functions continued</vt:lpstr>
      <vt:lpstr>Piecewise Polynomials</vt:lpstr>
      <vt:lpstr>PowerPoint Presentation</vt:lpstr>
      <vt:lpstr>Linear Splines</vt:lpstr>
      <vt:lpstr>PowerPoint Presentation</vt:lpstr>
      <vt:lpstr>Cubic Splines</vt:lpstr>
      <vt:lpstr>PowerPoint Presentation</vt:lpstr>
      <vt:lpstr>PowerPoint Presentation</vt:lpstr>
      <vt:lpstr>Fitting splines in R is easy:  bs(x, ...) for any degree splines, and ns(x, ...) for natural cubic splines, in package splines.</vt:lpstr>
      <vt:lpstr>Knot placement</vt:lpstr>
      <vt:lpstr>7.5 Smoothing Splines</vt:lpstr>
      <vt:lpstr>Smoothing Splines continued</vt:lpstr>
      <vt:lpstr>Smoothing Splines continued — choosing λ</vt:lpstr>
      <vt:lpstr>Smoothing Spline</vt:lpstr>
      <vt:lpstr>Generalized Additive Models</vt:lpstr>
      <vt:lpstr>GAM details</vt:lpstr>
      <vt:lpstr>GAMs for classification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Beyond Linearity</dc:title>
  <dc:creator>Fatemeh Emdad</dc:creator>
  <cp:lastModifiedBy>Fatemeh Emdad</cp:lastModifiedBy>
  <cp:revision>32</cp:revision>
  <dcterms:created xsi:type="dcterms:W3CDTF">2015-10-25T23:17:44Z</dcterms:created>
  <dcterms:modified xsi:type="dcterms:W3CDTF">2016-11-01T19:58:21Z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2013-07-25T00:00:00Z</vt:filetime>
  </property>
  <property fmtid="{D5CDD505-2E9C-101B-9397-08002B2CF9AE}" pid="3" name="LastSaved">
    <vt:filetime>2015-10-26T00:00:00Z</vt:filetime>
  </property>
</Properties>
</file>