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8"/>
  </p:notesMasterIdLst>
  <p:sldIdLst>
    <p:sldId id="256" r:id="rId2"/>
    <p:sldId id="284" r:id="rId3"/>
    <p:sldId id="292" r:id="rId4"/>
    <p:sldId id="285" r:id="rId5"/>
    <p:sldId id="293" r:id="rId6"/>
    <p:sldId id="294" r:id="rId7"/>
    <p:sldId id="286" r:id="rId8"/>
    <p:sldId id="287" r:id="rId9"/>
    <p:sldId id="291" r:id="rId10"/>
    <p:sldId id="290" r:id="rId11"/>
    <p:sldId id="295" r:id="rId12"/>
    <p:sldId id="296" r:id="rId13"/>
    <p:sldId id="297" r:id="rId14"/>
    <p:sldId id="288" r:id="rId15"/>
    <p:sldId id="289" r:id="rId16"/>
    <p:sldId id="298"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432" y="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36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6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36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977B945-F4D5-45D9-926A-55443495F239}" type="slidenum">
              <a:rPr lang="en-US"/>
              <a:pPr/>
              <a:t>‹#›</a:t>
            </a:fld>
            <a:endParaRPr lang="en-US"/>
          </a:p>
        </p:txBody>
      </p:sp>
    </p:spTree>
    <p:extLst>
      <p:ext uri="{BB962C8B-B14F-4D97-AF65-F5344CB8AC3E}">
        <p14:creationId xmlns:p14="http://schemas.microsoft.com/office/powerpoint/2010/main" val="29759944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DB16A4-70D9-4D8A-A4D6-F5B6855EEA28}" type="slidenum">
              <a:rPr lang="en-US"/>
              <a:pPr/>
              <a:t>1</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5111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4877EE-338D-495A-B81C-89FE393505E8}" type="slidenum">
              <a:rPr lang="en-US"/>
              <a:pPr/>
              <a:t>10</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150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B1715-3A33-484B-9369-DFA900ADB67D}" type="slidenum">
              <a:rPr lang="en-US"/>
              <a:pPr/>
              <a:t>11</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6006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2B3D79-344B-4870-9F28-15C371AD2459}" type="slidenum">
              <a:rPr lang="en-US"/>
              <a:pPr/>
              <a:t>12</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0168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D41716-EFA7-4766-B35E-6D7A6D38CC55}" type="slidenum">
              <a:rPr lang="en-US"/>
              <a:pPr/>
              <a:t>13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1503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34A3D5-5E54-466A-958B-12884022E44F}" type="slidenum">
              <a:rPr lang="en-US"/>
              <a:pPr/>
              <a:t>14</a:t>
            </a:fld>
            <a:endParaRPr 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317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B7DDF-F505-4516-A922-F8C5D52ACFC2}" type="slidenum">
              <a:rPr lang="en-US"/>
              <a:pPr/>
              <a:t>15</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064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B7484-4732-41DC-8256-62EDA2692CC7}" type="slidenum">
              <a:rPr lang="en-US"/>
              <a:pPr/>
              <a:t>16</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886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729C7-818B-4017-A743-0B7F28ABDBF3}" type="slidenum">
              <a:rPr lang="en-US"/>
              <a:pPr/>
              <a:t>2</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9866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44F20-8D89-4DAF-BF2E-5B258A841982}" type="slidenum">
              <a:rPr lang="en-US"/>
              <a:pPr/>
              <a:t>3</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9329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A39D3-2E69-42D9-B6F4-04863B7ACCF5}" type="slidenum">
              <a:rPr lang="en-US"/>
              <a:pPr/>
              <a:t>4</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482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BE08F-21B0-4BEB-95D2-C7EDE356F0AC}" type="slidenum">
              <a:rPr lang="en-US"/>
              <a:pPr/>
              <a:t>5</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92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46A88-DD72-49F7-BA1C-BA56A2528632}" type="slidenum">
              <a:rPr lang="en-US"/>
              <a:pPr/>
              <a:t>6</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488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6B503-28D2-4C5C-B0A5-BB2E1D927BE0}" type="slidenum">
              <a:rPr lang="en-US"/>
              <a:pPr/>
              <a:t>7</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8952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F57D8-A942-4EED-BC43-27D3EE96ACC3}"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687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1D381-E351-47AC-8AC5-9561C7F50C31}" type="slidenum">
              <a:rPr lang="en-US"/>
              <a:pPr/>
              <a:t>9</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098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8850" name="Group 2"/>
          <p:cNvGrpSpPr>
            <a:grpSpLocks/>
          </p:cNvGrpSpPr>
          <p:nvPr/>
        </p:nvGrpSpPr>
        <p:grpSpPr bwMode="auto">
          <a:xfrm>
            <a:off x="0" y="2438400"/>
            <a:ext cx="9009063" cy="1052513"/>
            <a:chOff x="0" y="1536"/>
            <a:chExt cx="5675" cy="663"/>
          </a:xfrm>
        </p:grpSpPr>
        <p:grpSp>
          <p:nvGrpSpPr>
            <p:cNvPr id="78851" name="Group 3"/>
            <p:cNvGrpSpPr>
              <a:grpSpLocks/>
            </p:cNvGrpSpPr>
            <p:nvPr/>
          </p:nvGrpSpPr>
          <p:grpSpPr bwMode="auto">
            <a:xfrm>
              <a:off x="183" y="1604"/>
              <a:ext cx="448" cy="299"/>
              <a:chOff x="720" y="336"/>
              <a:chExt cx="624" cy="432"/>
            </a:xfrm>
          </p:grpSpPr>
          <p:sp>
            <p:nvSpPr>
              <p:cNvPr id="7885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8854" name="Group 6"/>
            <p:cNvGrpSpPr>
              <a:grpSpLocks/>
            </p:cNvGrpSpPr>
            <p:nvPr/>
          </p:nvGrpSpPr>
          <p:grpSpPr bwMode="auto">
            <a:xfrm>
              <a:off x="261" y="1870"/>
              <a:ext cx="465" cy="299"/>
              <a:chOff x="912" y="2640"/>
              <a:chExt cx="672" cy="432"/>
            </a:xfrm>
          </p:grpSpPr>
          <p:sp>
            <p:nvSpPr>
              <p:cNvPr id="78855"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6"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85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860"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788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788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788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p>
        </p:txBody>
      </p:sp>
      <p:sp>
        <p:nvSpPr>
          <p:cNvPr id="788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F1B12AE-E1D8-47C9-94FC-A942E093D2C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Applied Modern Statistical Learning Methods</a:t>
            </a:r>
          </a:p>
        </p:txBody>
      </p:sp>
      <p:sp>
        <p:nvSpPr>
          <p:cNvPr id="6" name="Slide Number Placeholder 5"/>
          <p:cNvSpPr>
            <a:spLocks noGrp="1"/>
          </p:cNvSpPr>
          <p:nvPr>
            <p:ph type="sldNum" sz="quarter" idx="12"/>
          </p:nvPr>
        </p:nvSpPr>
        <p:spPr/>
        <p:txBody>
          <a:bodyPr/>
          <a:lstStyle>
            <a:lvl1pPr>
              <a:defRPr/>
            </a:lvl1pPr>
          </a:lstStyle>
          <a:p>
            <a:fld id="{C4C40FFB-9236-4AD0-8828-C5B294CB0369}" type="slidenum">
              <a:rPr lang="en-US"/>
              <a:pPr/>
              <a:t>‹#›</a:t>
            </a:fld>
            <a:endParaRPr lang="en-US"/>
          </a:p>
        </p:txBody>
      </p:sp>
    </p:spTree>
    <p:extLst>
      <p:ext uri="{BB962C8B-B14F-4D97-AF65-F5344CB8AC3E}">
        <p14:creationId xmlns:p14="http://schemas.microsoft.com/office/powerpoint/2010/main" val="281315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7375" y="214313"/>
            <a:ext cx="2006600"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14313"/>
            <a:ext cx="58705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Applied Modern Statistical Learning Methods</a:t>
            </a:r>
          </a:p>
        </p:txBody>
      </p:sp>
      <p:sp>
        <p:nvSpPr>
          <p:cNvPr id="6" name="Slide Number Placeholder 5"/>
          <p:cNvSpPr>
            <a:spLocks noGrp="1"/>
          </p:cNvSpPr>
          <p:nvPr>
            <p:ph type="sldNum" sz="quarter" idx="12"/>
          </p:nvPr>
        </p:nvSpPr>
        <p:spPr/>
        <p:txBody>
          <a:bodyPr/>
          <a:lstStyle>
            <a:lvl1pPr>
              <a:defRPr/>
            </a:lvl1pPr>
          </a:lstStyle>
          <a:p>
            <a:fld id="{E6D5BE0C-6C0D-4542-BFC4-FEA6FDED165C}" type="slidenum">
              <a:rPr lang="en-US"/>
              <a:pPr/>
              <a:t>‹#›</a:t>
            </a:fld>
            <a:endParaRPr lang="en-US"/>
          </a:p>
        </p:txBody>
      </p:sp>
    </p:spTree>
    <p:extLst>
      <p:ext uri="{BB962C8B-B14F-4D97-AF65-F5344CB8AC3E}">
        <p14:creationId xmlns:p14="http://schemas.microsoft.com/office/powerpoint/2010/main" val="28386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Applied Modern Statistical Learning Methods</a:t>
            </a:r>
          </a:p>
        </p:txBody>
      </p:sp>
      <p:sp>
        <p:nvSpPr>
          <p:cNvPr id="6" name="Slide Number Placeholder 5"/>
          <p:cNvSpPr>
            <a:spLocks noGrp="1"/>
          </p:cNvSpPr>
          <p:nvPr>
            <p:ph type="sldNum" sz="quarter" idx="12"/>
          </p:nvPr>
        </p:nvSpPr>
        <p:spPr/>
        <p:txBody>
          <a:bodyPr/>
          <a:lstStyle>
            <a:lvl1pPr>
              <a:defRPr/>
            </a:lvl1pPr>
          </a:lstStyle>
          <a:p>
            <a:fld id="{722CAD51-4FA2-4F76-B48C-EA7DF9043888}" type="slidenum">
              <a:rPr lang="en-US"/>
              <a:pPr/>
              <a:t>‹#›</a:t>
            </a:fld>
            <a:endParaRPr lang="en-US"/>
          </a:p>
        </p:txBody>
      </p:sp>
    </p:spTree>
    <p:extLst>
      <p:ext uri="{BB962C8B-B14F-4D97-AF65-F5344CB8AC3E}">
        <p14:creationId xmlns:p14="http://schemas.microsoft.com/office/powerpoint/2010/main" val="88302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Applied Modern Statistical Learning Methods</a:t>
            </a:r>
          </a:p>
        </p:txBody>
      </p:sp>
      <p:sp>
        <p:nvSpPr>
          <p:cNvPr id="6" name="Slide Number Placeholder 5"/>
          <p:cNvSpPr>
            <a:spLocks noGrp="1"/>
          </p:cNvSpPr>
          <p:nvPr>
            <p:ph type="sldNum" sz="quarter" idx="12"/>
          </p:nvPr>
        </p:nvSpPr>
        <p:spPr/>
        <p:txBody>
          <a:bodyPr/>
          <a:lstStyle>
            <a:lvl1pPr>
              <a:defRPr/>
            </a:lvl1pPr>
          </a:lstStyle>
          <a:p>
            <a:fld id="{91F5954E-C513-4022-9F64-ECFEF2C8AC6B}" type="slidenum">
              <a:rPr lang="en-US"/>
              <a:pPr/>
              <a:t>‹#›</a:t>
            </a:fld>
            <a:endParaRPr lang="en-US"/>
          </a:p>
        </p:txBody>
      </p:sp>
    </p:spTree>
    <p:extLst>
      <p:ext uri="{BB962C8B-B14F-4D97-AF65-F5344CB8AC3E}">
        <p14:creationId xmlns:p14="http://schemas.microsoft.com/office/powerpoint/2010/main" val="366084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752600"/>
            <a:ext cx="3695700" cy="4379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752600"/>
            <a:ext cx="3695700" cy="4379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Applied Modern Statistical Learning Methods</a:t>
            </a:r>
          </a:p>
        </p:txBody>
      </p:sp>
      <p:sp>
        <p:nvSpPr>
          <p:cNvPr id="7" name="Slide Number Placeholder 6"/>
          <p:cNvSpPr>
            <a:spLocks noGrp="1"/>
          </p:cNvSpPr>
          <p:nvPr>
            <p:ph type="sldNum" sz="quarter" idx="12"/>
          </p:nvPr>
        </p:nvSpPr>
        <p:spPr/>
        <p:txBody>
          <a:bodyPr/>
          <a:lstStyle>
            <a:lvl1pPr>
              <a:defRPr/>
            </a:lvl1pPr>
          </a:lstStyle>
          <a:p>
            <a:fld id="{25B24DB3-4071-4AE2-94C3-2588448D0AD2}" type="slidenum">
              <a:rPr lang="en-US"/>
              <a:pPr/>
              <a:t>‹#›</a:t>
            </a:fld>
            <a:endParaRPr lang="en-US"/>
          </a:p>
        </p:txBody>
      </p:sp>
    </p:spTree>
    <p:extLst>
      <p:ext uri="{BB962C8B-B14F-4D97-AF65-F5344CB8AC3E}">
        <p14:creationId xmlns:p14="http://schemas.microsoft.com/office/powerpoint/2010/main" val="391951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Applied Modern Statistical Learning Methods</a:t>
            </a:r>
          </a:p>
        </p:txBody>
      </p:sp>
      <p:sp>
        <p:nvSpPr>
          <p:cNvPr id="9" name="Slide Number Placeholder 8"/>
          <p:cNvSpPr>
            <a:spLocks noGrp="1"/>
          </p:cNvSpPr>
          <p:nvPr>
            <p:ph type="sldNum" sz="quarter" idx="12"/>
          </p:nvPr>
        </p:nvSpPr>
        <p:spPr/>
        <p:txBody>
          <a:bodyPr/>
          <a:lstStyle>
            <a:lvl1pPr>
              <a:defRPr/>
            </a:lvl1pPr>
          </a:lstStyle>
          <a:p>
            <a:fld id="{8BB29367-C523-4900-9B13-4D6097E20F1C}" type="slidenum">
              <a:rPr lang="en-US"/>
              <a:pPr/>
              <a:t>‹#›</a:t>
            </a:fld>
            <a:endParaRPr lang="en-US"/>
          </a:p>
        </p:txBody>
      </p:sp>
    </p:spTree>
    <p:extLst>
      <p:ext uri="{BB962C8B-B14F-4D97-AF65-F5344CB8AC3E}">
        <p14:creationId xmlns:p14="http://schemas.microsoft.com/office/powerpoint/2010/main" val="238712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Applied Modern Statistical Learning Methods</a:t>
            </a:r>
          </a:p>
        </p:txBody>
      </p:sp>
      <p:sp>
        <p:nvSpPr>
          <p:cNvPr id="5" name="Slide Number Placeholder 4"/>
          <p:cNvSpPr>
            <a:spLocks noGrp="1"/>
          </p:cNvSpPr>
          <p:nvPr>
            <p:ph type="sldNum" sz="quarter" idx="12"/>
          </p:nvPr>
        </p:nvSpPr>
        <p:spPr/>
        <p:txBody>
          <a:bodyPr/>
          <a:lstStyle>
            <a:lvl1pPr>
              <a:defRPr/>
            </a:lvl1pPr>
          </a:lstStyle>
          <a:p>
            <a:fld id="{4300D26B-DB30-4F9A-AAFD-2DCCB2EEF2B7}" type="slidenum">
              <a:rPr lang="en-US"/>
              <a:pPr/>
              <a:t>‹#›</a:t>
            </a:fld>
            <a:endParaRPr lang="en-US"/>
          </a:p>
        </p:txBody>
      </p:sp>
    </p:spTree>
    <p:extLst>
      <p:ext uri="{BB962C8B-B14F-4D97-AF65-F5344CB8AC3E}">
        <p14:creationId xmlns:p14="http://schemas.microsoft.com/office/powerpoint/2010/main" val="338550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Applied Modern Statistical Learning Methods</a:t>
            </a:r>
          </a:p>
        </p:txBody>
      </p:sp>
      <p:sp>
        <p:nvSpPr>
          <p:cNvPr id="4" name="Slide Number Placeholder 3"/>
          <p:cNvSpPr>
            <a:spLocks noGrp="1"/>
          </p:cNvSpPr>
          <p:nvPr>
            <p:ph type="sldNum" sz="quarter" idx="12"/>
          </p:nvPr>
        </p:nvSpPr>
        <p:spPr/>
        <p:txBody>
          <a:bodyPr/>
          <a:lstStyle>
            <a:lvl1pPr>
              <a:defRPr/>
            </a:lvl1pPr>
          </a:lstStyle>
          <a:p>
            <a:fld id="{1BD9642D-74A6-43CF-A7B7-5A2B9E2079FF}" type="slidenum">
              <a:rPr lang="en-US"/>
              <a:pPr/>
              <a:t>‹#›</a:t>
            </a:fld>
            <a:endParaRPr lang="en-US"/>
          </a:p>
        </p:txBody>
      </p:sp>
    </p:spTree>
    <p:extLst>
      <p:ext uri="{BB962C8B-B14F-4D97-AF65-F5344CB8AC3E}">
        <p14:creationId xmlns:p14="http://schemas.microsoft.com/office/powerpoint/2010/main" val="40366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Applied Modern Statistical Learning Methods</a:t>
            </a:r>
          </a:p>
        </p:txBody>
      </p:sp>
      <p:sp>
        <p:nvSpPr>
          <p:cNvPr id="7" name="Slide Number Placeholder 6"/>
          <p:cNvSpPr>
            <a:spLocks noGrp="1"/>
          </p:cNvSpPr>
          <p:nvPr>
            <p:ph type="sldNum" sz="quarter" idx="12"/>
          </p:nvPr>
        </p:nvSpPr>
        <p:spPr/>
        <p:txBody>
          <a:bodyPr/>
          <a:lstStyle>
            <a:lvl1pPr>
              <a:defRPr/>
            </a:lvl1pPr>
          </a:lstStyle>
          <a:p>
            <a:fld id="{D320B10E-9AE3-4D82-9571-C04E8C552129}" type="slidenum">
              <a:rPr lang="en-US"/>
              <a:pPr/>
              <a:t>‹#›</a:t>
            </a:fld>
            <a:endParaRPr lang="en-US"/>
          </a:p>
        </p:txBody>
      </p:sp>
    </p:spTree>
    <p:extLst>
      <p:ext uri="{BB962C8B-B14F-4D97-AF65-F5344CB8AC3E}">
        <p14:creationId xmlns:p14="http://schemas.microsoft.com/office/powerpoint/2010/main" val="31081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Applied Modern Statistical Learning Methods</a:t>
            </a:r>
          </a:p>
        </p:txBody>
      </p:sp>
      <p:sp>
        <p:nvSpPr>
          <p:cNvPr id="7" name="Slide Number Placeholder 6"/>
          <p:cNvSpPr>
            <a:spLocks noGrp="1"/>
          </p:cNvSpPr>
          <p:nvPr>
            <p:ph type="sldNum" sz="quarter" idx="12"/>
          </p:nvPr>
        </p:nvSpPr>
        <p:spPr/>
        <p:txBody>
          <a:bodyPr/>
          <a:lstStyle>
            <a:lvl1pPr>
              <a:defRPr/>
            </a:lvl1pPr>
          </a:lstStyle>
          <a:p>
            <a:fld id="{E1E03A2A-678A-4115-840D-16B20EA9229E}" type="slidenum">
              <a:rPr lang="en-US"/>
              <a:pPr/>
              <a:t>‹#›</a:t>
            </a:fld>
            <a:endParaRPr lang="en-US"/>
          </a:p>
        </p:txBody>
      </p:sp>
    </p:spTree>
    <p:extLst>
      <p:ext uri="{BB962C8B-B14F-4D97-AF65-F5344CB8AC3E}">
        <p14:creationId xmlns:p14="http://schemas.microsoft.com/office/powerpoint/2010/main" val="221194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78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grpSp>
        <p:nvGrpSpPr>
          <p:cNvPr id="77838" name="Group 14"/>
          <p:cNvGrpSpPr>
            <a:grpSpLocks/>
          </p:cNvGrpSpPr>
          <p:nvPr userDrawn="1"/>
        </p:nvGrpSpPr>
        <p:grpSpPr bwMode="auto">
          <a:xfrm>
            <a:off x="381000" y="609600"/>
            <a:ext cx="8251825" cy="1052513"/>
            <a:chOff x="263" y="624"/>
            <a:chExt cx="5198" cy="663"/>
          </a:xfrm>
        </p:grpSpPr>
        <p:sp>
          <p:nvSpPr>
            <p:cNvPr id="77826" name="Rectangle 2"/>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77827"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77828" name="Rectangle 4"/>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77829"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77831" name="Rectangle 7"/>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77832"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grpSp>
      <p:sp>
        <p:nvSpPr>
          <p:cNvPr id="77833" name="Rectangle 9"/>
          <p:cNvSpPr>
            <a:spLocks noGrp="1" noChangeArrowheads="1"/>
          </p:cNvSpPr>
          <p:nvPr>
            <p:ph type="title"/>
          </p:nvPr>
        </p:nvSpPr>
        <p:spPr bwMode="auto">
          <a:xfrm>
            <a:off x="1150938" y="214313"/>
            <a:ext cx="7793037"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7834" name="Rectangle 10"/>
          <p:cNvSpPr>
            <a:spLocks noGrp="1" noChangeArrowheads="1"/>
          </p:cNvSpPr>
          <p:nvPr>
            <p:ph type="body" idx="1"/>
          </p:nvPr>
        </p:nvSpPr>
        <p:spPr bwMode="auto">
          <a:xfrm>
            <a:off x="914400" y="1752600"/>
            <a:ext cx="754380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endParaRPr lang="en-US"/>
          </a:p>
        </p:txBody>
      </p:sp>
      <p:sp>
        <p:nvSpPr>
          <p:cNvPr id="77836" name="Rectangle 12"/>
          <p:cNvSpPr>
            <a:spLocks noGrp="1" noChangeArrowheads="1"/>
          </p:cNvSpPr>
          <p:nvPr>
            <p:ph type="ftr" sz="quarter" idx="3"/>
          </p:nvPr>
        </p:nvSpPr>
        <p:spPr bwMode="auto">
          <a:xfrm>
            <a:off x="2971800" y="62436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r>
              <a:rPr lang="en-US"/>
              <a:t>Applied Modern Statistical Learning Methods</a:t>
            </a:r>
          </a:p>
        </p:txBody>
      </p:sp>
      <p:sp>
        <p:nvSpPr>
          <p:cNvPr id="778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8C6AD01D-66E1-40CF-BABC-9001A233EA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charset="0"/>
        </a:defRPr>
      </a:lvl2pPr>
      <a:lvl3pPr algn="l" rtl="0" fontAlgn="base">
        <a:spcBef>
          <a:spcPct val="0"/>
        </a:spcBef>
        <a:spcAft>
          <a:spcPct val="0"/>
        </a:spcAft>
        <a:defRPr sz="4400">
          <a:solidFill>
            <a:schemeClr val="tx2"/>
          </a:solidFill>
          <a:latin typeface="Tahoma" charset="0"/>
        </a:defRPr>
      </a:lvl3pPr>
      <a:lvl4pPr algn="l" rtl="0" fontAlgn="base">
        <a:spcBef>
          <a:spcPct val="0"/>
        </a:spcBef>
        <a:spcAft>
          <a:spcPct val="0"/>
        </a:spcAft>
        <a:defRPr sz="4400">
          <a:solidFill>
            <a:schemeClr val="tx2"/>
          </a:solidFill>
          <a:latin typeface="Tahoma" charset="0"/>
        </a:defRPr>
      </a:lvl4pPr>
      <a:lvl5pPr algn="l" rtl="0" fontAlgn="base">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66800" y="1676400"/>
            <a:ext cx="7772400" cy="1462088"/>
          </a:xfrm>
        </p:spPr>
        <p:txBody>
          <a:bodyPr/>
          <a:lstStyle/>
          <a:p>
            <a:r>
              <a:rPr lang="en-US"/>
              <a:t>7. Support Vector Machines</a:t>
            </a:r>
          </a:p>
        </p:txBody>
      </p:sp>
      <p:sp>
        <p:nvSpPr>
          <p:cNvPr id="2051" name="Rectangle 3"/>
          <p:cNvSpPr>
            <a:spLocks noGrp="1" noChangeArrowheads="1"/>
          </p:cNvSpPr>
          <p:nvPr>
            <p:ph type="subTitle" idx="1"/>
          </p:nvPr>
        </p:nvSpPr>
        <p:spPr>
          <a:xfrm>
            <a:off x="1371600" y="3733800"/>
            <a:ext cx="7086600" cy="2057400"/>
          </a:xfrm>
        </p:spPr>
        <p:txBody>
          <a:bodyPr/>
          <a:lstStyle/>
          <a:p>
            <a:pPr algn="l"/>
            <a:r>
              <a:rPr lang="en-US" sz="2000"/>
              <a:t>Topics	: The Support Vector Classifier</a:t>
            </a:r>
          </a:p>
          <a:p>
            <a:pPr algn="l"/>
            <a:r>
              <a:rPr lang="en-US" sz="2000"/>
              <a:t>	: The Support Vector Machine Classifier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ctrTitle"/>
          </p:nvPr>
        </p:nvSpPr>
        <p:spPr>
          <a:xfrm>
            <a:off x="1066800" y="1676400"/>
            <a:ext cx="7772400" cy="1462088"/>
          </a:xfrm>
        </p:spPr>
        <p:txBody>
          <a:bodyPr/>
          <a:lstStyle/>
          <a:p>
            <a:r>
              <a:rPr lang="en-US"/>
              <a:t>7.2 Support Vector Machine Classifier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Applied Modern Statistical Learning Methods</a:t>
            </a:r>
          </a:p>
        </p:txBody>
      </p:sp>
      <p:sp>
        <p:nvSpPr>
          <p:cNvPr id="340994" name="Rectangle 2"/>
          <p:cNvSpPr>
            <a:spLocks noGrp="1" noChangeArrowheads="1"/>
          </p:cNvSpPr>
          <p:nvPr>
            <p:ph type="title"/>
          </p:nvPr>
        </p:nvSpPr>
        <p:spPr/>
        <p:txBody>
          <a:bodyPr/>
          <a:lstStyle/>
          <a:p>
            <a:r>
              <a:rPr lang="en-US"/>
              <a:t>Non-Linear Classifier</a:t>
            </a:r>
          </a:p>
        </p:txBody>
      </p:sp>
      <p:sp>
        <p:nvSpPr>
          <p:cNvPr id="340995" name="Rectangle 3"/>
          <p:cNvSpPr>
            <a:spLocks noGrp="1" noChangeArrowheads="1"/>
          </p:cNvSpPr>
          <p:nvPr>
            <p:ph type="body" idx="1"/>
          </p:nvPr>
        </p:nvSpPr>
        <p:spPr/>
        <p:txBody>
          <a:bodyPr/>
          <a:lstStyle/>
          <a:p>
            <a:r>
              <a:rPr lang="en-US"/>
              <a:t>The support vector classifier is fairly easy to think about. However, because it only allows for a linear decision boundary it may not be all that powerful.</a:t>
            </a:r>
          </a:p>
          <a:p>
            <a:r>
              <a:rPr lang="en-US"/>
              <a:t>Recall that in chapter 3 we extended linear regression to non-linear regression using a basis function i.e.</a:t>
            </a:r>
          </a:p>
          <a:p>
            <a:endParaRPr lang="en-US"/>
          </a:p>
          <a:p>
            <a:endParaRPr lang="en-US"/>
          </a:p>
        </p:txBody>
      </p:sp>
      <p:graphicFrame>
        <p:nvGraphicFramePr>
          <p:cNvPr id="340997" name="Object 5"/>
          <p:cNvGraphicFramePr>
            <a:graphicFrameLocks noChangeAspect="1"/>
          </p:cNvGraphicFramePr>
          <p:nvPr/>
        </p:nvGraphicFramePr>
        <p:xfrm>
          <a:off x="304800" y="5181600"/>
          <a:ext cx="8610600" cy="690563"/>
        </p:xfrm>
        <a:graphic>
          <a:graphicData uri="http://schemas.openxmlformats.org/presentationml/2006/ole">
            <mc:AlternateContent xmlns:mc="http://schemas.openxmlformats.org/markup-compatibility/2006">
              <mc:Choice xmlns:v="urn:schemas-microsoft-com:vml" Requires="v">
                <p:oleObj spid="_x0000_s341003" name="Equation" r:id="rId4" imgW="3009600" imgH="241200" progId="Equation.3">
                  <p:embed/>
                </p:oleObj>
              </mc:Choice>
              <mc:Fallback>
                <p:oleObj name="Equation" r:id="rId4" imgW="3009600" imgH="241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181600"/>
                        <a:ext cx="86106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Applied Modern Statistical Learning Methods</a:t>
            </a:r>
          </a:p>
        </p:txBody>
      </p:sp>
      <p:sp>
        <p:nvSpPr>
          <p:cNvPr id="342018" name="Rectangle 2"/>
          <p:cNvSpPr>
            <a:spLocks noGrp="1" noChangeArrowheads="1"/>
          </p:cNvSpPr>
          <p:nvPr>
            <p:ph type="title"/>
          </p:nvPr>
        </p:nvSpPr>
        <p:spPr/>
        <p:txBody>
          <a:bodyPr/>
          <a:lstStyle/>
          <a:p>
            <a:r>
              <a:rPr lang="en-US"/>
              <a:t>A Basis Approach</a:t>
            </a:r>
          </a:p>
        </p:txBody>
      </p:sp>
      <p:sp>
        <p:nvSpPr>
          <p:cNvPr id="342019" name="Rectangle 3"/>
          <p:cNvSpPr>
            <a:spLocks noGrp="1" noChangeArrowheads="1"/>
          </p:cNvSpPr>
          <p:nvPr>
            <p:ph type="body" idx="1"/>
          </p:nvPr>
        </p:nvSpPr>
        <p:spPr>
          <a:xfrm>
            <a:off x="533400" y="1447800"/>
            <a:ext cx="8382000" cy="4800600"/>
          </a:xfrm>
        </p:spPr>
        <p:txBody>
          <a:bodyPr/>
          <a:lstStyle/>
          <a:p>
            <a:pPr>
              <a:lnSpc>
                <a:spcPct val="90000"/>
              </a:lnSpc>
            </a:pPr>
            <a:r>
              <a:rPr lang="en-US"/>
              <a:t>Conceptually, we can take a similar approach with the support vector classifier.</a:t>
            </a:r>
          </a:p>
          <a:p>
            <a:pPr>
              <a:lnSpc>
                <a:spcPct val="90000"/>
              </a:lnSpc>
            </a:pPr>
            <a:r>
              <a:rPr lang="en-US"/>
              <a:t>The support vector classifier finds the optimal hyper-plane in the space spanned by X</a:t>
            </a:r>
            <a:r>
              <a:rPr lang="en-US" baseline="-25000"/>
              <a:t>1</a:t>
            </a:r>
            <a:r>
              <a:rPr lang="en-US"/>
              <a:t>, X</a:t>
            </a:r>
            <a:r>
              <a:rPr lang="en-US" baseline="-25000"/>
              <a:t>2</a:t>
            </a:r>
            <a:r>
              <a:rPr lang="en-US"/>
              <a:t>,…, X</a:t>
            </a:r>
            <a:r>
              <a:rPr lang="en-US" baseline="-25000"/>
              <a:t>p</a:t>
            </a:r>
            <a:r>
              <a:rPr lang="en-US"/>
              <a:t>.</a:t>
            </a:r>
          </a:p>
          <a:p>
            <a:pPr>
              <a:lnSpc>
                <a:spcPct val="90000"/>
              </a:lnSpc>
            </a:pPr>
            <a:r>
              <a:rPr lang="en-US"/>
              <a:t>Instead we can create transformations (or a basis) b</a:t>
            </a:r>
            <a:r>
              <a:rPr lang="en-US" baseline="-25000"/>
              <a:t>1</a:t>
            </a:r>
            <a:r>
              <a:rPr lang="en-US"/>
              <a:t>(x), b</a:t>
            </a:r>
            <a:r>
              <a:rPr lang="en-US" baseline="-25000"/>
              <a:t>2</a:t>
            </a:r>
            <a:r>
              <a:rPr lang="en-US"/>
              <a:t>(x), …, b</a:t>
            </a:r>
            <a:r>
              <a:rPr lang="en-US" baseline="-25000"/>
              <a:t>M</a:t>
            </a:r>
            <a:r>
              <a:rPr lang="en-US"/>
              <a:t>(x) and find the optimal hyper-plane in the space spanned by b</a:t>
            </a:r>
            <a:r>
              <a:rPr lang="en-US" baseline="-25000"/>
              <a:t>1</a:t>
            </a:r>
            <a:r>
              <a:rPr lang="en-US"/>
              <a:t>(</a:t>
            </a:r>
            <a:r>
              <a:rPr lang="en-US" b="1"/>
              <a:t>X</a:t>
            </a:r>
            <a:r>
              <a:rPr lang="en-US"/>
              <a:t>), b</a:t>
            </a:r>
            <a:r>
              <a:rPr lang="en-US" baseline="-25000"/>
              <a:t>2</a:t>
            </a:r>
            <a:r>
              <a:rPr lang="en-US"/>
              <a:t>(</a:t>
            </a:r>
            <a:r>
              <a:rPr lang="en-US" b="1"/>
              <a:t>X</a:t>
            </a:r>
            <a:r>
              <a:rPr lang="en-US"/>
              <a:t>), …, b</a:t>
            </a:r>
            <a:r>
              <a:rPr lang="en-US" baseline="-25000"/>
              <a:t>M</a:t>
            </a:r>
            <a:r>
              <a:rPr lang="en-US"/>
              <a:t>(</a:t>
            </a:r>
            <a:r>
              <a:rPr lang="en-US" b="1"/>
              <a:t>X</a:t>
            </a:r>
            <a:r>
              <a:rPr lang="en-US"/>
              <a:t>).</a:t>
            </a:r>
          </a:p>
          <a:p>
            <a:pPr>
              <a:lnSpc>
                <a:spcPct val="90000"/>
              </a:lnSpc>
            </a:pPr>
            <a:r>
              <a:rPr lang="en-US"/>
              <a:t>This approach produces a linear plane in the transformed space but a non-linear decision boundary in the original space. </a:t>
            </a:r>
          </a:p>
          <a:p>
            <a:pPr>
              <a:lnSpc>
                <a:spcPct val="90000"/>
              </a:lnSpc>
            </a:pPr>
            <a:r>
              <a:rPr lang="en-US"/>
              <a:t>This is called the Support Vector Machine Classifier.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Applied Modern Statistical Learning Methods</a:t>
            </a:r>
          </a:p>
        </p:txBody>
      </p:sp>
      <p:sp>
        <p:nvSpPr>
          <p:cNvPr id="343042" name="Rectangle 2"/>
          <p:cNvSpPr>
            <a:spLocks noGrp="1" noChangeArrowheads="1"/>
          </p:cNvSpPr>
          <p:nvPr>
            <p:ph type="title"/>
          </p:nvPr>
        </p:nvSpPr>
        <p:spPr/>
        <p:txBody>
          <a:bodyPr/>
          <a:lstStyle/>
          <a:p>
            <a:r>
              <a:rPr lang="en-US"/>
              <a:t>In Reality</a:t>
            </a:r>
          </a:p>
        </p:txBody>
      </p:sp>
      <p:sp>
        <p:nvSpPr>
          <p:cNvPr id="343043" name="Rectangle 3"/>
          <p:cNvSpPr>
            <a:spLocks noGrp="1" noChangeArrowheads="1"/>
          </p:cNvSpPr>
          <p:nvPr>
            <p:ph type="body" idx="1"/>
          </p:nvPr>
        </p:nvSpPr>
        <p:spPr>
          <a:xfrm>
            <a:off x="914400" y="1524000"/>
            <a:ext cx="7543800" cy="4608513"/>
          </a:xfrm>
        </p:spPr>
        <p:txBody>
          <a:bodyPr/>
          <a:lstStyle/>
          <a:p>
            <a:r>
              <a:rPr lang="en-US" sz="2400"/>
              <a:t>While conceptually the basis approach is how the support vector machine works, there is some complicated math (which I will spare you) which means that we don’t actually choose b</a:t>
            </a:r>
            <a:r>
              <a:rPr lang="en-US" sz="2400" baseline="-25000"/>
              <a:t>1</a:t>
            </a:r>
            <a:r>
              <a:rPr lang="en-US" sz="2400"/>
              <a:t>(x), b</a:t>
            </a:r>
            <a:r>
              <a:rPr lang="en-US" sz="2400" baseline="-25000"/>
              <a:t>2</a:t>
            </a:r>
            <a:r>
              <a:rPr lang="en-US" sz="2400"/>
              <a:t>(x), …, b</a:t>
            </a:r>
            <a:r>
              <a:rPr lang="en-US" sz="2400" baseline="-25000"/>
              <a:t>M</a:t>
            </a:r>
            <a:r>
              <a:rPr lang="en-US" sz="2400"/>
              <a:t>(x).</a:t>
            </a:r>
          </a:p>
          <a:p>
            <a:r>
              <a:rPr lang="en-US" sz="2400"/>
              <a:t>Instead we choose something called a Kernel function which takes the place of the basis.</a:t>
            </a:r>
          </a:p>
          <a:p>
            <a:r>
              <a:rPr lang="en-US" sz="2400"/>
              <a:t>Common kernel functions include</a:t>
            </a:r>
          </a:p>
          <a:p>
            <a:pPr lvl="1"/>
            <a:r>
              <a:rPr lang="en-US" sz="2000"/>
              <a:t>Linear</a:t>
            </a:r>
          </a:p>
          <a:p>
            <a:pPr lvl="1"/>
            <a:r>
              <a:rPr lang="en-US" sz="2000"/>
              <a:t>Polynomial</a:t>
            </a:r>
          </a:p>
          <a:p>
            <a:pPr lvl="1"/>
            <a:r>
              <a:rPr lang="en-US" sz="2000"/>
              <a:t>Radial Basis</a:t>
            </a:r>
          </a:p>
          <a:p>
            <a:pPr lvl="1"/>
            <a:r>
              <a:rPr lang="en-US" sz="2000"/>
              <a:t>Sigmoid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Applied Modern Statistical Learning Methods</a:t>
            </a:r>
          </a:p>
        </p:txBody>
      </p:sp>
      <p:sp>
        <p:nvSpPr>
          <p:cNvPr id="333826" name="Rectangle 2"/>
          <p:cNvSpPr>
            <a:spLocks noGrp="1" noChangeArrowheads="1"/>
          </p:cNvSpPr>
          <p:nvPr>
            <p:ph type="title"/>
          </p:nvPr>
        </p:nvSpPr>
        <p:spPr/>
        <p:txBody>
          <a:bodyPr/>
          <a:lstStyle/>
          <a:p>
            <a:r>
              <a:rPr lang="en-US" sz="4000"/>
              <a:t>Polynomial Kernel On Sim Data</a:t>
            </a:r>
          </a:p>
        </p:txBody>
      </p:sp>
      <p:sp>
        <p:nvSpPr>
          <p:cNvPr id="333827" name="Rectangle 3"/>
          <p:cNvSpPr>
            <a:spLocks noGrp="1" noChangeArrowheads="1"/>
          </p:cNvSpPr>
          <p:nvPr>
            <p:ph type="body" idx="1"/>
          </p:nvPr>
        </p:nvSpPr>
        <p:spPr>
          <a:xfrm>
            <a:off x="152400" y="2057400"/>
            <a:ext cx="3810000" cy="4379913"/>
          </a:xfrm>
        </p:spPr>
        <p:txBody>
          <a:bodyPr/>
          <a:lstStyle/>
          <a:p>
            <a:r>
              <a:rPr lang="en-US"/>
              <a:t>Using a polynomial kernel we now allow SVM to produce a non-linear decision boundary.</a:t>
            </a:r>
          </a:p>
          <a:p>
            <a:r>
              <a:rPr lang="en-US"/>
              <a:t>Notice that the test error rate is a lot lower.</a:t>
            </a:r>
          </a:p>
        </p:txBody>
      </p:sp>
      <p:pic>
        <p:nvPicPr>
          <p:cNvPr id="333828" name="Picture 4"/>
          <p:cNvPicPr>
            <a:picLocks noChangeAspect="1" noChangeArrowheads="1"/>
          </p:cNvPicPr>
          <p:nvPr/>
        </p:nvPicPr>
        <p:blipFill>
          <a:blip r:embed="rId3">
            <a:extLst>
              <a:ext uri="{28A0092B-C50C-407E-A947-70E740481C1C}">
                <a14:useLocalDpi xmlns:a14="http://schemas.microsoft.com/office/drawing/2010/main" val="0"/>
              </a:ext>
            </a:extLst>
          </a:blip>
          <a:srcRect l="20947" t="15520" r="15211" b="38625"/>
          <a:stretch>
            <a:fillRect/>
          </a:stretch>
        </p:blipFill>
        <p:spPr bwMode="auto">
          <a:xfrm>
            <a:off x="3886200" y="1600200"/>
            <a:ext cx="517683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Applied Modern Statistical Learning Methods</a:t>
            </a:r>
          </a:p>
        </p:txBody>
      </p:sp>
      <p:sp>
        <p:nvSpPr>
          <p:cNvPr id="334850" name="Rectangle 2"/>
          <p:cNvSpPr>
            <a:spLocks noGrp="1" noChangeArrowheads="1"/>
          </p:cNvSpPr>
          <p:nvPr>
            <p:ph type="title"/>
          </p:nvPr>
        </p:nvSpPr>
        <p:spPr/>
        <p:txBody>
          <a:bodyPr/>
          <a:lstStyle/>
          <a:p>
            <a:r>
              <a:rPr lang="en-US"/>
              <a:t>Radial Basis Kernel</a:t>
            </a:r>
          </a:p>
        </p:txBody>
      </p:sp>
      <p:sp>
        <p:nvSpPr>
          <p:cNvPr id="334851" name="Rectangle 3"/>
          <p:cNvSpPr>
            <a:spLocks noGrp="1" noChangeArrowheads="1"/>
          </p:cNvSpPr>
          <p:nvPr>
            <p:ph type="body" idx="1"/>
          </p:nvPr>
        </p:nvSpPr>
        <p:spPr>
          <a:xfrm>
            <a:off x="228600" y="1905000"/>
            <a:ext cx="3962400" cy="4379913"/>
          </a:xfrm>
        </p:spPr>
        <p:txBody>
          <a:bodyPr/>
          <a:lstStyle/>
          <a:p>
            <a:r>
              <a:rPr lang="en-US"/>
              <a:t>Using a Radial Basis Kernel you get an even lower error rate.</a:t>
            </a:r>
          </a:p>
        </p:txBody>
      </p:sp>
      <p:pic>
        <p:nvPicPr>
          <p:cNvPr id="334852" name="Picture 4"/>
          <p:cNvPicPr>
            <a:picLocks noChangeAspect="1" noChangeArrowheads="1"/>
          </p:cNvPicPr>
          <p:nvPr/>
        </p:nvPicPr>
        <p:blipFill>
          <a:blip r:embed="rId3">
            <a:extLst>
              <a:ext uri="{28A0092B-C50C-407E-A947-70E740481C1C}">
                <a14:useLocalDpi xmlns:a14="http://schemas.microsoft.com/office/drawing/2010/main" val="0"/>
              </a:ext>
            </a:extLst>
          </a:blip>
          <a:srcRect l="20947" t="28925" r="15211" b="25220"/>
          <a:stretch>
            <a:fillRect/>
          </a:stretch>
        </p:blipFill>
        <p:spPr bwMode="auto">
          <a:xfrm>
            <a:off x="4114800" y="1752600"/>
            <a:ext cx="487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4853" name="Picture 5"/>
          <p:cNvPicPr>
            <a:picLocks noChangeAspect="1" noChangeArrowheads="1"/>
          </p:cNvPicPr>
          <p:nvPr/>
        </p:nvPicPr>
        <p:blipFill>
          <a:blip r:embed="rId4">
            <a:extLst>
              <a:ext uri="{28A0092B-C50C-407E-A947-70E740481C1C}">
                <a14:useLocalDpi xmlns:a14="http://schemas.microsoft.com/office/drawing/2010/main" val="0"/>
              </a:ext>
            </a:extLst>
          </a:blip>
          <a:srcRect l="20947" t="15520" r="15211" b="38625"/>
          <a:stretch>
            <a:fillRect/>
          </a:stretch>
        </p:blipFill>
        <p:spPr bwMode="auto">
          <a:xfrm>
            <a:off x="228600" y="3581400"/>
            <a:ext cx="3225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Applied Modern Statistical Learning Methods</a:t>
            </a:r>
          </a:p>
        </p:txBody>
      </p:sp>
      <p:sp>
        <p:nvSpPr>
          <p:cNvPr id="344066" name="Rectangle 2"/>
          <p:cNvSpPr>
            <a:spLocks noGrp="1" noChangeArrowheads="1"/>
          </p:cNvSpPr>
          <p:nvPr>
            <p:ph type="title"/>
          </p:nvPr>
        </p:nvSpPr>
        <p:spPr/>
        <p:txBody>
          <a:bodyPr/>
          <a:lstStyle/>
          <a:p>
            <a:r>
              <a:rPr lang="en-US"/>
              <a:t>Error Rates on S&amp;P Data</a:t>
            </a:r>
          </a:p>
        </p:txBody>
      </p:sp>
      <p:sp>
        <p:nvSpPr>
          <p:cNvPr id="344067" name="Rectangle 3"/>
          <p:cNvSpPr>
            <a:spLocks noGrp="1" noChangeArrowheads="1"/>
          </p:cNvSpPr>
          <p:nvPr>
            <p:ph type="body" idx="1"/>
          </p:nvPr>
        </p:nvSpPr>
        <p:spPr>
          <a:xfrm>
            <a:off x="381000" y="1905000"/>
            <a:ext cx="3581400" cy="4379913"/>
          </a:xfrm>
        </p:spPr>
        <p:txBody>
          <a:bodyPr/>
          <a:lstStyle/>
          <a:p>
            <a:pPr>
              <a:lnSpc>
                <a:spcPct val="90000"/>
              </a:lnSpc>
            </a:pPr>
            <a:r>
              <a:rPr lang="en-US"/>
              <a:t>Here I used a Radial Basis Kernel and calculated the error rate for different values of the tuning parameter.</a:t>
            </a:r>
          </a:p>
          <a:p>
            <a:pPr>
              <a:lnSpc>
                <a:spcPct val="90000"/>
              </a:lnSpc>
            </a:pPr>
            <a:r>
              <a:rPr lang="en-US"/>
              <a:t>The results on this data were similar to GAM but not as good as Boosting.</a:t>
            </a:r>
          </a:p>
        </p:txBody>
      </p:sp>
      <p:pic>
        <p:nvPicPr>
          <p:cNvPr id="344068" name="Picture 4"/>
          <p:cNvPicPr>
            <a:picLocks noChangeAspect="1" noChangeArrowheads="1"/>
          </p:cNvPicPr>
          <p:nvPr/>
        </p:nvPicPr>
        <p:blipFill>
          <a:blip r:embed="rId3">
            <a:extLst>
              <a:ext uri="{28A0092B-C50C-407E-A947-70E740481C1C}">
                <a14:useLocalDpi xmlns:a14="http://schemas.microsoft.com/office/drawing/2010/main" val="0"/>
              </a:ext>
            </a:extLst>
          </a:blip>
          <a:srcRect t="8374" r="3981"/>
          <a:stretch>
            <a:fillRect/>
          </a:stretch>
        </p:blipFill>
        <p:spPr bwMode="auto">
          <a:xfrm>
            <a:off x="4008438" y="1524000"/>
            <a:ext cx="5135562" cy="4860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1066800" y="1676400"/>
            <a:ext cx="7772400" cy="1462088"/>
          </a:xfrm>
        </p:spPr>
        <p:txBody>
          <a:bodyPr/>
          <a:lstStyle/>
          <a:p>
            <a:r>
              <a:rPr lang="en-US"/>
              <a:t>7.1 Support Vector Classifier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Applied Modern Statistical Learning Methods</a:t>
            </a:r>
          </a:p>
        </p:txBody>
      </p:sp>
      <p:sp>
        <p:nvSpPr>
          <p:cNvPr id="337922" name="Rectangle 2"/>
          <p:cNvSpPr>
            <a:spLocks noGrp="1" noChangeArrowheads="1"/>
          </p:cNvSpPr>
          <p:nvPr>
            <p:ph type="title"/>
          </p:nvPr>
        </p:nvSpPr>
        <p:spPr/>
        <p:txBody>
          <a:bodyPr/>
          <a:lstStyle/>
          <a:p>
            <a:r>
              <a:rPr lang="en-US"/>
              <a:t>Separable Hyperplanes</a:t>
            </a:r>
          </a:p>
        </p:txBody>
      </p:sp>
      <p:sp>
        <p:nvSpPr>
          <p:cNvPr id="337923" name="Rectangle 3"/>
          <p:cNvSpPr>
            <a:spLocks noGrp="1" noChangeArrowheads="1"/>
          </p:cNvSpPr>
          <p:nvPr>
            <p:ph type="body" idx="1"/>
          </p:nvPr>
        </p:nvSpPr>
        <p:spPr>
          <a:xfrm>
            <a:off x="914400" y="1524000"/>
            <a:ext cx="8001000" cy="4953000"/>
          </a:xfrm>
        </p:spPr>
        <p:txBody>
          <a:bodyPr/>
          <a:lstStyle/>
          <a:p>
            <a:pPr>
              <a:lnSpc>
                <a:spcPct val="90000"/>
              </a:lnSpc>
            </a:pPr>
            <a:r>
              <a:rPr lang="en-US"/>
              <a:t>Imagine a situation where you have a two class classification problem with two predictors X</a:t>
            </a:r>
            <a:r>
              <a:rPr lang="en-US" baseline="-25000"/>
              <a:t>1</a:t>
            </a:r>
            <a:r>
              <a:rPr lang="en-US"/>
              <a:t> and X</a:t>
            </a:r>
            <a:r>
              <a:rPr lang="en-US" baseline="-25000"/>
              <a:t>2</a:t>
            </a:r>
            <a:r>
              <a:rPr lang="en-US"/>
              <a:t>.</a:t>
            </a:r>
          </a:p>
          <a:p>
            <a:pPr>
              <a:lnSpc>
                <a:spcPct val="90000"/>
              </a:lnSpc>
            </a:pPr>
            <a:r>
              <a:rPr lang="en-US"/>
              <a:t>Suppose that the two classes are “linearly separable” i.e. one can draw a straight line in which all points on one side belong to the first class and points on the other side to the second class.</a:t>
            </a:r>
          </a:p>
          <a:p>
            <a:pPr>
              <a:lnSpc>
                <a:spcPct val="90000"/>
              </a:lnSpc>
            </a:pPr>
            <a:r>
              <a:rPr lang="en-US"/>
              <a:t>Then a natural approach is to find the straight line that gives the biggest separation between the classes i.e. the points are as far from the line as possible</a:t>
            </a:r>
          </a:p>
          <a:p>
            <a:pPr>
              <a:lnSpc>
                <a:spcPct val="90000"/>
              </a:lnSpc>
            </a:pPr>
            <a:r>
              <a:rPr lang="en-US"/>
              <a:t> This is the basic idea of a support vector classifier.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Applied Modern Statistical Learning Methods</a:t>
            </a:r>
          </a:p>
        </p:txBody>
      </p:sp>
      <p:sp>
        <p:nvSpPr>
          <p:cNvPr id="330754" name="Rectangle 2"/>
          <p:cNvSpPr>
            <a:spLocks noGrp="1" noChangeArrowheads="1"/>
          </p:cNvSpPr>
          <p:nvPr>
            <p:ph type="title"/>
          </p:nvPr>
        </p:nvSpPr>
        <p:spPr/>
        <p:txBody>
          <a:bodyPr/>
          <a:lstStyle/>
          <a:p>
            <a:r>
              <a:rPr lang="en-US" sz="4000"/>
              <a:t>Its Easiest To See With A Picture</a:t>
            </a:r>
          </a:p>
        </p:txBody>
      </p:sp>
      <p:sp>
        <p:nvSpPr>
          <p:cNvPr id="330755" name="Rectangle 3"/>
          <p:cNvSpPr>
            <a:spLocks noGrp="1" noChangeArrowheads="1"/>
          </p:cNvSpPr>
          <p:nvPr>
            <p:ph type="body" idx="1"/>
          </p:nvPr>
        </p:nvSpPr>
        <p:spPr>
          <a:xfrm>
            <a:off x="228600" y="1676400"/>
            <a:ext cx="4191000" cy="4953000"/>
          </a:xfrm>
        </p:spPr>
        <p:txBody>
          <a:bodyPr/>
          <a:lstStyle/>
          <a:p>
            <a:r>
              <a:rPr lang="en-US" sz="2400"/>
              <a:t>C is the minimum perpendicular distance between each point and the separating line.</a:t>
            </a:r>
          </a:p>
          <a:p>
            <a:r>
              <a:rPr lang="en-US" sz="2400"/>
              <a:t>We find the line which maximizes C.</a:t>
            </a:r>
          </a:p>
          <a:p>
            <a:r>
              <a:rPr lang="en-US" sz="2400"/>
              <a:t>This line is called the “optimal separating hyperplane”</a:t>
            </a:r>
          </a:p>
          <a:p>
            <a:r>
              <a:rPr lang="en-US" sz="2400"/>
              <a:t>The classification of a point depends on which side of the line it falls on. </a:t>
            </a:r>
          </a:p>
        </p:txBody>
      </p:sp>
      <p:pic>
        <p:nvPicPr>
          <p:cNvPr id="330756" name="Picture 4"/>
          <p:cNvPicPr>
            <a:picLocks noChangeAspect="1" noChangeArrowheads="1"/>
          </p:cNvPicPr>
          <p:nvPr/>
        </p:nvPicPr>
        <p:blipFill>
          <a:blip r:embed="rId3">
            <a:extLst>
              <a:ext uri="{28A0092B-C50C-407E-A947-70E740481C1C}">
                <a14:useLocalDpi xmlns:a14="http://schemas.microsoft.com/office/drawing/2010/main" val="0"/>
              </a:ext>
            </a:extLst>
          </a:blip>
          <a:srcRect l="10973" t="21164" r="48129" b="50618"/>
          <a:stretch>
            <a:fillRect/>
          </a:stretch>
        </p:blipFill>
        <p:spPr bwMode="auto">
          <a:xfrm>
            <a:off x="4267200" y="1600200"/>
            <a:ext cx="47244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Applied Modern Statistical Learning Methods</a:t>
            </a:r>
          </a:p>
        </p:txBody>
      </p:sp>
      <p:sp>
        <p:nvSpPr>
          <p:cNvPr id="338946" name="Rectangle 2"/>
          <p:cNvSpPr>
            <a:spLocks noGrp="1" noChangeArrowheads="1"/>
          </p:cNvSpPr>
          <p:nvPr>
            <p:ph type="title"/>
          </p:nvPr>
        </p:nvSpPr>
        <p:spPr/>
        <p:txBody>
          <a:bodyPr/>
          <a:lstStyle/>
          <a:p>
            <a:r>
              <a:rPr lang="en-US"/>
              <a:t>More Than Two Predictors</a:t>
            </a:r>
          </a:p>
        </p:txBody>
      </p:sp>
      <p:sp>
        <p:nvSpPr>
          <p:cNvPr id="338947" name="Rectangle 3"/>
          <p:cNvSpPr>
            <a:spLocks noGrp="1" noChangeArrowheads="1"/>
          </p:cNvSpPr>
          <p:nvPr>
            <p:ph type="body" idx="1"/>
          </p:nvPr>
        </p:nvSpPr>
        <p:spPr/>
        <p:txBody>
          <a:bodyPr/>
          <a:lstStyle/>
          <a:p>
            <a:r>
              <a:rPr lang="en-US"/>
              <a:t>This idea works just as well with more than two predictors. </a:t>
            </a:r>
          </a:p>
          <a:p>
            <a:r>
              <a:rPr lang="en-US"/>
              <a:t>For example, with three predictors you want to find the plane that produces the largest separation between the classes.</a:t>
            </a:r>
          </a:p>
          <a:p>
            <a:r>
              <a:rPr lang="en-US"/>
              <a:t>With more than three dimensions it becomes hard to visualize a plane but it still exists. In general they are caller hyper-planes.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Applied Modern Statistical Learning Methods</a:t>
            </a:r>
          </a:p>
        </p:txBody>
      </p:sp>
      <p:sp>
        <p:nvSpPr>
          <p:cNvPr id="339970" name="Rectangle 2"/>
          <p:cNvSpPr>
            <a:spLocks noGrp="1" noChangeArrowheads="1"/>
          </p:cNvSpPr>
          <p:nvPr>
            <p:ph type="title"/>
          </p:nvPr>
        </p:nvSpPr>
        <p:spPr/>
        <p:txBody>
          <a:bodyPr/>
          <a:lstStyle/>
          <a:p>
            <a:r>
              <a:rPr lang="en-US"/>
              <a:t>Non-Separating Classes</a:t>
            </a:r>
          </a:p>
        </p:txBody>
      </p:sp>
      <p:sp>
        <p:nvSpPr>
          <p:cNvPr id="339971" name="Rectangle 3"/>
          <p:cNvSpPr>
            <a:spLocks noGrp="1" noChangeArrowheads="1"/>
          </p:cNvSpPr>
          <p:nvPr>
            <p:ph type="body" idx="1"/>
          </p:nvPr>
        </p:nvSpPr>
        <p:spPr>
          <a:xfrm>
            <a:off x="914400" y="1447800"/>
            <a:ext cx="7543800" cy="5029200"/>
          </a:xfrm>
        </p:spPr>
        <p:txBody>
          <a:bodyPr/>
          <a:lstStyle/>
          <a:p>
            <a:pPr>
              <a:lnSpc>
                <a:spcPct val="90000"/>
              </a:lnSpc>
            </a:pPr>
            <a:r>
              <a:rPr lang="en-US"/>
              <a:t>Of course in practice it is not usually possible to find a hyper-plane that perfectly separates two classes.</a:t>
            </a:r>
          </a:p>
          <a:p>
            <a:pPr>
              <a:lnSpc>
                <a:spcPct val="90000"/>
              </a:lnSpc>
            </a:pPr>
            <a:r>
              <a:rPr lang="en-US"/>
              <a:t>In other words, for any straight line or plane that I draw there will always be at least some points on the wrong side of the line.</a:t>
            </a:r>
          </a:p>
          <a:p>
            <a:pPr>
              <a:lnSpc>
                <a:spcPct val="90000"/>
              </a:lnSpc>
            </a:pPr>
            <a:r>
              <a:rPr lang="en-US"/>
              <a:t>In this situation we try to find the plane that gives the best separation between the points that are correctly classified subject to the points on the wrong side of the line not being off by too much.</a:t>
            </a:r>
          </a:p>
          <a:p>
            <a:pPr>
              <a:lnSpc>
                <a:spcPct val="90000"/>
              </a:lnSpc>
            </a:pPr>
            <a:r>
              <a:rPr lang="en-US"/>
              <a:t>It is easier to see with a picture!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Applied Modern Statistical Learning Methods</a:t>
            </a:r>
          </a:p>
        </p:txBody>
      </p:sp>
      <p:sp>
        <p:nvSpPr>
          <p:cNvPr id="331778" name="Rectangle 2"/>
          <p:cNvSpPr>
            <a:spLocks noGrp="1" noChangeArrowheads="1"/>
          </p:cNvSpPr>
          <p:nvPr>
            <p:ph type="title"/>
          </p:nvPr>
        </p:nvSpPr>
        <p:spPr/>
        <p:txBody>
          <a:bodyPr/>
          <a:lstStyle/>
          <a:p>
            <a:r>
              <a:rPr lang="en-US"/>
              <a:t>Non-Separating Example</a:t>
            </a:r>
          </a:p>
        </p:txBody>
      </p:sp>
      <p:sp>
        <p:nvSpPr>
          <p:cNvPr id="331779" name="Rectangle 3"/>
          <p:cNvSpPr>
            <a:spLocks noGrp="1" noChangeArrowheads="1"/>
          </p:cNvSpPr>
          <p:nvPr>
            <p:ph type="body" idx="1"/>
          </p:nvPr>
        </p:nvSpPr>
        <p:spPr>
          <a:xfrm>
            <a:off x="152400" y="1905000"/>
            <a:ext cx="4343400" cy="4343400"/>
          </a:xfrm>
        </p:spPr>
        <p:txBody>
          <a:bodyPr/>
          <a:lstStyle/>
          <a:p>
            <a:pPr>
              <a:lnSpc>
                <a:spcPct val="90000"/>
              </a:lnSpc>
            </a:pPr>
            <a:r>
              <a:rPr lang="en-US"/>
              <a:t>Let </a:t>
            </a:r>
            <a:r>
              <a:rPr lang="el-GR">
                <a:cs typeface="Times New Roman" pitchFamily="18" charset="0"/>
              </a:rPr>
              <a:t>ξ</a:t>
            </a:r>
            <a:r>
              <a:rPr lang="en-US" baseline="30000">
                <a:cs typeface="Times New Roman" pitchFamily="18" charset="0"/>
              </a:rPr>
              <a:t>*</a:t>
            </a:r>
            <a:r>
              <a:rPr lang="en-US" baseline="-25000">
                <a:cs typeface="Times New Roman" pitchFamily="18" charset="0"/>
              </a:rPr>
              <a:t>i</a:t>
            </a:r>
            <a:r>
              <a:rPr lang="en-US" baseline="30000">
                <a:cs typeface="Times New Roman" pitchFamily="18" charset="0"/>
              </a:rPr>
              <a:t> </a:t>
            </a:r>
            <a:r>
              <a:rPr lang="en-US">
                <a:cs typeface="Times New Roman" pitchFamily="18" charset="0"/>
              </a:rPr>
              <a:t>represent the amount that the ith point is on the wrong side of the margin (the dashed line).</a:t>
            </a:r>
          </a:p>
          <a:p>
            <a:pPr>
              <a:lnSpc>
                <a:spcPct val="90000"/>
              </a:lnSpc>
            </a:pPr>
            <a:r>
              <a:rPr lang="en-US">
                <a:cs typeface="Times New Roman" pitchFamily="18" charset="0"/>
              </a:rPr>
              <a:t>Then </a:t>
            </a:r>
            <a:r>
              <a:rPr lang="en-US"/>
              <a:t>we want to maximize C subject to</a:t>
            </a:r>
          </a:p>
          <a:p>
            <a:pPr>
              <a:lnSpc>
                <a:spcPct val="90000"/>
              </a:lnSpc>
            </a:pPr>
            <a:endParaRPr lang="en-US"/>
          </a:p>
          <a:p>
            <a:pPr>
              <a:lnSpc>
                <a:spcPct val="90000"/>
              </a:lnSpc>
            </a:pPr>
            <a:endParaRPr lang="en-US"/>
          </a:p>
          <a:p>
            <a:pPr>
              <a:lnSpc>
                <a:spcPct val="90000"/>
              </a:lnSpc>
            </a:pPr>
            <a:r>
              <a:rPr lang="en-US"/>
              <a:t>The constant is a tuning parameter that we choose.</a:t>
            </a:r>
          </a:p>
          <a:p>
            <a:pPr>
              <a:lnSpc>
                <a:spcPct val="90000"/>
              </a:lnSpc>
              <a:buFont typeface="Wingdings" pitchFamily="2" charset="2"/>
              <a:buNone/>
            </a:pPr>
            <a:endParaRPr lang="en-US"/>
          </a:p>
        </p:txBody>
      </p:sp>
      <p:pic>
        <p:nvPicPr>
          <p:cNvPr id="331780" name="Picture 4"/>
          <p:cNvPicPr>
            <a:picLocks noChangeAspect="1" noChangeArrowheads="1"/>
          </p:cNvPicPr>
          <p:nvPr/>
        </p:nvPicPr>
        <p:blipFill>
          <a:blip r:embed="rId4">
            <a:extLst>
              <a:ext uri="{28A0092B-C50C-407E-A947-70E740481C1C}">
                <a14:useLocalDpi xmlns:a14="http://schemas.microsoft.com/office/drawing/2010/main" val="0"/>
              </a:ext>
            </a:extLst>
          </a:blip>
          <a:srcRect l="50873" t="21164" r="8229" b="50618"/>
          <a:stretch>
            <a:fillRect/>
          </a:stretch>
        </p:blipFill>
        <p:spPr bwMode="auto">
          <a:xfrm>
            <a:off x="4495800" y="1600200"/>
            <a:ext cx="46482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31781" name="Object 5"/>
          <p:cNvGraphicFramePr>
            <a:graphicFrameLocks noChangeAspect="1"/>
          </p:cNvGraphicFramePr>
          <p:nvPr/>
        </p:nvGraphicFramePr>
        <p:xfrm>
          <a:off x="685800" y="4267200"/>
          <a:ext cx="2819400" cy="998538"/>
        </p:xfrm>
        <a:graphic>
          <a:graphicData uri="http://schemas.openxmlformats.org/presentationml/2006/ole">
            <mc:AlternateContent xmlns:mc="http://schemas.openxmlformats.org/markup-compatibility/2006">
              <mc:Choice xmlns:v="urn:schemas-microsoft-com:vml" Requires="v">
                <p:oleObj spid="_x0000_s331787" name="Equation" r:id="rId5" imgW="1218960" imgH="431640" progId="Equation.3">
                  <p:embed/>
                </p:oleObj>
              </mc:Choice>
              <mc:Fallback>
                <p:oleObj name="Equation" r:id="rId5" imgW="121896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267200"/>
                        <a:ext cx="28194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Applied Modern Statistical Learning Methods</a:t>
            </a:r>
          </a:p>
        </p:txBody>
      </p:sp>
      <p:sp>
        <p:nvSpPr>
          <p:cNvPr id="332802" name="Rectangle 2"/>
          <p:cNvSpPr>
            <a:spLocks noGrp="1" noChangeArrowheads="1"/>
          </p:cNvSpPr>
          <p:nvPr>
            <p:ph type="title"/>
          </p:nvPr>
        </p:nvSpPr>
        <p:spPr>
          <a:xfrm>
            <a:off x="1143000" y="304800"/>
            <a:ext cx="7793038" cy="1081088"/>
          </a:xfrm>
        </p:spPr>
        <p:txBody>
          <a:bodyPr/>
          <a:lstStyle/>
          <a:p>
            <a:r>
              <a:rPr lang="en-US" sz="4000"/>
              <a:t>A Simulation Example With A Small Constant</a:t>
            </a:r>
          </a:p>
        </p:txBody>
      </p:sp>
      <p:sp>
        <p:nvSpPr>
          <p:cNvPr id="332803" name="Rectangle 3"/>
          <p:cNvSpPr>
            <a:spLocks noGrp="1" noChangeArrowheads="1"/>
          </p:cNvSpPr>
          <p:nvPr>
            <p:ph type="body" idx="1"/>
          </p:nvPr>
        </p:nvSpPr>
        <p:spPr>
          <a:xfrm>
            <a:off x="228600" y="1981200"/>
            <a:ext cx="3810000" cy="4379913"/>
          </a:xfrm>
        </p:spPr>
        <p:txBody>
          <a:bodyPr/>
          <a:lstStyle/>
          <a:p>
            <a:pPr>
              <a:lnSpc>
                <a:spcPct val="90000"/>
              </a:lnSpc>
            </a:pPr>
            <a:r>
              <a:rPr lang="en-US"/>
              <a:t>This is the simulation example from chapter 1.</a:t>
            </a:r>
          </a:p>
          <a:p>
            <a:pPr>
              <a:lnSpc>
                <a:spcPct val="90000"/>
              </a:lnSpc>
            </a:pPr>
            <a:r>
              <a:rPr lang="en-US"/>
              <a:t>The distance between the dashed lines represents the margin or 2C.</a:t>
            </a:r>
          </a:p>
          <a:p>
            <a:pPr>
              <a:lnSpc>
                <a:spcPct val="90000"/>
              </a:lnSpc>
            </a:pPr>
            <a:r>
              <a:rPr lang="en-US"/>
              <a:t>The purple lines represent the Bayes decision boundaries</a:t>
            </a:r>
          </a:p>
        </p:txBody>
      </p:sp>
      <p:pic>
        <p:nvPicPr>
          <p:cNvPr id="332804" name="Picture 4"/>
          <p:cNvPicPr>
            <a:picLocks noChangeAspect="1" noChangeArrowheads="1"/>
          </p:cNvPicPr>
          <p:nvPr/>
        </p:nvPicPr>
        <p:blipFill>
          <a:blip r:embed="rId3">
            <a:extLst>
              <a:ext uri="{28A0092B-C50C-407E-A947-70E740481C1C}">
                <a14:useLocalDpi xmlns:a14="http://schemas.microsoft.com/office/drawing/2010/main" val="0"/>
              </a:ext>
            </a:extLst>
          </a:blip>
          <a:srcRect l="20947" t="16226" r="15211" b="42151"/>
          <a:stretch>
            <a:fillRect/>
          </a:stretch>
        </p:blipFill>
        <p:spPr bwMode="auto">
          <a:xfrm>
            <a:off x="4038600" y="1541463"/>
            <a:ext cx="510540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Applied Modern Statistical Learning Methods</a:t>
            </a:r>
          </a:p>
        </p:txBody>
      </p:sp>
      <p:sp>
        <p:nvSpPr>
          <p:cNvPr id="336898" name="Rectangle 2"/>
          <p:cNvSpPr>
            <a:spLocks noGrp="1" noChangeArrowheads="1"/>
          </p:cNvSpPr>
          <p:nvPr>
            <p:ph type="title"/>
          </p:nvPr>
        </p:nvSpPr>
        <p:spPr/>
        <p:txBody>
          <a:bodyPr/>
          <a:lstStyle/>
          <a:p>
            <a:r>
              <a:rPr lang="en-US" sz="4000"/>
              <a:t>The Same Example With A Larger Constant</a:t>
            </a:r>
          </a:p>
        </p:txBody>
      </p:sp>
      <p:sp>
        <p:nvSpPr>
          <p:cNvPr id="336899" name="Rectangle 3"/>
          <p:cNvSpPr>
            <a:spLocks noGrp="1" noChangeArrowheads="1"/>
          </p:cNvSpPr>
          <p:nvPr>
            <p:ph type="body" idx="1"/>
          </p:nvPr>
        </p:nvSpPr>
        <p:spPr>
          <a:xfrm>
            <a:off x="0" y="1524000"/>
            <a:ext cx="4038600" cy="4379913"/>
          </a:xfrm>
        </p:spPr>
        <p:txBody>
          <a:bodyPr/>
          <a:lstStyle/>
          <a:p>
            <a:r>
              <a:rPr lang="en-US" sz="2400"/>
              <a:t>Using a larger constant allows for a greater margin and creates a slightly different classifier.</a:t>
            </a:r>
          </a:p>
          <a:p>
            <a:r>
              <a:rPr lang="en-US" sz="2400"/>
              <a:t>Notice, however, that the decision boundary must always be linear.</a:t>
            </a:r>
          </a:p>
        </p:txBody>
      </p:sp>
      <p:pic>
        <p:nvPicPr>
          <p:cNvPr id="336900" name="Picture 4"/>
          <p:cNvPicPr>
            <a:picLocks noChangeAspect="1" noChangeArrowheads="1"/>
          </p:cNvPicPr>
          <p:nvPr/>
        </p:nvPicPr>
        <p:blipFill>
          <a:blip r:embed="rId3">
            <a:extLst>
              <a:ext uri="{28A0092B-C50C-407E-A947-70E740481C1C}">
                <a14:useLocalDpi xmlns:a14="http://schemas.microsoft.com/office/drawing/2010/main" val="0"/>
              </a:ext>
            </a:extLst>
          </a:blip>
          <a:srcRect l="20947" t="30334" r="15211" b="28043"/>
          <a:stretch>
            <a:fillRect/>
          </a:stretch>
        </p:blipFill>
        <p:spPr bwMode="auto">
          <a:xfrm>
            <a:off x="3886200" y="1676400"/>
            <a:ext cx="5105400" cy="470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6901" name="Picture 5"/>
          <p:cNvPicPr>
            <a:picLocks noChangeAspect="1" noChangeArrowheads="1"/>
          </p:cNvPicPr>
          <p:nvPr/>
        </p:nvPicPr>
        <p:blipFill>
          <a:blip r:embed="rId4">
            <a:extLst>
              <a:ext uri="{28A0092B-C50C-407E-A947-70E740481C1C}">
                <a14:useLocalDpi xmlns:a14="http://schemas.microsoft.com/office/drawing/2010/main" val="0"/>
              </a:ext>
            </a:extLst>
          </a:blip>
          <a:srcRect l="20947" t="16226" r="15211" b="42151"/>
          <a:stretch>
            <a:fillRect/>
          </a:stretch>
        </p:blipFill>
        <p:spPr bwMode="auto">
          <a:xfrm>
            <a:off x="533400" y="4329113"/>
            <a:ext cx="274320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13855</TotalTime>
  <Words>831</Words>
  <Application>Microsoft Office PowerPoint</Application>
  <PresentationFormat>On-screen Show (4:3)</PresentationFormat>
  <Paragraphs>91</Paragraphs>
  <Slides>16</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Tahoma</vt:lpstr>
      <vt:lpstr>Times New Roman</vt:lpstr>
      <vt:lpstr>Wingdings</vt:lpstr>
      <vt:lpstr>Blends</vt:lpstr>
      <vt:lpstr>Equation</vt:lpstr>
      <vt:lpstr>7. Support Vector Machines</vt:lpstr>
      <vt:lpstr>7.1 Support Vector Classifier</vt:lpstr>
      <vt:lpstr>Separable Hyperplanes</vt:lpstr>
      <vt:lpstr>Its Easiest To See With A Picture</vt:lpstr>
      <vt:lpstr>More Than Two Predictors</vt:lpstr>
      <vt:lpstr>Non-Separating Classes</vt:lpstr>
      <vt:lpstr>Non-Separating Example</vt:lpstr>
      <vt:lpstr>A Simulation Example With A Small Constant</vt:lpstr>
      <vt:lpstr>The Same Example With A Larger Constant</vt:lpstr>
      <vt:lpstr>7.2 Support Vector Machine Classifier</vt:lpstr>
      <vt:lpstr>Non-Linear Classifier</vt:lpstr>
      <vt:lpstr>A Basis Approach</vt:lpstr>
      <vt:lpstr>In Reality</vt:lpstr>
      <vt:lpstr>Polynomial Kernel On Sim Data</vt:lpstr>
      <vt:lpstr>Radial Basis Kernel</vt:lpstr>
      <vt:lpstr>Error Rates on S&amp;P Data</vt:lpstr>
    </vt:vector>
  </TitlesOfParts>
  <Company>University of Southern California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IOM 599 : Applied Modern Statistical Learning Methods</dc:title>
  <dc:creator>Gareth James</dc:creator>
  <cp:lastModifiedBy>Fatemeh Emdad</cp:lastModifiedBy>
  <cp:revision>52</cp:revision>
  <dcterms:created xsi:type="dcterms:W3CDTF">2005-11-29T19:42:44Z</dcterms:created>
  <dcterms:modified xsi:type="dcterms:W3CDTF">2016-11-03T15:38:00Z</dcterms:modified>
</cp:coreProperties>
</file>