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0"/>
  </p:notesMasterIdLst>
  <p:sldIdLst>
    <p:sldId id="326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1" r:id="rId24"/>
    <p:sldId id="339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267" r:id="rId35"/>
    <p:sldId id="268" r:id="rId36"/>
    <p:sldId id="269" r:id="rId37"/>
    <p:sldId id="271" r:id="rId38"/>
    <p:sldId id="270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90" r:id="rId57"/>
    <p:sldId id="454" r:id="rId58"/>
    <p:sldId id="291" r:id="rId59"/>
    <p:sldId id="389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80" r:id="rId78"/>
    <p:sldId id="310" r:id="rId79"/>
    <p:sldId id="311" r:id="rId80"/>
    <p:sldId id="312" r:id="rId81"/>
    <p:sldId id="313" r:id="rId82"/>
    <p:sldId id="315" r:id="rId83"/>
    <p:sldId id="453" r:id="rId84"/>
    <p:sldId id="381" r:id="rId85"/>
    <p:sldId id="382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83" r:id="rId94"/>
    <p:sldId id="384" r:id="rId95"/>
    <p:sldId id="323" r:id="rId96"/>
    <p:sldId id="324" r:id="rId97"/>
    <p:sldId id="325" r:id="rId98"/>
    <p:sldId id="385" r:id="rId99"/>
    <p:sldId id="353" r:id="rId100"/>
    <p:sldId id="354" r:id="rId101"/>
    <p:sldId id="355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90" r:id="rId114"/>
    <p:sldId id="391" r:id="rId115"/>
    <p:sldId id="392" r:id="rId116"/>
    <p:sldId id="393" r:id="rId117"/>
    <p:sldId id="394" r:id="rId118"/>
    <p:sldId id="395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96" r:id="rId128"/>
    <p:sldId id="397" r:id="rId129"/>
    <p:sldId id="398" r:id="rId130"/>
    <p:sldId id="399" r:id="rId131"/>
    <p:sldId id="400" r:id="rId132"/>
    <p:sldId id="409" r:id="rId133"/>
    <p:sldId id="410" r:id="rId134"/>
    <p:sldId id="411" r:id="rId135"/>
    <p:sldId id="413" r:id="rId136"/>
    <p:sldId id="414" r:id="rId137"/>
    <p:sldId id="415" r:id="rId138"/>
    <p:sldId id="416" r:id="rId139"/>
    <p:sldId id="418" r:id="rId140"/>
    <p:sldId id="419" r:id="rId141"/>
    <p:sldId id="420" r:id="rId142"/>
    <p:sldId id="421" r:id="rId143"/>
    <p:sldId id="422" r:id="rId144"/>
    <p:sldId id="423" r:id="rId145"/>
    <p:sldId id="424" r:id="rId146"/>
    <p:sldId id="425" r:id="rId147"/>
    <p:sldId id="426" r:id="rId148"/>
    <p:sldId id="427" r:id="rId149"/>
    <p:sldId id="428" r:id="rId150"/>
    <p:sldId id="429" r:id="rId151"/>
    <p:sldId id="451" r:id="rId152"/>
    <p:sldId id="431" r:id="rId153"/>
    <p:sldId id="432" r:id="rId154"/>
    <p:sldId id="433" r:id="rId155"/>
    <p:sldId id="434" r:id="rId156"/>
    <p:sldId id="436" r:id="rId157"/>
    <p:sldId id="437" r:id="rId158"/>
    <p:sldId id="450" r:id="rId1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1A30-6E53-4A75-9FBE-693BDB9E959B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3835C-91F3-44F1-B4E4-210B507F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A2A8B-8FD2-484E-AD3D-AD464A3B3E5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A810-AC70-4BDB-8D33-21E2D58AAFF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A80F-02C3-40B2-873F-7AB66E53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4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9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4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7.em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10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12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13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4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6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8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21.e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22.e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25.w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3.bin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26.wmf"/><Relationship Id="rId9" Type="http://schemas.openxmlformats.org/officeDocument/2006/relationships/image" Target="../media/image128.w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00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30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33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34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png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png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png"/><Relationship Id="rId4" Type="http://schemas.openxmlformats.org/officeDocument/2006/relationships/image" Target="../media/image3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6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1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3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1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5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6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0.wmf"/><Relationship Id="rId4" Type="http://schemas.openxmlformats.org/officeDocument/2006/relationships/image" Target="../media/image6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0.wmf"/><Relationship Id="rId4" Type="http://schemas.openxmlformats.org/officeDocument/2006/relationships/image" Target="../media/image7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0.wmf"/><Relationship Id="rId4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9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3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7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8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83.wmf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0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2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07" y="1184635"/>
            <a:ext cx="82938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latin typeface="ArialMT"/>
              </a:rPr>
              <a:t>DS502/MA543: Course Introduction</a:t>
            </a:r>
          </a:p>
          <a:p>
            <a:pPr algn="ctr"/>
            <a:r>
              <a:rPr lang="en-US" sz="2700" dirty="0">
                <a:latin typeface="ArialMT"/>
              </a:rPr>
              <a:t>Welcome to</a:t>
            </a:r>
          </a:p>
          <a:p>
            <a:pPr algn="ctr"/>
            <a:r>
              <a:rPr lang="en-US" sz="2700" dirty="0">
                <a:latin typeface="ArialMT"/>
              </a:rPr>
              <a:t>Statistical Methods for Data Science!</a:t>
            </a:r>
          </a:p>
          <a:p>
            <a:pPr algn="ctr"/>
            <a:r>
              <a:rPr lang="en-US" sz="2700" b="1" dirty="0">
                <a:solidFill>
                  <a:srgbClr val="FF0000"/>
                </a:solidFill>
                <a:latin typeface="ArialMT"/>
              </a:rPr>
              <a:t>Fall 2016</a:t>
            </a:r>
            <a:endParaRPr lang="en-US" sz="2700" b="1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000000"/>
              </a:solidFill>
              <a:latin typeface="ArialMT"/>
            </a:endParaRPr>
          </a:p>
          <a:p>
            <a:pPr algn="ctr"/>
            <a:r>
              <a:rPr lang="en-US" sz="2700" b="1" dirty="0">
                <a:solidFill>
                  <a:srgbClr val="000000"/>
                </a:solidFill>
                <a:latin typeface="ArialMT"/>
              </a:rPr>
              <a:t>Prof. Fatemeh </a:t>
            </a:r>
            <a:r>
              <a:rPr lang="en-US" sz="2700" b="1" dirty="0" err="1">
                <a:solidFill>
                  <a:srgbClr val="000000"/>
                </a:solidFill>
                <a:latin typeface="ArialMT"/>
              </a:rPr>
              <a:t>Emdad</a:t>
            </a:r>
            <a:endParaRPr lang="en-US" sz="2700" b="1" dirty="0">
              <a:solidFill>
                <a:srgbClr val="000000"/>
              </a:solidFill>
              <a:latin typeface="ArialMT"/>
            </a:endParaRPr>
          </a:p>
          <a:p>
            <a:pPr algn="ctr"/>
            <a:r>
              <a:rPr lang="en-US" sz="2700" b="1" dirty="0">
                <a:solidFill>
                  <a:srgbClr val="000000"/>
                </a:solidFill>
                <a:latin typeface="ArialMT"/>
              </a:rPr>
              <a:t>femdad@wpi.edu</a:t>
            </a:r>
          </a:p>
          <a:p>
            <a:pPr algn="ctr"/>
            <a:r>
              <a:rPr lang="en-US" sz="2700" b="1" dirty="0">
                <a:solidFill>
                  <a:srgbClr val="000000"/>
                </a:solidFill>
                <a:latin typeface="ArialMT"/>
              </a:rPr>
              <a:t>Worcester Polytechnic Institute</a:t>
            </a:r>
          </a:p>
        </p:txBody>
      </p:sp>
    </p:spTree>
    <p:extLst>
      <p:ext uri="{BB962C8B-B14F-4D97-AF65-F5344CB8AC3E}">
        <p14:creationId xmlns:p14="http://schemas.microsoft.com/office/powerpoint/2010/main" val="18597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98227" y="605790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Types of Relationships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3906774" y="434340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4317620">
            <a:off x="5449824" y="4743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4317620">
            <a:off x="4249674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5392674" y="4572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4421124" y="4514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5106924" y="4514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5221224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4649724" y="4629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3963924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4135374" y="4514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4478274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4992624" y="4743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4821174" y="4572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4764024" y="4743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563874" y="41493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06774" y="542925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03415" y="53494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3906774" y="26289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4317620">
            <a:off x="4992624" y="2457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rot="14317620">
            <a:off x="4021074" y="31432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4317620">
            <a:off x="5392674" y="3314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5506974" y="2800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4306824" y="3429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4421124" y="25146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4317620">
            <a:off x="4992624" y="30289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4317620">
            <a:off x="5106924" y="2686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4317620">
            <a:off x="5449824" y="2571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4317620">
            <a:off x="4764024" y="2686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4317620">
            <a:off x="4306824" y="32004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4317620">
            <a:off x="4478274" y="2914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4317620">
            <a:off x="5221224" y="3429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4317620">
            <a:off x="4764024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4317620">
            <a:off x="4592574" y="3314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3563874" y="24919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906774" y="37719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603415" y="36921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3691890" y="1691640"/>
            <a:ext cx="2132838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No relationship</a:t>
            </a: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 rot="14317620">
            <a:off x="4078224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 rot="14317620">
            <a:off x="4935474" y="3429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 rot="14317620">
            <a:off x="5278374" y="29718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4021074" y="3028950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3963924" y="4743450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429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Assessing Model Accuracy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Measuring the Quality of Fit 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The Bias-Variance Trade-off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The Classification Setting</a:t>
            </a:r>
          </a:p>
        </p:txBody>
      </p:sp>
    </p:spTree>
    <p:extLst>
      <p:ext uri="{BB962C8B-B14F-4D97-AF65-F5344CB8AC3E}">
        <p14:creationId xmlns:p14="http://schemas.microsoft.com/office/powerpoint/2010/main" val="2982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Measuring Quality of Fit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Suppose we have a regression problem. 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One common measure of accuracy is the mean squared error (MSE)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 smtClean="0"/>
          </a:p>
          <a:p>
            <a:pPr algn="just">
              <a:buFont typeface="Wingdings" charset="2"/>
              <a:buChar char="Ø"/>
            </a:pPr>
            <a:r>
              <a:rPr lang="en-US" dirty="0" smtClean="0"/>
              <a:t>Where     </a:t>
            </a:r>
            <a:r>
              <a:rPr lang="en-US" dirty="0"/>
              <a:t>is the prediction our method gives for the   observation in our training data.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5771"/>
              </p:ext>
            </p:extLst>
          </p:nvPr>
        </p:nvGraphicFramePr>
        <p:xfrm>
          <a:off x="4514123" y="3014882"/>
          <a:ext cx="3212557" cy="101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name="Equation" r:id="rId3" imgW="1371600" imgH="431640" progId="Equation.3">
                  <p:embed/>
                </p:oleObj>
              </mc:Choice>
              <mc:Fallback>
                <p:oleObj name="Equation" r:id="rId3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123" y="3014882"/>
                        <a:ext cx="3212557" cy="101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89211"/>
              </p:ext>
            </p:extLst>
          </p:nvPr>
        </p:nvGraphicFramePr>
        <p:xfrm>
          <a:off x="2018192" y="4719084"/>
          <a:ext cx="310754" cy="489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192" y="4719084"/>
                        <a:ext cx="310754" cy="489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5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In either case our method has generally been designed to make MSE </a:t>
            </a:r>
            <a:r>
              <a:rPr lang="en-US" dirty="0" smtClean="0"/>
              <a:t>small </a:t>
            </a:r>
            <a:r>
              <a:rPr lang="en-US" dirty="0"/>
              <a:t>on the training data we are looking at e.g. with linear regression we choose the line such that MSE is minimized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What we really care about is how well the method works on new data. We call this </a:t>
            </a:r>
            <a:r>
              <a:rPr lang="en-US" i="1" u="sng" dirty="0">
                <a:solidFill>
                  <a:srgbClr val="FF0000"/>
                </a:solidFill>
              </a:rPr>
              <a:t>new data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Test Data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There is </a:t>
            </a:r>
            <a:r>
              <a:rPr lang="en-US" b="1" dirty="0"/>
              <a:t>no guarantee that the method with the smallest </a:t>
            </a:r>
            <a:r>
              <a:rPr lang="en-US" b="1" dirty="0" smtClean="0"/>
              <a:t>training MSE </a:t>
            </a:r>
            <a:r>
              <a:rPr lang="en-US" b="1" dirty="0"/>
              <a:t>will have the smallest test (i.e. new data</a:t>
            </a:r>
            <a:r>
              <a:rPr lang="en-US" b="1" dirty="0" smtClean="0"/>
              <a:t>) MSE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Training vs. Test MSE’s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In general the </a:t>
            </a:r>
            <a:r>
              <a:rPr lang="en-US" b="1" i="1" dirty="0">
                <a:solidFill>
                  <a:srgbClr val="FF0000"/>
                </a:solidFill>
              </a:rPr>
              <a:t>more flexible </a:t>
            </a:r>
            <a:r>
              <a:rPr lang="en-US" dirty="0"/>
              <a:t>a method is the </a:t>
            </a:r>
            <a:r>
              <a:rPr lang="en-US" b="1" i="1" dirty="0">
                <a:solidFill>
                  <a:srgbClr val="FF0000"/>
                </a:solidFill>
              </a:rPr>
              <a:t>lower</a:t>
            </a:r>
            <a:r>
              <a:rPr lang="en-US" dirty="0"/>
              <a:t> its </a:t>
            </a:r>
            <a:r>
              <a:rPr lang="en-US" b="1" i="1" dirty="0">
                <a:solidFill>
                  <a:srgbClr val="FF0000"/>
                </a:solidFill>
              </a:rPr>
              <a:t>training </a:t>
            </a:r>
            <a:r>
              <a:rPr lang="en-US" b="1" i="1" dirty="0" smtClean="0">
                <a:solidFill>
                  <a:srgbClr val="FF0000"/>
                </a:solidFill>
              </a:rPr>
              <a:t>MSE </a:t>
            </a:r>
            <a:r>
              <a:rPr lang="en-US" dirty="0"/>
              <a:t>will be i.e. it will “fit” or explain the training data very well</a:t>
            </a:r>
            <a:r>
              <a:rPr lang="en-US" dirty="0" smtClean="0"/>
              <a:t>.</a:t>
            </a:r>
          </a:p>
          <a:p>
            <a:pPr lvl="2" algn="just">
              <a:buFont typeface="Wingdings" charset="2"/>
              <a:buChar char="Ø"/>
            </a:pPr>
            <a:r>
              <a:rPr lang="en-US" u="sng" dirty="0" smtClean="0"/>
              <a:t>Side Note</a:t>
            </a:r>
            <a:r>
              <a:rPr lang="en-US" dirty="0" smtClean="0"/>
              <a:t>: More Flexible methods (such as splines) can generate a wider range of possible shapes to estimate f as compared to less flexible and more restrictive methods (such as linear regression). The </a:t>
            </a:r>
            <a:r>
              <a:rPr lang="en-US" b="1" i="1" dirty="0" smtClean="0">
                <a:solidFill>
                  <a:srgbClr val="FF0000"/>
                </a:solidFill>
              </a:rPr>
              <a:t>less flexible </a:t>
            </a:r>
            <a:r>
              <a:rPr lang="en-US" dirty="0" smtClean="0"/>
              <a:t>the method, the </a:t>
            </a:r>
            <a:r>
              <a:rPr lang="en-US" b="1" i="1" dirty="0" smtClean="0">
                <a:solidFill>
                  <a:srgbClr val="FF0000"/>
                </a:solidFill>
              </a:rPr>
              <a:t>easier to interpret </a:t>
            </a:r>
            <a:r>
              <a:rPr lang="en-US" dirty="0" smtClean="0"/>
              <a:t>the model. Thus, </a:t>
            </a:r>
            <a:r>
              <a:rPr lang="en-US" i="1" u="sng" dirty="0" smtClean="0"/>
              <a:t>there is a trade-off between flexibility and model interpretability. </a:t>
            </a:r>
          </a:p>
          <a:p>
            <a:pPr marL="411480" lvl="2" indent="0" algn="just">
              <a:buNone/>
            </a:pPr>
            <a:endParaRPr lang="en-US" i="1" u="sng" dirty="0"/>
          </a:p>
          <a:p>
            <a:pPr algn="just">
              <a:buFont typeface="Wingdings" charset="2"/>
              <a:buChar char="Ø"/>
            </a:pPr>
            <a:r>
              <a:rPr lang="en-US" dirty="0"/>
              <a:t>However, the test </a:t>
            </a:r>
            <a:r>
              <a:rPr lang="en-US" dirty="0" smtClean="0"/>
              <a:t>MSE </a:t>
            </a:r>
            <a:r>
              <a:rPr lang="en-US" dirty="0"/>
              <a:t>may in fact be higher for a more flexible method than for a simple approach like linear regression.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74" y="908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Examples with Different Levels of Flexibility: Example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" y="4471855"/>
            <a:ext cx="4119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LEFT</a:t>
            </a:r>
          </a:p>
          <a:p>
            <a:r>
              <a:rPr lang="en-US" sz="2400" dirty="0"/>
              <a:t>Black: Truth</a:t>
            </a:r>
          </a:p>
          <a:p>
            <a:r>
              <a:rPr lang="en-US" sz="2400" dirty="0">
                <a:solidFill>
                  <a:srgbClr val="FF6600"/>
                </a:solidFill>
              </a:rPr>
              <a:t>Orange:</a:t>
            </a:r>
            <a:r>
              <a:rPr lang="en-US" sz="2400" dirty="0"/>
              <a:t> Linear Estimate</a:t>
            </a:r>
          </a:p>
          <a:p>
            <a:r>
              <a:rPr lang="en-US" sz="2400" dirty="0">
                <a:solidFill>
                  <a:srgbClr val="3366FF"/>
                </a:solidFill>
              </a:rPr>
              <a:t>Blue</a:t>
            </a:r>
            <a:r>
              <a:rPr lang="en-US" sz="2400" dirty="0"/>
              <a:t>:  smoothing spline </a:t>
            </a:r>
          </a:p>
          <a:p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:  smoothing spline (more flexible)</a:t>
            </a:r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1" y="1472985"/>
            <a:ext cx="8340380" cy="27972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4492705"/>
            <a:ext cx="3730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RIGHT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Test MSE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Grey</a:t>
            </a:r>
            <a:r>
              <a:rPr lang="en-US" sz="2400" dirty="0"/>
              <a:t>: Training MSE</a:t>
            </a:r>
          </a:p>
          <a:p>
            <a:r>
              <a:rPr lang="en-US" sz="2400" dirty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2149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38" y="9995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Examples with Different Levels of Flexibility: Example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1298448"/>
            <a:ext cx="8812102" cy="3044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471855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LEFT</a:t>
            </a:r>
          </a:p>
          <a:p>
            <a:r>
              <a:rPr lang="en-US" sz="2400" dirty="0"/>
              <a:t>Black: Truth</a:t>
            </a:r>
          </a:p>
          <a:p>
            <a:r>
              <a:rPr lang="en-US" sz="2400" dirty="0">
                <a:solidFill>
                  <a:srgbClr val="FF6600"/>
                </a:solidFill>
              </a:rPr>
              <a:t>Orange:</a:t>
            </a:r>
            <a:r>
              <a:rPr lang="en-US" sz="2400" dirty="0"/>
              <a:t> Linear Estimate</a:t>
            </a:r>
          </a:p>
          <a:p>
            <a:r>
              <a:rPr lang="en-US" sz="2400" dirty="0">
                <a:solidFill>
                  <a:srgbClr val="3366FF"/>
                </a:solidFill>
              </a:rPr>
              <a:t>Blue</a:t>
            </a:r>
            <a:r>
              <a:rPr lang="en-US" sz="2400" dirty="0"/>
              <a:t>:  smoothing spline</a:t>
            </a:r>
          </a:p>
          <a:p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:  smoothing spline (more flexible)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4501849"/>
            <a:ext cx="3246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RIGHT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Test MSE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Grey</a:t>
            </a:r>
            <a:r>
              <a:rPr lang="en-US" sz="2400" dirty="0"/>
              <a:t>: Training MSE</a:t>
            </a:r>
          </a:p>
          <a:p>
            <a:r>
              <a:rPr lang="en-US" sz="2400" dirty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2549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26" y="1365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Examples with Different Levels of Flexibility: Example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0" y="1444752"/>
            <a:ext cx="8872416" cy="3392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56" y="4919008"/>
            <a:ext cx="3332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LEFT</a:t>
            </a:r>
          </a:p>
          <a:p>
            <a:r>
              <a:rPr lang="en-US" sz="2000" dirty="0"/>
              <a:t>Black: Truth</a:t>
            </a:r>
          </a:p>
          <a:p>
            <a:r>
              <a:rPr lang="en-US" sz="2000" dirty="0">
                <a:solidFill>
                  <a:srgbClr val="FF6600"/>
                </a:solidFill>
              </a:rPr>
              <a:t>Orange:</a:t>
            </a:r>
            <a:r>
              <a:rPr lang="en-US" sz="2000" dirty="0"/>
              <a:t> Linear Estimate</a:t>
            </a:r>
          </a:p>
          <a:p>
            <a:r>
              <a:rPr lang="en-US" sz="2000" dirty="0">
                <a:solidFill>
                  <a:srgbClr val="3366FF"/>
                </a:solidFill>
              </a:rPr>
              <a:t>Blue</a:t>
            </a:r>
            <a:r>
              <a:rPr lang="en-US" sz="2000" dirty="0"/>
              <a:t>:  smoothing spline</a:t>
            </a:r>
          </a:p>
          <a:p>
            <a:r>
              <a:rPr lang="en-US" sz="2000" dirty="0">
                <a:solidFill>
                  <a:srgbClr val="008000"/>
                </a:solidFill>
              </a:rPr>
              <a:t>Green</a:t>
            </a:r>
            <a:r>
              <a:rPr lang="en-US" sz="2000" dirty="0"/>
              <a:t>:  smoothing spline (more flexible)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7488" y="4919008"/>
            <a:ext cx="2571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RIGHT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: Test MSE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Grey</a:t>
            </a:r>
            <a:r>
              <a:rPr lang="en-US" sz="2000" dirty="0"/>
              <a:t>: Training MSE</a:t>
            </a:r>
          </a:p>
          <a:p>
            <a:r>
              <a:rPr lang="en-US" sz="2000" dirty="0"/>
              <a:t>Dashed:  Minimum possible test MSE (irreducible error)</a:t>
            </a:r>
          </a:p>
        </p:txBody>
      </p:sp>
    </p:spTree>
    <p:extLst>
      <p:ext uri="{BB962C8B-B14F-4D97-AF65-F5344CB8AC3E}">
        <p14:creationId xmlns:p14="http://schemas.microsoft.com/office/powerpoint/2010/main" val="2293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Bias/ Variance Tradeoff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The previous graphs of test versus training </a:t>
            </a:r>
            <a:r>
              <a:rPr lang="en-US" dirty="0" smtClean="0"/>
              <a:t>MSE’s illustrates </a:t>
            </a:r>
            <a:r>
              <a:rPr lang="en-US" dirty="0"/>
              <a:t>a very important tradeoff that governs the choice of statistical learning methods</a:t>
            </a:r>
            <a:r>
              <a:rPr lang="en-US" dirty="0" smtClean="0"/>
              <a:t>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There are always two competing forces that govern the choice of learning method i.e. </a:t>
            </a:r>
            <a:r>
              <a:rPr lang="en-US" b="1" i="1" dirty="0">
                <a:solidFill>
                  <a:srgbClr val="FF0000"/>
                </a:solidFill>
              </a:rPr>
              <a:t>bias and variance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Bias of Learning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Bias refers to the </a:t>
            </a:r>
            <a:r>
              <a:rPr lang="en-US" b="1" dirty="0"/>
              <a:t>error that is introduced by modeling a real life problem</a:t>
            </a:r>
            <a:r>
              <a:rPr lang="en-US" dirty="0"/>
              <a:t> (that is usually extremely complicated) by a much simpler problem</a:t>
            </a:r>
            <a:r>
              <a:rPr lang="en-US" dirty="0" smtClean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example, linear regression assumes that there is a linear relationship between Y and X. It is unlikely that, in real life, the relationship is exactly linear so some bias will be present.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 smtClean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 smtClean="0"/>
              <a:t>The </a:t>
            </a:r>
            <a:r>
              <a:rPr lang="en-US" b="1" i="1" dirty="0">
                <a:solidFill>
                  <a:srgbClr val="FF0000"/>
                </a:solidFill>
              </a:rPr>
              <a:t>more flexible/complex</a:t>
            </a:r>
            <a:r>
              <a:rPr lang="en-US" dirty="0"/>
              <a:t> a method is the </a:t>
            </a:r>
            <a:r>
              <a:rPr lang="en-US" b="1" i="1" dirty="0">
                <a:solidFill>
                  <a:srgbClr val="FF0000"/>
                </a:solidFill>
              </a:rPr>
              <a:t>less bias </a:t>
            </a:r>
            <a:r>
              <a:rPr lang="en-US" dirty="0"/>
              <a:t>it will generally have.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Variance of Learning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/>
              <a:t>Variance refers to how much your estimate for f would change by if you had a different training data set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Generally, the </a:t>
            </a:r>
            <a:r>
              <a:rPr lang="en-US" b="1" i="1" dirty="0">
                <a:solidFill>
                  <a:srgbClr val="FF0000"/>
                </a:solidFill>
              </a:rPr>
              <a:t>more flexible </a:t>
            </a:r>
            <a:r>
              <a:rPr lang="en-US" dirty="0"/>
              <a:t>a method is the </a:t>
            </a:r>
            <a:r>
              <a:rPr lang="en-US" b="1" i="1" dirty="0">
                <a:solidFill>
                  <a:srgbClr val="FF0000"/>
                </a:solidFill>
              </a:rPr>
              <a:t>more variance</a:t>
            </a:r>
            <a:r>
              <a:rPr lang="en-US" dirty="0"/>
              <a:t> it has.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9324" y="434340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What is Statistical Learning?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1179576"/>
            <a:ext cx="8700516" cy="45354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3100" dirty="0"/>
              <a:t>Suppose we observe     (response, output, or dependent </a:t>
            </a:r>
            <a:r>
              <a:rPr lang="en-US" sz="3100" dirty="0" smtClean="0"/>
              <a:t>variable)</a:t>
            </a:r>
          </a:p>
          <a:p>
            <a:pPr marL="0" indent="0">
              <a:buNone/>
            </a:pPr>
            <a:r>
              <a:rPr lang="en-US" sz="3100" dirty="0" smtClean="0"/>
              <a:t> </a:t>
            </a:r>
            <a:r>
              <a:rPr lang="en-US" sz="3100" dirty="0"/>
              <a:t>for the p inputs                                   (predictors, input</a:t>
            </a:r>
            <a:r>
              <a:rPr lang="en-US" sz="3100" dirty="0" smtClean="0"/>
              <a:t>,  </a:t>
            </a:r>
            <a:r>
              <a:rPr lang="en-US" sz="3100" dirty="0"/>
              <a:t>features,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/>
              <a:t> </a:t>
            </a:r>
            <a:r>
              <a:rPr lang="en-US" sz="3100" dirty="0" smtClean="0"/>
              <a:t> independent </a:t>
            </a:r>
            <a:r>
              <a:rPr lang="en-US" sz="3100" dirty="0"/>
              <a:t>variables) for </a:t>
            </a:r>
          </a:p>
          <a:p>
            <a:pPr marL="0" indent="0">
              <a:buNone/>
            </a:pPr>
            <a:endParaRPr lang="en-US" sz="3100" dirty="0"/>
          </a:p>
          <a:p>
            <a:pPr>
              <a:buFont typeface="Wingdings" charset="2"/>
              <a:buChar char="Ø"/>
            </a:pPr>
            <a:r>
              <a:rPr lang="en-US" sz="3100" dirty="0"/>
              <a:t>We believe that there is a relationship between </a:t>
            </a:r>
            <a:r>
              <a:rPr lang="en-US" sz="3100" i="1" dirty="0"/>
              <a:t>Y</a:t>
            </a:r>
            <a:r>
              <a:rPr lang="en-US" sz="3100" dirty="0"/>
              <a:t> and at least one of the </a:t>
            </a:r>
            <a:r>
              <a:rPr lang="en-US" sz="3100" i="1" dirty="0"/>
              <a:t>X</a:t>
            </a:r>
            <a:r>
              <a:rPr lang="en-US" sz="3100" dirty="0"/>
              <a:t>’s.</a:t>
            </a:r>
          </a:p>
          <a:p>
            <a:pPr>
              <a:buFont typeface="Wingdings" charset="2"/>
              <a:buChar char="Ø"/>
            </a:pPr>
            <a:endParaRPr lang="en-US" sz="3100" dirty="0"/>
          </a:p>
          <a:p>
            <a:pPr>
              <a:buFont typeface="Wingdings" charset="2"/>
              <a:buChar char="Ø"/>
            </a:pPr>
            <a:r>
              <a:rPr lang="en-US" sz="3100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sz="3100" dirty="0"/>
          </a:p>
          <a:p>
            <a:pPr>
              <a:buFont typeface="Wingdings" charset="2"/>
              <a:buChar char="Ø"/>
            </a:pPr>
            <a:endParaRPr lang="en-US" sz="31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sz="3100" dirty="0"/>
              <a:t>Where f is an unknown function and </a:t>
            </a:r>
            <a:r>
              <a:rPr lang="el-GR" sz="3100" dirty="0"/>
              <a:t>ε</a:t>
            </a:r>
            <a:r>
              <a:rPr lang="en-US" sz="3100" dirty="0"/>
              <a:t> is a random error with mean zero.</a:t>
            </a:r>
            <a:endParaRPr lang="el-GR" sz="3100" dirty="0"/>
          </a:p>
          <a:p>
            <a:endParaRPr lang="en-US" sz="21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98119"/>
              </p:ext>
            </p:extLst>
          </p:nvPr>
        </p:nvGraphicFramePr>
        <p:xfrm>
          <a:off x="3085398" y="4156425"/>
          <a:ext cx="2571750" cy="53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2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98" y="4156425"/>
                        <a:ext cx="2571750" cy="532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12941"/>
              </p:ext>
            </p:extLst>
          </p:nvPr>
        </p:nvGraphicFramePr>
        <p:xfrm>
          <a:off x="3223832" y="1170433"/>
          <a:ext cx="228600" cy="35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3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3832" y="1170433"/>
                        <a:ext cx="228600" cy="353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634613"/>
              </p:ext>
            </p:extLst>
          </p:nvPr>
        </p:nvGraphicFramePr>
        <p:xfrm>
          <a:off x="2475907" y="1512222"/>
          <a:ext cx="1641872" cy="37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4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5907" y="1512222"/>
                        <a:ext cx="1641872" cy="375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14733"/>
              </p:ext>
            </p:extLst>
          </p:nvPr>
        </p:nvGraphicFramePr>
        <p:xfrm>
          <a:off x="3950935" y="1978749"/>
          <a:ext cx="1081209" cy="30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5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0935" y="1978749"/>
                        <a:ext cx="1081209" cy="302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Trade-off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It can be shown that for any given, X=x</a:t>
            </a:r>
            <a:r>
              <a:rPr lang="en-US" baseline="-25000" dirty="0"/>
              <a:t>0</a:t>
            </a:r>
            <a:r>
              <a:rPr lang="en-US" dirty="0"/>
              <a:t>, the expected </a:t>
            </a:r>
            <a:r>
              <a:rPr lang="en-US" dirty="0" smtClean="0"/>
              <a:t>test MSE for </a:t>
            </a:r>
            <a:r>
              <a:rPr lang="en-US" dirty="0"/>
              <a:t>a new Y at x</a:t>
            </a:r>
            <a:r>
              <a:rPr lang="en-US" baseline="-25000" dirty="0"/>
              <a:t>0</a:t>
            </a:r>
            <a:r>
              <a:rPr lang="en-US" dirty="0"/>
              <a:t> will be equal to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What </a:t>
            </a:r>
            <a:r>
              <a:rPr lang="en-US" dirty="0"/>
              <a:t>this means is that as a </a:t>
            </a:r>
            <a:r>
              <a:rPr lang="en-US" b="1" i="1" dirty="0">
                <a:solidFill>
                  <a:srgbClr val="FF0000"/>
                </a:solidFill>
              </a:rPr>
              <a:t>method gets more complex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bias will decrease</a:t>
            </a:r>
            <a:r>
              <a:rPr lang="en-US" dirty="0"/>
              <a:t> and the </a:t>
            </a:r>
            <a:r>
              <a:rPr lang="en-US" b="1" i="1" dirty="0">
                <a:solidFill>
                  <a:srgbClr val="FF0000"/>
                </a:solidFill>
              </a:rPr>
              <a:t>variance will increase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 </a:t>
            </a:r>
            <a:r>
              <a:rPr lang="en-US" b="1" i="1" dirty="0" smtClean="0">
                <a:solidFill>
                  <a:srgbClr val="FF0000"/>
                </a:solidFill>
              </a:rPr>
              <a:t>expected test MSE </a:t>
            </a:r>
            <a:r>
              <a:rPr lang="en-US" b="1" i="1" dirty="0">
                <a:solidFill>
                  <a:srgbClr val="FF0000"/>
                </a:solidFill>
              </a:rPr>
              <a:t>may go up or down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38335"/>
              </p:ext>
            </p:extLst>
          </p:nvPr>
        </p:nvGraphicFramePr>
        <p:xfrm>
          <a:off x="139908" y="2889504"/>
          <a:ext cx="8894364" cy="7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2" name="Equation" r:id="rId3" imgW="3733560" imgH="355320" progId="Equation.3">
                  <p:embed/>
                </p:oleObj>
              </mc:Choice>
              <mc:Fallback>
                <p:oleObj name="Equation" r:id="rId3" imgW="37335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08" y="2889504"/>
                        <a:ext cx="8894364" cy="781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9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2" y="1"/>
            <a:ext cx="7886700" cy="85039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Test MSE, Bias and Variance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487738"/>
            <a:ext cx="8613648" cy="4180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771985"/>
            <a:ext cx="1664208" cy="1698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24" y="786384"/>
            <a:ext cx="1684363" cy="1679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76" y="786384"/>
            <a:ext cx="1674240" cy="16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The Classification Setting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For a regression problem, we used the MSE to assess the accuracy of the statistical learning method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For a classification problem we can use the error rate i.e.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                   is an </a:t>
            </a:r>
            <a:r>
              <a:rPr lang="en-US" b="1" i="1" dirty="0">
                <a:solidFill>
                  <a:srgbClr val="FF0000"/>
                </a:solidFill>
              </a:rPr>
              <a:t>indicator function</a:t>
            </a:r>
            <a:r>
              <a:rPr lang="en-US" dirty="0"/>
              <a:t>, which will give 1 if the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condition                              is </a:t>
            </a:r>
            <a:r>
              <a:rPr lang="en-US" dirty="0"/>
              <a:t>correct, otherwise it gives a 0.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Thus the error rate </a:t>
            </a:r>
            <a:r>
              <a:rPr lang="en-US" b="1" i="1" dirty="0">
                <a:solidFill>
                  <a:srgbClr val="FF0000"/>
                </a:solidFill>
              </a:rPr>
              <a:t>represents the fraction of incorrect classifications, or misclassifications</a:t>
            </a: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062923"/>
              </p:ext>
            </p:extLst>
          </p:nvPr>
        </p:nvGraphicFramePr>
        <p:xfrm>
          <a:off x="2164109" y="3026570"/>
          <a:ext cx="3887839" cy="9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3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109" y="3026570"/>
                        <a:ext cx="3887839" cy="92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30469"/>
              </p:ext>
            </p:extLst>
          </p:nvPr>
        </p:nvGraphicFramePr>
        <p:xfrm>
          <a:off x="914972" y="4169664"/>
          <a:ext cx="1273991" cy="45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4" name="Equation" r:id="rId5" imgW="634680" imgH="228600" progId="Equation.3">
                  <p:embed/>
                </p:oleObj>
              </mc:Choice>
              <mc:Fallback>
                <p:oleObj name="Equation" r:id="rId5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972" y="4169664"/>
                        <a:ext cx="1273991" cy="458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32572"/>
              </p:ext>
            </p:extLst>
          </p:nvPr>
        </p:nvGraphicFramePr>
        <p:xfrm>
          <a:off x="2286000" y="4622293"/>
          <a:ext cx="1098139" cy="44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5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4622293"/>
                        <a:ext cx="1098139" cy="449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4772" y="38404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KNN Regression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1335024"/>
            <a:ext cx="8462772" cy="4366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400" dirty="0" err="1"/>
              <a:t>kNN</a:t>
            </a:r>
            <a:r>
              <a:rPr lang="en-US" sz="2400" dirty="0"/>
              <a:t> Regression is similar to the </a:t>
            </a:r>
            <a:r>
              <a:rPr lang="en-US" sz="2400" dirty="0" err="1"/>
              <a:t>kNN</a:t>
            </a:r>
            <a:r>
              <a:rPr lang="en-US" sz="2400" dirty="0"/>
              <a:t> classifier.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To predict Y for a given value of X, consider k closest points to X in training data and take the average of the responses. i.e.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/>
              <a:t>If k is small </a:t>
            </a:r>
            <a:r>
              <a:rPr lang="en-US" sz="2400" dirty="0" err="1"/>
              <a:t>kNN</a:t>
            </a:r>
            <a:r>
              <a:rPr lang="en-US" sz="2400" dirty="0"/>
              <a:t> is much more flexible than linear regression.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Is that better?</a:t>
            </a:r>
          </a:p>
          <a:p>
            <a:endParaRPr lang="en-US" sz="24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56032"/>
              </p:ext>
            </p:extLst>
          </p:nvPr>
        </p:nvGraphicFramePr>
        <p:xfrm>
          <a:off x="2084833" y="2631133"/>
          <a:ext cx="1815392" cy="83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3" imgW="990600" imgH="457200" progId="Equation.3">
                  <p:embed/>
                </p:oleObj>
              </mc:Choice>
              <mc:Fallback>
                <p:oleObj name="Equation" r:id="rId3" imgW="990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833" y="2631133"/>
                        <a:ext cx="1815392" cy="83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9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99" y="925669"/>
            <a:ext cx="6953537" cy="492649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85900" y="141732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KNN Fits for k =1 and k =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972" y="5901179"/>
            <a:ext cx="8050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k is small </a:t>
            </a:r>
            <a:r>
              <a:rPr lang="en-US" sz="2400" dirty="0" err="1"/>
              <a:t>kNN</a:t>
            </a:r>
            <a:r>
              <a:rPr lang="en-US" sz="2400" dirty="0"/>
              <a:t> is much more flexible than linear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" y="260604"/>
            <a:ext cx="8869680" cy="7429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KNN Fits in One Dimension (k =1 and k = 9)</a:t>
            </a:r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0" y="961252"/>
            <a:ext cx="8057136" cy="4403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57" y="5542960"/>
            <a:ext cx="8050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k is small </a:t>
            </a:r>
            <a:r>
              <a:rPr lang="en-US" sz="2400" dirty="0" err="1"/>
              <a:t>kNN</a:t>
            </a:r>
            <a:r>
              <a:rPr lang="en-US" sz="2400" dirty="0"/>
              <a:t> is much more flexible than linear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2204" y="233172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Linear Regression Fit</a:t>
            </a:r>
          </a:p>
        </p:txBody>
      </p:sp>
      <p:pic>
        <p:nvPicPr>
          <p:cNvPr id="3" name="Picture 2" descr="3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0" y="749364"/>
            <a:ext cx="7568554" cy="4136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" y="5162324"/>
            <a:ext cx="8997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Left: Blue dashed line: least square fit (black line is f(x))</a:t>
            </a:r>
          </a:p>
          <a:p>
            <a:r>
              <a:rPr lang="en-US" sz="2000" dirty="0" smtClean="0"/>
              <a:t>right</a:t>
            </a:r>
            <a:r>
              <a:rPr lang="en-US" sz="2000" dirty="0"/>
              <a:t>: dashed horizontal line: least squares test MSE  </a:t>
            </a:r>
            <a:r>
              <a:rPr lang="en-US" sz="2000" dirty="0" err="1"/>
              <a:t>Green:MSE</a:t>
            </a:r>
            <a:r>
              <a:rPr lang="en-US" sz="2000" dirty="0"/>
              <a:t> for KNN as a function of 1/k</a:t>
            </a:r>
          </a:p>
          <a:p>
            <a:r>
              <a:rPr lang="en-US" sz="2000" dirty="0" smtClean="0"/>
              <a:t>Linear </a:t>
            </a:r>
            <a:r>
              <a:rPr lang="en-US" sz="2000" dirty="0"/>
              <a:t>regression achieves a lower test MSE than KNN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06824" y="2743200"/>
            <a:ext cx="1298448" cy="286207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196328" y="1965960"/>
            <a:ext cx="265176" cy="35570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0724" y="17830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KNN vs. Linear Regression</a:t>
            </a:r>
          </a:p>
        </p:txBody>
      </p:sp>
      <p:pic>
        <p:nvPicPr>
          <p:cNvPr id="3" name="Picture 2" descr="3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865114"/>
            <a:ext cx="4887331" cy="4887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0724" y="3599348"/>
            <a:ext cx="2386584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Slightly non-linear  used KNN(k=1,9</a:t>
            </a:r>
            <a:r>
              <a:rPr lang="en-US" sz="135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0835" y="3287725"/>
            <a:ext cx="294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 set MSE 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200" dirty="0"/>
              <a:t>for least square regression (black dots)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200" dirty="0"/>
              <a:t>For KNN (green solid lines)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84" y="6052857"/>
            <a:ext cx="596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Strongly non-linear  used KNN(k=1,9)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17097" y="1800520"/>
            <a:ext cx="1797063" cy="171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8499" y="3910972"/>
            <a:ext cx="1186269" cy="48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840531" y="3610891"/>
            <a:ext cx="650304" cy="2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18755" y="1357460"/>
            <a:ext cx="1843120" cy="238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0180" y="251460"/>
            <a:ext cx="7347204" cy="742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Not So Good in High Dimensional Situations</a:t>
            </a:r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" y="1289304"/>
            <a:ext cx="8930710" cy="3251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0996" y="4645581"/>
            <a:ext cx="78775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Test MSE for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350" dirty="0"/>
              <a:t> linear regression (black dots) 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1350" dirty="0"/>
              <a:t>KNN (green curves)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endParaRPr lang="en-US" sz="1350" dirty="0"/>
          </a:p>
          <a:p>
            <a:r>
              <a:rPr lang="en-US" sz="2400" dirty="0"/>
              <a:t>Note: p=# of variables</a:t>
            </a:r>
          </a:p>
          <a:p>
            <a:r>
              <a:rPr lang="en-US" sz="2400" dirty="0"/>
              <a:t>KNN’s performance degrades as p increases</a:t>
            </a:r>
          </a:p>
        </p:txBody>
      </p:sp>
    </p:spTree>
    <p:extLst>
      <p:ext uri="{BB962C8B-B14F-4D97-AF65-F5344CB8AC3E}">
        <p14:creationId xmlns:p14="http://schemas.microsoft.com/office/powerpoint/2010/main" val="33306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06" y="91440"/>
            <a:ext cx="7886700" cy="7397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Bayes Error Rate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2346" y="110324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charset="2"/>
                  <a:buChar char="Ø"/>
                </a:pPr>
                <a:r>
                  <a:rPr lang="en-US" dirty="0" smtClean="0"/>
                  <a:t>The Bayes error rate refers to the lowest possible error rate that could be achieved if somehow we knew exactly what the “true” probability distribution of the data looked like.</a:t>
                </a:r>
              </a:p>
              <a:p>
                <a:pPr algn="just">
                  <a:buFont typeface="Wingdings" charset="2"/>
                  <a:buChar char="Ø"/>
                </a:pPr>
                <a:endParaRPr lang="en-US" dirty="0"/>
              </a:p>
              <a:p>
                <a:pPr algn="just">
                  <a:buFont typeface="Wingdings" charset="2"/>
                  <a:buChar char="Ø"/>
                </a:pPr>
                <a:r>
                  <a:rPr lang="en-US" dirty="0"/>
                  <a:t>On test data, no classifier (or stat. learning method) can get lower error rates than the Bayes error rate. </a:t>
                </a:r>
                <a:endParaRPr lang="en-US" dirty="0" smtClean="0"/>
              </a:p>
              <a:p>
                <a:pPr algn="just">
                  <a:buFont typeface="Wingdings" charset="2"/>
                  <a:buChar char="Ø"/>
                </a:pPr>
                <a:endParaRPr lang="en-US" dirty="0"/>
              </a:p>
              <a:p>
                <a:pPr algn="just">
                  <a:buFont typeface="Wingdings" charset="2"/>
                  <a:buChar char="Ø"/>
                </a:pPr>
                <a:r>
                  <a:rPr lang="en-US" dirty="0"/>
                  <a:t>Of course in real life problems the Bayes error rate can’t be calculated exactly</a:t>
                </a:r>
                <a:r>
                  <a:rPr lang="en-US" dirty="0" smtClean="0"/>
                  <a:t>.</a:t>
                </a:r>
              </a:p>
              <a:p>
                <a:pPr algn="just">
                  <a:buFont typeface="Wingdings" charset="2"/>
                  <a:buChar char="Ø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Assign a test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to class j for which P(Y=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j|X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is largest.</a:t>
                </a:r>
              </a:p>
              <a:p>
                <a:pPr algn="just">
                  <a:buFont typeface="Wingdings" charset="2"/>
                  <a:buChar char="Ø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346" y="1103249"/>
                <a:ext cx="7886700" cy="4351338"/>
              </a:xfrm>
              <a:blipFill rotWithShape="0">
                <a:blip r:embed="rId2"/>
                <a:stretch>
                  <a:fillRect l="-1159" t="-350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4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62023" y="357188"/>
            <a:ext cx="3821906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A Simple Example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81597" y="1095033"/>
            <a:ext cx="5653268" cy="47842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Bayes Optimal Classifier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t="19931" r="5831" b="21609"/>
          <a:stretch/>
        </p:blipFill>
        <p:spPr bwMode="auto">
          <a:xfrm>
            <a:off x="2514600" y="1943100"/>
            <a:ext cx="4293158" cy="388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94" y="112015"/>
            <a:ext cx="7886700" cy="9941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K-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earest Neighbors (KNN)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23544"/>
                <a:ext cx="8378190" cy="5431536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3600" dirty="0" smtClean="0"/>
                  <a:t>k Nearest Neighbors is a flexible approach to estimate the Bayes Classifier.</a:t>
                </a:r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endParaRPr lang="en-US" sz="3600" dirty="0"/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3600" dirty="0"/>
                  <a:t>For any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given X </a:t>
                </a:r>
                <a:r>
                  <a:rPr lang="en-US" sz="3600" dirty="0">
                    <a:solidFill>
                      <a:srgbClr val="FF0000"/>
                    </a:solidFill>
                  </a:rPr>
                  <a:t>we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find the k closest neighbors</a:t>
                </a:r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to X </a:t>
                </a:r>
                <a:r>
                  <a:rPr lang="en-US" sz="3600" dirty="0"/>
                  <a:t>in the training data, and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examine their corresponding Y</a:t>
                </a:r>
                <a:r>
                  <a:rPr lang="en-US" sz="3600" b="1" dirty="0" smtClean="0"/>
                  <a:t>.</a:t>
                </a:r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endParaRPr lang="en-US" sz="3600" dirty="0"/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3600" dirty="0"/>
                  <a:t>If the majority of the Y’s are orange we predict orange otherwise guess blue</a:t>
                </a:r>
                <a:r>
                  <a:rPr lang="en-US" sz="3600" dirty="0" smtClean="0"/>
                  <a:t>.</a:t>
                </a:r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endParaRPr lang="en-US" sz="3600" dirty="0"/>
              </a:p>
              <a:p>
                <a:pPr algn="just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3600" dirty="0"/>
                  <a:t>The </a:t>
                </a:r>
                <a:r>
                  <a:rPr lang="en-US" sz="3600" b="1" i="1" dirty="0">
                    <a:solidFill>
                      <a:srgbClr val="FF0000"/>
                    </a:solidFill>
                  </a:rPr>
                  <a:t>smaller that k </a:t>
                </a:r>
                <a:r>
                  <a:rPr lang="en-US" sz="3600" dirty="0"/>
                  <a:t>is the </a:t>
                </a:r>
                <a:r>
                  <a:rPr lang="en-US" sz="3600" b="1" i="1" dirty="0">
                    <a:solidFill>
                      <a:srgbClr val="FF0000"/>
                    </a:solidFill>
                  </a:rPr>
                  <a:t>more flexible the method </a:t>
                </a:r>
                <a:r>
                  <a:rPr lang="en-US" sz="3600" dirty="0"/>
                  <a:t>will be</a:t>
                </a:r>
                <a:r>
                  <a:rPr lang="en-US" sz="36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3600" dirty="0" smtClean="0"/>
              </a:p>
              <a:p>
                <a:pPr algn="just">
                  <a:buFont typeface="Wingdings" charset="2"/>
                  <a:buChar char="Ø"/>
                </a:pPr>
                <a:r>
                  <a:rPr lang="en-US" sz="3600" b="1" dirty="0" smtClean="0">
                    <a:solidFill>
                      <a:srgbClr val="FF0000"/>
                    </a:solidFill>
                  </a:rPr>
                  <a:t>KNN classifier first identifies the K points in the training data that are closest to the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 (represented </a:t>
                </a:r>
                <a:r>
                  <a:rPr lang="en-US" sz="3600" b="1" dirty="0" smtClean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  </m:t>
                    </m:r>
                  </m:oMath>
                </a14:m>
                <a:r>
                  <a:rPr lang="en-US" sz="3600" dirty="0" smtClean="0"/>
                  <a:t>Then estimates the conditional probability for class j. Finally classifies the test point to the class with the largest probability.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23544"/>
                <a:ext cx="8378190" cy="5431536"/>
              </a:xfrm>
              <a:blipFill rotWithShape="0">
                <a:blip r:embed="rId2"/>
                <a:stretch>
                  <a:fillRect l="-655" t="-2132" r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94" y="78487"/>
            <a:ext cx="7886700" cy="9941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KNN Example with k = 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3" y="1124712"/>
            <a:ext cx="7865383" cy="3473959"/>
          </a:xfrm>
        </p:spPr>
      </p:pic>
      <p:sp>
        <p:nvSpPr>
          <p:cNvPr id="3" name="TextBox 2"/>
          <p:cNvSpPr txBox="1"/>
          <p:nvPr/>
        </p:nvSpPr>
        <p:spPr>
          <a:xfrm>
            <a:off x="329184" y="4903471"/>
            <a:ext cx="843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test observation belongs to the most commonly-occurring class (in this case; blue)</a:t>
            </a:r>
          </a:p>
          <a:p>
            <a:r>
              <a:rPr lang="en-US" sz="2400" dirty="0"/>
              <a:t>Right: The KNN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12683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180595"/>
            <a:ext cx="7886700" cy="66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Simulated Data: K = 10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847324"/>
            <a:ext cx="5945581" cy="4262434"/>
          </a:xfrm>
        </p:spPr>
      </p:pic>
      <p:sp>
        <p:nvSpPr>
          <p:cNvPr id="6" name="TextBox 5"/>
          <p:cNvSpPr txBox="1"/>
          <p:nvPr/>
        </p:nvSpPr>
        <p:spPr>
          <a:xfrm>
            <a:off x="722376" y="5176267"/>
            <a:ext cx="806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black curve indicates the KNN decision boundary K=10</a:t>
            </a:r>
          </a:p>
          <a:p>
            <a:r>
              <a:rPr lang="en-US" sz="2400" dirty="0"/>
              <a:t>The purple dashed line is the Bayes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42916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66" y="98299"/>
            <a:ext cx="7886700" cy="6515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 = 1 and K = 100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5" y="692182"/>
            <a:ext cx="8983165" cy="3728182"/>
          </a:xfrm>
        </p:spPr>
      </p:pic>
      <p:sp>
        <p:nvSpPr>
          <p:cNvPr id="3" name="TextBox 2"/>
          <p:cNvSpPr txBox="1"/>
          <p:nvPr/>
        </p:nvSpPr>
        <p:spPr>
          <a:xfrm>
            <a:off x="265176" y="4661437"/>
            <a:ext cx="8732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decision boundary is overly flexible when K=1</a:t>
            </a:r>
          </a:p>
          <a:p>
            <a:r>
              <a:rPr lang="en-US" sz="2400" dirty="0"/>
              <a:t>The decision boundary is not sufficiently flexible when K=100</a:t>
            </a:r>
          </a:p>
          <a:p>
            <a:r>
              <a:rPr lang="en-US" sz="2400" b="1" dirty="0"/>
              <a:t>Bayes decision boundary </a:t>
            </a:r>
            <a:r>
              <a:rPr lang="en-US" sz="2400" dirty="0"/>
              <a:t>is in </a:t>
            </a:r>
            <a:r>
              <a:rPr lang="en-US" sz="2400" b="1" dirty="0"/>
              <a:t>purple dashed lines </a:t>
            </a:r>
          </a:p>
          <a:p>
            <a:r>
              <a:rPr lang="en-US" sz="2400" dirty="0"/>
              <a:t>KNN decision boundaries are solid black lines</a:t>
            </a:r>
          </a:p>
        </p:txBody>
      </p:sp>
    </p:spTree>
    <p:extLst>
      <p:ext uri="{BB962C8B-B14F-4D97-AF65-F5344CB8AC3E}">
        <p14:creationId xmlns:p14="http://schemas.microsoft.com/office/powerpoint/2010/main" val="15929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163959"/>
            <a:ext cx="7886700" cy="9241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Training vs. Test Error Rates on the Simulated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29768" y="1442532"/>
            <a:ext cx="2624328" cy="5095427"/>
          </a:xfrm>
        </p:spPr>
        <p:txBody>
          <a:bodyPr>
            <a:no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/>
              <a:t>Notice that training error rates keep going down </a:t>
            </a:r>
            <a:r>
              <a:rPr lang="en-US" sz="2400" b="1" dirty="0">
                <a:solidFill>
                  <a:srgbClr val="FF0000"/>
                </a:solidFill>
              </a:rPr>
              <a:t>as k decreases</a:t>
            </a:r>
            <a:r>
              <a:rPr lang="en-US" sz="2400" dirty="0"/>
              <a:t> or equivalently as the </a:t>
            </a:r>
            <a:r>
              <a:rPr lang="en-US" sz="2400" b="1" dirty="0">
                <a:solidFill>
                  <a:srgbClr val="FF0000"/>
                </a:solidFill>
              </a:rPr>
              <a:t>flexibility increases</a:t>
            </a:r>
            <a:r>
              <a:rPr lang="en-US" sz="2400" dirty="0"/>
              <a:t>.</a:t>
            </a:r>
          </a:p>
          <a:p>
            <a:pPr eaLnBrk="1" hangingPunct="1">
              <a:buFont typeface="Wingdings" charset="2"/>
              <a:buChar char="Ø"/>
            </a:pPr>
            <a:endParaRPr lang="en-US" sz="2400" dirty="0"/>
          </a:p>
          <a:p>
            <a:pPr eaLnBrk="1" hangingPunct="1">
              <a:buFont typeface="Wingdings" charset="2"/>
              <a:buChar char="Ø"/>
            </a:pPr>
            <a:r>
              <a:rPr lang="en-US" sz="2400" dirty="0"/>
              <a:t>However, </a:t>
            </a:r>
            <a:r>
              <a:rPr lang="en-US" sz="2400" b="1" dirty="0">
                <a:solidFill>
                  <a:srgbClr val="FF0000"/>
                </a:solidFill>
              </a:rPr>
              <a:t>the test error rate at first decreases but then starts to increase </a:t>
            </a:r>
            <a:r>
              <a:rPr lang="en-US" sz="2400" dirty="0"/>
              <a:t>again.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254" y="1252728"/>
            <a:ext cx="5472100" cy="40050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6660" y="5698998"/>
            <a:ext cx="538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jumpiness of the curves is due to small size of the 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5138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22" y="99951"/>
            <a:ext cx="7886700" cy="71386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Fundamental Picture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65760" y="1463041"/>
            <a:ext cx="3145536" cy="3767282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Char char="Ø"/>
            </a:pPr>
            <a:r>
              <a:rPr lang="en-US" sz="2400" dirty="0"/>
              <a:t>In general training errors will always decline.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400" dirty="0"/>
              <a:t>However, test errors will decline at first (as reductions in bias dominate) but will then start to increase again (as increases in variance dominate).</a:t>
            </a:r>
          </a:p>
          <a:p>
            <a:pPr eaLnBrk="1" hangingPunct="1">
              <a:buFont typeface="Wingdings" charset="2"/>
              <a:buChar char="Ø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32217" r="15088" b="37547"/>
          <a:stretch>
            <a:fillRect/>
          </a:stretch>
        </p:blipFill>
        <p:spPr bwMode="auto">
          <a:xfrm>
            <a:off x="3771900" y="1335024"/>
            <a:ext cx="5306748" cy="355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176" y="5637276"/>
            <a:ext cx="8714232" cy="800100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500" dirty="0">
                <a:latin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</a:rPr>
              <a:t>We must always keep this picture in mind when choosing a learning method.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More flexible/complicated is not always better! </a:t>
            </a:r>
          </a:p>
        </p:txBody>
      </p:sp>
    </p:spTree>
    <p:extLst>
      <p:ext uri="{BB962C8B-B14F-4D97-AF65-F5344CB8AC3E}">
        <p14:creationId xmlns:p14="http://schemas.microsoft.com/office/powerpoint/2010/main" val="8851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1611" y="31546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38428" y="1494330"/>
            <a:ext cx="7539228" cy="43761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/>
              <a:t>In this session you learn:</a:t>
            </a:r>
          </a:p>
          <a:p>
            <a:r>
              <a:rPr lang="en-US" altLang="en-US" sz="2400" dirty="0"/>
              <a:t>To use quadratic terms in a regression model</a:t>
            </a:r>
          </a:p>
          <a:p>
            <a:r>
              <a:rPr lang="en-US" altLang="en-US" sz="2400" dirty="0"/>
              <a:t>To use transformed variables in a regression model</a:t>
            </a:r>
          </a:p>
          <a:p>
            <a:r>
              <a:rPr lang="en-US" altLang="en-US" sz="2400" dirty="0"/>
              <a:t>To measure the correlation among the independent variables</a:t>
            </a:r>
          </a:p>
          <a:p>
            <a:r>
              <a:rPr lang="en-US" altLang="en-US" sz="2400" dirty="0"/>
              <a:t>To build a regression model using either the stepwise or best-subsets approach</a:t>
            </a:r>
          </a:p>
          <a:p>
            <a:r>
              <a:rPr lang="en-US" altLang="en-US" sz="2400" dirty="0"/>
              <a:t>To avoid the pitfalls involved in developing a multiple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575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622" y="1074420"/>
            <a:ext cx="8382762" cy="443941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en-US" altLang="en-US" dirty="0"/>
              <a:t>The relationship between the dependent variable and an independent variable may not be linear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Can review the scatter plot to check for  non-linear relationships</a:t>
            </a:r>
          </a:p>
          <a:p>
            <a:pPr>
              <a:spcBef>
                <a:spcPct val="25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Example:</a:t>
            </a:r>
            <a:r>
              <a:rPr lang="en-US" altLang="en-US" dirty="0"/>
              <a:t> Quadratic model </a:t>
            </a:r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>
              <a:spcBef>
                <a:spcPct val="25000"/>
              </a:spcBef>
            </a:pPr>
            <a:r>
              <a:rPr lang="en-US" altLang="en-US" sz="2800" dirty="0"/>
              <a:t>The second independent variable is the square of the first variable</a:t>
            </a:r>
            <a:endParaRPr lang="en-US" altLang="en-US" sz="2800" baseline="30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3343" y="114300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Nonlinear Relationships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54863"/>
              </p:ext>
            </p:extLst>
          </p:nvPr>
        </p:nvGraphicFramePr>
        <p:xfrm>
          <a:off x="2395514" y="3436669"/>
          <a:ext cx="4261318" cy="61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3" imgW="1663700" imgH="241300" progId="Equation.3">
                  <p:embed/>
                </p:oleObj>
              </mc:Choice>
              <mc:Fallback>
                <p:oleObj name="Equation" r:id="rId3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14" y="3436669"/>
                        <a:ext cx="4261318" cy="61212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2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05035" y="169164"/>
            <a:ext cx="6598301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Quadratic Regression Model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3170635"/>
            <a:ext cx="8229600" cy="32758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= Y intercept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= regression coefficient for linear effect of X on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= regression coefficient for quadratic effect on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l-GR" altLang="en-US" dirty="0">
                <a:sym typeface="Symbol" panose="05050102010706020507" pitchFamily="18" charset="2"/>
              </a:rPr>
              <a:t>ε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= random error in Y for observation i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97129"/>
              </p:ext>
            </p:extLst>
          </p:nvPr>
        </p:nvGraphicFramePr>
        <p:xfrm>
          <a:off x="1059790" y="1792224"/>
          <a:ext cx="6336944" cy="91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3" imgW="1663700" imgH="241300" progId="Equation.3">
                  <p:embed/>
                </p:oleObj>
              </mc:Choice>
              <mc:Fallback>
                <p:oleObj name="Equation" r:id="rId3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790" y="1792224"/>
                        <a:ext cx="6336944" cy="91221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5780" y="1298448"/>
            <a:ext cx="1810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Model form:</a:t>
            </a:r>
          </a:p>
        </p:txBody>
      </p:sp>
    </p:spTree>
    <p:extLst>
      <p:ext uri="{BB962C8B-B14F-4D97-AF65-F5344CB8AC3E}">
        <p14:creationId xmlns:p14="http://schemas.microsoft.com/office/powerpoint/2010/main" val="28401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99698" y="377006"/>
            <a:ext cx="360045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A Simple Example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79871" y="1160206"/>
            <a:ext cx="6833419" cy="5279923"/>
            <a:chOff x="960" y="1056"/>
            <a:chExt cx="3404" cy="3168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sz="1350" dirty="0"/>
                <a:t>ε</a:t>
              </a:r>
              <a:r>
                <a:rPr lang="en-US" sz="1350" baseline="-25000" dirty="0" err="1"/>
                <a:t>i</a:t>
              </a:r>
              <a:endParaRPr lang="el-GR" sz="1350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35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1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550" y="5143500"/>
            <a:ext cx="2457450" cy="52899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Linear fit does not give random residuals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0483" y="352044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Linear vs. Nonlinear Fit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51526" y="5143500"/>
            <a:ext cx="2125266" cy="52899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Nonlinear fit gives random residuals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89301" y="5093208"/>
            <a:ext cx="978694" cy="6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50" dirty="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64356" y="4289823"/>
            <a:ext cx="0" cy="8536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64357" y="4629150"/>
            <a:ext cx="263604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rot="12060000">
            <a:off x="838200" y="4024312"/>
            <a:ext cx="2268141" cy="1348979"/>
          </a:xfrm>
          <a:custGeom>
            <a:avLst/>
            <a:gdLst>
              <a:gd name="T0" fmla="*/ 2147483646 w 25178"/>
              <a:gd name="T1" fmla="*/ 2147483646 h 21600"/>
              <a:gd name="T2" fmla="*/ 0 w 25178"/>
              <a:gd name="T3" fmla="*/ 2147483646 h 21600"/>
              <a:gd name="T4" fmla="*/ 2147483646 w 25178"/>
              <a:gd name="T5" fmla="*/ 0 h 21600"/>
              <a:gd name="T6" fmla="*/ 0 60000 65536"/>
              <a:gd name="T7" fmla="*/ 0 60000 65536"/>
              <a:gd name="T8" fmla="*/ 0 60000 65536"/>
              <a:gd name="T9" fmla="*/ 0 w 25178"/>
              <a:gd name="T10" fmla="*/ 0 h 21600"/>
              <a:gd name="T11" fmla="*/ 25178 w 2517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Arc 9"/>
          <p:cNvSpPr>
            <a:spLocks/>
          </p:cNvSpPr>
          <p:nvPr/>
        </p:nvSpPr>
        <p:spPr bwMode="auto">
          <a:xfrm rot="12060000">
            <a:off x="971551" y="4651773"/>
            <a:ext cx="2126456" cy="1348978"/>
          </a:xfrm>
          <a:custGeom>
            <a:avLst/>
            <a:gdLst>
              <a:gd name="T0" fmla="*/ 2147483646 w 23609"/>
              <a:gd name="T1" fmla="*/ 2147483646 h 21600"/>
              <a:gd name="T2" fmla="*/ 0 w 23609"/>
              <a:gd name="T3" fmla="*/ 2147483646 h 21600"/>
              <a:gd name="T4" fmla="*/ 2147483646 w 23609"/>
              <a:gd name="T5" fmla="*/ 0 h 21600"/>
              <a:gd name="T6" fmla="*/ 0 60000 65536"/>
              <a:gd name="T7" fmla="*/ 0 60000 65536"/>
              <a:gd name="T8" fmla="*/ 0 60000 65536"/>
              <a:gd name="T9" fmla="*/ 0 w 23609"/>
              <a:gd name="T10" fmla="*/ 0 h 21600"/>
              <a:gd name="T11" fmla="*/ 23609 w 2360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5806" y="4857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964406" y="4857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2050256" y="4343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221706" y="4229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450306" y="4572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50156" y="4743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2514600" y="4343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686050" y="4743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686050" y="4514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14650" y="4629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2221706" y="4514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1707356" y="4514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1878806" y="4286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1593056" y="4286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907256" y="4629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078706" y="4514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1307306" y="4572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1935956" y="4514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1364456" y="4343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028950" y="4857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535906" y="4629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200400" y="4457701"/>
            <a:ext cx="28575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X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 rot="16200000">
            <a:off x="-113110" y="4512218"/>
            <a:ext cx="978694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/>
              <a:t>residuals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4830032" y="4632722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4830032" y="4171950"/>
            <a:ext cx="0" cy="97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7408926" y="4457701"/>
            <a:ext cx="300038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X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862180" y="4289822"/>
            <a:ext cx="239672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919330" y="4975622"/>
            <a:ext cx="233957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344382" y="44612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115782" y="43469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4830032" y="4747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944332" y="4575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4887182" y="43469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5630132" y="4575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5630132" y="42898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115782" y="4747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6201632" y="42898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5858732" y="44041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5744432" y="48041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5401532" y="4747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6715982" y="44612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201632" y="4747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5973032" y="46327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6715982" y="46898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6315932" y="4575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6430232" y="48041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>
            <a:off x="6487382" y="44041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>
            <a:off x="7001732" y="48041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>
            <a:off x="6887432" y="43469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>
            <a:off x="7173182" y="45184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>
            <a:off x="6887432" y="4575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64356" y="263247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564356" y="37719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 flipV="1">
            <a:off x="564357" y="2514600"/>
            <a:ext cx="2693194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14317620">
            <a:off x="850106" y="3543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14317620">
            <a:off x="1135856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14317620">
            <a:off x="2164556" y="2571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14317620">
            <a:off x="2336006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14317620">
            <a:off x="2686050" y="2457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14317620">
            <a:off x="1364456" y="3257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14317620">
            <a:off x="2564606" y="2686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4317620">
            <a:off x="2857500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14317620">
            <a:off x="2857500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rot="14317620">
            <a:off x="3086100" y="2571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 rot="14317620">
            <a:off x="2457450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" name="Oval 75"/>
          <p:cNvSpPr>
            <a:spLocks noChangeArrowheads="1"/>
          </p:cNvSpPr>
          <p:nvPr/>
        </p:nvSpPr>
        <p:spPr bwMode="auto">
          <a:xfrm rot="14317620">
            <a:off x="1821656" y="2857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6" name="Oval 76"/>
          <p:cNvSpPr>
            <a:spLocks noChangeArrowheads="1"/>
          </p:cNvSpPr>
          <p:nvPr/>
        </p:nvSpPr>
        <p:spPr bwMode="auto">
          <a:xfrm rot="14317620">
            <a:off x="1935956" y="2571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7" name="Oval 77"/>
          <p:cNvSpPr>
            <a:spLocks noChangeArrowheads="1"/>
          </p:cNvSpPr>
          <p:nvPr/>
        </p:nvSpPr>
        <p:spPr bwMode="auto">
          <a:xfrm rot="14317620">
            <a:off x="1714500" y="2628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 rot="14317620">
            <a:off x="1021556" y="3257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 rot="14317620">
            <a:off x="1193006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0" name="Oval 80"/>
          <p:cNvSpPr>
            <a:spLocks noChangeArrowheads="1"/>
          </p:cNvSpPr>
          <p:nvPr/>
        </p:nvSpPr>
        <p:spPr bwMode="auto">
          <a:xfrm rot="14317620">
            <a:off x="1421606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1" name="Oval 81"/>
          <p:cNvSpPr>
            <a:spLocks noChangeArrowheads="1"/>
          </p:cNvSpPr>
          <p:nvPr/>
        </p:nvSpPr>
        <p:spPr bwMode="auto">
          <a:xfrm rot="14317620">
            <a:off x="2050256" y="2800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rot="14317620">
            <a:off x="1478756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rot="14317620">
            <a:off x="3143250" y="2800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rot="14317620">
            <a:off x="1650206" y="3028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400050" y="22860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Y</a:t>
            </a: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3028950" y="3600451"/>
            <a:ext cx="3500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X</a:t>
            </a: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 rot="16200000">
            <a:off x="4125135" y="4457354"/>
            <a:ext cx="978694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dirty="0"/>
              <a:t>residuals</a:t>
            </a: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4064508" y="2160270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4772882" y="257532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772882" y="37147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1" name="Oval 91"/>
          <p:cNvSpPr>
            <a:spLocks noChangeArrowheads="1"/>
          </p:cNvSpPr>
          <p:nvPr/>
        </p:nvSpPr>
        <p:spPr bwMode="auto">
          <a:xfrm rot="14317620">
            <a:off x="5058632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2" name="Oval 92"/>
          <p:cNvSpPr>
            <a:spLocks noChangeArrowheads="1"/>
          </p:cNvSpPr>
          <p:nvPr/>
        </p:nvSpPr>
        <p:spPr bwMode="auto">
          <a:xfrm rot="14317620">
            <a:off x="5344382" y="3371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 rot="14317620">
            <a:off x="6373082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rot="14317620">
            <a:off x="6544532" y="2686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rot="14317620">
            <a:off x="6894576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rot="14317620">
            <a:off x="5572982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 rot="14317620">
            <a:off x="6773132" y="2628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8" name="Oval 98"/>
          <p:cNvSpPr>
            <a:spLocks noChangeArrowheads="1"/>
          </p:cNvSpPr>
          <p:nvPr/>
        </p:nvSpPr>
        <p:spPr bwMode="auto">
          <a:xfrm rot="14317620">
            <a:off x="7066026" y="2686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9" name="Oval 99"/>
          <p:cNvSpPr>
            <a:spLocks noChangeArrowheads="1"/>
          </p:cNvSpPr>
          <p:nvPr/>
        </p:nvSpPr>
        <p:spPr bwMode="auto">
          <a:xfrm rot="14317620">
            <a:off x="7066026" y="2457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0" name="Oval 100"/>
          <p:cNvSpPr>
            <a:spLocks noChangeArrowheads="1"/>
          </p:cNvSpPr>
          <p:nvPr/>
        </p:nvSpPr>
        <p:spPr bwMode="auto">
          <a:xfrm rot="14317620">
            <a:off x="7294626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1" name="Oval 101"/>
          <p:cNvSpPr>
            <a:spLocks noChangeArrowheads="1"/>
          </p:cNvSpPr>
          <p:nvPr/>
        </p:nvSpPr>
        <p:spPr bwMode="auto">
          <a:xfrm rot="14317620">
            <a:off x="6665976" y="2343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" name="Oval 102"/>
          <p:cNvSpPr>
            <a:spLocks noChangeArrowheads="1"/>
          </p:cNvSpPr>
          <p:nvPr/>
        </p:nvSpPr>
        <p:spPr bwMode="auto">
          <a:xfrm rot="14317620">
            <a:off x="6030182" y="2800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3" name="Oval 103"/>
          <p:cNvSpPr>
            <a:spLocks noChangeArrowheads="1"/>
          </p:cNvSpPr>
          <p:nvPr/>
        </p:nvSpPr>
        <p:spPr bwMode="auto">
          <a:xfrm rot="14317620">
            <a:off x="6144482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4" name="Oval 104"/>
          <p:cNvSpPr>
            <a:spLocks noChangeArrowheads="1"/>
          </p:cNvSpPr>
          <p:nvPr/>
        </p:nvSpPr>
        <p:spPr bwMode="auto">
          <a:xfrm rot="14317620">
            <a:off x="5923026" y="2571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5" name="Oval 105"/>
          <p:cNvSpPr>
            <a:spLocks noChangeArrowheads="1"/>
          </p:cNvSpPr>
          <p:nvPr/>
        </p:nvSpPr>
        <p:spPr bwMode="auto">
          <a:xfrm rot="14317620">
            <a:off x="5230082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6" name="Oval 106"/>
          <p:cNvSpPr>
            <a:spLocks noChangeArrowheads="1"/>
          </p:cNvSpPr>
          <p:nvPr/>
        </p:nvSpPr>
        <p:spPr bwMode="auto">
          <a:xfrm rot="14317620">
            <a:off x="5401532" y="3028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7" name="Oval 107"/>
          <p:cNvSpPr>
            <a:spLocks noChangeArrowheads="1"/>
          </p:cNvSpPr>
          <p:nvPr/>
        </p:nvSpPr>
        <p:spPr bwMode="auto">
          <a:xfrm rot="14317620">
            <a:off x="5630132" y="3028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8" name="Oval 108"/>
          <p:cNvSpPr>
            <a:spLocks noChangeArrowheads="1"/>
          </p:cNvSpPr>
          <p:nvPr/>
        </p:nvSpPr>
        <p:spPr bwMode="auto">
          <a:xfrm rot="14317620">
            <a:off x="6258782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9" name="Oval 109"/>
          <p:cNvSpPr>
            <a:spLocks noChangeArrowheads="1"/>
          </p:cNvSpPr>
          <p:nvPr/>
        </p:nvSpPr>
        <p:spPr bwMode="auto">
          <a:xfrm rot="14317620">
            <a:off x="5637276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0" name="Oval 110"/>
          <p:cNvSpPr>
            <a:spLocks noChangeArrowheads="1"/>
          </p:cNvSpPr>
          <p:nvPr/>
        </p:nvSpPr>
        <p:spPr bwMode="auto">
          <a:xfrm rot="14317620">
            <a:off x="7351776" y="2743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1" name="Oval 111"/>
          <p:cNvSpPr>
            <a:spLocks noChangeArrowheads="1"/>
          </p:cNvSpPr>
          <p:nvPr/>
        </p:nvSpPr>
        <p:spPr bwMode="auto">
          <a:xfrm rot="14317620">
            <a:off x="5858732" y="2971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4453128" y="221056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Y</a:t>
            </a:r>
          </a:p>
        </p:txBody>
      </p:sp>
      <p:sp>
        <p:nvSpPr>
          <p:cNvPr id="113" name="Rectangle 113"/>
          <p:cNvSpPr>
            <a:spLocks noChangeArrowheads="1"/>
          </p:cNvSpPr>
          <p:nvPr/>
        </p:nvSpPr>
        <p:spPr bwMode="auto">
          <a:xfrm>
            <a:off x="7237476" y="3543301"/>
            <a:ext cx="3500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X</a:t>
            </a:r>
          </a:p>
        </p:txBody>
      </p:sp>
      <p:sp>
        <p:nvSpPr>
          <p:cNvPr id="114" name="Freeform 114"/>
          <p:cNvSpPr>
            <a:spLocks/>
          </p:cNvSpPr>
          <p:nvPr/>
        </p:nvSpPr>
        <p:spPr bwMode="auto">
          <a:xfrm>
            <a:off x="5122926" y="2571750"/>
            <a:ext cx="2400300" cy="1085850"/>
          </a:xfrm>
          <a:custGeom>
            <a:avLst/>
            <a:gdLst>
              <a:gd name="T0" fmla="*/ 0 w 2016"/>
              <a:gd name="T1" fmla="*/ 2147483646 h 912"/>
              <a:gd name="T2" fmla="*/ 2147483646 w 2016"/>
              <a:gd name="T3" fmla="*/ 2147483646 h 912"/>
              <a:gd name="T4" fmla="*/ 2147483646 w 2016"/>
              <a:gd name="T5" fmla="*/ 2147483646 h 912"/>
              <a:gd name="T6" fmla="*/ 0 60000 65536"/>
              <a:gd name="T7" fmla="*/ 0 60000 65536"/>
              <a:gd name="T8" fmla="*/ 0 60000 65536"/>
              <a:gd name="T9" fmla="*/ 0 w 2016"/>
              <a:gd name="T10" fmla="*/ 0 h 912"/>
              <a:gd name="T11" fmla="*/ 2016 w 201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912">
                <a:moveTo>
                  <a:pt x="0" y="912"/>
                </a:moveTo>
                <a:cubicBezTo>
                  <a:pt x="264" y="600"/>
                  <a:pt x="528" y="288"/>
                  <a:pt x="864" y="144"/>
                </a:cubicBezTo>
                <a:cubicBezTo>
                  <a:pt x="1200" y="0"/>
                  <a:pt x="1824" y="64"/>
                  <a:pt x="2016" y="4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graphicFrame>
        <p:nvGraphicFramePr>
          <p:cNvPr id="1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2906" y="531495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Clip" r:id="rId3" imgW="1044349" imgH="1001561" progId="">
                  <p:embed/>
                </p:oleObj>
              </mc:Choice>
              <mc:Fallback>
                <p:oleObj name="Clip" r:id="rId3" imgW="1044349" imgH="1001561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" y="531495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87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77019" y="233172"/>
            <a:ext cx="6159389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Quadratic Regression Model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0100" y="2400300"/>
            <a:ext cx="5500688" cy="4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" y="2514600"/>
            <a:ext cx="5886450" cy="6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Quadratic models may be considered when the scatter plot takes on one of the following shapes: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14962" y="3300413"/>
            <a:ext cx="0" cy="10417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14962" y="4342210"/>
            <a:ext cx="1156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 rot="10740000">
            <a:off x="1386412" y="3271838"/>
            <a:ext cx="619125" cy="962025"/>
          </a:xfrm>
          <a:custGeom>
            <a:avLst/>
            <a:gdLst>
              <a:gd name="T0" fmla="*/ 0 w 21526"/>
              <a:gd name="T1" fmla="*/ 0 h 21600"/>
              <a:gd name="T2" fmla="*/ 2147483646 w 21526"/>
              <a:gd name="T3" fmla="*/ 2147483646 h 21600"/>
              <a:gd name="T4" fmla="*/ 0 w 21526"/>
              <a:gd name="T5" fmla="*/ 2147483646 h 21600"/>
              <a:gd name="T6" fmla="*/ 0 60000 65536"/>
              <a:gd name="T7" fmla="*/ 0 60000 65536"/>
              <a:gd name="T8" fmla="*/ 0 60000 65536"/>
              <a:gd name="T9" fmla="*/ 0 w 21526"/>
              <a:gd name="T10" fmla="*/ 0 h 21600"/>
              <a:gd name="T11" fmla="*/ 21526 w 215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6" h="21600" fill="none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</a:path>
              <a:path w="21526" h="21600" stroke="0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59152" y="4286250"/>
            <a:ext cx="3429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X</a:t>
            </a:r>
            <a:r>
              <a:rPr lang="en-US" altLang="en-US" sz="1500" b="1" baseline="-25000"/>
              <a:t>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96112" y="3218688"/>
            <a:ext cx="28336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 dirty="0"/>
              <a:t>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701112" y="4342210"/>
            <a:ext cx="1156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701112" y="3300413"/>
            <a:ext cx="0" cy="10417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929462" y="3300413"/>
            <a:ext cx="0" cy="10417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358462" y="3300413"/>
            <a:ext cx="0" cy="104179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929462" y="4342210"/>
            <a:ext cx="1156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58462" y="4342210"/>
            <a:ext cx="1156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 rot="60000">
            <a:off x="4858274" y="3371850"/>
            <a:ext cx="619125" cy="962025"/>
          </a:xfrm>
          <a:custGeom>
            <a:avLst/>
            <a:gdLst>
              <a:gd name="T0" fmla="*/ 0 w 21526"/>
              <a:gd name="T1" fmla="*/ 0 h 21600"/>
              <a:gd name="T2" fmla="*/ 2147483646 w 21526"/>
              <a:gd name="T3" fmla="*/ 2147483646 h 21600"/>
              <a:gd name="T4" fmla="*/ 0 w 21526"/>
              <a:gd name="T5" fmla="*/ 2147483646 h 21600"/>
              <a:gd name="T6" fmla="*/ 0 60000 65536"/>
              <a:gd name="T7" fmla="*/ 0 60000 65536"/>
              <a:gd name="T8" fmla="*/ 0 60000 65536"/>
              <a:gd name="T9" fmla="*/ 0 w 21526"/>
              <a:gd name="T10" fmla="*/ 0 h 21600"/>
              <a:gd name="T11" fmla="*/ 21526 w 215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6" h="21600" fill="none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</a:path>
              <a:path w="21526" h="21600" stroke="0" extrusionOk="0">
                <a:moveTo>
                  <a:pt x="-1" y="0"/>
                </a:moveTo>
                <a:cubicBezTo>
                  <a:pt x="11234" y="0"/>
                  <a:pt x="20593" y="8612"/>
                  <a:pt x="21525" y="198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3100912" y="3256360"/>
            <a:ext cx="733425" cy="9620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Arc 18"/>
          <p:cNvSpPr>
            <a:spLocks/>
          </p:cNvSpPr>
          <p:nvPr/>
        </p:nvSpPr>
        <p:spPr bwMode="auto">
          <a:xfrm rot="460171">
            <a:off x="6702552" y="3314700"/>
            <a:ext cx="561975" cy="962025"/>
          </a:xfrm>
          <a:custGeom>
            <a:avLst/>
            <a:gdLst>
              <a:gd name="T0" fmla="*/ 0 w 21599"/>
              <a:gd name="T1" fmla="*/ 2147483646 h 21600"/>
              <a:gd name="T2" fmla="*/ 2147483646 w 21599"/>
              <a:gd name="T3" fmla="*/ 0 h 21600"/>
              <a:gd name="T4" fmla="*/ 2147483646 w 21599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39"/>
                </a:moveTo>
                <a:cubicBezTo>
                  <a:pt x="87" y="9591"/>
                  <a:pt x="9704" y="25"/>
                  <a:pt x="21553" y="0"/>
                </a:cubicBezTo>
              </a:path>
              <a:path w="21599" h="21600" stroke="0" extrusionOk="0">
                <a:moveTo>
                  <a:pt x="-1" y="21439"/>
                </a:moveTo>
                <a:cubicBezTo>
                  <a:pt x="87" y="9591"/>
                  <a:pt x="9704" y="25"/>
                  <a:pt x="21553" y="0"/>
                </a:cubicBezTo>
                <a:lnTo>
                  <a:pt x="21599" y="21600"/>
                </a:lnTo>
                <a:lnTo>
                  <a:pt x="-1" y="21439"/>
                </a:lnTo>
                <a:close/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45302" y="4286250"/>
            <a:ext cx="40005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X</a:t>
            </a:r>
            <a:r>
              <a:rPr lang="en-US" altLang="en-US" sz="1500" b="1" baseline="-25000"/>
              <a:t>1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073652" y="4286250"/>
            <a:ext cx="3429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X</a:t>
            </a:r>
            <a:r>
              <a:rPr lang="en-US" altLang="en-US" sz="1500" b="1" baseline="-25000"/>
              <a:t>1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131052" y="3200400"/>
            <a:ext cx="28336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Y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473702" y="3200400"/>
            <a:ext cx="28336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Y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4902" y="3200400"/>
            <a:ext cx="28336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Y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387602" y="4400551"/>
            <a:ext cx="80010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&lt; 0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159252" y="44005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&gt; 0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930902" y="44005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&lt; 0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588252" y="44005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 &gt; 0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759202" y="5143501"/>
            <a:ext cx="3314700" cy="482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350"/>
              <a:t>β</a:t>
            </a:r>
            <a:r>
              <a:rPr lang="en-US" altLang="en-US" sz="1350" baseline="-25000"/>
              <a:t>1</a:t>
            </a:r>
            <a:r>
              <a:rPr lang="en-US" altLang="en-US" sz="1350"/>
              <a:t>  = the coefficient of the linear term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350"/>
              <a:t>β</a:t>
            </a:r>
            <a:r>
              <a:rPr lang="en-US" altLang="en-US" sz="1350" baseline="-25000"/>
              <a:t>2</a:t>
            </a:r>
            <a:r>
              <a:rPr lang="en-US" altLang="en-US" sz="1350"/>
              <a:t>  = the coefficient of the squared term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388352" y="4286250"/>
            <a:ext cx="3429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 b="1"/>
              <a:t>X</a:t>
            </a:r>
            <a:r>
              <a:rPr lang="en-US" altLang="en-US" sz="1500" b="1" baseline="-25000"/>
              <a:t>1</a:t>
            </a: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790397"/>
              </p:ext>
            </p:extLst>
          </p:nvPr>
        </p:nvGraphicFramePr>
        <p:xfrm>
          <a:off x="2002060" y="1353312"/>
          <a:ext cx="5081900" cy="72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3" imgW="1663700" imgH="241300" progId="Equation.3">
                  <p:embed/>
                </p:oleObj>
              </mc:Choice>
              <mc:Fallback>
                <p:oleObj name="Equation" r:id="rId3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060" y="1353312"/>
                        <a:ext cx="5081900" cy="72999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387602" y="4743451"/>
            <a:ext cx="80010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&gt; 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159252" y="47434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&gt; 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30902" y="47434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&lt; 0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588252" y="4743451"/>
            <a:ext cx="10263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n-US" sz="1800" b="1"/>
              <a:t>β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&lt; 0</a:t>
            </a:r>
          </a:p>
        </p:txBody>
      </p:sp>
    </p:spTree>
    <p:extLst>
      <p:ext uri="{BB962C8B-B14F-4D97-AF65-F5344CB8AC3E}">
        <p14:creationId xmlns:p14="http://schemas.microsoft.com/office/powerpoint/2010/main" val="8630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2804922" y="4572000"/>
            <a:ext cx="1485900" cy="5143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8449" y="162306"/>
            <a:ext cx="7379208" cy="8001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Testing the Overall </a:t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>Quadratic Model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89404" y="3106674"/>
            <a:ext cx="6286500" cy="1941557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dirty="0" smtClean="0"/>
              <a:t>Test for Overall Relationship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 </a:t>
            </a:r>
            <a:r>
              <a:rPr lang="en-US" altLang="en-US" sz="1500" dirty="0"/>
              <a:t>(no overall relationship between X and Y)</a:t>
            </a:r>
            <a:endParaRPr lang="el-GR" altLang="en-US" sz="15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H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:</a:t>
            </a:r>
            <a:r>
              <a:rPr lang="en-US" altLang="en-US" sz="1500" dirty="0"/>
              <a:t>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and/or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≠ 0 </a:t>
            </a:r>
            <a:r>
              <a:rPr lang="en-US" altLang="en-US" sz="1500" dirty="0"/>
              <a:t>(there is a relationship between X and </a:t>
            </a:r>
          </a:p>
          <a:p>
            <a:pPr lvl="1" eaLnBrk="1" hangingPunct="1"/>
            <a:endParaRPr lang="en-US" altLang="en-US" sz="15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</a:t>
            </a:r>
            <a:r>
              <a:rPr lang="en-US" altLang="en-US" baseline="-25000" dirty="0" smtClean="0"/>
              <a:t>STAT</a:t>
            </a:r>
            <a:r>
              <a:rPr lang="en-US" altLang="en-US" dirty="0" smtClean="0"/>
              <a:t> =</a:t>
            </a:r>
            <a:endParaRPr lang="en-US" altLang="en-US" sz="1500" dirty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98589"/>
              </p:ext>
            </p:extLst>
          </p:nvPr>
        </p:nvGraphicFramePr>
        <p:xfrm>
          <a:off x="2752344" y="2034583"/>
          <a:ext cx="3871103" cy="69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Equation" r:id="rId3" imgW="1409088" imgH="253890" progId="Equation.3">
                  <p:embed/>
                </p:oleObj>
              </mc:Choice>
              <mc:Fallback>
                <p:oleObj name="Equation" r:id="rId3" imgW="140908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344" y="2034583"/>
                        <a:ext cx="3871103" cy="690664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58706"/>
              </p:ext>
            </p:extLst>
          </p:nvPr>
        </p:nvGraphicFramePr>
        <p:xfrm>
          <a:off x="3712464" y="4610125"/>
          <a:ext cx="457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Equation" r:id="rId5" imgW="406048" imgH="393359" progId="Equation.3">
                  <p:embed/>
                </p:oleObj>
              </mc:Choice>
              <mc:Fallback>
                <p:oleObj name="Equation" r:id="rId5" imgW="406048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464" y="4610125"/>
                        <a:ext cx="457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1428751"/>
            <a:ext cx="8723376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7" tIns="32004" rIns="64007" bIns="32004">
            <a:spAutoFit/>
          </a:bodyPr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/>
              <a:t>Estimate the quadratic model to obtain the regression equation:  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171700" y="3593592"/>
            <a:ext cx="6405372" cy="905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270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625" y="244602"/>
            <a:ext cx="5845175" cy="8001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Testing for Significance: Quadratic Effect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9254" y="1449324"/>
            <a:ext cx="7898130" cy="3108800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 smtClean="0"/>
              <a:t>Testing the Quadratic Effect</a:t>
            </a:r>
          </a:p>
          <a:p>
            <a:pPr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Compare quadratic regression equation</a:t>
            </a:r>
          </a:p>
          <a:p>
            <a:pPr lvl="2" eaLnBrk="1" hangingPunct="1"/>
            <a:endParaRPr lang="en-US" altLang="en-US" sz="1800" dirty="0"/>
          </a:p>
          <a:p>
            <a:pPr lvl="2" eaLnBrk="1" hangingPunct="1"/>
            <a:endParaRPr lang="en-US" altLang="en-US" sz="75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with </a:t>
            </a:r>
            <a:r>
              <a:rPr lang="en-US" altLang="en-US" dirty="0"/>
              <a:t>the linear regression equation</a:t>
            </a:r>
          </a:p>
          <a:p>
            <a:pPr eaLnBrk="1" hangingPunct="1"/>
            <a:endParaRPr lang="en-US" altLang="en-US" sz="1800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67666"/>
              </p:ext>
            </p:extLst>
          </p:nvPr>
        </p:nvGraphicFramePr>
        <p:xfrm>
          <a:off x="3431382" y="3136392"/>
          <a:ext cx="3504781" cy="59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3" imgW="1409088" imgH="241195" progId="Equation.3">
                  <p:embed/>
                </p:oleObj>
              </mc:Choice>
              <mc:Fallback>
                <p:oleObj name="Equation" r:id="rId3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382" y="3136392"/>
                        <a:ext cx="3504781" cy="592646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43606"/>
              </p:ext>
            </p:extLst>
          </p:nvPr>
        </p:nvGraphicFramePr>
        <p:xfrm>
          <a:off x="3677557" y="4611562"/>
          <a:ext cx="2576939" cy="63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5" imgW="927100" imgH="228600" progId="Equation.3">
                  <p:embed/>
                </p:oleObj>
              </mc:Choice>
              <mc:Fallback>
                <p:oleObj name="Equation" r:id="rId5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557" y="4611562"/>
                        <a:ext cx="2576939" cy="63233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6953" y="171450"/>
            <a:ext cx="5845175" cy="8001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Testing for Significance: Quadratic Effect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50" y="1350582"/>
            <a:ext cx="7541514" cy="2521716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 smtClean="0"/>
              <a:t>Testing the Quadratic Effect</a:t>
            </a:r>
          </a:p>
          <a:p>
            <a:pPr lvl="1" eaLnBrk="1" hangingPunct="1"/>
            <a:r>
              <a:rPr lang="en-US" altLang="en-US" dirty="0" smtClean="0"/>
              <a:t>Consider the quadratic regression equation</a:t>
            </a:r>
          </a:p>
          <a:p>
            <a:pPr lvl="2" eaLnBrk="1" hangingPunct="1"/>
            <a:endParaRPr lang="en-US" altLang="en-US" sz="1800" dirty="0"/>
          </a:p>
          <a:p>
            <a:pPr lvl="2" eaLnBrk="1" hangingPunct="1"/>
            <a:endParaRPr lang="en-US" altLang="en-US" sz="75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dirty="0" smtClean="0"/>
              <a:t>Hypotheses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350" dirty="0"/>
              <a:t>                     (The quadratic term does not improve the model)</a:t>
            </a:r>
          </a:p>
          <a:p>
            <a:pPr lvl="2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en-US" sz="1350" dirty="0"/>
              <a:t>                     (The quadratic term improves the model) 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631175"/>
              </p:ext>
            </p:extLst>
          </p:nvPr>
        </p:nvGraphicFramePr>
        <p:xfrm>
          <a:off x="4402933" y="2324862"/>
          <a:ext cx="2450306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3" imgW="1409088" imgH="241195" progId="Equation.3">
                  <p:embed/>
                </p:oleObj>
              </mc:Choice>
              <mc:Fallback>
                <p:oleObj name="Equation" r:id="rId3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933" y="2324862"/>
                        <a:ext cx="2450306" cy="414338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704594" y="3180446"/>
            <a:ext cx="1085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25" dirty="0"/>
              <a:t>H</a:t>
            </a:r>
            <a:r>
              <a:rPr lang="en-US" altLang="en-US" sz="1425" baseline="-25000" dirty="0"/>
              <a:t>0</a:t>
            </a:r>
            <a:r>
              <a:rPr lang="en-US" altLang="en-US" sz="1425" dirty="0"/>
              <a:t>: </a:t>
            </a:r>
            <a:r>
              <a:rPr lang="el-GR" altLang="en-US" sz="1425" dirty="0"/>
              <a:t>β</a:t>
            </a:r>
            <a:r>
              <a:rPr lang="en-US" altLang="en-US" sz="1425" baseline="-25000" dirty="0"/>
              <a:t>2</a:t>
            </a:r>
            <a:r>
              <a:rPr lang="en-US" altLang="en-US" sz="1425" dirty="0"/>
              <a:t> = 0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25" dirty="0"/>
              <a:t>H</a:t>
            </a:r>
            <a:r>
              <a:rPr lang="en-US" altLang="en-US" sz="1425" baseline="-25000" dirty="0"/>
              <a:t>1</a:t>
            </a:r>
            <a:r>
              <a:rPr lang="en-US" altLang="en-US" sz="1425" dirty="0"/>
              <a:t>: </a:t>
            </a:r>
            <a:r>
              <a:rPr lang="el-GR" altLang="en-US" sz="1425" dirty="0"/>
              <a:t>β</a:t>
            </a:r>
            <a:r>
              <a:rPr lang="en-US" altLang="en-US" sz="1425" baseline="-25000" dirty="0"/>
              <a:t>2</a:t>
            </a:r>
            <a:r>
              <a:rPr lang="en-US" altLang="en-US" sz="1425" dirty="0"/>
              <a:t> </a:t>
            </a:r>
            <a:r>
              <a:rPr lang="en-US" altLang="en-US" sz="1425" dirty="0">
                <a:latin typeface="Symbol" panose="05050102010706020507" pitchFamily="18" charset="2"/>
              </a:rPr>
              <a:t></a:t>
            </a:r>
            <a:r>
              <a:rPr lang="en-US" altLang="en-US" sz="1425" dirty="0"/>
              <a:t> 0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1625346" y="3145013"/>
            <a:ext cx="588645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49036"/>
              </p:ext>
            </p:extLst>
          </p:nvPr>
        </p:nvGraphicFramePr>
        <p:xfrm>
          <a:off x="1587246" y="4299966"/>
          <a:ext cx="2190750" cy="9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5" imgW="1028700" imgH="457200" progId="Equation.3">
                  <p:embed/>
                </p:oleObj>
              </mc:Choice>
              <mc:Fallback>
                <p:oleObj name="Equation" r:id="rId5" imgW="1028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246" y="4299966"/>
                        <a:ext cx="2190750" cy="972741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28796"/>
              </p:ext>
            </p:extLst>
          </p:nvPr>
        </p:nvGraphicFramePr>
        <p:xfrm>
          <a:off x="2203037" y="5500116"/>
          <a:ext cx="1257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7" imgW="710891" imgH="177723" progId="Equation.3">
                  <p:embed/>
                </p:oleObj>
              </mc:Choice>
              <mc:Fallback>
                <p:oleObj name="Equation" r:id="rId7" imgW="71089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037" y="5500116"/>
                        <a:ext cx="1257300" cy="3143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30852" y="4361689"/>
            <a:ext cx="2743200" cy="140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where: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 b</a:t>
            </a:r>
            <a:r>
              <a:rPr lang="en-US" altLang="en-US" sz="1350" baseline="-25000" dirty="0">
                <a:solidFill>
                  <a:srgbClr val="000000"/>
                </a:solidFill>
              </a:rPr>
              <a:t>2</a:t>
            </a:r>
            <a:r>
              <a:rPr lang="en-US" altLang="en-US" sz="1350" dirty="0">
                <a:solidFill>
                  <a:srgbClr val="000000"/>
                </a:solidFill>
              </a:rPr>
              <a:t> = squared term slope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         coefficient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 </a:t>
            </a:r>
            <a:r>
              <a:rPr lang="el-GR" altLang="en-US" sz="1350" dirty="0">
                <a:solidFill>
                  <a:srgbClr val="000000"/>
                </a:solidFill>
                <a:sym typeface="Symbol" panose="05050102010706020507" pitchFamily="18" charset="2"/>
              </a:rPr>
              <a:t>β</a:t>
            </a:r>
            <a:r>
              <a:rPr lang="en-US" altLang="en-US" sz="135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1350" dirty="0">
                <a:solidFill>
                  <a:srgbClr val="000000"/>
                </a:solidFill>
              </a:rPr>
              <a:t> = hypothesized slope (zero)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 S</a:t>
            </a:r>
            <a:r>
              <a:rPr lang="en-US" altLang="en-US" sz="1350" baseline="-25000" dirty="0">
                <a:solidFill>
                  <a:srgbClr val="000000"/>
                </a:solidFill>
              </a:rPr>
              <a:t>b</a:t>
            </a:r>
            <a:r>
              <a:rPr lang="en-US" altLang="en-US" sz="1350" dirty="0">
                <a:solidFill>
                  <a:srgbClr val="000000"/>
                </a:solidFill>
              </a:rPr>
              <a:t> = standard error of the slope</a:t>
            </a:r>
          </a:p>
        </p:txBody>
      </p:sp>
    </p:spTree>
    <p:extLst>
      <p:ext uri="{BB962C8B-B14F-4D97-AF65-F5344CB8AC3E}">
        <p14:creationId xmlns:p14="http://schemas.microsoft.com/office/powerpoint/2010/main" val="37307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5513" y="281178"/>
            <a:ext cx="5845175" cy="8001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Testing for Significance: Quadratic Effect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3494" y="1476756"/>
            <a:ext cx="8044434" cy="4031616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 smtClean="0"/>
              <a:t>Testing the Quadratic Effect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dirty="0" smtClean="0"/>
              <a:t>Compare 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from simple regression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adjusted   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 from the quadratic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adj. 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from the quadratic model is larger than the 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 from the simple model, then the quadratic model is likely a better model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767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92400" y="66294"/>
            <a:ext cx="553720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Example: Quadratic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62072" y="982980"/>
            <a:ext cx="6153912" cy="8270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Purity increases as filter time increases:</a:t>
            </a:r>
          </a:p>
        </p:txBody>
      </p:sp>
      <p:graphicFrame>
        <p:nvGraphicFramePr>
          <p:cNvPr id="235682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35668"/>
              </p:ext>
            </p:extLst>
          </p:nvPr>
        </p:nvGraphicFramePr>
        <p:xfrm>
          <a:off x="548640" y="594358"/>
          <a:ext cx="2132838" cy="5905290"/>
        </p:xfrm>
        <a:graphic>
          <a:graphicData uri="http://schemas.openxmlformats.org/drawingml/2006/table">
            <a:tbl>
              <a:tblPr/>
              <a:tblGrid>
                <a:gridCol w="1122546"/>
                <a:gridCol w="1010292"/>
              </a:tblGrid>
              <a:tr h="47524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Purity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7796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836942"/>
              </p:ext>
            </p:extLst>
          </p:nvPr>
        </p:nvGraphicFramePr>
        <p:xfrm>
          <a:off x="2880287" y="1636776"/>
          <a:ext cx="5742685" cy="461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Chart" r:id="rId3" imgW="4753051" imgH="4410151" progId="Excel.Sheet.8">
                  <p:embed/>
                </p:oleObj>
              </mc:Choice>
              <mc:Fallback>
                <p:oleObj name="Chart" r:id="rId3" imgW="4753051" imgH="44101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287" y="1636776"/>
                        <a:ext cx="5742685" cy="461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8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5216" y="153162"/>
            <a:ext cx="7635240" cy="514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Example: Quadratic Model vs Linear </a:t>
            </a:r>
          </a:p>
        </p:txBody>
      </p:sp>
      <p:sp>
        <p:nvSpPr>
          <p:cNvPr id="16404" name="Rectangle 526"/>
          <p:cNvSpPr>
            <a:spLocks noGrp="1" noChangeArrowheads="1"/>
          </p:cNvSpPr>
          <p:nvPr>
            <p:ph type="body" idx="4294967295"/>
          </p:nvPr>
        </p:nvSpPr>
        <p:spPr>
          <a:xfrm>
            <a:off x="498348" y="838962"/>
            <a:ext cx="4686300" cy="5342382"/>
          </a:xfrm>
        </p:spPr>
        <p:txBody>
          <a:bodyPr/>
          <a:lstStyle/>
          <a:p>
            <a:pPr marL="257175" indent="-257175">
              <a:lnSpc>
                <a:spcPct val="150000"/>
              </a:lnSpc>
            </a:pPr>
            <a:r>
              <a:rPr lang="en-US" altLang="en-US" dirty="0" smtClean="0">
                <a:solidFill>
                  <a:schemeClr val="folHlink"/>
                </a:solidFill>
              </a:rPr>
              <a:t>Simple regression results:</a:t>
            </a:r>
          </a:p>
          <a:p>
            <a:pPr marL="257175" indent="-257175">
              <a:lnSpc>
                <a:spcPct val="150000"/>
              </a:lnSpc>
              <a:buNone/>
            </a:pPr>
            <a:r>
              <a:rPr lang="en-US" altLang="en-US" sz="1800" dirty="0"/>
              <a:t>	Y = -11.283 + 5.985 Time</a:t>
            </a:r>
          </a:p>
        </p:txBody>
      </p:sp>
      <p:graphicFrame>
        <p:nvGraphicFramePr>
          <p:cNvPr id="292659" name="Group 819"/>
          <p:cNvGraphicFramePr>
            <a:graphicFrameLocks noGrp="1"/>
          </p:cNvGraphicFramePr>
          <p:nvPr/>
        </p:nvGraphicFramePr>
        <p:xfrm>
          <a:off x="1314450" y="3867151"/>
          <a:ext cx="1943100" cy="822832"/>
        </p:xfrm>
        <a:graphic>
          <a:graphicData uri="http://schemas.openxmlformats.org/drawingml/2006/table">
            <a:tbl>
              <a:tblPr/>
              <a:tblGrid>
                <a:gridCol w="1200150"/>
                <a:gridCol w="742950"/>
              </a:tblGrid>
              <a:tr h="205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Regression Statistics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74" marB="3427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570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 Square</a:t>
                      </a:r>
                    </a:p>
                  </a:txBody>
                  <a:tcPr marL="68580" marR="68580" marT="34274" marB="3427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0.96888</a:t>
                      </a:r>
                    </a:p>
                  </a:txBody>
                  <a:tcPr marL="68580" marR="68580" marT="34274" marB="3427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0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Adjusted R Square</a:t>
                      </a:r>
                    </a:p>
                  </a:txBody>
                  <a:tcPr marL="68580" marR="68580" marT="34274" marB="3427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0.96628</a:t>
                      </a:r>
                    </a:p>
                  </a:txBody>
                  <a:tcPr marL="68580" marR="68580" marT="34274" marB="3427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0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Standard Error</a:t>
                      </a:r>
                    </a:p>
                  </a:txBody>
                  <a:tcPr marL="68580" marR="68580" marT="34274" marB="3427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6.15997</a:t>
                      </a:r>
                    </a:p>
                  </a:txBody>
                  <a:tcPr marL="68580" marR="68580" marT="34274" marB="3427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2662" name="Group 822"/>
          <p:cNvGraphicFramePr>
            <a:graphicFrameLocks noGrp="1"/>
          </p:cNvGraphicFramePr>
          <p:nvPr/>
        </p:nvGraphicFramePr>
        <p:xfrm>
          <a:off x="1314450" y="2971801"/>
          <a:ext cx="3771900" cy="754857"/>
        </p:xfrm>
        <a:graphic>
          <a:graphicData uri="http://schemas.openxmlformats.org/drawingml/2006/table">
            <a:tbl>
              <a:tblPr/>
              <a:tblGrid>
                <a:gridCol w="914400"/>
                <a:gridCol w="800100"/>
                <a:gridCol w="685800"/>
                <a:gridCol w="685800"/>
                <a:gridCol w="685800"/>
              </a:tblGrid>
              <a:tr h="34311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312" marB="3431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Coefficients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Standard Error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Stat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P-value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8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Intercept</a:t>
                      </a:r>
                    </a:p>
                  </a:txBody>
                  <a:tcPr marL="68580" marR="68580" marT="34312" marB="3431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-11.28267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3.46805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-3.25332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0.00691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8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68580" marR="68580" marT="34312" marB="3431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5.98520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0.30966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19.32819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2.078E-10</a:t>
                      </a:r>
                    </a:p>
                  </a:txBody>
                  <a:tcPr marL="68580" marR="68580" marT="34312" marB="3431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2661" name="Group 821"/>
          <p:cNvGraphicFramePr>
            <a:graphicFrameLocks noGrp="1"/>
          </p:cNvGraphicFramePr>
          <p:nvPr/>
        </p:nvGraphicFramePr>
        <p:xfrm>
          <a:off x="3429000" y="3981450"/>
          <a:ext cx="1600200" cy="457200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Significance F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373.57904</a:t>
                      </a: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2.0778E-10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2" name="Text Box 758"/>
          <p:cNvSpPr txBox="1">
            <a:spLocks noChangeArrowheads="1"/>
          </p:cNvSpPr>
          <p:nvPr/>
        </p:nvSpPr>
        <p:spPr bwMode="auto">
          <a:xfrm>
            <a:off x="763524" y="1536192"/>
            <a:ext cx="34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^</a:t>
            </a:r>
          </a:p>
        </p:txBody>
      </p:sp>
      <p:graphicFrame>
        <p:nvGraphicFramePr>
          <p:cNvPr id="16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39785"/>
              </p:ext>
            </p:extLst>
          </p:nvPr>
        </p:nvGraphicFramePr>
        <p:xfrm>
          <a:off x="3653556" y="4475988"/>
          <a:ext cx="4489176" cy="238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Chart" r:id="rId3" imgW="3657600" imgH="1504899" progId="Excel.Sheet.8">
                  <p:embed/>
                </p:oleObj>
              </mc:Choice>
              <mc:Fallback>
                <p:oleObj name="Chart" r:id="rId3" imgW="3657600" imgH="150489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556" y="4475988"/>
                        <a:ext cx="4489176" cy="238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4" name="Text Box 783"/>
          <p:cNvSpPr txBox="1">
            <a:spLocks noChangeArrowheads="1"/>
          </p:cNvSpPr>
          <p:nvPr/>
        </p:nvSpPr>
        <p:spPr bwMode="auto">
          <a:xfrm>
            <a:off x="5372100" y="2971800"/>
            <a:ext cx="2457450" cy="78483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/>
              <a:t>t statistic, F statistic, and r</a:t>
            </a:r>
            <a:r>
              <a:rPr lang="en-US" altLang="en-US" sz="1500" baseline="30000"/>
              <a:t>2</a:t>
            </a:r>
            <a:r>
              <a:rPr lang="en-US" altLang="en-US" sz="1500"/>
              <a:t> are all high, but the residuals are not random:</a:t>
            </a:r>
            <a:endParaRPr lang="en-US" altLang="en-US" sz="1500" baseline="30000"/>
          </a:p>
        </p:txBody>
      </p:sp>
    </p:spTree>
    <p:extLst>
      <p:ext uri="{BB962C8B-B14F-4D97-AF65-F5344CB8AC3E}">
        <p14:creationId xmlns:p14="http://schemas.microsoft.com/office/powerpoint/2010/main" val="3811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2" name="Rectangle 462"/>
          <p:cNvSpPr>
            <a:spLocks noChangeArrowheads="1"/>
          </p:cNvSpPr>
          <p:nvPr/>
        </p:nvSpPr>
        <p:spPr bwMode="auto">
          <a:xfrm>
            <a:off x="386334" y="1081279"/>
            <a:ext cx="6057900" cy="17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00" dirty="0">
                <a:solidFill>
                  <a:schemeClr val="folHlink"/>
                </a:solidFill>
              </a:rPr>
              <a:t>Quadratic regression results: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/>
              <a:t>	Y = 1.539 + 1.565 Time + 0.245 (Time)</a:t>
            </a:r>
            <a:r>
              <a:rPr lang="en-US" altLang="en-US" sz="1800" baseline="30000" dirty="0"/>
              <a:t>2</a:t>
            </a:r>
          </a:p>
        </p:txBody>
      </p:sp>
      <p:sp>
        <p:nvSpPr>
          <p:cNvPr id="17443" name="Text Box 463"/>
          <p:cNvSpPr txBox="1">
            <a:spLocks noChangeArrowheads="1"/>
          </p:cNvSpPr>
          <p:nvPr/>
        </p:nvSpPr>
        <p:spPr bwMode="auto">
          <a:xfrm>
            <a:off x="717804" y="1492758"/>
            <a:ext cx="34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^</a:t>
            </a:r>
          </a:p>
        </p:txBody>
      </p:sp>
      <p:sp>
        <p:nvSpPr>
          <p:cNvPr id="17444" name="Rectangle 464"/>
          <p:cNvSpPr>
            <a:spLocks noGrp="1" noChangeArrowheads="1"/>
          </p:cNvSpPr>
          <p:nvPr>
            <p:ph type="title"/>
          </p:nvPr>
        </p:nvSpPr>
        <p:spPr>
          <a:xfrm>
            <a:off x="1883665" y="217170"/>
            <a:ext cx="5709047" cy="74295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Example: Quadratic Model</a:t>
            </a:r>
          </a:p>
        </p:txBody>
      </p:sp>
      <p:sp>
        <p:nvSpPr>
          <p:cNvPr id="17446" name="Text Box 501"/>
          <p:cNvSpPr txBox="1">
            <a:spLocks noChangeArrowheads="1"/>
          </p:cNvSpPr>
          <p:nvPr/>
        </p:nvSpPr>
        <p:spPr bwMode="auto">
          <a:xfrm>
            <a:off x="137160" y="5952147"/>
            <a:ext cx="8897112" cy="46166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The quadratic term is statistically significant (p-value very small)</a:t>
            </a:r>
            <a:endParaRPr lang="en-US" altLang="en-US" sz="2400" baseline="-25000" dirty="0"/>
          </a:p>
        </p:txBody>
      </p:sp>
      <p:sp>
        <p:nvSpPr>
          <p:cNvPr id="17448" name="Rectangle 4"/>
          <p:cNvSpPr>
            <a:spLocks noChangeArrowheads="1"/>
          </p:cNvSpPr>
          <p:nvPr/>
        </p:nvSpPr>
        <p:spPr bwMode="auto">
          <a:xfrm>
            <a:off x="684277" y="2546369"/>
            <a:ext cx="4037411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The regression equation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Purity = 1.54 + 1.56 Time + 0.245 Time Squared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Predictor          </a:t>
            </a:r>
            <a:r>
              <a:rPr lang="en-US" altLang="en-US" sz="900" dirty="0" err="1"/>
              <a:t>Coef</a:t>
            </a:r>
            <a:r>
              <a:rPr lang="en-US" altLang="en-US" sz="900" dirty="0"/>
              <a:t>      SE </a:t>
            </a:r>
            <a:r>
              <a:rPr lang="en-US" altLang="en-US" sz="900" dirty="0" err="1"/>
              <a:t>Coef</a:t>
            </a:r>
            <a:r>
              <a:rPr lang="en-US" altLang="en-US" sz="900" dirty="0"/>
              <a:t>     T      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Constant          1.5390    2.24500   0.69  0.507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Time                1.5650    0.60180   2.60  0.025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Time Squared  0.24516  0.03258   7.52 </a:t>
            </a:r>
            <a:r>
              <a:rPr lang="en-US" altLang="en-US" sz="900" b="1" dirty="0">
                <a:solidFill>
                  <a:srgbClr val="FF0000"/>
                </a:solidFill>
              </a:rPr>
              <a:t> 0.000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S = 2.59513   R-</a:t>
            </a:r>
            <a:r>
              <a:rPr lang="en-US" altLang="en-US" sz="900" dirty="0" err="1"/>
              <a:t>Sq</a:t>
            </a:r>
            <a:r>
              <a:rPr lang="en-US" altLang="en-US" sz="900" dirty="0"/>
              <a:t> = 99.5%   R-</a:t>
            </a:r>
            <a:r>
              <a:rPr lang="en-US" altLang="en-US" sz="900" dirty="0" err="1"/>
              <a:t>Sq</a:t>
            </a:r>
            <a:r>
              <a:rPr lang="en-US" altLang="en-US" sz="900" dirty="0"/>
              <a:t>(</a:t>
            </a:r>
            <a:r>
              <a:rPr lang="en-US" altLang="en-US" sz="900" dirty="0" err="1"/>
              <a:t>adj</a:t>
            </a:r>
            <a:r>
              <a:rPr lang="en-US" altLang="en-US" sz="900" dirty="0"/>
              <a:t>) = 99.4%</a:t>
            </a:r>
          </a:p>
        </p:txBody>
      </p:sp>
      <p:sp>
        <p:nvSpPr>
          <p:cNvPr id="13" name="Text Box 501"/>
          <p:cNvSpPr txBox="1">
            <a:spLocks noChangeArrowheads="1"/>
          </p:cNvSpPr>
          <p:nvPr/>
        </p:nvSpPr>
        <p:spPr bwMode="auto">
          <a:xfrm>
            <a:off x="793694" y="4370024"/>
            <a:ext cx="8249721" cy="1200329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The adjusted 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of the quadratic model is higher than the adjusted 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of the simple regression model.  The quadratic model explains 99.4% of the variation in Y.</a:t>
            </a:r>
            <a:endParaRPr lang="en-US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036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143000"/>
            <a:ext cx="5943600" cy="742950"/>
          </a:xfrm>
        </p:spPr>
        <p:txBody>
          <a:bodyPr/>
          <a:lstStyle/>
          <a:p>
            <a:pPr algn="ctr" eaLnBrk="1" hangingPunct="1"/>
            <a:r>
              <a:rPr lang="en-US" altLang="en-US" sz="2700" b="1" dirty="0">
                <a:solidFill>
                  <a:srgbClr val="FF0000"/>
                </a:solidFill>
              </a:rPr>
              <a:t>Example: Quadratic Model Residual Plots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543050" y="2057400"/>
            <a:ext cx="51435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Quadratic regression results: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Y = 1.539 + 1.565 Time + 0.245 (Time)</a:t>
            </a:r>
            <a:r>
              <a:rPr lang="en-US" altLang="en-US" sz="1800" baseline="30000"/>
              <a:t>2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371600" y="4743451"/>
            <a:ext cx="6400800" cy="553998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500"/>
              <a:t>The residuals plotted versus both Time and Time-squared show a random pattern. </a:t>
            </a:r>
            <a:endParaRPr lang="en-US" altLang="en-US" sz="1500" baseline="-25000"/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1543050" y="3006330"/>
          <a:ext cx="2743200" cy="13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6" name="Chart" r:id="rId3" imgW="3657600" imgH="1504899" progId="Excel.Sheet.8">
                  <p:embed/>
                </p:oleObj>
              </mc:Choice>
              <mc:Fallback>
                <p:oleObj name="Chart" r:id="rId3" imgW="3657600" imgH="150489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006330"/>
                        <a:ext cx="2743200" cy="135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4857750" y="3028950"/>
          <a:ext cx="2743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7" name="Chart" r:id="rId5" imgW="3657600" imgH="1495552" progId="Excel.Sheet.8">
                  <p:embed/>
                </p:oleObj>
              </mc:Choice>
              <mc:Fallback>
                <p:oleObj name="Chart" r:id="rId5" imgW="3657600" imgH="14955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028950"/>
                        <a:ext cx="27432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68780" y="13258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Different Standard Deviations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152" y="6028183"/>
            <a:ext cx="9006840" cy="8298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difficulty of estimating f will depend on the standard deviation of the </a:t>
            </a:r>
            <a:r>
              <a:rPr lang="el-GR" dirty="0">
                <a:cs typeface="Times New Roman" pitchFamily="18" charset="0"/>
              </a:rPr>
              <a:t>ε</a:t>
            </a:r>
            <a:r>
              <a:rPr lang="en-US" dirty="0">
                <a:cs typeface="Times New Roman" pitchFamily="18" charset="0"/>
              </a:rPr>
              <a:t>’s.</a:t>
            </a:r>
            <a:endParaRPr lang="el-GR" dirty="0"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457200" y="932489"/>
            <a:ext cx="8439912" cy="5040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7232" y="312821"/>
            <a:ext cx="5308600" cy="74295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Using Transformations in Regression Analysis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2228850"/>
            <a:ext cx="8939463" cy="33988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folHlink"/>
                </a:solidFill>
              </a:rPr>
              <a:t>Idea</a:t>
            </a:r>
            <a:r>
              <a:rPr lang="en-US" altLang="en-US" dirty="0" smtClean="0"/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non-linear models can often be transformed to a linear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be estimated by least squares if transformed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transform X or Y or both to get a better fit or to deal with violations of regression assumptions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Can be based on theory, logic or scatter plots</a:t>
            </a:r>
          </a:p>
        </p:txBody>
      </p:sp>
    </p:spTree>
    <p:extLst>
      <p:ext uri="{BB962C8B-B14F-4D97-AF65-F5344CB8AC3E}">
        <p14:creationId xmlns:p14="http://schemas.microsoft.com/office/powerpoint/2010/main" val="4924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2863" y="282742"/>
            <a:ext cx="5715000" cy="74295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The Square Root Transformation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9023684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square-root transformation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Used to </a:t>
            </a:r>
          </a:p>
          <a:p>
            <a:pPr lvl="1" eaLnBrk="1" hangingPunct="1"/>
            <a:r>
              <a:rPr lang="en-US" altLang="en-US" dirty="0" smtClean="0"/>
              <a:t>overcome violations of the constant variance assumption</a:t>
            </a:r>
          </a:p>
          <a:p>
            <a:pPr lvl="1" eaLnBrk="1" hangingPunct="1"/>
            <a:r>
              <a:rPr lang="en-US" altLang="en-US" dirty="0" smtClean="0"/>
              <a:t>fit a non-linear relationship</a:t>
            </a:r>
          </a:p>
        </p:txBody>
      </p:sp>
      <p:graphicFrame>
        <p:nvGraphicFramePr>
          <p:cNvPr id="21508" name="Object 3"/>
          <p:cNvGraphicFramePr>
            <a:graphicFrameLocks noChangeAspect="1"/>
          </p:cNvGraphicFramePr>
          <p:nvPr/>
        </p:nvGraphicFramePr>
        <p:xfrm>
          <a:off x="3200401" y="2857501"/>
          <a:ext cx="2541985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3" imgW="1307532" imgH="253890" progId="Equation.3">
                  <p:embed/>
                </p:oleObj>
              </mc:Choice>
              <mc:Fallback>
                <p:oleObj name="Equation" r:id="rId3" imgW="130753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857501"/>
                        <a:ext cx="2541985" cy="48934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01863"/>
            <a:ext cx="2971800" cy="541337"/>
          </a:xfrm>
        </p:spPr>
        <p:txBody>
          <a:bodyPr/>
          <a:lstStyle/>
          <a:p>
            <a:pPr eaLnBrk="1" hangingPunct="1"/>
            <a:r>
              <a:rPr lang="en-US" altLang="en-US" sz="1500"/>
              <a:t>Shape of original relationship</a:t>
            </a:r>
          </a:p>
        </p:txBody>
      </p:sp>
      <p:sp>
        <p:nvSpPr>
          <p:cNvPr id="22535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973179" y="300790"/>
            <a:ext cx="5715000" cy="74295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The Square Root Transformation</a:t>
            </a:r>
          </a:p>
        </p:txBody>
      </p:sp>
      <p:sp>
        <p:nvSpPr>
          <p:cNvPr id="22531" name="Line 7"/>
          <p:cNvSpPr>
            <a:spLocks noChangeShapeType="1"/>
          </p:cNvSpPr>
          <p:nvPr/>
        </p:nvSpPr>
        <p:spPr bwMode="auto">
          <a:xfrm>
            <a:off x="1885950" y="2786063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32" name="Line 8"/>
          <p:cNvSpPr>
            <a:spLocks noChangeShapeType="1"/>
          </p:cNvSpPr>
          <p:nvPr/>
        </p:nvSpPr>
        <p:spPr bwMode="auto">
          <a:xfrm>
            <a:off x="1885950" y="381476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33" name="Freeform 9"/>
          <p:cNvSpPr>
            <a:spLocks/>
          </p:cNvSpPr>
          <p:nvPr/>
        </p:nvSpPr>
        <p:spPr bwMode="auto">
          <a:xfrm>
            <a:off x="2000250" y="2843213"/>
            <a:ext cx="1485900" cy="800100"/>
          </a:xfrm>
          <a:custGeom>
            <a:avLst/>
            <a:gdLst>
              <a:gd name="T0" fmla="*/ 0 w 1248"/>
              <a:gd name="T1" fmla="*/ 2147483646 h 672"/>
              <a:gd name="T2" fmla="*/ 2147483646 w 1248"/>
              <a:gd name="T3" fmla="*/ 2147483646 h 672"/>
              <a:gd name="T4" fmla="*/ 2147483646 w 1248"/>
              <a:gd name="T5" fmla="*/ 0 h 672"/>
              <a:gd name="T6" fmla="*/ 0 60000 65536"/>
              <a:gd name="T7" fmla="*/ 0 60000 65536"/>
              <a:gd name="T8" fmla="*/ 0 60000 65536"/>
              <a:gd name="T9" fmla="*/ 0 w 1248"/>
              <a:gd name="T10" fmla="*/ 0 h 672"/>
              <a:gd name="T11" fmla="*/ 1248 w 12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672">
                <a:moveTo>
                  <a:pt x="0" y="672"/>
                </a:moveTo>
                <a:cubicBezTo>
                  <a:pt x="87" y="592"/>
                  <a:pt x="314" y="304"/>
                  <a:pt x="522" y="192"/>
                </a:cubicBezTo>
                <a:cubicBezTo>
                  <a:pt x="730" y="80"/>
                  <a:pt x="1097" y="40"/>
                  <a:pt x="124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3771900" y="3814763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2537" name="Line 16"/>
          <p:cNvSpPr>
            <a:spLocks noChangeShapeType="1"/>
          </p:cNvSpPr>
          <p:nvPr/>
        </p:nvSpPr>
        <p:spPr bwMode="auto">
          <a:xfrm>
            <a:off x="4857750" y="2786063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38" name="Line 17"/>
          <p:cNvSpPr>
            <a:spLocks noChangeShapeType="1"/>
          </p:cNvSpPr>
          <p:nvPr/>
        </p:nvSpPr>
        <p:spPr bwMode="auto">
          <a:xfrm>
            <a:off x="4857750" y="381476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39" name="Rectangle 19"/>
          <p:cNvSpPr>
            <a:spLocks noChangeArrowheads="1"/>
          </p:cNvSpPr>
          <p:nvPr/>
        </p:nvSpPr>
        <p:spPr bwMode="auto">
          <a:xfrm>
            <a:off x="6457951" y="2786063"/>
            <a:ext cx="912019" cy="344326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</a:t>
            </a:r>
            <a:r>
              <a:rPr lang="en-US" altLang="en-US" sz="1800"/>
              <a:t> &gt; 0</a:t>
            </a:r>
          </a:p>
        </p:txBody>
      </p:sp>
      <p:sp>
        <p:nvSpPr>
          <p:cNvPr id="22540" name="Rectangle 20"/>
          <p:cNvSpPr>
            <a:spLocks noChangeArrowheads="1"/>
          </p:cNvSpPr>
          <p:nvPr/>
        </p:nvSpPr>
        <p:spPr bwMode="auto">
          <a:xfrm>
            <a:off x="6572251" y="5029201"/>
            <a:ext cx="854869" cy="344326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  <a:r>
              <a:rPr lang="en-US" altLang="en-US" sz="1800" baseline="-25000"/>
              <a:t>1</a:t>
            </a:r>
            <a:r>
              <a:rPr lang="en-US" altLang="en-US" sz="1800"/>
              <a:t> &lt; 0</a:t>
            </a:r>
          </a:p>
        </p:txBody>
      </p:sp>
      <p:sp>
        <p:nvSpPr>
          <p:cNvPr id="22541" name="Line 21"/>
          <p:cNvSpPr>
            <a:spLocks noChangeShapeType="1"/>
          </p:cNvSpPr>
          <p:nvPr/>
        </p:nvSpPr>
        <p:spPr bwMode="auto">
          <a:xfrm>
            <a:off x="1885950" y="4400550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42" name="Line 22"/>
          <p:cNvSpPr>
            <a:spLocks noChangeShapeType="1"/>
          </p:cNvSpPr>
          <p:nvPr/>
        </p:nvSpPr>
        <p:spPr bwMode="auto">
          <a:xfrm>
            <a:off x="1885950" y="542925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43" name="Freeform 24"/>
          <p:cNvSpPr>
            <a:spLocks/>
          </p:cNvSpPr>
          <p:nvPr/>
        </p:nvSpPr>
        <p:spPr bwMode="auto">
          <a:xfrm>
            <a:off x="2000250" y="4514850"/>
            <a:ext cx="1943100" cy="742950"/>
          </a:xfrm>
          <a:custGeom>
            <a:avLst/>
            <a:gdLst>
              <a:gd name="T0" fmla="*/ 0 w 2640"/>
              <a:gd name="T1" fmla="*/ 0 h 1104"/>
              <a:gd name="T2" fmla="*/ 2147483646 w 2640"/>
              <a:gd name="T3" fmla="*/ 2147483646 h 1104"/>
              <a:gd name="T4" fmla="*/ 2147483646 w 2640"/>
              <a:gd name="T5" fmla="*/ 2147483646 h 1104"/>
              <a:gd name="T6" fmla="*/ 0 60000 65536"/>
              <a:gd name="T7" fmla="*/ 0 60000 65536"/>
              <a:gd name="T8" fmla="*/ 0 60000 65536"/>
              <a:gd name="T9" fmla="*/ 0 w 2640"/>
              <a:gd name="T10" fmla="*/ 0 h 1104"/>
              <a:gd name="T11" fmla="*/ 2640 w 26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104">
                <a:moveTo>
                  <a:pt x="0" y="0"/>
                </a:moveTo>
                <a:cubicBezTo>
                  <a:pt x="236" y="268"/>
                  <a:pt x="472" y="536"/>
                  <a:pt x="912" y="720"/>
                </a:cubicBezTo>
                <a:cubicBezTo>
                  <a:pt x="1352" y="904"/>
                  <a:pt x="1996" y="1004"/>
                  <a:pt x="2640" y="1104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3771900" y="5429250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</a:t>
            </a:r>
          </a:p>
        </p:txBody>
      </p:sp>
      <p:sp>
        <p:nvSpPr>
          <p:cNvPr id="22545" name="Line 26"/>
          <p:cNvSpPr>
            <a:spLocks noChangeShapeType="1"/>
          </p:cNvSpPr>
          <p:nvPr/>
        </p:nvSpPr>
        <p:spPr bwMode="auto">
          <a:xfrm>
            <a:off x="4857750" y="4400550"/>
            <a:ext cx="0" cy="1028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46" name="Line 27"/>
          <p:cNvSpPr>
            <a:spLocks noChangeShapeType="1"/>
          </p:cNvSpPr>
          <p:nvPr/>
        </p:nvSpPr>
        <p:spPr bwMode="auto">
          <a:xfrm>
            <a:off x="4857750" y="542925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47" name="Text Box 29"/>
          <p:cNvSpPr txBox="1">
            <a:spLocks noChangeArrowheads="1"/>
          </p:cNvSpPr>
          <p:nvPr/>
        </p:nvSpPr>
        <p:spPr bwMode="auto">
          <a:xfrm>
            <a:off x="1600200" y="4286250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22548" name="Text Box 30"/>
          <p:cNvSpPr txBox="1">
            <a:spLocks noChangeArrowheads="1"/>
          </p:cNvSpPr>
          <p:nvPr/>
        </p:nvSpPr>
        <p:spPr bwMode="auto">
          <a:xfrm>
            <a:off x="1600200" y="2671763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22549" name="Text Box 31"/>
          <p:cNvSpPr txBox="1">
            <a:spLocks noChangeArrowheads="1"/>
          </p:cNvSpPr>
          <p:nvPr/>
        </p:nvSpPr>
        <p:spPr bwMode="auto">
          <a:xfrm>
            <a:off x="4572000" y="4286250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22550" name="Text Box 32"/>
          <p:cNvSpPr txBox="1">
            <a:spLocks noChangeArrowheads="1"/>
          </p:cNvSpPr>
          <p:nvPr/>
        </p:nvSpPr>
        <p:spPr bwMode="auto">
          <a:xfrm>
            <a:off x="4572000" y="2671763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22551" name="Line 33"/>
          <p:cNvSpPr>
            <a:spLocks noChangeShapeType="1"/>
          </p:cNvSpPr>
          <p:nvPr/>
        </p:nvSpPr>
        <p:spPr bwMode="auto">
          <a:xfrm flipV="1">
            <a:off x="5029200" y="2957513"/>
            <a:ext cx="1371600" cy="6858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552" name="Line 34"/>
          <p:cNvSpPr>
            <a:spLocks noChangeShapeType="1"/>
          </p:cNvSpPr>
          <p:nvPr/>
        </p:nvSpPr>
        <p:spPr bwMode="auto">
          <a:xfrm>
            <a:off x="4972050" y="4514850"/>
            <a:ext cx="1543050" cy="74295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graphicFrame>
        <p:nvGraphicFramePr>
          <p:cNvPr id="22553" name="Object 6"/>
          <p:cNvGraphicFramePr>
            <a:graphicFrameLocks noChangeAspect="1"/>
          </p:cNvGraphicFramePr>
          <p:nvPr/>
        </p:nvGraphicFramePr>
        <p:xfrm>
          <a:off x="6800851" y="3814762"/>
          <a:ext cx="445294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6" name="Equation" r:id="rId3" imgW="266353" imgH="215619" progId="Equation.3">
                  <p:embed/>
                </p:oleObj>
              </mc:Choice>
              <mc:Fallback>
                <p:oleObj name="Equation" r:id="rId3" imgW="266353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1" y="3814762"/>
                        <a:ext cx="445294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DAF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7"/>
          <p:cNvGraphicFramePr>
            <a:graphicFrameLocks noChangeAspect="1"/>
          </p:cNvGraphicFramePr>
          <p:nvPr/>
        </p:nvGraphicFramePr>
        <p:xfrm>
          <a:off x="6800851" y="5414962"/>
          <a:ext cx="445294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7" name="Equation" r:id="rId5" imgW="266353" imgH="215619" progId="Equation.3">
                  <p:embed/>
                </p:oleObj>
              </mc:Choice>
              <mc:Fallback>
                <p:oleObj name="Equation" r:id="rId5" imgW="266353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1" y="5414962"/>
                        <a:ext cx="445294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DAF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Rectangle 37"/>
          <p:cNvSpPr>
            <a:spLocks noChangeArrowheads="1"/>
          </p:cNvSpPr>
          <p:nvPr/>
        </p:nvSpPr>
        <p:spPr bwMode="auto">
          <a:xfrm>
            <a:off x="4686300" y="2201466"/>
            <a:ext cx="3086100" cy="5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Relationship when transformed</a:t>
            </a:r>
          </a:p>
        </p:txBody>
      </p:sp>
      <p:graphicFrame>
        <p:nvGraphicFramePr>
          <p:cNvPr id="225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19862"/>
              </p:ext>
            </p:extLst>
          </p:nvPr>
        </p:nvGraphicFramePr>
        <p:xfrm>
          <a:off x="5185611" y="1528011"/>
          <a:ext cx="2866876" cy="55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8" name="Equation" r:id="rId6" imgW="1307532" imgH="253890" progId="Equation.3">
                  <p:embed/>
                </p:oleObj>
              </mc:Choice>
              <mc:Fallback>
                <p:oleObj name="Equation" r:id="rId6" imgW="130753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611" y="1528011"/>
                        <a:ext cx="2866876" cy="5520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Line 39"/>
          <p:cNvSpPr>
            <a:spLocks noChangeShapeType="1"/>
          </p:cNvSpPr>
          <p:nvPr/>
        </p:nvSpPr>
        <p:spPr bwMode="auto">
          <a:xfrm>
            <a:off x="1314450" y="4229100"/>
            <a:ext cx="65151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graphicFrame>
        <p:nvGraphicFramePr>
          <p:cNvPr id="225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19865"/>
              </p:ext>
            </p:extLst>
          </p:nvPr>
        </p:nvGraphicFramePr>
        <p:xfrm>
          <a:off x="1986214" y="1588169"/>
          <a:ext cx="2102442" cy="40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9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214" y="1588169"/>
                        <a:ext cx="2102442" cy="404249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AutoShape 41"/>
          <p:cNvSpPr>
            <a:spLocks noChangeArrowheads="1"/>
          </p:cNvSpPr>
          <p:nvPr/>
        </p:nvSpPr>
        <p:spPr bwMode="auto">
          <a:xfrm>
            <a:off x="4057650" y="3143250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60" name="AutoShape 42"/>
          <p:cNvSpPr>
            <a:spLocks noChangeArrowheads="1"/>
          </p:cNvSpPr>
          <p:nvPr/>
        </p:nvSpPr>
        <p:spPr bwMode="auto">
          <a:xfrm>
            <a:off x="4057650" y="4800600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345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75347" y="2800350"/>
            <a:ext cx="2971800" cy="541338"/>
          </a:xfrm>
        </p:spPr>
        <p:txBody>
          <a:bodyPr/>
          <a:lstStyle/>
          <a:p>
            <a:pPr eaLnBrk="1" hangingPunct="1"/>
            <a:r>
              <a:rPr lang="en-US" altLang="en-US" sz="1500" dirty="0"/>
              <a:t>Original multiplicative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13021" y="174458"/>
            <a:ext cx="5715000" cy="742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The Log Transformation</a:t>
            </a:r>
          </a:p>
        </p:txBody>
      </p:sp>
      <p:sp>
        <p:nvSpPr>
          <p:cNvPr id="23556" name="Rectangle 27"/>
          <p:cNvSpPr>
            <a:spLocks noChangeArrowheads="1"/>
          </p:cNvSpPr>
          <p:nvPr/>
        </p:nvSpPr>
        <p:spPr bwMode="auto">
          <a:xfrm>
            <a:off x="4481763" y="2415340"/>
            <a:ext cx="4457700" cy="54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Transformed multiplicative model</a:t>
            </a:r>
          </a:p>
        </p:txBody>
      </p:sp>
      <p:graphicFrame>
        <p:nvGraphicFramePr>
          <p:cNvPr id="235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342899"/>
              </p:ext>
            </p:extLst>
          </p:nvPr>
        </p:nvGraphicFramePr>
        <p:xfrm>
          <a:off x="1367779" y="3120576"/>
          <a:ext cx="1591990" cy="4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0" name="Equation" r:id="rId3" imgW="837836" imgH="253890" progId="Equation.3">
                  <p:embed/>
                </p:oleObj>
              </mc:Choice>
              <mc:Fallback>
                <p:oleObj name="Equation" r:id="rId3" imgW="83783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779" y="3120576"/>
                        <a:ext cx="1591990" cy="4798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33714"/>
              </p:ext>
            </p:extLst>
          </p:nvPr>
        </p:nvGraphicFramePr>
        <p:xfrm>
          <a:off x="5152524" y="3188368"/>
          <a:ext cx="3719020" cy="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1" name="Equation" r:id="rId5" imgW="2133600" imgH="228600" progId="Equation.3">
                  <p:embed/>
                </p:oleObj>
              </mc:Choice>
              <mc:Fallback>
                <p:oleObj name="Equation" r:id="rId5" imgW="213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524" y="3188368"/>
                        <a:ext cx="3719020" cy="3954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35"/>
          <p:cNvSpPr txBox="1">
            <a:spLocks noChangeArrowheads="1"/>
          </p:cNvSpPr>
          <p:nvPr/>
        </p:nvSpPr>
        <p:spPr bwMode="auto">
          <a:xfrm>
            <a:off x="1600200" y="22860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The Multiplicative Model:</a:t>
            </a:r>
          </a:p>
        </p:txBody>
      </p:sp>
      <p:sp>
        <p:nvSpPr>
          <p:cNvPr id="23560" name="Rectangle 36"/>
          <p:cNvSpPr>
            <a:spLocks noChangeArrowheads="1"/>
          </p:cNvSpPr>
          <p:nvPr/>
        </p:nvSpPr>
        <p:spPr bwMode="auto">
          <a:xfrm>
            <a:off x="1485900" y="4346972"/>
            <a:ext cx="2971800" cy="5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Original multiplicative model</a:t>
            </a:r>
          </a:p>
        </p:txBody>
      </p:sp>
      <p:sp>
        <p:nvSpPr>
          <p:cNvPr id="23561" name="Rectangle 37"/>
          <p:cNvSpPr>
            <a:spLocks noChangeArrowheads="1"/>
          </p:cNvSpPr>
          <p:nvPr/>
        </p:nvSpPr>
        <p:spPr bwMode="auto">
          <a:xfrm>
            <a:off x="4686300" y="4346972"/>
            <a:ext cx="3200400" cy="5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/>
              <a:t>Transformed exponential model</a:t>
            </a:r>
          </a:p>
        </p:txBody>
      </p:sp>
      <p:graphicFrame>
        <p:nvGraphicFramePr>
          <p:cNvPr id="23562" name="Object 8"/>
          <p:cNvGraphicFramePr>
            <a:graphicFrameLocks noChangeAspect="1"/>
          </p:cNvGraphicFramePr>
          <p:nvPr/>
        </p:nvGraphicFramePr>
        <p:xfrm>
          <a:off x="4743451" y="4779170"/>
          <a:ext cx="3140869" cy="36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2" name="Equation" r:id="rId7" imgW="1955800" imgH="228600" progId="Equation.3">
                  <p:embed/>
                </p:oleObj>
              </mc:Choice>
              <mc:Fallback>
                <p:oleObj name="Equation" r:id="rId7" imgW="195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1" y="4779170"/>
                        <a:ext cx="3140869" cy="364331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40"/>
          <p:cNvSpPr txBox="1">
            <a:spLocks noChangeArrowheads="1"/>
          </p:cNvSpPr>
          <p:nvPr/>
        </p:nvSpPr>
        <p:spPr bwMode="auto">
          <a:xfrm>
            <a:off x="1600200" y="3886200"/>
            <a:ext cx="411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The Exponential Model:</a:t>
            </a:r>
          </a:p>
        </p:txBody>
      </p:sp>
      <p:graphicFrame>
        <p:nvGraphicFramePr>
          <p:cNvPr id="23564" name="Object 9"/>
          <p:cNvGraphicFramePr>
            <a:graphicFrameLocks noChangeAspect="1"/>
          </p:cNvGraphicFramePr>
          <p:nvPr/>
        </p:nvGraphicFramePr>
        <p:xfrm>
          <a:off x="1943101" y="4747023"/>
          <a:ext cx="2070497" cy="453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3" name="Equation" r:id="rId9" imgW="1205977" imgH="266584" progId="Equation.3">
                  <p:embed/>
                </p:oleObj>
              </mc:Choice>
              <mc:Fallback>
                <p:oleObj name="Equation" r:id="rId9" imgW="1205977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1" y="4747023"/>
                        <a:ext cx="2070497" cy="453628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42"/>
          <p:cNvSpPr>
            <a:spLocks noChangeShapeType="1"/>
          </p:cNvSpPr>
          <p:nvPr/>
        </p:nvSpPr>
        <p:spPr bwMode="auto">
          <a:xfrm>
            <a:off x="1314450" y="3829050"/>
            <a:ext cx="65151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3566" name="AutoShape 43"/>
          <p:cNvSpPr>
            <a:spLocks noChangeArrowheads="1"/>
          </p:cNvSpPr>
          <p:nvPr/>
        </p:nvSpPr>
        <p:spPr bwMode="auto">
          <a:xfrm>
            <a:off x="4171950" y="4857750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67" name="AutoShape 44"/>
          <p:cNvSpPr>
            <a:spLocks noChangeArrowheads="1"/>
          </p:cNvSpPr>
          <p:nvPr/>
        </p:nvSpPr>
        <p:spPr bwMode="auto">
          <a:xfrm>
            <a:off x="3943350" y="3314700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970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990" y="244809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Interpretation of coefficients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6410" y="1777498"/>
            <a:ext cx="8879305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folHlink"/>
                </a:solidFill>
              </a:rPr>
              <a:t>For the multiplicative model: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dirty="0" smtClean="0"/>
              <a:t>When both dependent and independent variables are logged:</a:t>
            </a:r>
          </a:p>
          <a:p>
            <a:pPr lvl="1" eaLnBrk="1" hangingPunct="1"/>
            <a:r>
              <a:rPr lang="en-US" altLang="en-US" dirty="0" smtClean="0"/>
              <a:t>The coefficient of the independent variable 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 can be interpreted as : a 1 percent change in 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 leads to an estimated  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 percentage change in the average value of  Y.  Therefore  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 is the elasticity of Y with respect to a change in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.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914650" y="2857500"/>
          <a:ext cx="3314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3" imgW="2133600" imgH="228600" progId="Equation.3">
                  <p:embed/>
                </p:oleObj>
              </mc:Choice>
              <mc:Fallback>
                <p:oleObj name="Equation" r:id="rId3" imgW="213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857500"/>
                        <a:ext cx="3314700" cy="3524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6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4481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Collinearity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4694" y="1876342"/>
            <a:ext cx="8638674" cy="2970685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3200" dirty="0" smtClean="0">
                <a:solidFill>
                  <a:srgbClr val="FF0000"/>
                </a:solidFill>
              </a:rPr>
              <a:t>Collinearity:  High correlation exists among two or more independent variables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3200" dirty="0" smtClean="0"/>
              <a:t>This means the correlated variables contribute redundant information to the multiple regression model  </a:t>
            </a:r>
          </a:p>
        </p:txBody>
      </p:sp>
    </p:spTree>
    <p:extLst>
      <p:ext uri="{BB962C8B-B14F-4D97-AF65-F5344CB8AC3E}">
        <p14:creationId xmlns:p14="http://schemas.microsoft.com/office/powerpoint/2010/main" val="12104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5326" y="244809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Collinearity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6036" y="1973179"/>
            <a:ext cx="8139363" cy="3903504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 smtClean="0"/>
              <a:t>Including two highly correlated independent variables can adversely affect the regression results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800" dirty="0"/>
              <a:t>No new information provided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800" dirty="0"/>
              <a:t>Can lead to unstable coefficients (large standard error and low t-values)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800" dirty="0"/>
              <a:t>Coefficient signs may not match prior expectations</a:t>
            </a:r>
          </a:p>
        </p:txBody>
      </p:sp>
    </p:spTree>
    <p:extLst>
      <p:ext uri="{BB962C8B-B14F-4D97-AF65-F5344CB8AC3E}">
        <p14:creationId xmlns:p14="http://schemas.microsoft.com/office/powerpoint/2010/main" val="16401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7005" y="345908"/>
            <a:ext cx="5829300" cy="857250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Some Indications of Strong Collinearity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017" y="1476876"/>
            <a:ext cx="8154403" cy="4909036"/>
          </a:xfrm>
        </p:spPr>
        <p:txBody>
          <a:bodyPr wrap="square">
            <a:spAutoFit/>
          </a:bodyPr>
          <a:lstStyle/>
          <a:p>
            <a:pPr marL="257175" indent="-257175"/>
            <a:r>
              <a:rPr lang="en-US" altLang="en-US" sz="3200" dirty="0" smtClean="0"/>
              <a:t>Incorrect signs on the coefficients</a:t>
            </a:r>
          </a:p>
          <a:p>
            <a:pPr marL="257175" indent="-257175"/>
            <a:r>
              <a:rPr lang="en-US" altLang="en-US" sz="3200" dirty="0" smtClean="0"/>
              <a:t>Large change in the value of a previous coefficient when a new variable is added to the model</a:t>
            </a:r>
          </a:p>
          <a:p>
            <a:pPr marL="257175" indent="-257175"/>
            <a:r>
              <a:rPr lang="en-US" altLang="en-US" sz="3200" dirty="0" smtClean="0"/>
              <a:t>A previously significant variable becomes non-significant when a new independent variable is added</a:t>
            </a:r>
          </a:p>
          <a:p>
            <a:pPr marL="257175" indent="-257175"/>
            <a:r>
              <a:rPr lang="en-US" altLang="en-US" sz="3200" dirty="0" smtClean="0"/>
              <a:t>The estimate of the standard deviation of the model increases when a variable is added to the model</a:t>
            </a:r>
          </a:p>
        </p:txBody>
      </p:sp>
    </p:spTree>
    <p:extLst>
      <p:ext uri="{BB962C8B-B14F-4D97-AF65-F5344CB8AC3E}">
        <p14:creationId xmlns:p14="http://schemas.microsoft.com/office/powerpoint/2010/main" val="95985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5959" y="216568"/>
            <a:ext cx="7327230" cy="107081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Detecting Collinearity </a:t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>
                <a:solidFill>
                  <a:srgbClr val="FF0000"/>
                </a:solidFill>
              </a:rPr>
              <a:t>(Variance Inflationary Factor)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171700" y="2171700"/>
            <a:ext cx="4457700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en-US" sz="2100"/>
              <a:t>VIF</a:t>
            </a:r>
            <a:r>
              <a:rPr lang="en-US" altLang="en-US" sz="2100" baseline="-25000"/>
              <a:t>j</a:t>
            </a:r>
            <a:r>
              <a:rPr lang="en-US" altLang="en-US" sz="2100"/>
              <a:t> is used to measure collinearity: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400300" y="4857751"/>
            <a:ext cx="4400550" cy="138499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If   </a:t>
            </a:r>
            <a:r>
              <a:rPr lang="en-US" altLang="en-US" dirty="0" err="1"/>
              <a:t>VIF</a:t>
            </a:r>
            <a:r>
              <a:rPr lang="en-US" altLang="en-US" baseline="-25000" dirty="0" err="1"/>
              <a:t>j</a:t>
            </a:r>
            <a:r>
              <a:rPr lang="en-US" altLang="en-US" dirty="0"/>
              <a:t> &gt; 5, 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  is highly correlated with the other independent variables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514600" y="4000501"/>
            <a:ext cx="4343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en-US" sz="1500"/>
              <a:t>where  R</a:t>
            </a:r>
            <a:r>
              <a:rPr lang="en-US" altLang="en-US" sz="1500" baseline="30000"/>
              <a:t>2</a:t>
            </a:r>
            <a:r>
              <a:rPr lang="en-US" altLang="en-US" sz="1500" baseline="-25000"/>
              <a:t>j</a:t>
            </a:r>
            <a:r>
              <a:rPr lang="en-US" altLang="en-US" sz="1500"/>
              <a:t>  is the coefficient of determination of variable X</a:t>
            </a:r>
            <a:r>
              <a:rPr lang="en-US" altLang="en-US" sz="1500" baseline="-25000"/>
              <a:t>j</a:t>
            </a:r>
            <a:r>
              <a:rPr lang="en-US" altLang="en-US" sz="1500"/>
              <a:t> with all other X variables</a:t>
            </a: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3214688" y="2743201"/>
          <a:ext cx="2428875" cy="110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3" imgW="863225" imgH="444307" progId="Equation.3">
                  <p:embed/>
                </p:oleObj>
              </mc:Choice>
              <mc:Fallback>
                <p:oleObj name="Equation" r:id="rId3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743201"/>
                        <a:ext cx="2428875" cy="1107281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3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43400" y="3690938"/>
            <a:ext cx="3200400" cy="971550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11136" y="105276"/>
            <a:ext cx="5537200" cy="571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Example: Pie Sales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346408" y="3895391"/>
            <a:ext cx="3257550" cy="8810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Sales =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+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(Price)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    + b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(Advertising)</a:t>
            </a:r>
          </a:p>
        </p:txBody>
      </p:sp>
      <p:graphicFrame>
        <p:nvGraphicFramePr>
          <p:cNvPr id="3194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08022"/>
              </p:ext>
            </p:extLst>
          </p:nvPr>
        </p:nvGraphicFramePr>
        <p:xfrm>
          <a:off x="622634" y="794085"/>
          <a:ext cx="2628900" cy="4937536"/>
        </p:xfrm>
        <a:graphic>
          <a:graphicData uri="http://schemas.openxmlformats.org/drawingml/2006/table">
            <a:tbl>
              <a:tblPr/>
              <a:tblGrid>
                <a:gridCol w="514350"/>
                <a:gridCol w="629841"/>
                <a:gridCol w="570309"/>
                <a:gridCol w="914400"/>
              </a:tblGrid>
              <a:tr h="3886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Week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Pie Sales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Price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Advertising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($100s)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3.3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460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3.3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4.5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6.80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6.40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3.7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7.20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7.90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3.2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5.90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85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68580" marR="68580" marT="34283" marB="3428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2.7</a:t>
                      </a:r>
                    </a:p>
                  </a:txBody>
                  <a:tcPr marL="68580" marR="68580" marT="34283" marB="3428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29774" name="Freeform 80"/>
          <p:cNvSpPr>
            <a:spLocks/>
          </p:cNvSpPr>
          <p:nvPr/>
        </p:nvSpPr>
        <p:spPr bwMode="auto">
          <a:xfrm>
            <a:off x="4514850" y="3714751"/>
            <a:ext cx="453629" cy="116681"/>
          </a:xfrm>
          <a:custGeom>
            <a:avLst/>
            <a:gdLst>
              <a:gd name="T0" fmla="*/ 0 w 381"/>
              <a:gd name="T1" fmla="*/ 2147483646 h 98"/>
              <a:gd name="T2" fmla="*/ 2147483646 w 381"/>
              <a:gd name="T3" fmla="*/ 0 h 98"/>
              <a:gd name="T4" fmla="*/ 2147483646 w 381"/>
              <a:gd name="T5" fmla="*/ 2147483646 h 98"/>
              <a:gd name="T6" fmla="*/ 0 60000 65536"/>
              <a:gd name="T7" fmla="*/ 0 60000 65536"/>
              <a:gd name="T8" fmla="*/ 0 60000 65536"/>
              <a:gd name="T9" fmla="*/ 0 w 381"/>
              <a:gd name="T10" fmla="*/ 0 h 98"/>
              <a:gd name="T11" fmla="*/ 381 w 3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pic>
        <p:nvPicPr>
          <p:cNvPr id="29775" name="Picture 82" descr="j02289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5143501"/>
            <a:ext cx="1035844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76" name="Rectangle 83"/>
          <p:cNvSpPr>
            <a:spLocks noChangeArrowheads="1"/>
          </p:cNvSpPr>
          <p:nvPr/>
        </p:nvSpPr>
        <p:spPr bwMode="auto">
          <a:xfrm>
            <a:off x="4229100" y="2514601"/>
            <a:ext cx="320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Recall the multiple regression equation of chapter 14:</a:t>
            </a:r>
          </a:p>
        </p:txBody>
      </p:sp>
    </p:spTree>
    <p:extLst>
      <p:ext uri="{BB962C8B-B14F-4D97-AF65-F5344CB8AC3E}">
        <p14:creationId xmlns:p14="http://schemas.microsoft.com/office/powerpoint/2010/main" val="32487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60804" y="114300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Different Estimates For f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>
            <a:fillRect/>
          </a:stretch>
        </p:blipFill>
        <p:spPr bwMode="auto">
          <a:xfrm>
            <a:off x="438912" y="729416"/>
            <a:ext cx="8385048" cy="52713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4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8"/>
          <p:cNvSpPr>
            <a:spLocks noChangeArrowheads="1"/>
          </p:cNvSpPr>
          <p:nvPr/>
        </p:nvSpPr>
        <p:spPr bwMode="auto">
          <a:xfrm>
            <a:off x="2758440" y="4145867"/>
            <a:ext cx="3905251" cy="11430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3337" y="401220"/>
            <a:ext cx="5308600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>
                <a:solidFill>
                  <a:srgbClr val="FF0000"/>
                </a:solidFill>
              </a:rPr>
              <a:t>Detecting Collinearity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2890" y="3304507"/>
            <a:ext cx="4838700" cy="1854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75" dirty="0"/>
              <a:t>Output for the pie sales example:</a:t>
            </a:r>
          </a:p>
          <a:p>
            <a:pPr lvl="1" eaLnBrk="1" hangingPunct="1"/>
            <a:r>
              <a:rPr lang="en-US" altLang="en-US" sz="1875" dirty="0"/>
              <a:t>Since there are only two independent variables, only one VIF  is reported </a:t>
            </a:r>
          </a:p>
          <a:p>
            <a:pPr lvl="2" eaLnBrk="1" hangingPunct="1"/>
            <a:r>
              <a:rPr lang="en-US" altLang="en-US" sz="1800" dirty="0"/>
              <a:t>VIF  is &lt; 5  </a:t>
            </a:r>
          </a:p>
          <a:p>
            <a:pPr lvl="2" eaLnBrk="1" hangingPunct="1"/>
            <a:r>
              <a:rPr lang="en-US" altLang="en-US" sz="1800" dirty="0"/>
              <a:t>There is no evidence of collinearity between Price and Advertising</a:t>
            </a:r>
          </a:p>
        </p:txBody>
      </p:sp>
      <p:sp>
        <p:nvSpPr>
          <p:cNvPr id="30754" name="Rectangle 37"/>
          <p:cNvSpPr>
            <a:spLocks noChangeArrowheads="1"/>
          </p:cNvSpPr>
          <p:nvPr/>
        </p:nvSpPr>
        <p:spPr bwMode="auto">
          <a:xfrm>
            <a:off x="1805941" y="1837802"/>
            <a:ext cx="5600700" cy="45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Check the “variance inflationary factor (VIF)” box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48891" y="2272933"/>
            <a:ext cx="41148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/>
              <a:t>Predictor      </a:t>
            </a:r>
            <a:r>
              <a:rPr lang="en-US" altLang="en-US" sz="1350" dirty="0" err="1"/>
              <a:t>Coef</a:t>
            </a:r>
            <a:r>
              <a:rPr lang="en-US" altLang="en-US" sz="1350" dirty="0"/>
              <a:t>     SE </a:t>
            </a:r>
            <a:r>
              <a:rPr lang="en-US" altLang="en-US" sz="1350" dirty="0" err="1"/>
              <a:t>Coef</a:t>
            </a:r>
            <a:r>
              <a:rPr lang="en-US" altLang="en-US" sz="1350" dirty="0"/>
              <a:t>      T        P      VIF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/>
              <a:t>Constant      306.50    114.3     2.68   0.020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/>
              <a:t>Price            - 24.98    10.83    -2.31   0.040   1.001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dirty="0"/>
              <a:t>Advertising     74.13    25.97     2.85   0.014   1.001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43600" y="2346158"/>
            <a:ext cx="661737" cy="8061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1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8821" y="304967"/>
            <a:ext cx="4042611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Model Building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347" y="1780674"/>
            <a:ext cx="8783053" cy="47284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Goal is to develop a model with the best set of independent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/>
              <a:t>Easier to interpret if unimportant variables are removed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800" dirty="0" smtClean="0"/>
              <a:t>Lower probability of collinearity</a:t>
            </a:r>
          </a:p>
          <a:p>
            <a:pPr eaLnBrk="1" hangingPunct="1"/>
            <a:r>
              <a:rPr lang="en-US" altLang="en-US" dirty="0" smtClean="0">
                <a:solidFill>
                  <a:schemeClr val="folHlink"/>
                </a:solidFill>
              </a:rPr>
              <a:t>Stepwise regression procedure</a:t>
            </a:r>
          </a:p>
          <a:p>
            <a:pPr lvl="1" eaLnBrk="1" hangingPunct="1"/>
            <a:r>
              <a:rPr lang="en-US" altLang="en-US" sz="2800" dirty="0" smtClean="0"/>
              <a:t>Provide evaluation of alternative models as variables are added and deleted</a:t>
            </a:r>
          </a:p>
          <a:p>
            <a:pPr eaLnBrk="1" hangingPunct="1"/>
            <a:r>
              <a:rPr lang="en-US" altLang="en-US" dirty="0" smtClean="0">
                <a:solidFill>
                  <a:schemeClr val="folHlink"/>
                </a:solidFill>
              </a:rPr>
              <a:t>Best-subset approach</a:t>
            </a:r>
          </a:p>
          <a:p>
            <a:pPr lvl="1" eaLnBrk="1" hangingPunct="1"/>
            <a:r>
              <a:rPr lang="en-US" altLang="en-US" sz="2800" dirty="0" smtClean="0"/>
              <a:t>Try all combinations and select the best using the highest adjusted r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and lowest standard error</a:t>
            </a:r>
            <a:endParaRPr lang="el-GR" altLang="en-US" sz="28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43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8284" y="1747586"/>
            <a:ext cx="8819148" cy="459305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hlink"/>
                </a:solidFill>
              </a:rPr>
              <a:t>Idea:</a:t>
            </a:r>
            <a:r>
              <a:rPr lang="en-US" altLang="en-US" sz="3200" dirty="0" smtClean="0"/>
              <a:t>  develop the least squares regression equation in steps, adding one independent variable at a time and evaluating whether existing variables should remain or be removed</a:t>
            </a:r>
            <a:endParaRPr lang="en-US" altLang="en-US" sz="3200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en-US" sz="3200" dirty="0" smtClean="0"/>
              <a:t>The </a:t>
            </a:r>
            <a:r>
              <a:rPr lang="en-US" altLang="en-US" sz="3200" dirty="0" smtClean="0">
                <a:solidFill>
                  <a:schemeClr val="folHlink"/>
                </a:solidFill>
              </a:rPr>
              <a:t>coefficient of partial determination</a:t>
            </a:r>
            <a:r>
              <a:rPr lang="en-US" altLang="en-US" sz="3200" dirty="0" smtClean="0"/>
              <a:t> is the measure of the marginal contribution of each independent variable, given that other independent variables are in the model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16768" y="460208"/>
            <a:ext cx="5791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</a:rPr>
              <a:t>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32992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8485" y="220746"/>
            <a:ext cx="5931568" cy="132556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Best Subsets Regression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6884" y="1531018"/>
            <a:ext cx="8458200" cy="263190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</a:rPr>
              <a:t>Idea: </a:t>
            </a:r>
            <a:r>
              <a:rPr lang="en-US" altLang="en-US" dirty="0" smtClean="0"/>
              <a:t>estimate all possible regression equations using </a:t>
            </a:r>
            <a:r>
              <a:rPr lang="en-US" altLang="en-US" dirty="0" smtClean="0">
                <a:solidFill>
                  <a:schemeClr val="folHlink"/>
                </a:solidFill>
              </a:rPr>
              <a:t>all possible combinations</a:t>
            </a:r>
            <a:r>
              <a:rPr lang="en-US" altLang="en-US" dirty="0" smtClean="0"/>
              <a:t> of independent variables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Choose the best fit by looking for the </a:t>
            </a:r>
            <a:r>
              <a:rPr lang="en-US" altLang="en-US" dirty="0" smtClean="0">
                <a:solidFill>
                  <a:schemeClr val="folHlink"/>
                </a:solidFill>
              </a:rPr>
              <a:t>highest adjusted r</a:t>
            </a:r>
            <a:r>
              <a:rPr lang="en-US" altLang="en-US" baseline="30000" dirty="0" smtClean="0">
                <a:solidFill>
                  <a:schemeClr val="folHlink"/>
                </a:solidFill>
              </a:rPr>
              <a:t>2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folHlink"/>
                </a:solidFill>
              </a:rPr>
              <a:t>lowest standard error</a:t>
            </a:r>
            <a:endParaRPr lang="el-GR" altLang="en-US" baseline="-25000" dirty="0" smtClean="0">
              <a:solidFill>
                <a:schemeClr val="folHlink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09862" y="4572001"/>
            <a:ext cx="7856621" cy="83099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Stepwise regression and best subsets regression can be performed using </a:t>
            </a:r>
            <a:r>
              <a:rPr lang="en-US" altLang="en-US" sz="2400" dirty="0" err="1"/>
              <a:t>PHStat</a:t>
            </a:r>
            <a:r>
              <a:rPr lang="en-US" altLang="en-US" sz="2400" dirty="0"/>
              <a:t> or Minitab</a:t>
            </a:r>
          </a:p>
        </p:txBody>
      </p:sp>
    </p:spTree>
    <p:extLst>
      <p:ext uri="{BB962C8B-B14F-4D97-AF65-F5344CB8AC3E}">
        <p14:creationId xmlns:p14="http://schemas.microsoft.com/office/powerpoint/2010/main" val="21201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7663" y="348916"/>
            <a:ext cx="7414126" cy="7429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Alternative Best Subsets Criterion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536" y="1320466"/>
            <a:ext cx="8939463" cy="21085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Calculate the value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for each potential regression model</a:t>
            </a:r>
          </a:p>
          <a:p>
            <a:pPr eaLnBrk="1" hangingPunct="1"/>
            <a:r>
              <a:rPr lang="en-US" altLang="en-US" dirty="0" smtClean="0"/>
              <a:t>Consider models with 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 values close to or below k + 1</a:t>
            </a:r>
          </a:p>
          <a:p>
            <a:pPr lvl="1" eaLnBrk="1" hangingPunct="1"/>
            <a:endParaRPr lang="en-US" altLang="en-US" baseline="-25000" dirty="0" smtClean="0"/>
          </a:p>
          <a:p>
            <a:pPr lvl="1" eaLnBrk="1" hangingPunct="1"/>
            <a:r>
              <a:rPr lang="en-US" altLang="en-US" dirty="0" smtClean="0"/>
              <a:t>k is the number of independent variables in the model under consideration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l-GR" altLang="en-US" baseline="-25000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8792"/>
              </p:ext>
            </p:extLst>
          </p:nvPr>
        </p:nvGraphicFramePr>
        <p:xfrm>
          <a:off x="2093496" y="3823034"/>
          <a:ext cx="4936331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3" imgW="2209800" imgH="457200" progId="Equation.3">
                  <p:embed/>
                </p:oleObj>
              </mc:Choice>
              <mc:Fallback>
                <p:oleObj name="Equation" r:id="rId3" imgW="220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96" y="3823034"/>
                        <a:ext cx="4936331" cy="9048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5423234"/>
            <a:ext cx="8927432" cy="104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350" dirty="0"/>
              <a:t>Where  </a:t>
            </a:r>
            <a:r>
              <a:rPr lang="en-US" altLang="en-US" sz="1350" dirty="0" smtClean="0"/>
              <a:t>        </a:t>
            </a:r>
            <a:r>
              <a:rPr lang="en-US" altLang="en-US" sz="1350" dirty="0"/>
              <a:t>k = number of independent variables included </a:t>
            </a:r>
            <a:r>
              <a:rPr lang="en-US" altLang="en-US" sz="1350" dirty="0" smtClean="0"/>
              <a:t>in a </a:t>
            </a:r>
            <a:r>
              <a:rPr lang="en-US" altLang="en-US" sz="1350" dirty="0"/>
              <a:t>particular regression model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dirty="0"/>
              <a:t> </a:t>
            </a:r>
            <a:r>
              <a:rPr lang="en-US" altLang="en-US" sz="1350" dirty="0" smtClean="0"/>
              <a:t>                   T </a:t>
            </a:r>
            <a:r>
              <a:rPr lang="en-US" altLang="en-US" sz="1350" dirty="0"/>
              <a:t>= total number of parameters to be estimated in </a:t>
            </a:r>
            <a:r>
              <a:rPr lang="en-US" altLang="en-US" sz="1350" dirty="0" smtClean="0"/>
              <a:t>the full </a:t>
            </a:r>
            <a:r>
              <a:rPr lang="en-US" altLang="en-US" sz="1350" dirty="0"/>
              <a:t>regression model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dirty="0"/>
              <a:t>	    = coefficient of multiple determination for model with </a:t>
            </a:r>
            <a:r>
              <a:rPr lang="en-US" altLang="en-US" sz="1350" dirty="0" smtClean="0"/>
              <a:t>k independent </a:t>
            </a:r>
            <a:r>
              <a:rPr lang="en-US" altLang="en-US" sz="1350" dirty="0"/>
              <a:t>variables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1350" dirty="0"/>
              <a:t>	    = coefficient of multiple determination for full model </a:t>
            </a:r>
            <a:r>
              <a:rPr lang="en-US" altLang="en-US" sz="1350" dirty="0" smtClean="0"/>
              <a:t>with </a:t>
            </a:r>
            <a:r>
              <a:rPr lang="en-US" altLang="en-US" sz="1350" dirty="0"/>
              <a:t>all T estimated parameters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597359"/>
              </p:ext>
            </p:extLst>
          </p:nvPr>
        </p:nvGraphicFramePr>
        <p:xfrm>
          <a:off x="950578" y="5919788"/>
          <a:ext cx="236537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5" imgW="203040" imgH="241200" progId="Equation.3">
                  <p:embed/>
                </p:oleObj>
              </mc:Choice>
              <mc:Fallback>
                <p:oleObj name="Equation" r:id="rId5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578" y="5919788"/>
                        <a:ext cx="236537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975446"/>
              </p:ext>
            </p:extLst>
          </p:nvPr>
        </p:nvGraphicFramePr>
        <p:xfrm>
          <a:off x="956844" y="6180890"/>
          <a:ext cx="2365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844" y="6180890"/>
                        <a:ext cx="2365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4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989" y="208714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Steps in Model Building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057" y="1512972"/>
            <a:ext cx="8608595" cy="3600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1. Compile a listing of all independent variables under consideration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2. Estimate full model and check VIFs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3. Check if any VIFs &gt; 5</a:t>
            </a:r>
          </a:p>
          <a:p>
            <a:pPr lvl="1" eaLnBrk="1" hangingPunct="1"/>
            <a:r>
              <a:rPr lang="en-US" altLang="en-US" dirty="0" smtClean="0"/>
              <a:t>If no VIF &gt; 5, go to step 4</a:t>
            </a:r>
          </a:p>
          <a:p>
            <a:pPr lvl="1" eaLnBrk="1" hangingPunct="1"/>
            <a:r>
              <a:rPr lang="en-US" altLang="en-US" dirty="0" smtClean="0"/>
              <a:t>If one VIF &gt; 5, remove this variable</a:t>
            </a:r>
          </a:p>
          <a:p>
            <a:pPr lvl="1" eaLnBrk="1" hangingPunct="1"/>
            <a:r>
              <a:rPr lang="en-US" altLang="en-US" dirty="0" smtClean="0"/>
              <a:t>If more than one, eliminate the variable with the highest VIF and go back to step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4.	Perform best subsets regression with remaining variables …</a:t>
            </a:r>
          </a:p>
        </p:txBody>
      </p:sp>
    </p:spTree>
    <p:extLst>
      <p:ext uri="{BB962C8B-B14F-4D97-AF65-F5344CB8AC3E}">
        <p14:creationId xmlns:p14="http://schemas.microsoft.com/office/powerpoint/2010/main" val="37827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0663" y="369971"/>
            <a:ext cx="5537200" cy="74295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Steps in Model Building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978" y="1609224"/>
            <a:ext cx="8434137" cy="36004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5. List all models with </a:t>
            </a:r>
            <a:r>
              <a:rPr lang="en-US" altLang="en-US" dirty="0" err="1" smtClean="0"/>
              <a:t>C</a:t>
            </a:r>
            <a:r>
              <a:rPr lang="en-US" altLang="en-US" baseline="-25000" dirty="0" err="1" smtClean="0"/>
              <a:t>p</a:t>
            </a:r>
            <a:r>
              <a:rPr lang="en-US" altLang="en-US" dirty="0" smtClean="0"/>
              <a:t> close to or less than (k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6. Choose the best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Consider parsimony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Do extra variables make a significant contribution?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7.	Perform complete analysis with chosen model, including residual and influence analysis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8.	Transform the model if necessary to deal with violations of linearity or other model assumptions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9.	Use the model for prediction and inference</a:t>
            </a:r>
          </a:p>
        </p:txBody>
      </p:sp>
    </p:spTree>
    <p:extLst>
      <p:ext uri="{BB962C8B-B14F-4D97-AF65-F5344CB8AC3E}">
        <p14:creationId xmlns:p14="http://schemas.microsoft.com/office/powerpoint/2010/main" val="28268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579" y="304967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1943100"/>
            <a:ext cx="8037095" cy="35433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We have discussed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quadratic regression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Using transformations in regression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multiplicative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exponential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Collinearity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Model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Stepwise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Best subsets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7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4772" y="17830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Income vs. Education &amp; Seniority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530352" y="702838"/>
            <a:ext cx="7982712" cy="49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776" y="5755768"/>
            <a:ext cx="8958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Blue surface represents the true underlying relationship between income &amp; years of education &amp; seniority which is known since the data are simulated for 30 individuals.</a:t>
            </a:r>
          </a:p>
        </p:txBody>
      </p:sp>
    </p:spTree>
    <p:extLst>
      <p:ext uri="{BB962C8B-B14F-4D97-AF65-F5344CB8AC3E}">
        <p14:creationId xmlns:p14="http://schemas.microsoft.com/office/powerpoint/2010/main" val="34809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25780" y="132588"/>
            <a:ext cx="772953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Why Do We Estimate f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9748" y="832104"/>
            <a:ext cx="8727948" cy="5596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Statistical Learning, and this course, are all about how to estimate f.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term statistical learning refers to using the data to “learn” f.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Why do we care about estimating f 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There are 2 reasons for estimating f,</a:t>
            </a:r>
          </a:p>
          <a:p>
            <a:pPr marL="742950" lvl="1" indent="-400050">
              <a:buFont typeface="Wingdings" charset="2"/>
              <a:buChar char="Ø"/>
            </a:pPr>
            <a:r>
              <a:rPr lang="en-US" sz="2800" b="1" dirty="0"/>
              <a:t>Prediction </a:t>
            </a:r>
            <a:r>
              <a:rPr lang="en-US" sz="2800" dirty="0"/>
              <a:t>and</a:t>
            </a:r>
          </a:p>
          <a:p>
            <a:pPr marL="742950" lvl="1" indent="-400050">
              <a:buFont typeface="Wingdings" charset="2"/>
              <a:buChar char="Ø"/>
            </a:pPr>
            <a:r>
              <a:rPr lang="en-US" sz="2800" b="1" dirty="0"/>
              <a:t>Inference.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932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5844" y="192881"/>
            <a:ext cx="6172200" cy="9859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FF0000"/>
                </a:solidFill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55448" y="1093565"/>
                <a:ext cx="8833104" cy="485395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Ø"/>
                </a:pPr>
                <a:r>
                  <a:rPr lang="en-US" dirty="0"/>
                  <a:t>If we can produce a good estimate for f (and the variance of </a:t>
                </a:r>
                <a:r>
                  <a:rPr lang="el-GR" dirty="0"/>
                  <a:t>ε</a:t>
                </a:r>
                <a:r>
                  <a:rPr lang="en-US" dirty="0"/>
                  <a:t> is not too large) we can make accurate predictions for the response, Y, based on a new value of </a:t>
                </a:r>
                <a:r>
                  <a:rPr lang="en-US" b="1" dirty="0"/>
                  <a:t>X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/>
                  <a:t>             </a:t>
                </a:r>
                <a:r>
                  <a:rPr lang="en-US" sz="2100" dirty="0" smtClean="0"/>
                  <a:t>Y=f(x)+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100" dirty="0" smtClean="0"/>
                  <a:t>         ;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100" dirty="0"/>
                  <a:t>(X)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100" dirty="0"/>
                  <a:t>(X)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/>
                  <a:t>                  reducible error     irreducible  error</a:t>
                </a: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1093565"/>
                <a:ext cx="8833104" cy="4853952"/>
              </a:xfrm>
              <a:prstGeom prst="rect">
                <a:avLst/>
              </a:prstGeom>
              <a:blipFill rotWithShape="0">
                <a:blip r:embed="rId2"/>
                <a:stretch>
                  <a:fillRect l="-1242" t="-200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64694" y="-1050703"/>
            <a:ext cx="3086100" cy="327642"/>
          </a:xfrm>
        </p:spPr>
        <p:txBody>
          <a:bodyPr/>
          <a:lstStyle/>
          <a:p>
            <a:r>
              <a:rPr lang="en-US" smtClean="0"/>
              <a:t>DS 502 / MA 543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07944" y="-1050703"/>
            <a:ext cx="800100" cy="327642"/>
          </a:xfrm>
        </p:spPr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395728" y="3897631"/>
            <a:ext cx="364047" cy="1433322"/>
          </a:xfrm>
          <a:prstGeom prst="leftBrace">
            <a:avLst>
              <a:gd name="adj1" fmla="val 8333"/>
              <a:gd name="adj2" fmla="val 49522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Left Brace 6"/>
          <p:cNvSpPr/>
          <p:nvPr/>
        </p:nvSpPr>
        <p:spPr>
          <a:xfrm rot="16200000">
            <a:off x="3950209" y="4229099"/>
            <a:ext cx="364046" cy="733806"/>
          </a:xfrm>
          <a:prstGeom prst="leftBrace">
            <a:avLst>
              <a:gd name="adj1" fmla="val 8333"/>
              <a:gd name="adj2" fmla="val 49522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51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04188" y="297180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 </a:t>
            </a:r>
            <a:r>
              <a:rPr lang="en-US" sz="4800" b="1" dirty="0">
                <a:solidFill>
                  <a:srgbClr val="FF0000"/>
                </a:solidFill>
              </a:rPr>
              <a:t>Inference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1069848"/>
            <a:ext cx="8462772" cy="5285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Alternatively, we may also be interested in the type of relationship between Y and the X's.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Which particular predictors actually affect the response?</a:t>
            </a:r>
          </a:p>
          <a:p>
            <a:pPr marL="205740" lvl="1" indent="0">
              <a:buNone/>
            </a:pPr>
            <a:r>
              <a:rPr lang="en-US" sz="28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positive or negative?</a:t>
            </a:r>
          </a:p>
          <a:p>
            <a:pPr marL="205740" lvl="1" indent="0">
              <a:buNone/>
            </a:pPr>
            <a:r>
              <a:rPr lang="en-US" sz="28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a simple linear one or is it more complicated etc.?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427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14763" y="1089660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Types of Variables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5420" y="2266950"/>
            <a:ext cx="6057900" cy="33992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Times New Roman" panose="02020603050405020304" pitchFamily="18" charset="0"/>
              </a:rPr>
              <a:t>Categorical</a:t>
            </a:r>
            <a:r>
              <a:rPr lang="en-US" altLang="en-US" sz="2100" dirty="0">
                <a:latin typeface="Times New Roman" panose="02020603050405020304" pitchFamily="18" charset="0"/>
              </a:rPr>
              <a:t> (</a:t>
            </a:r>
            <a:r>
              <a:rPr lang="en-US" altLang="en-US" sz="21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qualitative</a:t>
            </a:r>
            <a:r>
              <a:rPr lang="en-US" altLang="en-US" sz="2100" dirty="0">
                <a:latin typeface="Times New Roman" panose="02020603050405020304" pitchFamily="18" charset="0"/>
              </a:rPr>
              <a:t>) variables have values that can only be placed into categories, such as “yes” and “no.” </a:t>
            </a:r>
          </a:p>
          <a:p>
            <a:pPr algn="ctr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100" dirty="0">
              <a:latin typeface="Times New Roman" panose="02020603050405020304" pitchFamily="18" charset="0"/>
            </a:endParaRPr>
          </a:p>
          <a:p>
            <a:pPr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100" b="1" dirty="0">
                <a:latin typeface="Times New Roman" panose="02020603050405020304" pitchFamily="18" charset="0"/>
              </a:rPr>
              <a:t>Numerical</a:t>
            </a:r>
            <a:r>
              <a:rPr lang="en-US" altLang="en-US" sz="2100" dirty="0">
                <a:latin typeface="Times New Roman" panose="02020603050405020304" pitchFamily="18" charset="0"/>
              </a:rPr>
              <a:t> (</a:t>
            </a:r>
            <a:r>
              <a:rPr lang="en-US" altLang="en-US" sz="21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quantitative</a:t>
            </a:r>
            <a:r>
              <a:rPr lang="en-US" altLang="en-US" sz="2100" dirty="0">
                <a:latin typeface="Times New Roman" panose="02020603050405020304" pitchFamily="18" charset="0"/>
              </a:rPr>
              <a:t>) variables have values that represent a counted or measured quantity.</a:t>
            </a:r>
          </a:p>
          <a:p>
            <a:pPr lvl="1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</a:rPr>
              <a:t>Discrete</a:t>
            </a:r>
            <a:r>
              <a:rPr lang="en-US" altLang="en-US" sz="1800" dirty="0">
                <a:latin typeface="Times New Roman" panose="02020603050405020304" pitchFamily="18" charset="0"/>
              </a:rPr>
              <a:t> variables arise from a </a:t>
            </a:r>
            <a:r>
              <a:rPr lang="en-US" altLang="en-US" sz="1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counting process</a:t>
            </a:r>
          </a:p>
          <a:p>
            <a:pPr lvl="1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</a:rPr>
              <a:t>Continuous</a:t>
            </a:r>
            <a:r>
              <a:rPr lang="en-US" altLang="en-US" sz="1800" dirty="0">
                <a:latin typeface="Times New Roman" panose="02020603050405020304" pitchFamily="18" charset="0"/>
              </a:rPr>
              <a:t> variables arise from a </a:t>
            </a:r>
            <a:r>
              <a:rPr lang="en-US" altLang="en-US" sz="1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measuring process </a:t>
            </a:r>
          </a:p>
        </p:txBody>
      </p:sp>
    </p:spTree>
    <p:extLst>
      <p:ext uri="{BB962C8B-B14F-4D97-AF65-F5344CB8AC3E}">
        <p14:creationId xmlns:p14="http://schemas.microsoft.com/office/powerpoint/2010/main" val="25495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96796" y="260604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How Do We Estimate f?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0332" y="1280160"/>
            <a:ext cx="8563356" cy="4818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Non-parametric Methods</a:t>
            </a:r>
          </a:p>
          <a:p>
            <a:endParaRPr lang="en-US" sz="21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51238"/>
              </p:ext>
            </p:extLst>
          </p:nvPr>
        </p:nvGraphicFramePr>
        <p:xfrm>
          <a:off x="1121569" y="1900238"/>
          <a:ext cx="4914900" cy="36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569" y="1900238"/>
                        <a:ext cx="4914900" cy="364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4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6172" y="260604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Parametric Methods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33172" y="978408"/>
            <a:ext cx="8700516" cy="55869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3400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sz="3400" dirty="0"/>
          </a:p>
          <a:p>
            <a:pPr>
              <a:buFont typeface="Wingdings" charset="2"/>
              <a:buChar char="Ø"/>
            </a:pPr>
            <a:r>
              <a:rPr lang="en-US" sz="3400" dirty="0"/>
              <a:t>They involve a two-step model based approach</a:t>
            </a:r>
          </a:p>
          <a:p>
            <a:pPr marL="205740" lvl="1" indent="0">
              <a:buNone/>
            </a:pPr>
            <a:endParaRPr lang="en-US" sz="3400" dirty="0"/>
          </a:p>
          <a:p>
            <a:pPr marL="205740" lvl="1" indent="0">
              <a:buNone/>
            </a:pPr>
            <a:r>
              <a:rPr lang="en-US" sz="3400" u="sng" dirty="0"/>
              <a:t>STEP 1:</a:t>
            </a:r>
          </a:p>
          <a:p>
            <a:pPr marL="205740" lvl="1" indent="0">
              <a:buNone/>
            </a:pPr>
            <a:r>
              <a:rPr lang="en-US" sz="3400" dirty="0"/>
              <a:t>Make some assumption about the functional form of </a:t>
            </a:r>
            <a:r>
              <a:rPr lang="en-US" sz="3400" i="1" dirty="0"/>
              <a:t>f</a:t>
            </a:r>
            <a:r>
              <a:rPr lang="en-US" sz="3400" dirty="0"/>
              <a:t>, i.e. come up with a model. The most common example is a linear model i.e.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3400" dirty="0"/>
          </a:p>
          <a:p>
            <a:pPr marL="457200" indent="-457200">
              <a:buNone/>
            </a:pPr>
            <a:r>
              <a:rPr lang="en-US" sz="3400" dirty="0"/>
              <a:t>	</a:t>
            </a:r>
          </a:p>
          <a:p>
            <a:pPr marL="457200" indent="-457200">
              <a:buNone/>
            </a:pPr>
            <a:r>
              <a:rPr lang="en-US" sz="3400" dirty="0"/>
              <a:t>	However, in this course we will examine far more complicated, and flexible, models for </a:t>
            </a:r>
            <a:r>
              <a:rPr lang="en-US" sz="3400" i="1" dirty="0"/>
              <a:t>f</a:t>
            </a:r>
            <a:r>
              <a:rPr lang="en-US" sz="3400" dirty="0"/>
              <a:t>. In a sense </a:t>
            </a:r>
            <a:r>
              <a:rPr lang="en-US" sz="3400" b="1" dirty="0">
                <a:solidFill>
                  <a:srgbClr val="FF0000"/>
                </a:solidFill>
              </a:rPr>
              <a:t>the more flexible the model the more realistic it is</a:t>
            </a:r>
            <a:r>
              <a:rPr lang="en-US" sz="3400" dirty="0">
                <a:solidFill>
                  <a:schemeClr val="tx2"/>
                </a:solidFill>
              </a:rPr>
              <a:t>.</a:t>
            </a:r>
          </a:p>
          <a:p>
            <a:endParaRPr lang="en-US" sz="21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35567"/>
              </p:ext>
            </p:extLst>
          </p:nvPr>
        </p:nvGraphicFramePr>
        <p:xfrm>
          <a:off x="1608440" y="4446175"/>
          <a:ext cx="4675584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440" y="4446175"/>
                        <a:ext cx="4675584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23644" y="278892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Parametric Methods (cont.)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5196" y="1097280"/>
            <a:ext cx="8517636" cy="5468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STEP 2: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Use the training data to fit the model i.e. estimate </a:t>
            </a:r>
            <a:r>
              <a:rPr lang="en-US" sz="2400" i="1" dirty="0"/>
              <a:t>f</a:t>
            </a:r>
            <a:r>
              <a:rPr lang="en-US" sz="2400" dirty="0"/>
              <a:t> or equivalently the unknown parameters such as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,</a:t>
            </a:r>
            <a:r>
              <a:rPr lang="el-GR" sz="2400" dirty="0"/>
              <a:t> β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l-GR" sz="2400" dirty="0"/>
              <a:t> β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l-GR" sz="2400" dirty="0"/>
              <a:t> β</a:t>
            </a:r>
            <a:r>
              <a:rPr lang="en-US" sz="2400" baseline="-25000" dirty="0"/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The most common approach for estimating the parameters in a linear model is ordinary least squares (OLS).</a:t>
            </a:r>
          </a:p>
          <a:p>
            <a:pPr lvl="2">
              <a:buFont typeface="Wingdings" charset="2"/>
              <a:buChar char="Ø"/>
            </a:pPr>
            <a:endParaRPr lang="en-US" sz="2400" dirty="0"/>
          </a:p>
          <a:p>
            <a:pPr lvl="2">
              <a:buFont typeface="Wingdings" charset="2"/>
              <a:buChar char="Ø"/>
            </a:pPr>
            <a:r>
              <a:rPr lang="en-US" sz="2400" dirty="0"/>
              <a:t>However, this is only one way.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>
              <a:buFont typeface="Wingdings" charset="2"/>
              <a:buChar char="Ø"/>
            </a:pPr>
            <a:r>
              <a:rPr lang="en-US" sz="2400" dirty="0"/>
              <a:t>We will see in the course that there are often superior approaches.</a:t>
            </a:r>
          </a:p>
          <a:p>
            <a:endParaRPr lang="en-US" sz="21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73817"/>
              </p:ext>
            </p:extLst>
          </p:nvPr>
        </p:nvGraphicFramePr>
        <p:xfrm>
          <a:off x="2698290" y="3995833"/>
          <a:ext cx="4675584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90" y="3995833"/>
                        <a:ext cx="4675584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7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95528" y="196596"/>
            <a:ext cx="8046720" cy="7429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Example: A Linear Regression Estimate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6304" y="5312664"/>
            <a:ext cx="8860536" cy="11704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Even if the standard deviation is low we will still get a bad answer if we use the wrong model.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293186" y="982980"/>
            <a:ext cx="4408490" cy="366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4782312" y="1000500"/>
            <a:ext cx="4318319" cy="363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87103"/>
              </p:ext>
            </p:extLst>
          </p:nvPr>
        </p:nvGraphicFramePr>
        <p:xfrm>
          <a:off x="420355" y="4727448"/>
          <a:ext cx="4066391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5" imgW="2400300" imgH="215900" progId="Equation.3">
                  <p:embed/>
                </p:oleObj>
              </mc:Choice>
              <mc:Fallback>
                <p:oleObj name="Equation" r:id="rId5" imgW="240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355" y="4727448"/>
                        <a:ext cx="4066391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3916" y="214884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Non-parametric Methods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5196" y="960120"/>
            <a:ext cx="8535924" cy="4498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</a:t>
            </a:r>
            <a:r>
              <a:rPr lang="en-US" dirty="0" smtClean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168" y="132588"/>
            <a:ext cx="8595360" cy="7429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Example: A Thin-Plate Spline Estimate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6616" y="5138929"/>
            <a:ext cx="8293322" cy="124358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Non-linear regression methods are </a:t>
            </a:r>
            <a:r>
              <a:rPr lang="en-US" sz="2800" b="1" dirty="0"/>
              <a:t>more flexible </a:t>
            </a:r>
            <a:r>
              <a:rPr lang="en-US" sz="2800" dirty="0"/>
              <a:t>and can potentially provide </a:t>
            </a:r>
            <a:r>
              <a:rPr lang="en-US" sz="2800" b="1" dirty="0"/>
              <a:t>more accurate estimates</a:t>
            </a:r>
            <a:r>
              <a:rPr lang="en-US" sz="280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1761178" y="842506"/>
            <a:ext cx="4173278" cy="342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054388" y="2585466"/>
            <a:ext cx="1940408" cy="163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740" y="173736"/>
            <a:ext cx="8718804" cy="12893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Tradeoff Between </a:t>
            </a:r>
            <a:r>
              <a:rPr lang="en-US" sz="4000" b="1" i="1" u="sng" dirty="0">
                <a:solidFill>
                  <a:srgbClr val="FF0000"/>
                </a:solidFill>
              </a:rPr>
              <a:t>Prediction Accuracy </a:t>
            </a:r>
            <a:r>
              <a:rPr lang="en-US" sz="4000" b="1" dirty="0">
                <a:solidFill>
                  <a:srgbClr val="FF0000"/>
                </a:solidFill>
              </a:rPr>
              <a:t>and </a:t>
            </a:r>
            <a:r>
              <a:rPr lang="en-US" sz="4000" b="1" i="1" u="sng" dirty="0">
                <a:solidFill>
                  <a:srgbClr val="FF0000"/>
                </a:solidFill>
              </a:rPr>
              <a:t>Model Interpretability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78308" y="1545336"/>
                <a:ext cx="8691372" cy="48646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2"/>
                  <a:buChar char="Ø"/>
                </a:pPr>
                <a:r>
                  <a:rPr lang="en-US" dirty="0"/>
                  <a:t>Why not just use a more flexible method if it is more realistic?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There are two reasons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Reason 1: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simple method such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regression </a:t>
                </a:r>
                <a:r>
                  <a:rPr lang="en-US" dirty="0"/>
                  <a:t>produces a model which is much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easier to interpret </a:t>
                </a:r>
                <a:r>
                  <a:rPr lang="en-US" dirty="0"/>
                  <a:t>(the Inference part is better). For example, in a linear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is the average increase in Y for a one unit increase in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j</a:t>
                </a:r>
                <a:r>
                  <a:rPr lang="en-US" dirty="0"/>
                  <a:t> holding all other variables constant.</a:t>
                </a:r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" y="1545336"/>
                <a:ext cx="8691372" cy="4864608"/>
              </a:xfrm>
              <a:prstGeom prst="rect">
                <a:avLst/>
              </a:prstGeom>
              <a:blipFill rotWithShape="0">
                <a:blip r:embed="rId2"/>
                <a:stretch>
                  <a:fillRect l="-1403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4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0916" y="512064"/>
            <a:ext cx="8398764" cy="5733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lvl="1" indent="0">
              <a:buNone/>
            </a:pPr>
            <a:endParaRPr lang="en-US" sz="2800" u="sng" dirty="0" smtClean="0"/>
          </a:p>
          <a:p>
            <a:pPr lvl="1" indent="0">
              <a:buNone/>
            </a:pPr>
            <a:r>
              <a:rPr lang="en-US" sz="2800" u="sng" dirty="0" smtClean="0"/>
              <a:t>Reason </a:t>
            </a:r>
            <a:r>
              <a:rPr lang="en-US" sz="2800" u="sng" dirty="0"/>
              <a:t>2:</a:t>
            </a:r>
            <a:r>
              <a:rPr lang="en-US" sz="2800" dirty="0"/>
              <a:t> </a:t>
            </a:r>
          </a:p>
          <a:p>
            <a:pPr lvl="1" indent="0">
              <a:buNone/>
            </a:pPr>
            <a:r>
              <a:rPr lang="en-US" sz="2800" dirty="0"/>
              <a:t>Even if you are only interested in prediction, so the first reason is not relevant, it is </a:t>
            </a:r>
            <a:r>
              <a:rPr lang="en-US" sz="2800" b="1" dirty="0"/>
              <a:t>often possible to get more accurate predictions with a simple</a:t>
            </a:r>
            <a:r>
              <a:rPr lang="en-US" sz="2800" dirty="0"/>
              <a:t>, instead of a complicated, model. This seems counter intuitive but has to do with the fact that </a:t>
            </a:r>
            <a:r>
              <a:rPr lang="en-US" sz="2800" b="1" i="1" dirty="0">
                <a:solidFill>
                  <a:srgbClr val="FF0000"/>
                </a:solidFill>
              </a:rPr>
              <a:t>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15084" y="150876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A Poor Estimate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2306" y="5335524"/>
            <a:ext cx="8899398" cy="86410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Non-linear regression methods can also be </a:t>
            </a:r>
            <a:r>
              <a:rPr lang="en-US" sz="2800" b="1" i="1" dirty="0">
                <a:solidFill>
                  <a:srgbClr val="FF0000"/>
                </a:solidFill>
              </a:rPr>
              <a:t>too flexible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i="1" dirty="0">
                <a:solidFill>
                  <a:srgbClr val="FF0000"/>
                </a:solidFill>
              </a:rPr>
              <a:t>produce poor estimates for f</a:t>
            </a:r>
            <a:r>
              <a:rPr lang="en-US" sz="2800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5403" r="17906" b="54637"/>
          <a:stretch/>
        </p:blipFill>
        <p:spPr bwMode="auto">
          <a:xfrm>
            <a:off x="936432" y="932688"/>
            <a:ext cx="4624654" cy="381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5585104" y="2646231"/>
            <a:ext cx="2498192" cy="210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" y="224028"/>
            <a:ext cx="8636508" cy="7429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Supervised vs. Unsupervised Learning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" y="1042416"/>
            <a:ext cx="8709660" cy="51937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We can divide all learning problems into Supervised and Unsupervised situations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Supervised Learning: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b="1" u="sng" dirty="0"/>
              <a:t>Supervised</a:t>
            </a:r>
            <a:r>
              <a:rPr lang="en-US" sz="2800" dirty="0"/>
              <a:t> Learning is where both the predictors, </a:t>
            </a:r>
            <a:r>
              <a:rPr lang="en-US" sz="2800" b="1" i="1" dirty="0">
                <a:solidFill>
                  <a:srgbClr val="FF0000"/>
                </a:solidFill>
              </a:rPr>
              <a:t>X</a:t>
            </a:r>
            <a:r>
              <a:rPr lang="en-US" sz="2800" b="1" i="1" baseline="-25000" dirty="0">
                <a:solidFill>
                  <a:srgbClr val="FF0000"/>
                </a:solidFill>
              </a:rPr>
              <a:t>i </a:t>
            </a:r>
            <a:r>
              <a:rPr lang="en-US" sz="2800" b="1" i="1" dirty="0">
                <a:solidFill>
                  <a:srgbClr val="FF0000"/>
                </a:solidFill>
              </a:rPr>
              <a:t>, and </a:t>
            </a:r>
            <a:r>
              <a:rPr lang="en-US" sz="2800" dirty="0"/>
              <a:t>the response, </a:t>
            </a:r>
            <a:r>
              <a:rPr lang="en-US" sz="2800" b="1" i="1" dirty="0">
                <a:solidFill>
                  <a:srgbClr val="FF0000"/>
                </a:solidFill>
              </a:rPr>
              <a:t>Y</a:t>
            </a:r>
            <a:r>
              <a:rPr lang="en-US" sz="2800" b="1" i="1" baseline="-25000" dirty="0">
                <a:solidFill>
                  <a:srgbClr val="FF0000"/>
                </a:solidFill>
              </a:rPr>
              <a:t>i </a:t>
            </a:r>
            <a:r>
              <a:rPr lang="en-US" sz="2800" b="1" i="1" dirty="0">
                <a:solidFill>
                  <a:srgbClr val="FF0000"/>
                </a:solidFill>
              </a:rPr>
              <a:t>, are observed</a:t>
            </a:r>
            <a:r>
              <a:rPr lang="en-US" sz="2800" dirty="0"/>
              <a:t>.</a:t>
            </a:r>
          </a:p>
          <a:p>
            <a:pPr lvl="1">
              <a:buFont typeface="Wingdings" charset="2"/>
              <a:buChar char="Ø"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/>
              <a:t>This is the situation you deal with in </a:t>
            </a:r>
            <a:r>
              <a:rPr lang="en-US" sz="2800" b="1" i="1" dirty="0">
                <a:solidFill>
                  <a:srgbClr val="FF0000"/>
                </a:solidFill>
              </a:rPr>
              <a:t>Linear Regression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classes.</a:t>
            </a:r>
          </a:p>
          <a:p>
            <a:pPr lvl="1">
              <a:buFont typeface="Wingdings" charset="2"/>
              <a:buChar char="Ø"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Most</a:t>
            </a:r>
            <a:r>
              <a:rPr lang="en-US" sz="2800" dirty="0"/>
              <a:t> of this course will also deal with </a:t>
            </a:r>
            <a:r>
              <a:rPr lang="en-US" sz="2800" b="1" i="1" dirty="0">
                <a:solidFill>
                  <a:srgbClr val="FF0000"/>
                </a:solidFill>
              </a:rPr>
              <a:t>supervised learning</a:t>
            </a:r>
            <a:r>
              <a:rPr lang="en-US" sz="2800" dirty="0"/>
              <a:t>.</a:t>
            </a:r>
            <a:endParaRPr lang="en-US" sz="2800" b="1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658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4600" y="899518"/>
            <a:ext cx="4151709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Types of Variables</a:t>
            </a:r>
          </a:p>
        </p:txBody>
      </p:sp>
      <p:grpSp>
        <p:nvGrpSpPr>
          <p:cNvPr id="3" name="Organization Chart 3"/>
          <p:cNvGrpSpPr>
            <a:grpSpLocks noChangeAspect="1"/>
          </p:cNvGrpSpPr>
          <p:nvPr/>
        </p:nvGrpSpPr>
        <p:grpSpPr bwMode="auto">
          <a:xfrm>
            <a:off x="457200" y="1754387"/>
            <a:ext cx="5486400" cy="2857500"/>
            <a:chOff x="672" y="1154"/>
            <a:chExt cx="4608" cy="2400"/>
          </a:xfrm>
        </p:grpSpPr>
        <p:cxnSp>
          <p:nvCxnSpPr>
            <p:cNvPr id="4" name="_s60420"/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rot="5400000" flipH="1">
              <a:off x="4248" y="2640"/>
              <a:ext cx="240" cy="720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_s60421"/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rot="-5400000">
              <a:off x="3591" y="2703"/>
              <a:ext cx="240" cy="594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_s60422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3323" y="1622"/>
              <a:ext cx="409" cy="960"/>
            </a:xfrm>
            <a:prstGeom prst="bentConnector3">
              <a:avLst>
                <a:gd name="adj1" fmla="val 24690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_s60423"/>
            <p:cNvCxnSpPr>
              <a:cxnSpLocks noChangeShapeType="1"/>
            </p:cNvCxnSpPr>
            <p:nvPr/>
          </p:nvCxnSpPr>
          <p:spPr bwMode="auto">
            <a:xfrm flipV="1">
              <a:off x="2016" y="2210"/>
              <a:ext cx="1056" cy="121"/>
            </a:xfrm>
            <a:prstGeom prst="bentConnector3">
              <a:avLst>
                <a:gd name="adj1" fmla="val 6819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60424"/>
            <p:cNvSpPr>
              <a:spLocks noChangeArrowheads="1"/>
            </p:cNvSpPr>
            <p:nvPr/>
          </p:nvSpPr>
          <p:spPr bwMode="auto">
            <a:xfrm>
              <a:off x="2448" y="1296"/>
              <a:ext cx="1200" cy="60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 dirty="0">
                  <a:solidFill>
                    <a:srgbClr val="000000"/>
                  </a:solidFill>
                </a:rPr>
                <a:t>Variables</a:t>
              </a:r>
              <a:endParaRPr lang="en-US" altLang="en-US" sz="1800" dirty="0"/>
            </a:p>
          </p:txBody>
        </p:sp>
        <p:sp>
          <p:nvSpPr>
            <p:cNvPr id="9" name="_s60425"/>
            <p:cNvSpPr>
              <a:spLocks noChangeArrowheads="1"/>
            </p:cNvSpPr>
            <p:nvPr/>
          </p:nvSpPr>
          <p:spPr bwMode="auto">
            <a:xfrm>
              <a:off x="1392" y="2306"/>
              <a:ext cx="1265" cy="574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350" b="1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800" b="1">
                  <a:solidFill>
                    <a:srgbClr val="000000"/>
                  </a:solidFill>
                </a:rPr>
                <a:t>Categorical</a:t>
              </a:r>
            </a:p>
            <a:p>
              <a:pPr algn="ctr" eaLnBrk="1" hangingPunct="1"/>
              <a:endParaRPr lang="en-US" altLang="en-US" sz="1800" b="1">
                <a:solidFill>
                  <a:srgbClr val="000000"/>
                </a:solidFill>
              </a:endParaRPr>
            </a:p>
          </p:txBody>
        </p:sp>
        <p:sp>
          <p:nvSpPr>
            <p:cNvPr id="10" name="_s60426"/>
            <p:cNvSpPr>
              <a:spLocks noChangeArrowheads="1"/>
            </p:cNvSpPr>
            <p:nvPr/>
          </p:nvSpPr>
          <p:spPr bwMode="auto">
            <a:xfrm>
              <a:off x="3360" y="2306"/>
              <a:ext cx="1296" cy="57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350" b="1">
                <a:solidFill>
                  <a:srgbClr val="474747"/>
                </a:solidFill>
              </a:endParaRPr>
            </a:p>
            <a:p>
              <a:pPr algn="ctr" eaLnBrk="1" hangingPunct="1"/>
              <a:r>
                <a:rPr lang="en-US" altLang="en-US" sz="1800" b="1">
                  <a:solidFill>
                    <a:srgbClr val="474747"/>
                  </a:solidFill>
                </a:rPr>
                <a:t>Numerical</a:t>
              </a:r>
              <a:r>
                <a:rPr lang="en-US" altLang="en-US" sz="1350" b="1">
                  <a:solidFill>
                    <a:srgbClr val="474747"/>
                  </a:solidFill>
                </a:rPr>
                <a:t> </a:t>
              </a:r>
            </a:p>
            <a:p>
              <a:pPr algn="ctr" eaLnBrk="1" hangingPunct="1"/>
              <a:endParaRPr lang="en-US" altLang="en-US" sz="1350" b="1">
                <a:solidFill>
                  <a:srgbClr val="474747"/>
                </a:solidFill>
              </a:endParaRPr>
            </a:p>
          </p:txBody>
        </p:sp>
        <p:sp>
          <p:nvSpPr>
            <p:cNvPr id="11" name="_s60427"/>
            <p:cNvSpPr>
              <a:spLocks noChangeArrowheads="1"/>
            </p:cNvSpPr>
            <p:nvPr/>
          </p:nvSpPr>
          <p:spPr bwMode="auto">
            <a:xfrm>
              <a:off x="2928" y="3120"/>
              <a:ext cx="972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474747"/>
                  </a:solidFill>
                </a:rPr>
                <a:t>Discrete</a:t>
              </a:r>
              <a:endParaRPr lang="en-US" altLang="en-US" sz="1800"/>
            </a:p>
          </p:txBody>
        </p:sp>
        <p:sp>
          <p:nvSpPr>
            <p:cNvPr id="12" name="_s60428"/>
            <p:cNvSpPr>
              <a:spLocks noChangeArrowheads="1"/>
            </p:cNvSpPr>
            <p:nvPr/>
          </p:nvSpPr>
          <p:spPr bwMode="auto">
            <a:xfrm>
              <a:off x="4176" y="3120"/>
              <a:ext cx="1104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1">
                  <a:solidFill>
                    <a:srgbClr val="474747"/>
                  </a:solidFill>
                </a:rPr>
                <a:t>Continuous</a:t>
              </a:r>
              <a:endParaRPr lang="en-US" altLang="en-US" sz="1800"/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143000" y="4057651"/>
            <a:ext cx="1885950" cy="98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Marital Status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Political Party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Eye Color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rgbClr val="00B283"/>
                </a:solidFill>
              </a:rPr>
              <a:t>      </a:t>
            </a:r>
            <a:r>
              <a:rPr lang="en-US" altLang="en-US" sz="1050" b="1" dirty="0"/>
              <a:t>(Defined categories)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971800" y="4857750"/>
            <a:ext cx="1714500" cy="82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Number of Children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Defects per hour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rgbClr val="F983C1"/>
                </a:solidFill>
              </a:rPr>
              <a:t>      </a:t>
            </a:r>
            <a:r>
              <a:rPr lang="en-US" altLang="en-US" sz="1050" b="1" dirty="0"/>
              <a:t>(Counted items)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800600" y="4857750"/>
            <a:ext cx="2057400" cy="82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chemeClr val="folHlink"/>
                </a:solidFill>
              </a:rPr>
              <a:t>Examples: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Weight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050" b="1" dirty="0">
                <a:solidFill>
                  <a:schemeClr val="folHlink"/>
                </a:solidFill>
              </a:rPr>
              <a:t>Voltage</a:t>
            </a:r>
          </a:p>
          <a:p>
            <a:pPr eaLnBrk="1" hangingPunct="1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050" b="1" dirty="0">
                <a:solidFill>
                  <a:srgbClr val="F983C1"/>
                </a:solidFill>
              </a:rPr>
              <a:t>    </a:t>
            </a:r>
            <a:r>
              <a:rPr lang="en-US" altLang="en-US" sz="1050" b="1" dirty="0"/>
              <a:t>(Measured characteristics)</a:t>
            </a:r>
          </a:p>
        </p:txBody>
      </p:sp>
    </p:spTree>
    <p:extLst>
      <p:ext uri="{BB962C8B-B14F-4D97-AF65-F5344CB8AC3E}">
        <p14:creationId xmlns:p14="http://schemas.microsoft.com/office/powerpoint/2010/main" val="3703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9772" y="621220"/>
            <a:ext cx="8437340" cy="6017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u="sng" dirty="0"/>
              <a:t>Unsupervised Learning: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In this situation </a:t>
            </a:r>
            <a:r>
              <a:rPr lang="en-US" sz="2800" b="1" i="1" dirty="0">
                <a:solidFill>
                  <a:srgbClr val="FF0000"/>
                </a:solidFill>
              </a:rPr>
              <a:t>only the X</a:t>
            </a:r>
            <a:r>
              <a:rPr lang="en-US" sz="2800" b="1" i="1" baseline="-25000" dirty="0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FF0000"/>
                </a:solidFill>
              </a:rPr>
              <a:t>’s are observed</a:t>
            </a:r>
            <a:r>
              <a:rPr lang="en-US" sz="2800" dirty="0"/>
              <a:t>. </a:t>
            </a:r>
          </a:p>
          <a:p>
            <a:pPr lvl="1">
              <a:buFont typeface="Wingdings" charset="2"/>
              <a:buChar char="Ø"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/>
              <a:t>We need to </a:t>
            </a:r>
            <a:r>
              <a:rPr lang="en-US" sz="2800" b="1" i="1" dirty="0">
                <a:solidFill>
                  <a:srgbClr val="FF0000"/>
                </a:solidFill>
              </a:rPr>
              <a:t>use the X</a:t>
            </a:r>
            <a:r>
              <a:rPr lang="en-US" sz="2800" b="1" i="1" baseline="-25000" dirty="0">
                <a:solidFill>
                  <a:srgbClr val="FF0000"/>
                </a:solidFill>
              </a:rPr>
              <a:t>i</a:t>
            </a:r>
            <a:r>
              <a:rPr lang="en-US" sz="2800" b="1" i="1" dirty="0">
                <a:solidFill>
                  <a:srgbClr val="FF0000"/>
                </a:solidFill>
              </a:rPr>
              <a:t>’s to guess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what </a:t>
            </a:r>
            <a:r>
              <a:rPr lang="en-US" sz="2800" b="1" i="1" dirty="0">
                <a:solidFill>
                  <a:schemeClr val="tx2"/>
                </a:solidFill>
              </a:rPr>
              <a:t>Y</a:t>
            </a:r>
            <a:r>
              <a:rPr lang="en-US" sz="2800" dirty="0"/>
              <a:t> would have been and build a model from there.</a:t>
            </a:r>
          </a:p>
          <a:p>
            <a:pPr lvl="1">
              <a:buFont typeface="Wingdings" charset="2"/>
              <a:buChar char="Ø"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/>
              <a:t>A common </a:t>
            </a:r>
            <a:r>
              <a:rPr lang="en-US" sz="2800" i="1" u="sng" dirty="0">
                <a:solidFill>
                  <a:srgbClr val="FF0000"/>
                </a:solidFill>
              </a:rPr>
              <a:t>example</a:t>
            </a:r>
            <a:r>
              <a:rPr lang="en-US" sz="2800" dirty="0"/>
              <a:t> is </a:t>
            </a:r>
            <a:r>
              <a:rPr lang="en-US" sz="2800" b="1" i="1" dirty="0">
                <a:solidFill>
                  <a:srgbClr val="FF0000"/>
                </a:solidFill>
              </a:rPr>
              <a:t>market segmentation </a:t>
            </a:r>
            <a:r>
              <a:rPr lang="en-US" sz="2800" dirty="0"/>
              <a:t>where we try to </a:t>
            </a:r>
            <a:r>
              <a:rPr lang="en-US" sz="2800" dirty="0">
                <a:solidFill>
                  <a:srgbClr val="FF0000"/>
                </a:solidFill>
              </a:rPr>
              <a:t>divide potential customers into groups</a:t>
            </a:r>
            <a:r>
              <a:rPr lang="en-US" sz="2800" dirty="0"/>
              <a:t> based on their characteristics.</a:t>
            </a:r>
          </a:p>
          <a:p>
            <a:pPr marL="342900" lvl="1" indent="0">
              <a:buNone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/>
              <a:t>A common approach is </a:t>
            </a:r>
            <a:r>
              <a:rPr lang="en-US" sz="2800" b="1" i="1" dirty="0">
                <a:solidFill>
                  <a:srgbClr val="FF0000"/>
                </a:solidFill>
              </a:rPr>
              <a:t>clustering</a:t>
            </a:r>
            <a:r>
              <a:rPr lang="en-US" sz="2800" dirty="0"/>
              <a:t>.</a:t>
            </a:r>
          </a:p>
          <a:p>
            <a:pPr lvl="1">
              <a:buFont typeface="Wingdings" charset="2"/>
              <a:buChar char="Ø"/>
            </a:pPr>
            <a:endParaRPr lang="en-US" sz="2800" dirty="0"/>
          </a:p>
          <a:p>
            <a:pPr lvl="1">
              <a:buFont typeface="Wingdings" charset="2"/>
              <a:buChar char="Ø"/>
            </a:pPr>
            <a:r>
              <a:rPr lang="en-US" sz="2800" dirty="0"/>
              <a:t>We will consider </a:t>
            </a:r>
            <a:r>
              <a:rPr lang="en-US" sz="2800" b="1" i="1" dirty="0">
                <a:solidFill>
                  <a:schemeClr val="tx2"/>
                </a:solidFill>
              </a:rPr>
              <a:t>unsupervised</a:t>
            </a:r>
            <a:r>
              <a:rPr lang="en-US" sz="2800" dirty="0"/>
              <a:t> learning </a:t>
            </a:r>
            <a:r>
              <a:rPr lang="en-US" sz="2800" b="1" i="1" dirty="0">
                <a:solidFill>
                  <a:schemeClr val="tx2"/>
                </a:solidFill>
              </a:rPr>
              <a:t>at the end </a:t>
            </a:r>
            <a:r>
              <a:rPr lang="en-US" sz="2800" dirty="0"/>
              <a:t>of this course.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278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91901" y="25374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A Simple Clustering Example </a:t>
            </a:r>
          </a:p>
        </p:txBody>
      </p:sp>
      <p:pic>
        <p:nvPicPr>
          <p:cNvPr id="3" name="Content Placeholder 2" descr="clus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6922"/>
          <a:stretch>
            <a:fillRect/>
          </a:stretch>
        </p:blipFill>
        <p:spPr>
          <a:xfrm>
            <a:off x="989958" y="1166876"/>
            <a:ext cx="7724273" cy="45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95628" y="22402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Regression vs. Classification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9748" y="996696"/>
            <a:ext cx="8737092" cy="5221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Supervised learning </a:t>
            </a:r>
            <a:r>
              <a:rPr lang="en-US" dirty="0"/>
              <a:t>problems can be further </a:t>
            </a:r>
            <a:r>
              <a:rPr lang="en-US" b="1" i="1" dirty="0">
                <a:solidFill>
                  <a:srgbClr val="FF0000"/>
                </a:solidFill>
              </a:rPr>
              <a:t>divided into regression and classification</a:t>
            </a:r>
            <a:r>
              <a:rPr lang="en-US" dirty="0"/>
              <a:t> problems.</a:t>
            </a:r>
          </a:p>
          <a:p>
            <a:pPr>
              <a:buFont typeface="Wingdings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covers situations where </a:t>
            </a:r>
            <a:r>
              <a:rPr lang="en-US" b="1" i="1" dirty="0">
                <a:solidFill>
                  <a:srgbClr val="FF0000"/>
                </a:solidFill>
              </a:rPr>
              <a:t>Y is continuous/numerical</a:t>
            </a:r>
            <a:r>
              <a:rPr lang="en-US" dirty="0"/>
              <a:t>. e.g.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Predicting the value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covers situations where </a:t>
            </a:r>
            <a:r>
              <a:rPr lang="en-US" b="1" i="1" dirty="0">
                <a:solidFill>
                  <a:srgbClr val="FF0000"/>
                </a:solidFill>
              </a:rPr>
              <a:t>Y is categorical</a:t>
            </a:r>
            <a:r>
              <a:rPr lang="en-US" dirty="0"/>
              <a:t> e.g.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this email a SPAM or not?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5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76756" y="169164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Different Approaches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2316" y="1188720"/>
            <a:ext cx="8700516" cy="4873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3200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Other methods work best on Regression, e.g. Linear Regression, or on Classification, e.g. k-Nearest Neighbors.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816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8720" y="82296"/>
            <a:ext cx="7123175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Model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7774" y="902923"/>
            <a:ext cx="8282178" cy="571733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5000"/>
              </a:spcBef>
            </a:pPr>
            <a:r>
              <a:rPr lang="en-US" altLang="en-US" sz="4400" dirty="0"/>
              <a:t>Only </a:t>
            </a:r>
            <a:r>
              <a:rPr lang="en-US" altLang="en-US" sz="4400" b="1" dirty="0">
                <a:solidFill>
                  <a:srgbClr val="FF0000"/>
                </a:solidFill>
              </a:rPr>
              <a:t>one</a:t>
            </a:r>
            <a:r>
              <a:rPr lang="en-US" altLang="en-US" sz="4400" dirty="0">
                <a:solidFill>
                  <a:srgbClr val="FF0000"/>
                </a:solidFill>
              </a:rPr>
              <a:t> independent variable</a:t>
            </a:r>
            <a:r>
              <a:rPr lang="en-US" altLang="en-US" sz="4400" dirty="0"/>
              <a:t>, </a:t>
            </a:r>
            <a:r>
              <a:rPr lang="en-US" altLang="en-US" sz="4400" dirty="0" smtClean="0"/>
              <a:t>X</a:t>
            </a:r>
          </a:p>
          <a:p>
            <a:pPr marL="0" indent="0">
              <a:spcBef>
                <a:spcPct val="45000"/>
              </a:spcBef>
              <a:buNone/>
            </a:pPr>
            <a:endParaRPr lang="en-US" altLang="en-US" sz="4400" dirty="0"/>
          </a:p>
          <a:p>
            <a:pPr>
              <a:spcBef>
                <a:spcPct val="45000"/>
              </a:spcBef>
            </a:pPr>
            <a:r>
              <a:rPr lang="en-US" altLang="en-US" sz="4400" dirty="0"/>
              <a:t>Relationship between  X  and  Y  is described by a linear </a:t>
            </a:r>
            <a:r>
              <a:rPr lang="en-US" altLang="en-US" sz="4400" dirty="0" smtClean="0"/>
              <a:t>function</a:t>
            </a:r>
          </a:p>
          <a:p>
            <a:pPr marL="0" indent="0">
              <a:spcBef>
                <a:spcPct val="45000"/>
              </a:spcBef>
              <a:buNone/>
            </a:pPr>
            <a:endParaRPr lang="en-US" altLang="en-US" sz="4400" dirty="0"/>
          </a:p>
          <a:p>
            <a:pPr>
              <a:spcBef>
                <a:spcPct val="45000"/>
              </a:spcBef>
            </a:pPr>
            <a:r>
              <a:rPr lang="en-US" altLang="en-US" sz="4400" dirty="0"/>
              <a:t>Changes in Y are assumed to be related to changes in X</a:t>
            </a:r>
          </a:p>
        </p:txBody>
      </p:sp>
    </p:spTree>
    <p:extLst>
      <p:ext uri="{BB962C8B-B14F-4D97-AF65-F5344CB8AC3E}">
        <p14:creationId xmlns:p14="http://schemas.microsoft.com/office/powerpoint/2010/main" val="4185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197427"/>
              </p:ext>
            </p:extLst>
          </p:nvPr>
        </p:nvGraphicFramePr>
        <p:xfrm>
          <a:off x="1963817" y="3543300"/>
          <a:ext cx="4566047" cy="91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817" y="3543300"/>
                        <a:ext cx="4566047" cy="91321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17570" y="4629150"/>
            <a:ext cx="172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/>
              <a:t>Linear component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2648" y="274320"/>
            <a:ext cx="7964423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Model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331720" y="2743200"/>
            <a:ext cx="114300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Population </a:t>
            </a:r>
            <a:br>
              <a:rPr lang="en-US" altLang="en-US" sz="1500"/>
            </a:br>
            <a:r>
              <a:rPr lang="en-US" altLang="en-US" sz="1500"/>
              <a:t>Y  intercept 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46170" y="2628900"/>
            <a:ext cx="1085850" cy="75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Population Slope</a:t>
            </a:r>
            <a:br>
              <a:rPr lang="en-US" altLang="en-US" sz="1500"/>
            </a:br>
            <a:r>
              <a:rPr lang="en-US" altLang="en-US" sz="1500"/>
              <a:t>Coefficient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06541" y="2699766"/>
            <a:ext cx="860822" cy="75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/>
              <a:t>Random Error term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6948" y="3026664"/>
            <a:ext cx="1378744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/>
              <a:t>Dependent Variable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960370" y="3257550"/>
            <a:ext cx="2857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703070" y="3600450"/>
            <a:ext cx="2857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132070" y="32575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0940815" flipH="1">
            <a:off x="6221492" y="3429000"/>
            <a:ext cx="347663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960621" y="2743200"/>
            <a:ext cx="1203722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/>
              <a:t>Independent Variable</a:t>
            </a:r>
          </a:p>
        </p:txBody>
      </p:sp>
      <p:sp>
        <p:nvSpPr>
          <p:cNvPr id="14" name="AutoShape 15"/>
          <p:cNvSpPr>
            <a:spLocks/>
          </p:cNvSpPr>
          <p:nvPr/>
        </p:nvSpPr>
        <p:spPr bwMode="auto">
          <a:xfrm rot="16200000" flipV="1">
            <a:off x="4158734" y="3602236"/>
            <a:ext cx="171450" cy="1996679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rot="20940815">
            <a:off x="4326017" y="3326607"/>
            <a:ext cx="170259" cy="2976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 rot="16200000" flipV="1">
            <a:off x="6075045" y="4245769"/>
            <a:ext cx="171450" cy="6858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570220" y="4674394"/>
            <a:ext cx="13949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/>
              <a:t>Random Error</a:t>
            </a:r>
          </a:p>
          <a:p>
            <a:r>
              <a:rPr lang="en-US" altLang="en-US" sz="150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5410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 flipV="1">
            <a:off x="2244852" y="4048506"/>
            <a:ext cx="13144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 flipV="1">
            <a:off x="2244852" y="3076956"/>
            <a:ext cx="13144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3546205" y="3168635"/>
            <a:ext cx="4763" cy="20943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122218" y="3091244"/>
            <a:ext cx="4852988" cy="1372791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289156" y="4405694"/>
            <a:ext cx="340519" cy="340519"/>
          </a:xfrm>
          <a:custGeom>
            <a:avLst/>
            <a:gdLst>
              <a:gd name="T0" fmla="*/ 0 w 286"/>
              <a:gd name="T1" fmla="*/ 365421806 h 286"/>
              <a:gd name="T2" fmla="*/ 17640299 w 286"/>
              <a:gd name="T3" fmla="*/ 249494668 h 286"/>
              <a:gd name="T4" fmla="*/ 65524059 w 286"/>
              <a:gd name="T5" fmla="*/ 153728721 h 286"/>
              <a:gd name="T6" fmla="*/ 153728721 w 286"/>
              <a:gd name="T7" fmla="*/ 75604680 h 286"/>
              <a:gd name="T8" fmla="*/ 249494668 w 286"/>
              <a:gd name="T9" fmla="*/ 20161248 h 286"/>
              <a:gd name="T10" fmla="*/ 362902444 w 286"/>
              <a:gd name="T11" fmla="*/ 0 h 286"/>
              <a:gd name="T12" fmla="*/ 468749061 w 286"/>
              <a:gd name="T13" fmla="*/ 20161248 h 286"/>
              <a:gd name="T14" fmla="*/ 574595578 w 286"/>
              <a:gd name="T15" fmla="*/ 75604680 h 286"/>
              <a:gd name="T16" fmla="*/ 652721182 w 286"/>
              <a:gd name="T17" fmla="*/ 153728721 h 286"/>
              <a:gd name="T18" fmla="*/ 700603337 w 286"/>
              <a:gd name="T19" fmla="*/ 249494668 h 286"/>
              <a:gd name="T20" fmla="*/ 718245217 w 286"/>
              <a:gd name="T21" fmla="*/ 365421806 h 286"/>
              <a:gd name="T22" fmla="*/ 700603337 w 286"/>
              <a:gd name="T23" fmla="*/ 478829682 h 286"/>
              <a:gd name="T24" fmla="*/ 652721182 w 286"/>
              <a:gd name="T25" fmla="*/ 574595578 h 286"/>
              <a:gd name="T26" fmla="*/ 574595578 w 286"/>
              <a:gd name="T27" fmla="*/ 652721182 h 286"/>
              <a:gd name="T28" fmla="*/ 468749061 w 286"/>
              <a:gd name="T29" fmla="*/ 708164596 h 286"/>
              <a:gd name="T30" fmla="*/ 362902444 w 286"/>
              <a:gd name="T31" fmla="*/ 718245217 h 286"/>
              <a:gd name="T32" fmla="*/ 249494668 w 286"/>
              <a:gd name="T33" fmla="*/ 708164596 h 286"/>
              <a:gd name="T34" fmla="*/ 153728721 w 286"/>
              <a:gd name="T35" fmla="*/ 652721182 h 286"/>
              <a:gd name="T36" fmla="*/ 65524059 w 286"/>
              <a:gd name="T37" fmla="*/ 574595578 h 286"/>
              <a:gd name="T38" fmla="*/ 17640299 w 286"/>
              <a:gd name="T39" fmla="*/ 478829682 h 286"/>
              <a:gd name="T40" fmla="*/ 0 w 286"/>
              <a:gd name="T41" fmla="*/ 36542180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03430" y="4850988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245102" y="3819906"/>
            <a:ext cx="1828800" cy="6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Random Error for this X</a:t>
            </a:r>
            <a:r>
              <a:rPr lang="en-US" altLang="en-US" sz="1800" baseline="-25000"/>
              <a:t>i</a:t>
            </a:r>
            <a:r>
              <a:rPr lang="en-US" altLang="en-US" sz="1800"/>
              <a:t> value</a:t>
            </a:r>
            <a:endParaRPr lang="en-US" altLang="en-US" sz="1800" baseline="-250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888856" y="2291144"/>
            <a:ext cx="342242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689456" y="5216510"/>
            <a:ext cx="342242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6346556" y="2862644"/>
            <a:ext cx="341709" cy="340519"/>
          </a:xfrm>
          <a:custGeom>
            <a:avLst/>
            <a:gdLst>
              <a:gd name="T0" fmla="*/ 0 w 287"/>
              <a:gd name="T1" fmla="*/ 355342773 h 286"/>
              <a:gd name="T2" fmla="*/ 20161226 w 287"/>
              <a:gd name="T3" fmla="*/ 249494668 h 286"/>
              <a:gd name="T4" fmla="*/ 65523988 w 287"/>
              <a:gd name="T5" fmla="*/ 143648101 h 286"/>
              <a:gd name="T6" fmla="*/ 143647943 w 287"/>
              <a:gd name="T7" fmla="*/ 65524059 h 286"/>
              <a:gd name="T8" fmla="*/ 249494394 w 287"/>
              <a:gd name="T9" fmla="*/ 20161248 h 286"/>
              <a:gd name="T10" fmla="*/ 355340796 w 287"/>
              <a:gd name="T11" fmla="*/ 0 h 286"/>
              <a:gd name="T12" fmla="*/ 471267906 w 287"/>
              <a:gd name="T13" fmla="*/ 20161248 h 286"/>
              <a:gd name="T14" fmla="*/ 564514339 w 287"/>
              <a:gd name="T15" fmla="*/ 65524059 h 286"/>
              <a:gd name="T16" fmla="*/ 652718880 w 287"/>
              <a:gd name="T17" fmla="*/ 143648101 h 286"/>
              <a:gd name="T18" fmla="*/ 700602569 w 287"/>
              <a:gd name="T19" fmla="*/ 249494668 h 286"/>
              <a:gd name="T20" fmla="*/ 720763788 w 287"/>
              <a:gd name="T21" fmla="*/ 355342773 h 286"/>
              <a:gd name="T22" fmla="*/ 700602569 w 287"/>
              <a:gd name="T23" fmla="*/ 468749061 h 286"/>
              <a:gd name="T24" fmla="*/ 652718880 w 287"/>
              <a:gd name="T25" fmla="*/ 564514957 h 286"/>
              <a:gd name="T26" fmla="*/ 564514339 w 287"/>
              <a:gd name="T27" fmla="*/ 652721182 h 286"/>
              <a:gd name="T28" fmla="*/ 471267906 w 287"/>
              <a:gd name="T29" fmla="*/ 700603337 h 286"/>
              <a:gd name="T30" fmla="*/ 355340796 w 287"/>
              <a:gd name="T31" fmla="*/ 718245217 h 286"/>
              <a:gd name="T32" fmla="*/ 249494394 w 287"/>
              <a:gd name="T33" fmla="*/ 700603337 h 286"/>
              <a:gd name="T34" fmla="*/ 143647943 w 287"/>
              <a:gd name="T35" fmla="*/ 652721182 h 286"/>
              <a:gd name="T36" fmla="*/ 65523988 w 287"/>
              <a:gd name="T37" fmla="*/ 564514957 h 286"/>
              <a:gd name="T38" fmla="*/ 20161226 w 287"/>
              <a:gd name="T39" fmla="*/ 468749061 h 286"/>
              <a:gd name="T40" fmla="*/ 0 w 287"/>
              <a:gd name="T41" fmla="*/ 355342773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2406777" y="4353306"/>
            <a:ext cx="341710" cy="341710"/>
          </a:xfrm>
          <a:custGeom>
            <a:avLst/>
            <a:gdLst>
              <a:gd name="T0" fmla="*/ 0 w 287"/>
              <a:gd name="T1" fmla="*/ 365423795 h 287"/>
              <a:gd name="T2" fmla="*/ 20161270 w 287"/>
              <a:gd name="T3" fmla="*/ 249496529 h 287"/>
              <a:gd name="T4" fmla="*/ 68045083 w 287"/>
              <a:gd name="T5" fmla="*/ 156249842 h 287"/>
              <a:gd name="T6" fmla="*/ 146169210 w 287"/>
              <a:gd name="T7" fmla="*/ 68045083 h 287"/>
              <a:gd name="T8" fmla="*/ 249496529 w 287"/>
              <a:gd name="T9" fmla="*/ 20161270 h 287"/>
              <a:gd name="T10" fmla="*/ 355343163 w 287"/>
              <a:gd name="T11" fmla="*/ 0 h 287"/>
              <a:gd name="T12" fmla="*/ 471270528 w 287"/>
              <a:gd name="T13" fmla="*/ 20161270 h 287"/>
              <a:gd name="T14" fmla="*/ 567036530 w 287"/>
              <a:gd name="T15" fmla="*/ 68045083 h 287"/>
              <a:gd name="T16" fmla="*/ 655241264 w 287"/>
              <a:gd name="T17" fmla="*/ 156249842 h 287"/>
              <a:gd name="T18" fmla="*/ 700604107 w 287"/>
              <a:gd name="T19" fmla="*/ 249496529 h 287"/>
              <a:gd name="T20" fmla="*/ 720765370 w 287"/>
              <a:gd name="T21" fmla="*/ 365423795 h 287"/>
              <a:gd name="T22" fmla="*/ 700604107 w 287"/>
              <a:gd name="T23" fmla="*/ 471270528 h 287"/>
              <a:gd name="T24" fmla="*/ 655241264 w 287"/>
              <a:gd name="T25" fmla="*/ 574596210 h 287"/>
              <a:gd name="T26" fmla="*/ 567036530 w 287"/>
              <a:gd name="T27" fmla="*/ 655241264 h 287"/>
              <a:gd name="T28" fmla="*/ 471270528 w 287"/>
              <a:gd name="T29" fmla="*/ 700604107 h 287"/>
              <a:gd name="T30" fmla="*/ 355343163 w 287"/>
              <a:gd name="T31" fmla="*/ 720765370 h 287"/>
              <a:gd name="T32" fmla="*/ 249496529 w 287"/>
              <a:gd name="T33" fmla="*/ 700604107 h 287"/>
              <a:gd name="T34" fmla="*/ 146169210 w 287"/>
              <a:gd name="T35" fmla="*/ 655241264 h 287"/>
              <a:gd name="T36" fmla="*/ 68045083 w 287"/>
              <a:gd name="T37" fmla="*/ 574596210 h 287"/>
              <a:gd name="T38" fmla="*/ 20161270 w 287"/>
              <a:gd name="T39" fmla="*/ 471270528 h 287"/>
              <a:gd name="T40" fmla="*/ 0 w 287"/>
              <a:gd name="T41" fmla="*/ 365423795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884218" y="4550950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5788152" y="3705606"/>
            <a:ext cx="341710" cy="340519"/>
          </a:xfrm>
          <a:custGeom>
            <a:avLst/>
            <a:gdLst>
              <a:gd name="T0" fmla="*/ 0 w 287"/>
              <a:gd name="T1" fmla="*/ 362902444 h 286"/>
              <a:gd name="T2" fmla="*/ 20161270 w 287"/>
              <a:gd name="T3" fmla="*/ 249494668 h 286"/>
              <a:gd name="T4" fmla="*/ 65524131 w 287"/>
              <a:gd name="T5" fmla="*/ 153728721 h 286"/>
              <a:gd name="T6" fmla="*/ 146169210 w 287"/>
              <a:gd name="T7" fmla="*/ 65524059 h 286"/>
              <a:gd name="T8" fmla="*/ 249496529 w 287"/>
              <a:gd name="T9" fmla="*/ 17640299 h 286"/>
              <a:gd name="T10" fmla="*/ 355343163 w 287"/>
              <a:gd name="T11" fmla="*/ 0 h 286"/>
              <a:gd name="T12" fmla="*/ 471270528 w 287"/>
              <a:gd name="T13" fmla="*/ 17640299 h 286"/>
              <a:gd name="T14" fmla="*/ 567036530 w 287"/>
              <a:gd name="T15" fmla="*/ 65524059 h 286"/>
              <a:gd name="T16" fmla="*/ 655241264 w 287"/>
              <a:gd name="T17" fmla="*/ 153728721 h 286"/>
              <a:gd name="T18" fmla="*/ 700604107 w 287"/>
              <a:gd name="T19" fmla="*/ 249494668 h 286"/>
              <a:gd name="T20" fmla="*/ 720765370 w 287"/>
              <a:gd name="T21" fmla="*/ 362902444 h 286"/>
              <a:gd name="T22" fmla="*/ 700604107 w 287"/>
              <a:gd name="T23" fmla="*/ 468749061 h 286"/>
              <a:gd name="T24" fmla="*/ 655241264 w 287"/>
              <a:gd name="T25" fmla="*/ 574595578 h 286"/>
              <a:gd name="T26" fmla="*/ 567036530 w 287"/>
              <a:gd name="T27" fmla="*/ 652721182 h 286"/>
              <a:gd name="T28" fmla="*/ 471270528 w 287"/>
              <a:gd name="T29" fmla="*/ 698083975 h 286"/>
              <a:gd name="T30" fmla="*/ 355343163 w 287"/>
              <a:gd name="T31" fmla="*/ 718245217 h 286"/>
              <a:gd name="T32" fmla="*/ 249496529 w 287"/>
              <a:gd name="T33" fmla="*/ 698083975 h 286"/>
              <a:gd name="T34" fmla="*/ 146169210 w 287"/>
              <a:gd name="T35" fmla="*/ 652721182 h 286"/>
              <a:gd name="T36" fmla="*/ 65524131 w 287"/>
              <a:gd name="T37" fmla="*/ 574595578 h 286"/>
              <a:gd name="T38" fmla="*/ 20161270 w 287"/>
              <a:gd name="T39" fmla="*/ 468749061 h 286"/>
              <a:gd name="T40" fmla="*/ 0 w 287"/>
              <a:gd name="T41" fmla="*/ 3629024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4689206" y="3205544"/>
            <a:ext cx="341709" cy="340519"/>
          </a:xfrm>
          <a:custGeom>
            <a:avLst/>
            <a:gdLst>
              <a:gd name="T0" fmla="*/ 0 w 287"/>
              <a:gd name="T1" fmla="*/ 352821824 h 286"/>
              <a:gd name="T2" fmla="*/ 20161226 w 287"/>
              <a:gd name="T3" fmla="*/ 249494668 h 286"/>
              <a:gd name="T4" fmla="*/ 65523988 w 287"/>
              <a:gd name="T5" fmla="*/ 143648101 h 286"/>
              <a:gd name="T6" fmla="*/ 153728553 w 287"/>
              <a:gd name="T7" fmla="*/ 65524059 h 286"/>
              <a:gd name="T8" fmla="*/ 249494394 w 287"/>
              <a:gd name="T9" fmla="*/ 17640299 h 286"/>
              <a:gd name="T10" fmla="*/ 365421405 w 287"/>
              <a:gd name="T11" fmla="*/ 0 h 286"/>
              <a:gd name="T12" fmla="*/ 471267906 w 287"/>
              <a:gd name="T13" fmla="*/ 17640299 h 286"/>
              <a:gd name="T14" fmla="*/ 574594948 w 287"/>
              <a:gd name="T15" fmla="*/ 65524059 h 286"/>
              <a:gd name="T16" fmla="*/ 652718880 w 287"/>
              <a:gd name="T17" fmla="*/ 143648101 h 286"/>
              <a:gd name="T18" fmla="*/ 700602569 w 287"/>
              <a:gd name="T19" fmla="*/ 249494668 h 286"/>
              <a:gd name="T20" fmla="*/ 720763788 w 287"/>
              <a:gd name="T21" fmla="*/ 352821824 h 286"/>
              <a:gd name="T22" fmla="*/ 700602569 w 287"/>
              <a:gd name="T23" fmla="*/ 468749061 h 286"/>
              <a:gd name="T24" fmla="*/ 652718880 w 287"/>
              <a:gd name="T25" fmla="*/ 564514957 h 286"/>
              <a:gd name="T26" fmla="*/ 574594948 w 287"/>
              <a:gd name="T27" fmla="*/ 652721182 h 286"/>
              <a:gd name="T28" fmla="*/ 471267906 w 287"/>
              <a:gd name="T29" fmla="*/ 698083975 h 286"/>
              <a:gd name="T30" fmla="*/ 365421405 w 287"/>
              <a:gd name="T31" fmla="*/ 718245217 h 286"/>
              <a:gd name="T32" fmla="*/ 249494394 w 287"/>
              <a:gd name="T33" fmla="*/ 698083975 h 286"/>
              <a:gd name="T34" fmla="*/ 153728553 w 287"/>
              <a:gd name="T35" fmla="*/ 652721182 h 286"/>
              <a:gd name="T36" fmla="*/ 65523988 w 287"/>
              <a:gd name="T37" fmla="*/ 564514957 h 286"/>
              <a:gd name="T38" fmla="*/ 20161226 w 287"/>
              <a:gd name="T39" fmla="*/ 468749061 h 286"/>
              <a:gd name="T40" fmla="*/ 0 w 287"/>
              <a:gd name="T41" fmla="*/ 35282182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611564" y="3930635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481912" y="3093625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1912" y="3138869"/>
            <a:ext cx="138113" cy="69056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856958" y="3116248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2244852" y="2676906"/>
            <a:ext cx="4742260" cy="2589610"/>
          </a:xfrm>
          <a:custGeom>
            <a:avLst/>
            <a:gdLst>
              <a:gd name="T0" fmla="*/ 2520950 w 3983"/>
              <a:gd name="T1" fmla="*/ 0 h 2175"/>
              <a:gd name="T2" fmla="*/ 0 w 3983"/>
              <a:gd name="T3" fmla="*/ 2147483647 h 2175"/>
              <a:gd name="T4" fmla="*/ 2147483647 w 3983"/>
              <a:gd name="T5" fmla="*/ 2147483647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955531" y="2735248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955531" y="3155537"/>
            <a:ext cx="1190" cy="1191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955531" y="3391281"/>
            <a:ext cx="1190" cy="1191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955531" y="3622262"/>
            <a:ext cx="1190" cy="1191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955531" y="3859198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955531" y="4094941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955531" y="4325923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955531" y="4561666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1955531" y="4792648"/>
            <a:ext cx="1190" cy="1190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955531" y="5029581"/>
            <a:ext cx="1190" cy="1191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849565" y="4025884"/>
            <a:ext cx="69056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523708" y="5471304"/>
            <a:ext cx="138113" cy="6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44652" y="2848356"/>
            <a:ext cx="154305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/>
              <a:t>Observed Value of Y for X</a:t>
            </a:r>
            <a:r>
              <a:rPr lang="en-US" altLang="en-US" sz="1500" baseline="-25000"/>
              <a:t>i</a:t>
            </a:r>
            <a:endParaRPr lang="en-US" altLang="en-US" sz="1800" b="1" baseline="-25000"/>
          </a:p>
        </p:txBody>
      </p:sp>
      <p:sp>
        <p:nvSpPr>
          <p:cNvPr id="35" name="AutoShape 36"/>
          <p:cNvSpPr>
            <a:spLocks/>
          </p:cNvSpPr>
          <p:nvPr/>
        </p:nvSpPr>
        <p:spPr bwMode="auto">
          <a:xfrm>
            <a:off x="2073402" y="4519994"/>
            <a:ext cx="114300" cy="6858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5559552" y="3477006"/>
            <a:ext cx="1257300" cy="1191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16852" y="3134106"/>
            <a:ext cx="1191" cy="3429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AutoShape 39"/>
          <p:cNvSpPr>
            <a:spLocks/>
          </p:cNvSpPr>
          <p:nvPr/>
        </p:nvSpPr>
        <p:spPr bwMode="auto">
          <a:xfrm flipH="1">
            <a:off x="3603356" y="3262694"/>
            <a:ext cx="114300" cy="74295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" name="Freeform 40"/>
          <p:cNvSpPr>
            <a:spLocks/>
          </p:cNvSpPr>
          <p:nvPr/>
        </p:nvSpPr>
        <p:spPr bwMode="auto">
          <a:xfrm>
            <a:off x="3489056" y="4005644"/>
            <a:ext cx="114300" cy="114300"/>
          </a:xfrm>
          <a:custGeom>
            <a:avLst/>
            <a:gdLst>
              <a:gd name="T0" fmla="*/ 0 w 286"/>
              <a:gd name="T1" fmla="*/ 41172511 h 286"/>
              <a:gd name="T2" fmla="*/ 1987594 w 286"/>
              <a:gd name="T3" fmla="*/ 28110869 h 286"/>
              <a:gd name="T4" fmla="*/ 7382873 w 286"/>
              <a:gd name="T5" fmla="*/ 17320843 h 286"/>
              <a:gd name="T6" fmla="*/ 17320843 w 286"/>
              <a:gd name="T7" fmla="*/ 8518412 h 286"/>
              <a:gd name="T8" fmla="*/ 28110869 w 286"/>
              <a:gd name="T9" fmla="*/ 2271613 h 286"/>
              <a:gd name="T10" fmla="*/ 40888493 w 286"/>
              <a:gd name="T11" fmla="*/ 0 h 286"/>
              <a:gd name="T12" fmla="*/ 52814054 w 286"/>
              <a:gd name="T13" fmla="*/ 2271613 h 286"/>
              <a:gd name="T14" fmla="*/ 64740148 w 286"/>
              <a:gd name="T15" fmla="*/ 8518412 h 286"/>
              <a:gd name="T16" fmla="*/ 73542594 w 286"/>
              <a:gd name="T17" fmla="*/ 17320843 h 286"/>
              <a:gd name="T18" fmla="*/ 78937338 w 286"/>
              <a:gd name="T19" fmla="*/ 28110869 h 286"/>
              <a:gd name="T20" fmla="*/ 80924932 w 286"/>
              <a:gd name="T21" fmla="*/ 41172511 h 286"/>
              <a:gd name="T22" fmla="*/ 78937338 w 286"/>
              <a:gd name="T23" fmla="*/ 53950126 h 286"/>
              <a:gd name="T24" fmla="*/ 73542594 w 286"/>
              <a:gd name="T25" fmla="*/ 64740148 h 286"/>
              <a:gd name="T26" fmla="*/ 64740148 w 286"/>
              <a:gd name="T27" fmla="*/ 73542594 h 286"/>
              <a:gd name="T28" fmla="*/ 52814054 w 286"/>
              <a:gd name="T29" fmla="*/ 79789392 h 286"/>
              <a:gd name="T30" fmla="*/ 40888493 w 286"/>
              <a:gd name="T31" fmla="*/ 80924932 h 286"/>
              <a:gd name="T32" fmla="*/ 28110869 w 286"/>
              <a:gd name="T33" fmla="*/ 79789392 h 286"/>
              <a:gd name="T34" fmla="*/ 17320843 w 286"/>
              <a:gd name="T35" fmla="*/ 73542594 h 286"/>
              <a:gd name="T36" fmla="*/ 7382873 w 286"/>
              <a:gd name="T37" fmla="*/ 64740148 h 286"/>
              <a:gd name="T38" fmla="*/ 1987594 w 286"/>
              <a:gd name="T39" fmla="*/ 53950126 h 286"/>
              <a:gd name="T40" fmla="*/ 0 w 286"/>
              <a:gd name="T41" fmla="*/ 41172511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701802" y="3762756"/>
            <a:ext cx="148590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/>
              <a:t>Predicted Value of Y for X</a:t>
            </a:r>
            <a:r>
              <a:rPr lang="en-US" altLang="en-US" sz="1500" baseline="-25000"/>
              <a:t>i</a:t>
            </a:r>
            <a:r>
              <a:rPr lang="en-US" altLang="en-US" sz="1500"/>
              <a:t> </a:t>
            </a:r>
          </a:p>
        </p:txBody>
      </p:sp>
      <p:graphicFrame>
        <p:nvGraphicFramePr>
          <p:cNvPr id="4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42738"/>
              </p:ext>
            </p:extLst>
          </p:nvPr>
        </p:nvGraphicFramePr>
        <p:xfrm>
          <a:off x="2996089" y="1522476"/>
          <a:ext cx="2908697" cy="5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089" y="1522476"/>
                        <a:ext cx="2908697" cy="582216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387852" y="5248656"/>
            <a:ext cx="37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X</a:t>
            </a:r>
            <a:r>
              <a:rPr lang="en-US" altLang="en-US" sz="1800" baseline="-25000"/>
              <a:t>i</a:t>
            </a:r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3374756" y="2919794"/>
            <a:ext cx="341709" cy="340519"/>
          </a:xfrm>
          <a:custGeom>
            <a:avLst/>
            <a:gdLst>
              <a:gd name="T0" fmla="*/ 0 w 287"/>
              <a:gd name="T1" fmla="*/ 362902444 h 286"/>
              <a:gd name="T2" fmla="*/ 20161226 w 287"/>
              <a:gd name="T3" fmla="*/ 249494668 h 286"/>
              <a:gd name="T4" fmla="*/ 65523988 w 287"/>
              <a:gd name="T5" fmla="*/ 153728721 h 286"/>
              <a:gd name="T6" fmla="*/ 153728553 w 287"/>
              <a:gd name="T7" fmla="*/ 75604680 h 286"/>
              <a:gd name="T8" fmla="*/ 249494394 w 287"/>
              <a:gd name="T9" fmla="*/ 20161248 h 286"/>
              <a:gd name="T10" fmla="*/ 365421405 w 287"/>
              <a:gd name="T11" fmla="*/ 0 h 286"/>
              <a:gd name="T12" fmla="*/ 471267906 w 287"/>
              <a:gd name="T13" fmla="*/ 20161248 h 286"/>
              <a:gd name="T14" fmla="*/ 574594948 w 287"/>
              <a:gd name="T15" fmla="*/ 75604680 h 286"/>
              <a:gd name="T16" fmla="*/ 652718880 w 287"/>
              <a:gd name="T17" fmla="*/ 153728721 h 286"/>
              <a:gd name="T18" fmla="*/ 700602569 w 287"/>
              <a:gd name="T19" fmla="*/ 249494668 h 286"/>
              <a:gd name="T20" fmla="*/ 720763788 w 287"/>
              <a:gd name="T21" fmla="*/ 362902444 h 286"/>
              <a:gd name="T22" fmla="*/ 700602569 w 287"/>
              <a:gd name="T23" fmla="*/ 478829682 h 286"/>
              <a:gd name="T24" fmla="*/ 652718880 w 287"/>
              <a:gd name="T25" fmla="*/ 574595578 h 286"/>
              <a:gd name="T26" fmla="*/ 574594948 w 287"/>
              <a:gd name="T27" fmla="*/ 652721182 h 286"/>
              <a:gd name="T28" fmla="*/ 471267906 w 287"/>
              <a:gd name="T29" fmla="*/ 708164596 h 286"/>
              <a:gd name="T30" fmla="*/ 365421405 w 287"/>
              <a:gd name="T31" fmla="*/ 718245217 h 286"/>
              <a:gd name="T32" fmla="*/ 249494394 w 287"/>
              <a:gd name="T33" fmla="*/ 708164596 h 286"/>
              <a:gd name="T34" fmla="*/ 153728553 w 287"/>
              <a:gd name="T35" fmla="*/ 652721182 h 286"/>
              <a:gd name="T36" fmla="*/ 65523988 w 287"/>
              <a:gd name="T37" fmla="*/ 574595578 h 286"/>
              <a:gd name="T38" fmla="*/ 20161226 w 287"/>
              <a:gd name="T39" fmla="*/ 478829682 h 286"/>
              <a:gd name="T40" fmla="*/ 0 w 287"/>
              <a:gd name="T41" fmla="*/ 362902444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 flipV="1">
            <a:off x="4016502" y="3705606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5273802" y="2734056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5731002" y="3419857"/>
            <a:ext cx="125730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Slope = </a:t>
            </a:r>
            <a:r>
              <a:rPr lang="el-GR" altLang="en-US" sz="1800"/>
              <a:t>β</a:t>
            </a:r>
            <a:r>
              <a:rPr lang="en-US" altLang="en-US" sz="1800" baseline="-25000"/>
              <a:t>1</a:t>
            </a:r>
            <a:endParaRPr lang="el-GR" altLang="en-US" sz="1800" baseline="-25000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758952" y="4677156"/>
            <a:ext cx="13716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/>
              <a:t>Intercept = </a:t>
            </a:r>
            <a:r>
              <a:rPr lang="el-GR" altLang="en-US" sz="1500"/>
              <a:t>β</a:t>
            </a:r>
            <a:r>
              <a:rPr lang="en-US" altLang="en-US" sz="1500" baseline="-25000"/>
              <a:t>0</a:t>
            </a:r>
            <a:r>
              <a:rPr lang="en-US" altLang="en-US" sz="1500"/>
              <a:t>  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3673602" y="3362706"/>
            <a:ext cx="40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l-GR" altLang="en-US"/>
              <a:t>ε</a:t>
            </a:r>
            <a:r>
              <a:rPr lang="en-US" altLang="en-US" baseline="-25000"/>
              <a:t>i</a:t>
            </a:r>
            <a:endParaRPr lang="el-GR" altLang="en-US" baseline="-25000"/>
          </a:p>
        </p:txBody>
      </p:sp>
      <p:sp>
        <p:nvSpPr>
          <p:cNvPr id="49" name="Rectangle 51"/>
          <p:cNvSpPr txBox="1">
            <a:spLocks noChangeArrowheads="1"/>
          </p:cNvSpPr>
          <p:nvPr/>
        </p:nvSpPr>
        <p:spPr>
          <a:xfrm>
            <a:off x="1472185" y="109728"/>
            <a:ext cx="6711696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1740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83443" y="105156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rgbClr val="FF0000"/>
                </a:solidFill>
              </a:rPr>
              <a:t>The Least Squares Method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1165860"/>
            <a:ext cx="8371332" cy="24551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en-US" sz="3200" dirty="0"/>
              <a:t>b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  and  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 are obtained by finding the values of  that </a:t>
            </a:r>
            <a:r>
              <a:rPr lang="en-US" altLang="en-US" sz="3200" b="1" dirty="0">
                <a:solidFill>
                  <a:srgbClr val="FF0000"/>
                </a:solidFill>
              </a:rPr>
              <a:t>minimize the sum of the squared differences </a:t>
            </a:r>
            <a:r>
              <a:rPr lang="en-US" altLang="en-US" sz="3200" dirty="0"/>
              <a:t>between Y and     :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09202"/>
              </p:ext>
            </p:extLst>
          </p:nvPr>
        </p:nvGraphicFramePr>
        <p:xfrm>
          <a:off x="1554480" y="3842766"/>
          <a:ext cx="6006704" cy="58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3" imgW="2705100" imgH="266700" progId="Equation.3">
                  <p:embed/>
                </p:oleObj>
              </mc:Choice>
              <mc:Fallback>
                <p:oleObj name="Equation" r:id="rId3" imgW="2705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80" y="3842766"/>
                        <a:ext cx="6006704" cy="58936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10130"/>
              </p:ext>
            </p:extLst>
          </p:nvPr>
        </p:nvGraphicFramePr>
        <p:xfrm>
          <a:off x="5128642" y="2504073"/>
          <a:ext cx="385190" cy="50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642" y="2504073"/>
                        <a:ext cx="385190" cy="50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8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9832"/>
              </p:ext>
            </p:extLst>
          </p:nvPr>
        </p:nvGraphicFramePr>
        <p:xfrm>
          <a:off x="1862138" y="4063604"/>
          <a:ext cx="2845594" cy="82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3" imgW="875920" imgH="253890" progId="Equation.3">
                  <p:embed/>
                </p:oleObj>
              </mc:Choice>
              <mc:Fallback>
                <p:oleObj name="Equation" r:id="rId3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063604"/>
                        <a:ext cx="2845594" cy="82748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440" y="1207009"/>
            <a:ext cx="8906256" cy="107721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/>
              <a:t>The simple linear regression equation provides an </a:t>
            </a:r>
            <a:r>
              <a:rPr lang="en-US" altLang="en-US" sz="3200" b="1" dirty="0">
                <a:solidFill>
                  <a:srgbClr val="FF0000"/>
                </a:solidFill>
              </a:rPr>
              <a:t>estimate</a:t>
            </a:r>
            <a:r>
              <a:rPr lang="en-US" altLang="en-US" sz="3200" dirty="0"/>
              <a:t> of the population regression line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1168" y="91440"/>
            <a:ext cx="8238743" cy="10058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Equation (Prediction Line)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71750" y="3076575"/>
            <a:ext cx="1371600" cy="75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Estimate of the regression </a:t>
            </a:r>
            <a:br>
              <a:rPr lang="en-US" altLang="en-US" sz="1500"/>
            </a:br>
            <a:r>
              <a:rPr lang="en-US" altLang="en-US" sz="1500"/>
              <a:t>intercept</a:t>
            </a:r>
            <a:endParaRPr lang="en-US" altLang="en-US" sz="1500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57650" y="3133725"/>
            <a:ext cx="1543050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Estimate of the regression slope</a:t>
            </a:r>
            <a:br>
              <a:rPr lang="en-US" altLang="en-US" sz="1500"/>
            </a:br>
            <a:endParaRPr lang="en-US" altLang="en-US" sz="1500" baseline="-250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57500" y="3819525"/>
            <a:ext cx="571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4057650" y="3648075"/>
            <a:ext cx="17145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800100" y="2847975"/>
            <a:ext cx="1314450" cy="99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Estimated  (or predicted) Y value for observation i</a:t>
            </a:r>
            <a:endParaRPr lang="en-US" altLang="en-US" sz="1500" baseline="-250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00200" y="3819525"/>
            <a:ext cx="3429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72050" y="3933825"/>
            <a:ext cx="131445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Value of X for observation i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572000" y="4219575"/>
            <a:ext cx="40005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aphicFrame>
        <p:nvGraphicFramePr>
          <p:cNvPr id="1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75911"/>
              </p:ext>
            </p:extLst>
          </p:nvPr>
        </p:nvGraphicFramePr>
        <p:xfrm>
          <a:off x="5007769" y="2290572"/>
          <a:ext cx="2908697" cy="58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769" y="2290572"/>
                        <a:ext cx="2908697" cy="582216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8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2024" y="1375744"/>
            <a:ext cx="8467344" cy="302061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altLang="en-US" sz="3600" dirty="0"/>
              <a:t>b</a:t>
            </a:r>
            <a:r>
              <a:rPr lang="en-US" altLang="en-US" sz="3600" baseline="-25000" dirty="0"/>
              <a:t>0</a:t>
            </a:r>
            <a:r>
              <a:rPr lang="en-US" altLang="en-US" sz="3600" dirty="0"/>
              <a:t> is the </a:t>
            </a:r>
            <a:r>
              <a:rPr lang="en-US" altLang="en-US" sz="3600" b="1" i="1" dirty="0">
                <a:solidFill>
                  <a:srgbClr val="FF0000"/>
                </a:solidFill>
              </a:rPr>
              <a:t>estimated average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/>
              <a:t>value of </a:t>
            </a:r>
            <a:r>
              <a:rPr lang="en-US" altLang="en-US" sz="3600" b="1" i="1" dirty="0">
                <a:solidFill>
                  <a:srgbClr val="FF0000"/>
                </a:solidFill>
              </a:rPr>
              <a:t>Y</a:t>
            </a:r>
            <a:r>
              <a:rPr lang="en-US" altLang="en-US" sz="3600" b="1" i="1" dirty="0"/>
              <a:t> </a:t>
            </a:r>
            <a:r>
              <a:rPr lang="en-US" altLang="en-US" sz="3600" dirty="0"/>
              <a:t>when the value of </a:t>
            </a:r>
            <a:r>
              <a:rPr lang="en-US" altLang="en-US" sz="3600" b="1" i="1" dirty="0">
                <a:solidFill>
                  <a:srgbClr val="FF0000"/>
                </a:solidFill>
              </a:rPr>
              <a:t>X is zero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endParaRPr lang="en-US" altLang="en-US" sz="3600" dirty="0"/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en-US" altLang="en-US" sz="3600" dirty="0"/>
              <a:t>b</a:t>
            </a:r>
            <a:r>
              <a:rPr lang="en-US" altLang="en-US" sz="3600" baseline="-25000" dirty="0"/>
              <a:t>1</a:t>
            </a:r>
            <a:r>
              <a:rPr lang="en-US" altLang="en-US" sz="3600" dirty="0"/>
              <a:t> is the </a:t>
            </a:r>
            <a:r>
              <a:rPr lang="en-US" altLang="en-US" sz="3600" b="1" i="1" dirty="0">
                <a:solidFill>
                  <a:srgbClr val="FF0000"/>
                </a:solidFill>
              </a:rPr>
              <a:t>estimated change </a:t>
            </a:r>
            <a:r>
              <a:rPr lang="en-US" altLang="en-US" sz="3600" dirty="0"/>
              <a:t>in the average value of </a:t>
            </a:r>
            <a:r>
              <a:rPr lang="en-US" altLang="en-US" sz="3600" b="1" i="1" dirty="0">
                <a:solidFill>
                  <a:srgbClr val="FF0000"/>
                </a:solidFill>
              </a:rPr>
              <a:t>Y</a:t>
            </a:r>
            <a:r>
              <a:rPr lang="en-US" altLang="en-US" sz="3600" dirty="0"/>
              <a:t> as a result of a </a:t>
            </a:r>
            <a:r>
              <a:rPr lang="en-US" altLang="en-US" sz="3600" b="1" i="1" dirty="0">
                <a:solidFill>
                  <a:srgbClr val="FF0000"/>
                </a:solidFill>
              </a:rPr>
              <a:t>one-unit increase in X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42950" y="100584"/>
            <a:ext cx="7797546" cy="178536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Interpretation of the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Slope and the Intercept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04057"/>
              </p:ext>
            </p:extLst>
          </p:nvPr>
        </p:nvGraphicFramePr>
        <p:xfrm>
          <a:off x="2767394" y="5243180"/>
          <a:ext cx="2845594" cy="82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3" imgW="875920" imgH="253890" progId="Equation.3">
                  <p:embed/>
                </p:oleObj>
              </mc:Choice>
              <mc:Fallback>
                <p:oleObj name="Equation" r:id="rId3" imgW="87592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394" y="5243180"/>
                        <a:ext cx="2845594" cy="82748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63203" y="1028700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Sources of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28850"/>
            <a:ext cx="6057900" cy="33992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solidFill>
                  <a:srgbClr val="0070C0"/>
                </a:solidFill>
                <a:latin typeface="Times New Roman" panose="02020603050405020304" pitchFamily="18" charset="0"/>
              </a:rPr>
              <a:t>Primary Sources</a:t>
            </a:r>
            <a:r>
              <a:rPr lang="en-US" altLang="en-US" sz="1800">
                <a:latin typeface="Times New Roman" panose="02020603050405020304" pitchFamily="18" charset="0"/>
              </a:rPr>
              <a:t>: The data collector is the one using the data for analysis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>
                <a:latin typeface="Times New Roman" panose="02020603050405020304" pitchFamily="18" charset="0"/>
              </a:rPr>
              <a:t>Data from a political survey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>
                <a:latin typeface="Times New Roman" panose="02020603050405020304" pitchFamily="18" charset="0"/>
              </a:rPr>
              <a:t>Data collected from an experiment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>
                <a:latin typeface="Times New Roman" panose="02020603050405020304" pitchFamily="18" charset="0"/>
              </a:rPr>
              <a:t>Observed data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solidFill>
                  <a:srgbClr val="0070C0"/>
                </a:solidFill>
                <a:latin typeface="Times New Roman" panose="02020603050405020304" pitchFamily="18" charset="0"/>
              </a:rPr>
              <a:t>Secondary Sources</a:t>
            </a:r>
            <a:r>
              <a:rPr lang="en-US" altLang="en-US" sz="1800">
                <a:latin typeface="Times New Roman" panose="02020603050405020304" pitchFamily="18" charset="0"/>
              </a:rPr>
              <a:t>: The person performing data analysis is not the data collector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>
                <a:latin typeface="Times New Roman" panose="02020603050405020304" pitchFamily="18" charset="0"/>
              </a:rPr>
              <a:t>Analyzing census data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>
                <a:latin typeface="Times New Roman" panose="02020603050405020304" pitchFamily="18" charset="0"/>
              </a:rPr>
              <a:t>Examining data from print journals or data published on the internet.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100"/>
          </a:p>
        </p:txBody>
      </p:sp>
    </p:spTree>
    <p:extLst>
      <p:ext uri="{BB962C8B-B14F-4D97-AF65-F5344CB8AC3E}">
        <p14:creationId xmlns:p14="http://schemas.microsoft.com/office/powerpoint/2010/main" val="14261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872" y="1259586"/>
            <a:ext cx="8933688" cy="1392174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6163" y="219456"/>
            <a:ext cx="5308997" cy="11247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3736" y="1399032"/>
            <a:ext cx="8851392" cy="40073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A </a:t>
            </a:r>
            <a:r>
              <a:rPr lang="en-US" altLang="en-US" dirty="0"/>
              <a:t>real estate agent wishes to examine the relationship between the selling price of a home and its size (measured in square feet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endParaRPr lang="en-US" altLang="en-US" sz="1050" dirty="0"/>
          </a:p>
          <a:p>
            <a:r>
              <a:rPr lang="en-US" altLang="en-US" sz="2400" dirty="0"/>
              <a:t>A random sample of 10 houses is selected</a:t>
            </a:r>
          </a:p>
          <a:p>
            <a:pPr lvl="1"/>
            <a:r>
              <a:rPr lang="en-US" altLang="en-US" b="1" dirty="0"/>
              <a:t>Dependent variable (Y) = house price in $1000s</a:t>
            </a:r>
          </a:p>
          <a:p>
            <a:pPr lvl="1"/>
            <a:r>
              <a:rPr lang="en-US" altLang="en-US" b="1" dirty="0"/>
              <a:t>Independent variable (X) = square feet</a:t>
            </a:r>
          </a:p>
        </p:txBody>
      </p:sp>
      <p:pic>
        <p:nvPicPr>
          <p:cNvPr id="5" name="Picture 5" descr="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64" y="4684014"/>
            <a:ext cx="1485900" cy="97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6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891" y="320040"/>
            <a:ext cx="5336429" cy="96012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Example:  Data</a:t>
            </a:r>
          </a:p>
        </p:txBody>
      </p:sp>
      <p:graphicFrame>
        <p:nvGraphicFramePr>
          <p:cNvPr id="3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90141"/>
              </p:ext>
            </p:extLst>
          </p:nvPr>
        </p:nvGraphicFramePr>
        <p:xfrm>
          <a:off x="1143000" y="1243579"/>
          <a:ext cx="5678424" cy="5509172"/>
        </p:xfrm>
        <a:graphic>
          <a:graphicData uri="http://schemas.openxmlformats.org/drawingml/2006/table">
            <a:tbl>
              <a:tblPr/>
              <a:tblGrid>
                <a:gridCol w="2839212"/>
                <a:gridCol w="2839212"/>
              </a:tblGrid>
              <a:tr h="6240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marL="68580" marR="68580" marT="34286" marB="342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L="68580" marR="68580" marT="34286" marB="342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45" descr="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18" y="5074920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04116"/>
              </p:ext>
            </p:extLst>
          </p:nvPr>
        </p:nvGraphicFramePr>
        <p:xfrm>
          <a:off x="1085850" y="2139696"/>
          <a:ext cx="6217896" cy="4224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Chart" r:id="rId3" imgW="5524394" imgH="3524144" progId="Excel.Sheet.8">
                  <p:embed/>
                </p:oleObj>
              </mc:Choice>
              <mc:Fallback>
                <p:oleObj name="Chart" r:id="rId3" imgW="5524394" imgH="35241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139696"/>
                        <a:ext cx="6217896" cy="4224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619" y="182880"/>
            <a:ext cx="8079629" cy="10309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Simple Linear Regression Example:  Scatter Plot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51560" y="1591056"/>
            <a:ext cx="6382512" cy="5143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/>
              <a:t>House price model:  Scatter Plot</a:t>
            </a:r>
          </a:p>
        </p:txBody>
      </p:sp>
      <p:pic>
        <p:nvPicPr>
          <p:cNvPr id="5" name="Picture 5" descr="hou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62" y="5239512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7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76597"/>
              </p:ext>
            </p:extLst>
          </p:nvPr>
        </p:nvGraphicFramePr>
        <p:xfrm>
          <a:off x="1181862" y="2505456"/>
          <a:ext cx="4572420" cy="308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62" y="2505456"/>
                        <a:ext cx="4572420" cy="3089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24712" y="5636634"/>
            <a:ext cx="4791456" cy="369332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91219" y="137160"/>
            <a:ext cx="7924181" cy="11132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Simple Linear Regression Example:  Graphical Representation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02336" y="1586484"/>
            <a:ext cx="7708392" cy="5143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House price model:  Scatter Plot and Prediction Line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34070"/>
              </p:ext>
            </p:extLst>
          </p:nvPr>
        </p:nvGraphicFramePr>
        <p:xfrm>
          <a:off x="1348740" y="5680710"/>
          <a:ext cx="4301729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5" imgW="3200400" imgH="203200" progId="Equation.3">
                  <p:embed/>
                </p:oleObj>
              </mc:Choice>
              <mc:Fallback>
                <p:oleObj name="Equation" r:id="rId5" imgW="320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0" y="5680710"/>
                        <a:ext cx="4301729" cy="273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114550" y="3771900"/>
            <a:ext cx="1257300" cy="5715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645920" y="5550408"/>
            <a:ext cx="471488" cy="64294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57800" y="3200400"/>
            <a:ext cx="1028700" cy="52899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/>
              <a:t>Slope </a:t>
            </a:r>
          </a:p>
          <a:p>
            <a:r>
              <a:rPr lang="en-US" altLang="en-US" sz="1500"/>
              <a:t>= 0.10977</a:t>
            </a:r>
            <a:endParaRPr lang="en-US" altLang="en-US" sz="1500" baseline="-25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5196" y="4446270"/>
            <a:ext cx="914400" cy="50590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Intercept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500"/>
              <a:t>= 98.248  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514850" y="2686050"/>
            <a:ext cx="1257300" cy="5715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800601" y="3143250"/>
            <a:ext cx="184731" cy="300082"/>
          </a:xfrm>
          <a:custGeom>
            <a:avLst/>
            <a:gdLst>
              <a:gd name="T0" fmla="*/ 967740089 w 384"/>
              <a:gd name="T1" fmla="*/ 725804891 h 288"/>
              <a:gd name="T2" fmla="*/ 241935022 w 384"/>
              <a:gd name="T3" fmla="*/ 604837442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 sz="135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53312" y="4398264"/>
            <a:ext cx="548639" cy="393192"/>
          </a:xfrm>
          <a:custGeom>
            <a:avLst/>
            <a:gdLst>
              <a:gd name="T0" fmla="*/ 0 w 480"/>
              <a:gd name="T1" fmla="*/ 967740102 h 400"/>
              <a:gd name="T2" fmla="*/ 967740151 w 480"/>
              <a:gd name="T3" fmla="*/ 846772638 h 400"/>
              <a:gd name="T4" fmla="*/ 1209675089 w 480"/>
              <a:gd name="T5" fmla="*/ 0 h 400"/>
              <a:gd name="T6" fmla="*/ 0 60000 65536"/>
              <a:gd name="T7" fmla="*/ 0 60000 65536"/>
              <a:gd name="T8" fmla="*/ 0 60000 65536"/>
              <a:gd name="T9" fmla="*/ 0 w 480"/>
              <a:gd name="T10" fmla="*/ 0 h 400"/>
              <a:gd name="T11" fmla="*/ 480 w 48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350"/>
          </a:p>
        </p:txBody>
      </p:sp>
      <p:pic>
        <p:nvPicPr>
          <p:cNvPr id="14" name="Picture 14" descr="hou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0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681478" y="1751577"/>
            <a:ext cx="1314450" cy="369332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01168" y="118872"/>
            <a:ext cx="8750808" cy="130073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Example:  Interpretation of </a:t>
            </a:r>
            <a:r>
              <a:rPr lang="en-US" altLang="en-US" sz="4000" b="1" dirty="0" err="1">
                <a:solidFill>
                  <a:srgbClr val="FF0000"/>
                </a:solidFill>
              </a:rPr>
              <a:t>b</a:t>
            </a:r>
            <a:r>
              <a:rPr lang="en-US" altLang="en-US" sz="4000" b="1" baseline="-25000" dirty="0" err="1">
                <a:solidFill>
                  <a:srgbClr val="FF0000"/>
                </a:solidFill>
              </a:rPr>
              <a:t>o</a:t>
            </a:r>
            <a:endParaRPr lang="en-US" altLang="en-US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55448" y="2281429"/>
            <a:ext cx="8695944" cy="294760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3200" dirty="0"/>
              <a:t>b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 is the estimated average value of </a:t>
            </a:r>
            <a:r>
              <a:rPr lang="en-US" altLang="en-US" sz="3200" dirty="0" smtClean="0"/>
              <a:t>“house price” (Y) </a:t>
            </a:r>
            <a:r>
              <a:rPr lang="en-US" altLang="en-US" sz="3200" dirty="0"/>
              <a:t>when the value of X is zero (if X = 0 is in the range of observed X values)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3200" dirty="0"/>
              <a:t>Because a house cannot have a square footage of 0, b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 has </a:t>
            </a:r>
            <a:r>
              <a:rPr lang="en-US" altLang="en-US" sz="3200" dirty="0">
                <a:solidFill>
                  <a:srgbClr val="FF0000"/>
                </a:solidFill>
              </a:rPr>
              <a:t>no practical application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87229"/>
              </p:ext>
            </p:extLst>
          </p:nvPr>
        </p:nvGraphicFramePr>
        <p:xfrm>
          <a:off x="976122" y="1755648"/>
          <a:ext cx="600075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122" y="1755648"/>
                        <a:ext cx="600075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7"/>
          <p:cNvSpPr>
            <a:spLocks/>
          </p:cNvSpPr>
          <p:nvPr/>
        </p:nvSpPr>
        <p:spPr bwMode="auto">
          <a:xfrm>
            <a:off x="1554480" y="1597914"/>
            <a:ext cx="471488" cy="64294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pic>
        <p:nvPicPr>
          <p:cNvPr id="8" name="Picture 9" descr="hou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58" y="5532120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67128" y="3944355"/>
            <a:ext cx="1634205" cy="369332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00450" y="2272785"/>
            <a:ext cx="1143000" cy="369332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20090" y="336042"/>
            <a:ext cx="8103870" cy="107213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Example:  Interpreting b</a:t>
            </a:r>
            <a:r>
              <a:rPr lang="en-US" altLang="en-US" sz="4000" b="1" baseline="-250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48000"/>
              </p:ext>
            </p:extLst>
          </p:nvPr>
        </p:nvGraphicFramePr>
        <p:xfrm>
          <a:off x="400050" y="2286000"/>
          <a:ext cx="600075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286000"/>
                        <a:ext cx="600075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7"/>
          <p:cNvSpPr>
            <a:spLocks/>
          </p:cNvSpPr>
          <p:nvPr/>
        </p:nvSpPr>
        <p:spPr bwMode="auto">
          <a:xfrm>
            <a:off x="914400" y="2228850"/>
            <a:ext cx="471488" cy="64294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endParaRPr lang="en-US" sz="1350"/>
          </a:p>
        </p:txBody>
      </p:sp>
      <p:pic>
        <p:nvPicPr>
          <p:cNvPr id="9" name="Picture 9" descr="hou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62" y="5662422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58368" y="2931082"/>
            <a:ext cx="7781544" cy="2248308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40000"/>
              </a:spcBef>
            </a:pPr>
            <a:r>
              <a:rPr lang="en-US" altLang="en-US" sz="2400" dirty="0"/>
              <a:t>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estimates the change in the average value of Y as a result of a one-unit increase in X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b="1" dirty="0"/>
              <a:t>Here,  b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= 0.10977 tells us that the mean value of a house increases by 0.10977*($1000) = $109.77, on average, for each additional one square foot of size</a:t>
            </a:r>
          </a:p>
        </p:txBody>
      </p:sp>
    </p:spTree>
    <p:extLst>
      <p:ext uri="{BB962C8B-B14F-4D97-AF65-F5344CB8AC3E}">
        <p14:creationId xmlns:p14="http://schemas.microsoft.com/office/powerpoint/2010/main" val="31164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794" y="5948173"/>
            <a:ext cx="857250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84128"/>
              </p:ext>
            </p:extLst>
          </p:nvPr>
        </p:nvGraphicFramePr>
        <p:xfrm>
          <a:off x="857250" y="3028950"/>
          <a:ext cx="47434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4" imgW="2438400" imgH="876300" progId="Equation.3">
                  <p:embed/>
                </p:oleObj>
              </mc:Choice>
              <mc:Fallback>
                <p:oleObj name="Equation" r:id="rId4" imgW="2438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28950"/>
                        <a:ext cx="47434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4"/>
          <p:cNvSpPr>
            <a:spLocks/>
          </p:cNvSpPr>
          <p:nvPr/>
        </p:nvSpPr>
        <p:spPr bwMode="auto">
          <a:xfrm>
            <a:off x="1428750" y="3028950"/>
            <a:ext cx="471488" cy="64294"/>
          </a:xfrm>
          <a:custGeom>
            <a:avLst/>
            <a:gdLst>
              <a:gd name="T0" fmla="*/ 0 w 396"/>
              <a:gd name="T1" fmla="*/ 120967515 h 54"/>
              <a:gd name="T2" fmla="*/ 514111915 w 396"/>
              <a:gd name="T3" fmla="*/ 0 h 54"/>
              <a:gd name="T4" fmla="*/ 997981964 w 396"/>
              <a:gd name="T5" fmla="*/ 136088449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4360" y="1527048"/>
            <a:ext cx="8467344" cy="498214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Predict the price for a house with 2000 square feet: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00050" y="4800600"/>
            <a:ext cx="8469630" cy="929102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The predicted price for a house with 2000 square feet is 317.85($1,000s) = $317,850</a:t>
            </a: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624078" y="171450"/>
            <a:ext cx="7861554" cy="10264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Example:  Making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3019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1524"/>
              </p:ext>
            </p:extLst>
          </p:nvPr>
        </p:nvGraphicFramePr>
        <p:xfrm>
          <a:off x="114300" y="3143250"/>
          <a:ext cx="36576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143250"/>
                        <a:ext cx="365760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731520" y="308610"/>
            <a:ext cx="8010144" cy="9532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Simple Linear Regression Example:  Making Predictions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534924" y="1513332"/>
            <a:ext cx="8225028" cy="7703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using a regression model for prediction, only predict within the relevant range of data</a:t>
            </a: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>
            <a:off x="571500" y="4171950"/>
            <a:ext cx="1257300" cy="5715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2971800" y="3086100"/>
            <a:ext cx="1257300" cy="5715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1714500" y="35433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3086100" y="35433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" name="AutoShape 19"/>
          <p:cNvSpPr>
            <a:spLocks/>
          </p:cNvSpPr>
          <p:nvPr/>
        </p:nvSpPr>
        <p:spPr bwMode="auto">
          <a:xfrm rot="5400000">
            <a:off x="2286000" y="2628900"/>
            <a:ext cx="228600" cy="12573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543050" y="2628900"/>
            <a:ext cx="1714500" cy="553998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Relevant range for interpolation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29050" y="4686300"/>
            <a:ext cx="4098798" cy="1200329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Do not try to extrapolate beyond the range of observed X’s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543300" y="3429000"/>
            <a:ext cx="342900" cy="1257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 flipV="1">
            <a:off x="1257300" y="4514850"/>
            <a:ext cx="2571750" cy="7429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011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1428750" y="440055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1428750" y="251460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15968" y="3871794"/>
            <a:ext cx="1709928" cy="369332"/>
          </a:xfrm>
          <a:prstGeom prst="rect">
            <a:avLst/>
          </a:prstGeom>
          <a:solidFill>
            <a:srgbClr val="C4E6C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06824" y="2615685"/>
            <a:ext cx="1801368" cy="369332"/>
          </a:xfrm>
          <a:prstGeom prst="rect">
            <a:avLst/>
          </a:prstGeom>
          <a:solidFill>
            <a:srgbClr val="FFE9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36192" y="3187185"/>
            <a:ext cx="1655064" cy="369332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428750" y="2228850"/>
            <a:ext cx="0" cy="3119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428750" y="5372100"/>
            <a:ext cx="57292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21656" y="2697956"/>
            <a:ext cx="4701779" cy="2034779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771900" y="2400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886200" y="2646760"/>
            <a:ext cx="0" cy="17395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734229" y="5464732"/>
            <a:ext cx="62626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i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627585" y="4400550"/>
            <a:ext cx="537805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43750" y="4229100"/>
            <a:ext cx="35004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143750" y="5257800"/>
            <a:ext cx="35004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/>
              <a:t>X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85850" y="2286000"/>
            <a:ext cx="57864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/>
              <a:t>Y</a:t>
            </a:r>
            <a:r>
              <a:rPr lang="en-US" altLang="en-US" sz="2100" b="1" baseline="-25000"/>
              <a:t>i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258742" y="2513410"/>
            <a:ext cx="401240" cy="1889522"/>
          </a:xfrm>
          <a:custGeom>
            <a:avLst/>
            <a:gdLst>
              <a:gd name="T0" fmla="*/ 846771799 w 337"/>
              <a:gd name="T1" fmla="*/ 0 h 1587"/>
              <a:gd name="T2" fmla="*/ 763605758 w 337"/>
              <a:gd name="T3" fmla="*/ 12599984 h 1587"/>
              <a:gd name="T4" fmla="*/ 680441504 w 337"/>
              <a:gd name="T5" fmla="*/ 25201556 h 1587"/>
              <a:gd name="T6" fmla="*/ 604836914 w 337"/>
              <a:gd name="T7" fmla="*/ 57962795 h 1587"/>
              <a:gd name="T8" fmla="*/ 549393548 w 337"/>
              <a:gd name="T9" fmla="*/ 105846559 h 1587"/>
              <a:gd name="T10" fmla="*/ 493950183 w 337"/>
              <a:gd name="T11" fmla="*/ 151209348 h 1587"/>
              <a:gd name="T12" fmla="*/ 456147094 w 337"/>
              <a:gd name="T13" fmla="*/ 209172168 h 1587"/>
              <a:gd name="T14" fmla="*/ 428426205 w 337"/>
              <a:gd name="T15" fmla="*/ 267136527 h 1587"/>
              <a:gd name="T16" fmla="*/ 418345593 w 337"/>
              <a:gd name="T17" fmla="*/ 337700866 h 1587"/>
              <a:gd name="T18" fmla="*/ 418345593 w 337"/>
              <a:gd name="T19" fmla="*/ 1660781731 h 1587"/>
              <a:gd name="T20" fmla="*/ 410784242 w 337"/>
              <a:gd name="T21" fmla="*/ 1731346467 h 1587"/>
              <a:gd name="T22" fmla="*/ 390623018 w 337"/>
              <a:gd name="T23" fmla="*/ 1789310826 h 1587"/>
              <a:gd name="T24" fmla="*/ 345260264 w 337"/>
              <a:gd name="T25" fmla="*/ 1847273596 h 1587"/>
              <a:gd name="T26" fmla="*/ 297378151 w 337"/>
              <a:gd name="T27" fmla="*/ 1905237954 h 1587"/>
              <a:gd name="T28" fmla="*/ 234373533 w 337"/>
              <a:gd name="T29" fmla="*/ 1940520124 h 1587"/>
              <a:gd name="T30" fmla="*/ 168849506 w 337"/>
              <a:gd name="T31" fmla="*/ 1975802294 h 1587"/>
              <a:gd name="T32" fmla="*/ 85685226 w 337"/>
              <a:gd name="T33" fmla="*/ 1988402275 h 1587"/>
              <a:gd name="T34" fmla="*/ 0 w 337"/>
              <a:gd name="T35" fmla="*/ 1998482895 h 1587"/>
              <a:gd name="T36" fmla="*/ 85685226 w 337"/>
              <a:gd name="T37" fmla="*/ 2011084463 h 1587"/>
              <a:gd name="T38" fmla="*/ 168849506 w 337"/>
              <a:gd name="T39" fmla="*/ 2021165083 h 1587"/>
              <a:gd name="T40" fmla="*/ 234373533 w 337"/>
              <a:gd name="T41" fmla="*/ 2056447253 h 1587"/>
              <a:gd name="T42" fmla="*/ 297378151 w 337"/>
              <a:gd name="T43" fmla="*/ 2104329404 h 1587"/>
              <a:gd name="T44" fmla="*/ 345260264 w 337"/>
              <a:gd name="T45" fmla="*/ 2147483647 h 1587"/>
              <a:gd name="T46" fmla="*/ 390623018 w 337"/>
              <a:gd name="T47" fmla="*/ 2147483647 h 1587"/>
              <a:gd name="T48" fmla="*/ 410784242 w 337"/>
              <a:gd name="T49" fmla="*/ 2147483647 h 1587"/>
              <a:gd name="T50" fmla="*/ 418345593 w 337"/>
              <a:gd name="T51" fmla="*/ 2147483647 h 1587"/>
              <a:gd name="T52" fmla="*/ 418345593 w 337"/>
              <a:gd name="T53" fmla="*/ 2147483647 h 1587"/>
              <a:gd name="T54" fmla="*/ 428426205 w 337"/>
              <a:gd name="T55" fmla="*/ 2147483647 h 1587"/>
              <a:gd name="T56" fmla="*/ 456147094 w 337"/>
              <a:gd name="T57" fmla="*/ 2147483647 h 1587"/>
              <a:gd name="T58" fmla="*/ 493950183 w 337"/>
              <a:gd name="T59" fmla="*/ 2147483647 h 1587"/>
              <a:gd name="T60" fmla="*/ 549393548 w 337"/>
              <a:gd name="T61" fmla="*/ 2147483647 h 1587"/>
              <a:gd name="T62" fmla="*/ 604836914 w 337"/>
              <a:gd name="T63" fmla="*/ 2147483647 h 1587"/>
              <a:gd name="T64" fmla="*/ 680441504 w 337"/>
              <a:gd name="T65" fmla="*/ 2147483647 h 1587"/>
              <a:gd name="T66" fmla="*/ 763605758 w 337"/>
              <a:gd name="T67" fmla="*/ 2147483647 h 1587"/>
              <a:gd name="T68" fmla="*/ 846771799 w 337"/>
              <a:gd name="T69" fmla="*/ 2147483647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487091" y="3201592"/>
            <a:ext cx="19407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SST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/>
              <a:t>=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>
                <a:latin typeface="Symbol" panose="05050102010706020507" pitchFamily="18" charset="2"/>
              </a:rPr>
              <a:t></a:t>
            </a:r>
            <a:r>
              <a:rPr lang="en-US" altLang="en-US" sz="1800" b="1" dirty="0"/>
              <a:t>(Y</a:t>
            </a:r>
            <a:r>
              <a:rPr lang="en-US" altLang="en-US" sz="1800" b="1" baseline="-25000" dirty="0"/>
              <a:t>i</a:t>
            </a:r>
            <a:r>
              <a:rPr lang="en-US" altLang="en-US" sz="1800" b="1" baseline="-25000" dirty="0">
                <a:solidFill>
                  <a:schemeClr val="tx2"/>
                </a:solidFill>
              </a:rPr>
              <a:t> </a:t>
            </a:r>
            <a:r>
              <a:rPr lang="en-US" altLang="en-US" sz="1800" b="1" dirty="0"/>
              <a:t>-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</a:rPr>
              <a:t>Y</a:t>
            </a:r>
            <a:r>
              <a:rPr lang="en-US" altLang="en-US" sz="1800" b="1" dirty="0"/>
              <a:t>)</a:t>
            </a:r>
            <a:r>
              <a:rPr lang="en-US" altLang="en-US" sz="1800" b="1" baseline="30000" dirty="0"/>
              <a:t>2</a:t>
            </a: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000500" y="2514600"/>
            <a:ext cx="233363" cy="1204913"/>
          </a:xfrm>
          <a:custGeom>
            <a:avLst/>
            <a:gdLst>
              <a:gd name="T0" fmla="*/ 0 w 196"/>
              <a:gd name="T1" fmla="*/ 0 h 1012"/>
              <a:gd name="T2" fmla="*/ 45362811 w 196"/>
              <a:gd name="T3" fmla="*/ 10080626 h 1012"/>
              <a:gd name="T4" fmla="*/ 103327193 w 196"/>
              <a:gd name="T5" fmla="*/ 20161251 h 1012"/>
              <a:gd name="T6" fmla="*/ 183972192 w 196"/>
              <a:gd name="T7" fmla="*/ 65524071 h 1012"/>
              <a:gd name="T8" fmla="*/ 229335040 w 196"/>
              <a:gd name="T9" fmla="*/ 131048143 h 1012"/>
              <a:gd name="T10" fmla="*/ 252015646 w 196"/>
              <a:gd name="T11" fmla="*/ 214214123 h 1012"/>
              <a:gd name="T12" fmla="*/ 252015646 w 196"/>
              <a:gd name="T13" fmla="*/ 1060986716 h 1012"/>
              <a:gd name="T14" fmla="*/ 274696251 w 196"/>
              <a:gd name="T15" fmla="*/ 1144151058 h 1012"/>
              <a:gd name="T16" fmla="*/ 320059050 w 196"/>
              <a:gd name="T17" fmla="*/ 1209675105 h 1012"/>
              <a:gd name="T18" fmla="*/ 400705612 w 196"/>
              <a:gd name="T19" fmla="*/ 1255037907 h 1012"/>
              <a:gd name="T20" fmla="*/ 491431308 w 196"/>
              <a:gd name="T21" fmla="*/ 1275199152 h 1012"/>
              <a:gd name="T22" fmla="*/ 400705612 w 196"/>
              <a:gd name="T23" fmla="*/ 1292841035 h 1012"/>
              <a:gd name="T24" fmla="*/ 320059050 w 196"/>
              <a:gd name="T25" fmla="*/ 1340723198 h 1012"/>
              <a:gd name="T26" fmla="*/ 274696251 w 196"/>
              <a:gd name="T27" fmla="*/ 1403727883 h 1012"/>
              <a:gd name="T28" fmla="*/ 252015646 w 196"/>
              <a:gd name="T29" fmla="*/ 1489413175 h 1012"/>
              <a:gd name="T30" fmla="*/ 252015646 w 196"/>
              <a:gd name="T31" fmla="*/ 2147483647 h 1012"/>
              <a:gd name="T32" fmla="*/ 229335040 w 196"/>
              <a:gd name="T33" fmla="*/ 2147483647 h 1012"/>
              <a:gd name="T34" fmla="*/ 183972192 w 196"/>
              <a:gd name="T35" fmla="*/ 2147483647 h 1012"/>
              <a:gd name="T36" fmla="*/ 103327193 w 196"/>
              <a:gd name="T37" fmla="*/ 2147483647 h 1012"/>
              <a:gd name="T38" fmla="*/ 45362811 w 196"/>
              <a:gd name="T39" fmla="*/ 2147483647 h 1012"/>
              <a:gd name="T40" fmla="*/ 0 w 196"/>
              <a:gd name="T41" fmla="*/ 2147483647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287441" y="2630092"/>
            <a:ext cx="188356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SSE</a:t>
            </a:r>
            <a:r>
              <a:rPr lang="en-US" altLang="en-US" sz="1800" b="1" dirty="0">
                <a:solidFill>
                  <a:srgbClr val="FF9900"/>
                </a:solidFill>
              </a:rPr>
              <a:t> </a:t>
            </a:r>
            <a:r>
              <a:rPr lang="en-US" altLang="en-US" sz="1800" b="1" dirty="0"/>
              <a:t>= </a:t>
            </a:r>
            <a:r>
              <a:rPr lang="en-US" altLang="en-US" sz="1800" b="1" dirty="0">
                <a:latin typeface="Symbol" panose="05050102010706020507" pitchFamily="18" charset="2"/>
              </a:rPr>
              <a:t></a:t>
            </a:r>
            <a:r>
              <a:rPr lang="en-US" altLang="en-US" sz="1800" b="1" dirty="0"/>
              <a:t>(Y</a:t>
            </a:r>
            <a:r>
              <a:rPr lang="en-US" altLang="en-US" sz="1800" b="1" baseline="-25000" dirty="0"/>
              <a:t>i</a:t>
            </a:r>
            <a:r>
              <a:rPr lang="en-US" altLang="en-US" sz="1800" b="1" baseline="-25000" dirty="0">
                <a:solidFill>
                  <a:schemeClr val="tx2"/>
                </a:solidFill>
              </a:rPr>
              <a:t> </a:t>
            </a:r>
            <a:r>
              <a:rPr lang="en-US" altLang="en-US" sz="1800" b="1" dirty="0"/>
              <a:t>-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>
                <a:solidFill>
                  <a:schemeClr val="folHlink"/>
                </a:solidFill>
              </a:rPr>
              <a:t>Y</a:t>
            </a:r>
            <a:r>
              <a:rPr lang="en-US" altLang="en-US" sz="1800" b="1" baseline="-25000" dirty="0">
                <a:solidFill>
                  <a:schemeClr val="folHlink"/>
                </a:solidFill>
              </a:rPr>
              <a:t>i </a:t>
            </a:r>
            <a:r>
              <a:rPr lang="en-US" altLang="en-US" sz="1800" b="1" dirty="0"/>
              <a:t>)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 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600700" y="2400301"/>
            <a:ext cx="8072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00500" y="3829051"/>
            <a:ext cx="171450" cy="573881"/>
          </a:xfrm>
          <a:custGeom>
            <a:avLst/>
            <a:gdLst>
              <a:gd name="T0" fmla="*/ 0 w 144"/>
              <a:gd name="T1" fmla="*/ 0 h 577"/>
              <a:gd name="T2" fmla="*/ 70564370 w 144"/>
              <a:gd name="T3" fmla="*/ 7035101 h 577"/>
              <a:gd name="T4" fmla="*/ 128527170 w 144"/>
              <a:gd name="T5" fmla="*/ 24620865 h 577"/>
              <a:gd name="T6" fmla="*/ 163810930 w 144"/>
              <a:gd name="T7" fmla="*/ 47481961 h 577"/>
              <a:gd name="T8" fmla="*/ 173891551 w 144"/>
              <a:gd name="T9" fmla="*/ 80896356 h 577"/>
              <a:gd name="T10" fmla="*/ 173891551 w 144"/>
              <a:gd name="T11" fmla="*/ 420307831 h 577"/>
              <a:gd name="T12" fmla="*/ 186491533 w 144"/>
              <a:gd name="T13" fmla="*/ 453722226 h 577"/>
              <a:gd name="T14" fmla="*/ 231854376 w 144"/>
              <a:gd name="T15" fmla="*/ 478341755 h 577"/>
              <a:gd name="T16" fmla="*/ 289817151 w 144"/>
              <a:gd name="T17" fmla="*/ 494170394 h 577"/>
              <a:gd name="T18" fmla="*/ 360383084 w 144"/>
              <a:gd name="T19" fmla="*/ 502962609 h 577"/>
              <a:gd name="T20" fmla="*/ 289817151 w 144"/>
              <a:gd name="T21" fmla="*/ 509997707 h 577"/>
              <a:gd name="T22" fmla="*/ 231854376 w 144"/>
              <a:gd name="T23" fmla="*/ 525825021 h 577"/>
              <a:gd name="T24" fmla="*/ 186491533 w 144"/>
              <a:gd name="T25" fmla="*/ 559238090 h 577"/>
              <a:gd name="T26" fmla="*/ 173891551 w 144"/>
              <a:gd name="T27" fmla="*/ 590892717 h 577"/>
              <a:gd name="T28" fmla="*/ 173891551 w 144"/>
              <a:gd name="T29" fmla="*/ 923270440 h 577"/>
              <a:gd name="T30" fmla="*/ 163810930 w 144"/>
              <a:gd name="T31" fmla="*/ 956684835 h 577"/>
              <a:gd name="T32" fmla="*/ 128527170 w 144"/>
              <a:gd name="T33" fmla="*/ 988339462 h 577"/>
              <a:gd name="T34" fmla="*/ 70564370 w 144"/>
              <a:gd name="T35" fmla="*/ 1004166775 h 577"/>
              <a:gd name="T36" fmla="*/ 0 w 144"/>
              <a:gd name="T37" fmla="*/ 101296031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286250" y="3886200"/>
            <a:ext cx="2512219" cy="75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SSR = </a:t>
            </a:r>
            <a:r>
              <a:rPr lang="en-US" altLang="en-US" sz="1800" b="1" dirty="0">
                <a:latin typeface="Symbol" panose="05050102010706020507" pitchFamily="18" charset="2"/>
              </a:rPr>
              <a:t>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chemeClr val="folHlink"/>
                </a:solidFill>
              </a:rPr>
              <a:t>Y</a:t>
            </a:r>
            <a:r>
              <a:rPr lang="en-US" altLang="en-US" sz="1800" b="1" baseline="-25000" dirty="0">
                <a:solidFill>
                  <a:schemeClr val="folHlink"/>
                </a:solidFill>
              </a:rPr>
              <a:t>i</a:t>
            </a:r>
            <a:r>
              <a:rPr lang="en-US" altLang="en-US" sz="1800" b="1" baseline="-25000" dirty="0">
                <a:solidFill>
                  <a:schemeClr val="hlink"/>
                </a:solidFill>
              </a:rPr>
              <a:t> </a:t>
            </a:r>
            <a:r>
              <a:rPr lang="en-US" altLang="en-US" sz="1800" b="1" dirty="0"/>
              <a:t>-</a:t>
            </a:r>
            <a:r>
              <a:rPr lang="en-US" altLang="en-US" sz="1800" b="1" dirty="0">
                <a:solidFill>
                  <a:schemeClr val="tx2"/>
                </a:solidFill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</a:rPr>
              <a:t>Y</a:t>
            </a:r>
            <a:r>
              <a:rPr lang="en-US" altLang="en-US" sz="1800" b="1" dirty="0"/>
              <a:t>)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/>
              <a:t> 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57800" y="3657601"/>
            <a:ext cx="8072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886200" y="4418410"/>
            <a:ext cx="0" cy="9394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7144941" y="3944541"/>
            <a:ext cx="454819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600700" y="3600450"/>
            <a:ext cx="454819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800350" y="2914650"/>
            <a:ext cx="454819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6535133" y="257175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6572250" y="2343151"/>
            <a:ext cx="8072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200150" y="2000250"/>
            <a:ext cx="35004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/>
              <a:t>Y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1428750" y="3829050"/>
            <a:ext cx="24574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1085850" y="4229100"/>
            <a:ext cx="342900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085850" y="3886200"/>
            <a:ext cx="454819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</a:rPr>
              <a:t>_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1105883" y="365760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1143000" y="3429001"/>
            <a:ext cx="8072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folHlink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38" name="Rectangle 40"/>
          <p:cNvSpPr txBox="1">
            <a:spLocks noChangeArrowheads="1"/>
          </p:cNvSpPr>
          <p:nvPr/>
        </p:nvSpPr>
        <p:spPr>
          <a:xfrm>
            <a:off x="1863090" y="441198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Measures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36898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36826" y="221742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Measures of Variation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35024" y="2057400"/>
            <a:ext cx="5257800" cy="5036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/>
              <a:t>Total variation is made up of two parts: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02852"/>
              </p:ext>
            </p:extLst>
          </p:nvPr>
        </p:nvGraphicFramePr>
        <p:xfrm>
          <a:off x="1579103" y="2457451"/>
          <a:ext cx="5406628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0" name="Equation" r:id="rId3" imgW="1688367" imgH="177723" progId="Equation.3">
                  <p:embed/>
                </p:oleObj>
              </mc:Choice>
              <mc:Fallback>
                <p:oleObj name="Equation" r:id="rId3" imgW="168836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103" y="2457451"/>
                        <a:ext cx="5406628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92174" y="3200400"/>
            <a:ext cx="1200150" cy="5715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25"/>
              <a:t>Total Sum of Squares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06724" y="3200400"/>
            <a:ext cx="1543050" cy="5715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25"/>
              <a:t>Regression Sum of Squares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35574" y="3200400"/>
            <a:ext cx="1543050" cy="5715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25"/>
              <a:t>Error Sum of Squares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50341"/>
              </p:ext>
            </p:extLst>
          </p:nvPr>
        </p:nvGraphicFramePr>
        <p:xfrm>
          <a:off x="882110" y="3971497"/>
          <a:ext cx="2125266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1" name="Equation" r:id="rId5" imgW="1244060" imgH="266584" progId="Equation.3">
                  <p:embed/>
                </p:oleObj>
              </mc:Choice>
              <mc:Fallback>
                <p:oleObj name="Equation" r:id="rId5" imgW="124406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10" y="3971497"/>
                        <a:ext cx="2125266" cy="4524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52950"/>
              </p:ext>
            </p:extLst>
          </p:nvPr>
        </p:nvGraphicFramePr>
        <p:xfrm>
          <a:off x="5506975" y="4000500"/>
          <a:ext cx="2145506" cy="45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2" name="Equation" r:id="rId7" imgW="1256755" imgH="266584" progId="Equation.3">
                  <p:embed/>
                </p:oleObj>
              </mc:Choice>
              <mc:Fallback>
                <p:oleObj name="Equation" r:id="rId7" imgW="125675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975" y="4000500"/>
                        <a:ext cx="2145506" cy="453629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586108"/>
              </p:ext>
            </p:extLst>
          </p:nvPr>
        </p:nvGraphicFramePr>
        <p:xfrm>
          <a:off x="3278124" y="4000500"/>
          <a:ext cx="2071688" cy="4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3" name="Equation" r:id="rId9" imgW="1256755" imgH="266584" progId="Equation.3">
                  <p:embed/>
                </p:oleObj>
              </mc:Choice>
              <mc:Fallback>
                <p:oleObj name="Equation" r:id="rId9" imgW="1256755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24" y="4000500"/>
                        <a:ext cx="2071688" cy="436960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306574" y="4514850"/>
            <a:ext cx="4743450" cy="11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/>
              <a:t>where: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350" dirty="0"/>
              <a:t>	</a:t>
            </a:r>
            <a:r>
              <a:rPr lang="en-US" altLang="en-US" sz="1350" i="1" dirty="0"/>
              <a:t>  </a:t>
            </a:r>
            <a:r>
              <a:rPr lang="en-US" altLang="en-US" sz="1350" dirty="0"/>
              <a:t>  = Mean value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350" dirty="0"/>
              <a:t>	</a:t>
            </a:r>
            <a:r>
              <a:rPr lang="en-US" altLang="en-US" sz="1500" dirty="0"/>
              <a:t>Y</a:t>
            </a:r>
            <a:r>
              <a:rPr lang="en-US" altLang="en-US" sz="1500" baseline="-25000" dirty="0"/>
              <a:t>i</a:t>
            </a:r>
            <a:r>
              <a:rPr lang="en-US" altLang="en-US" sz="1350" dirty="0"/>
              <a:t> = Observed value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350" dirty="0"/>
              <a:t>	    = Predicted value of Y for the given X</a:t>
            </a:r>
            <a:r>
              <a:rPr lang="en-US" altLang="en-US" sz="1350" baseline="-25000" dirty="0"/>
              <a:t>i</a:t>
            </a:r>
            <a:r>
              <a:rPr lang="en-US" altLang="en-US" sz="1350" dirty="0"/>
              <a:t> value</a:t>
            </a:r>
          </a:p>
        </p:txBody>
      </p:sp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37584"/>
              </p:ext>
            </p:extLst>
          </p:nvPr>
        </p:nvGraphicFramePr>
        <p:xfrm>
          <a:off x="2992375" y="5257801"/>
          <a:ext cx="232172" cy="36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4" name="Equation" r:id="rId11" imgW="152334" imgH="241195" progId="Equation.3">
                  <p:embed/>
                </p:oleObj>
              </mc:Choice>
              <mc:Fallback>
                <p:oleObj name="Equation" r:id="rId11" imgW="15233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375" y="5257801"/>
                        <a:ext cx="232172" cy="365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55870"/>
              </p:ext>
            </p:extLst>
          </p:nvPr>
        </p:nvGraphicFramePr>
        <p:xfrm>
          <a:off x="3006662" y="4743451"/>
          <a:ext cx="216694" cy="28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5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662" y="4743451"/>
                        <a:ext cx="216694" cy="289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7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32467" y="790956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Population vs. Sample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77240" y="1618488"/>
            <a:ext cx="3595878" cy="3731538"/>
            <a:chOff x="342900" y="2286000"/>
            <a:chExt cx="3143250" cy="3182898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598932" y="2713482"/>
              <a:ext cx="2857500" cy="2114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44910" y="2286000"/>
              <a:ext cx="165735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100" b="1" dirty="0">
                  <a:latin typeface="Times New Roman" panose="02020603050405020304" pitchFamily="18" charset="0"/>
                </a:rPr>
                <a:t>Population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42900" y="4914900"/>
              <a:ext cx="314325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500">
                  <a:latin typeface="Times New Roman" panose="02020603050405020304" pitchFamily="18" charset="0"/>
                </a:rPr>
                <a:t>All the items or individuals about which you want to draw conclusion(s)</a:t>
              </a:r>
              <a:endParaRPr lang="en-US" altLang="en-US" sz="1500" b="1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50" y="2971800"/>
              <a:ext cx="19431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677155" y="1674637"/>
            <a:ext cx="3598163" cy="3665459"/>
            <a:chOff x="3543300" y="2232421"/>
            <a:chExt cx="2908695" cy="318093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3543300" y="2628900"/>
              <a:ext cx="2857500" cy="2171700"/>
            </a:xfrm>
            <a:prstGeom prst="ellipse">
              <a:avLst/>
            </a:prstGeom>
            <a:noFill/>
            <a:ln w="3175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264819" y="2232421"/>
              <a:ext cx="14859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100" b="1" dirty="0">
                  <a:latin typeface="Times New Roman" panose="02020603050405020304" pitchFamily="18" charset="0"/>
                </a:rPr>
                <a:t>Sample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23095" y="4859353"/>
              <a:ext cx="26289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500" dirty="0">
                  <a:latin typeface="Times New Roman" panose="02020603050405020304" pitchFamily="18" charset="0"/>
                </a:rPr>
                <a:t>A portion of the population of  items or individuals </a:t>
              </a:r>
            </a:p>
          </p:txBody>
        </p:sp>
        <p:pic>
          <p:nvPicPr>
            <p:cNvPr id="1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914650"/>
              <a:ext cx="19431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195579" y="5731002"/>
            <a:ext cx="7006589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Data Is Collected From Either A Population or A Sample</a:t>
            </a:r>
          </a:p>
        </p:txBody>
      </p:sp>
    </p:spTree>
    <p:extLst>
      <p:ext uri="{BB962C8B-B14F-4D97-AF65-F5344CB8AC3E}">
        <p14:creationId xmlns:p14="http://schemas.microsoft.com/office/powerpoint/2010/main" val="21816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4622" y="1474518"/>
            <a:ext cx="8135874" cy="33992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The </a:t>
            </a:r>
            <a:r>
              <a:rPr lang="en-US" altLang="en-US" sz="3200" b="1" dirty="0">
                <a:solidFill>
                  <a:srgbClr val="FF0000"/>
                </a:solidFill>
              </a:rPr>
              <a:t>coefficient of determination </a:t>
            </a:r>
            <a:r>
              <a:rPr lang="en-US" altLang="en-US" sz="3200" dirty="0"/>
              <a:t>is the portion of the total variation in the dependent variable that is explained by variation in the independent variable</a:t>
            </a:r>
          </a:p>
          <a:p>
            <a:r>
              <a:rPr lang="en-US" altLang="en-US" sz="3200" dirty="0"/>
              <a:t> The coefficient of determination is also called </a:t>
            </a:r>
            <a:r>
              <a:rPr lang="en-US" altLang="en-US" sz="3200" b="1" dirty="0">
                <a:solidFill>
                  <a:srgbClr val="FF0000"/>
                </a:solidFill>
              </a:rPr>
              <a:t>r-squared </a:t>
            </a:r>
            <a:r>
              <a:rPr lang="en-US" altLang="en-US" sz="3200" dirty="0"/>
              <a:t>and is denoted as r</a:t>
            </a:r>
            <a:r>
              <a:rPr lang="en-US" altLang="en-US" sz="3200" baseline="30000" dirty="0"/>
              <a:t>2</a:t>
            </a:r>
            <a:endParaRPr lang="en-US" altLang="en-US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6656" y="514350"/>
            <a:ext cx="6805422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Coefficient of Determination, 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91624"/>
              </p:ext>
            </p:extLst>
          </p:nvPr>
        </p:nvGraphicFramePr>
        <p:xfrm>
          <a:off x="3440335" y="5750862"/>
          <a:ext cx="1373981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335" y="5750862"/>
                        <a:ext cx="1373981" cy="446484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99716" y="5824728"/>
            <a:ext cx="1143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dirty="0"/>
              <a:t>note: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77154"/>
              </p:ext>
            </p:extLst>
          </p:nvPr>
        </p:nvGraphicFramePr>
        <p:xfrm>
          <a:off x="1720978" y="4334257"/>
          <a:ext cx="5302038" cy="92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5" imgW="2400300" imgH="419100" progId="Equation.3">
                  <p:embed/>
                </p:oleObj>
              </mc:Choice>
              <mc:Fallback>
                <p:oleObj name="Equation" r:id="rId5" imgW="240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978" y="4334257"/>
                        <a:ext cx="5302038" cy="92216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5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311450" y="5681044"/>
            <a:ext cx="750526" cy="36933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/>
              <a:t>r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 = 1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3736" y="253746"/>
            <a:ext cx="8723376" cy="110871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Examples of Approximate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4000" b="1" dirty="0">
                <a:solidFill>
                  <a:srgbClr val="FF0000"/>
                </a:solidFill>
              </a:rPr>
              <a:t>  Values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698897" y="1847374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 flipV="1">
            <a:off x="710804" y="1961674"/>
            <a:ext cx="1931194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7282380" flipH="1">
            <a:off x="2299097" y="247602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7282380" flipH="1">
            <a:off x="1841897" y="230457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7282380" flipH="1">
            <a:off x="1498997" y="219027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7282380" flipH="1">
            <a:off x="756047" y="190452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7282380" flipH="1">
            <a:off x="1041797" y="201882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7282380" flipH="1">
            <a:off x="1327547" y="213312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6737" y="144613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98897" y="2990374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7282380" flipH="1">
            <a:off x="2013347" y="236172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395537" y="281773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03660" y="422910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817960" y="4457700"/>
            <a:ext cx="2000250" cy="5405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7200" y="405646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03660" y="531495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 rot="14317620">
            <a:off x="932260" y="4857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400300" y="519946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4317620">
            <a:off x="1160860" y="48006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1389460" y="4743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161806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1960960" y="4572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4317620">
            <a:off x="2189560" y="4514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4317620">
            <a:off x="2589610" y="44005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312164" y="3156966"/>
            <a:ext cx="750526" cy="36933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r</a:t>
            </a:r>
            <a:r>
              <a:rPr lang="en-US" altLang="en-US" sz="1800" b="1" baseline="30000"/>
              <a:t>2</a:t>
            </a:r>
            <a:r>
              <a:rPr lang="en-US" altLang="en-US" sz="1800" b="1"/>
              <a:t> = 1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250692" y="2768346"/>
            <a:ext cx="57927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/>
              <a:t>Perfect linear relationship between X and Y:  </a:t>
            </a:r>
          </a:p>
          <a:p>
            <a:endParaRPr lang="en-US" altLang="en-US" b="1" dirty="0"/>
          </a:p>
          <a:p>
            <a:r>
              <a:rPr lang="en-US" altLang="en-US" b="1" dirty="0"/>
              <a:t>100% of the variation in Y is explained by variation in X</a:t>
            </a:r>
          </a:p>
        </p:txBody>
      </p:sp>
    </p:spTree>
    <p:extLst>
      <p:ext uri="{BB962C8B-B14F-4D97-AF65-F5344CB8AC3E}">
        <p14:creationId xmlns:p14="http://schemas.microsoft.com/office/powerpoint/2010/main" val="37772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42950" y="100584"/>
            <a:ext cx="7770114" cy="115214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Examples of Approximate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4000" b="1" dirty="0">
                <a:solidFill>
                  <a:srgbClr val="FF0000"/>
                </a:solidFill>
              </a:rPr>
              <a:t>  Values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742950" y="2199132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 flipV="1">
            <a:off x="750094" y="2307480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4317620">
            <a:off x="2457450" y="299923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2281238" y="27646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909638" y="202172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1177529" y="23074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2052638" y="293612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795338" y="25360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1749029" y="28789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1314450" y="21419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1943100" y="23705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2286000" y="24848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1063229" y="26503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1657350" y="23705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 rot="14317620">
            <a:off x="1314450" y="25991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 rot="14317620">
            <a:off x="1634729" y="265037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06028" y="173478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42950" y="3284982"/>
            <a:ext cx="1771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457450" y="317068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738188" y="4337447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750094" y="4451748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909638" y="51375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909638" y="49089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2224088" y="41659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4317620">
            <a:off x="2338388" y="44517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4317620">
            <a:off x="1252538" y="50803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4317620">
            <a:off x="2224088" y="4623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4317620">
            <a:off x="1881188" y="50803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4317620">
            <a:off x="1938338" y="41659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4317620">
            <a:off x="1538288" y="42802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4317620">
            <a:off x="852488" y="4623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4317620">
            <a:off x="1023938" y="4337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4317620">
            <a:off x="1309688" y="4763691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 rot="14317620">
            <a:off x="1938338" y="47374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 rot="14317620">
            <a:off x="1652588" y="48517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 rot="14317620">
            <a:off x="1538288" y="51946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1728" y="410765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38188" y="5423297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 rot="14317620">
            <a:off x="2509838" y="47946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2434828" y="530780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 rot="14317620">
            <a:off x="1881188" y="45088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 rot="14317620">
            <a:off x="1766888" y="42802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 rot="14317620">
            <a:off x="1366838" y="45088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 rot="14317620">
            <a:off x="1977629" y="2593229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 rot="14317620">
            <a:off x="1428750" y="237058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 rot="14317620">
            <a:off x="1428750" y="2770632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210813" y="2167128"/>
            <a:ext cx="1485899" cy="36933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/>
              <a:t>0 &lt; r</a:t>
            </a:r>
            <a:r>
              <a:rPr lang="en-US" altLang="en-US" sz="1800" b="1" baseline="30000" dirty="0"/>
              <a:t>2</a:t>
            </a:r>
            <a:r>
              <a:rPr lang="en-US" altLang="en-US" sz="1800" b="1" dirty="0"/>
              <a:t> &lt; 1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3086100" y="3143250"/>
            <a:ext cx="589330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dirty="0"/>
              <a:t>Weaker linear relationships between X and Y:  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Some but not all of the variation in Y is explained by variation in X</a:t>
            </a: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 rot="14317620">
            <a:off x="2286000" y="49149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4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61288" y="244602"/>
            <a:ext cx="6907769" cy="117271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Examples of Approximate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4000" b="1" dirty="0">
                <a:solidFill>
                  <a:srgbClr val="FF0000"/>
                </a:solidFill>
              </a:rPr>
              <a:t>  Values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86100" y="2571750"/>
            <a:ext cx="750526" cy="36933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r</a:t>
            </a:r>
            <a:r>
              <a:rPr lang="en-US" altLang="en-US" sz="1800" b="1" baseline="30000"/>
              <a:t>2</a:t>
            </a:r>
            <a:r>
              <a:rPr lang="en-US" altLang="en-US" sz="1800" b="1"/>
              <a:t> = 0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0632" y="3143250"/>
            <a:ext cx="58887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/>
              <a:t>No linear relationship between X and Y:  </a:t>
            </a:r>
          </a:p>
          <a:p>
            <a:endParaRPr lang="en-US" altLang="en-US" b="1" dirty="0"/>
          </a:p>
          <a:p>
            <a:r>
              <a:rPr lang="en-US" altLang="en-US" b="1" dirty="0"/>
              <a:t>The value of Y does not depend on X.  (None of the variation in Y is explained by variation in X)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67941" y="3059906"/>
            <a:ext cx="0" cy="1200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857250" y="36314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2228850" y="334565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2000250" y="345995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1714500" y="368855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1771650" y="323135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1428750" y="323135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800100" y="32885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1028700" y="34028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1257300" y="3543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1543050" y="35171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1371600" y="37457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75060" y="277296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800" y="4260056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 rot="14317620">
            <a:off x="2096691" y="3631406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86000" y="420171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25091" y="3574256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242581" y="4317206"/>
            <a:ext cx="750526" cy="36933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800" b="1"/>
              <a:t>r</a:t>
            </a:r>
            <a:r>
              <a:rPr lang="en-US" altLang="en-US" sz="1800" b="1" baseline="30000"/>
              <a:t>2</a:t>
            </a:r>
            <a:r>
              <a:rPr lang="en-US" altLang="en-US" sz="1800" b="1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0132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457200" y="77724"/>
            <a:ext cx="8266175" cy="11018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Simple Linear Regression Example:  Coefficient of Determination, 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4000" b="1" dirty="0">
                <a:solidFill>
                  <a:srgbClr val="FF0000"/>
                </a:solidFill>
              </a:rPr>
              <a:t> </a:t>
            </a:r>
            <a:endParaRPr lang="en-US" altLang="en-US" sz="40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Oval 9"/>
          <p:cNvSpPr>
            <a:spLocks noChangeArrowheads="1"/>
          </p:cNvSpPr>
          <p:nvPr/>
        </p:nvSpPr>
        <p:spPr bwMode="auto">
          <a:xfrm>
            <a:off x="1314450" y="3771900"/>
            <a:ext cx="1200150" cy="400050"/>
          </a:xfrm>
          <a:prstGeom prst="ellipse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2153037"/>
            <a:ext cx="3943350" cy="34163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The regression equation is</a:t>
            </a:r>
          </a:p>
          <a:p>
            <a:pPr eaLnBrk="1" hangingPunct="1"/>
            <a:endParaRPr lang="en-US" altLang="en-US" sz="1350"/>
          </a:p>
          <a:p>
            <a:pPr eaLnBrk="1" hangingPunct="1"/>
            <a:r>
              <a:rPr lang="en-US" altLang="en-US" sz="1350"/>
              <a:t>Price = 98.2 + 0.110 Square Feet</a:t>
            </a:r>
          </a:p>
          <a:p>
            <a:pPr eaLnBrk="1" hangingPunct="1"/>
            <a:r>
              <a:rPr lang="en-US" altLang="en-US" sz="1350"/>
              <a:t> </a:t>
            </a:r>
          </a:p>
          <a:p>
            <a:pPr eaLnBrk="1" hangingPunct="1"/>
            <a:r>
              <a:rPr lang="en-US" altLang="en-US" sz="1350"/>
              <a:t>Predictor       Coef        SE Coef     T       P</a:t>
            </a:r>
          </a:p>
          <a:p>
            <a:pPr eaLnBrk="1" hangingPunct="1"/>
            <a:r>
              <a:rPr lang="en-US" altLang="en-US" sz="1350"/>
              <a:t>Constant       98.25       58.03         1.69  0.129</a:t>
            </a:r>
          </a:p>
          <a:p>
            <a:pPr eaLnBrk="1" hangingPunct="1"/>
            <a:r>
              <a:rPr lang="en-US" altLang="en-US" sz="1350"/>
              <a:t>Square Feet  0.10977   0.03297     3.33  0.010</a:t>
            </a:r>
          </a:p>
          <a:p>
            <a:pPr eaLnBrk="1" hangingPunct="1"/>
            <a:r>
              <a:rPr lang="en-US" altLang="en-US" sz="1350"/>
              <a:t> </a:t>
            </a:r>
          </a:p>
          <a:p>
            <a:pPr eaLnBrk="1" hangingPunct="1"/>
            <a:r>
              <a:rPr lang="en-US" altLang="en-US" sz="1350"/>
              <a:t>S = 41.3303   R-Sq = 58.1%   R-Sq(adj) = 52.8%</a:t>
            </a:r>
          </a:p>
          <a:p>
            <a:pPr eaLnBrk="1" hangingPunct="1"/>
            <a:r>
              <a:rPr lang="en-US" altLang="en-US" sz="1350"/>
              <a:t> </a:t>
            </a:r>
          </a:p>
          <a:p>
            <a:pPr eaLnBrk="1" hangingPunct="1"/>
            <a:r>
              <a:rPr lang="en-US" altLang="en-US" sz="1350"/>
              <a:t>Analysis of Variance</a:t>
            </a:r>
          </a:p>
          <a:p>
            <a:pPr eaLnBrk="1" hangingPunct="1"/>
            <a:r>
              <a:rPr lang="en-US" altLang="en-US" sz="1350"/>
              <a:t> </a:t>
            </a:r>
          </a:p>
          <a:p>
            <a:pPr eaLnBrk="1" hangingPunct="1"/>
            <a:r>
              <a:rPr lang="en-US" altLang="en-US" sz="1350"/>
              <a:t>Source              DF     SS       MS      F         P</a:t>
            </a:r>
          </a:p>
          <a:p>
            <a:pPr eaLnBrk="1" hangingPunct="1"/>
            <a:r>
              <a:rPr lang="en-US" altLang="en-US" sz="1350"/>
              <a:t>Regression       1       18935  18935  11.08  0.010</a:t>
            </a:r>
          </a:p>
          <a:p>
            <a:pPr eaLnBrk="1" hangingPunct="1"/>
            <a:r>
              <a:rPr lang="en-US" altLang="en-US" sz="1350"/>
              <a:t>Residual Error  8       13666    1708</a:t>
            </a:r>
          </a:p>
          <a:p>
            <a:pPr eaLnBrk="1" hangingPunct="1"/>
            <a:r>
              <a:rPr lang="en-US" altLang="en-US" sz="1350"/>
              <a:t>Total                 9        32600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86250" y="4114801"/>
          <a:ext cx="2400300" cy="4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2006280" imgH="368280" progId="Equation.3">
                  <p:embed/>
                </p:oleObj>
              </mc:Choice>
              <mc:Fallback>
                <p:oleObj name="Equation" r:id="rId3" imgW="2006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114801"/>
                        <a:ext cx="2400300" cy="440531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00550" y="4665375"/>
            <a:ext cx="4459986" cy="1200329"/>
          </a:xfrm>
          <a:prstGeom prst="rect">
            <a:avLst/>
          </a:prstGeom>
          <a:solidFill>
            <a:srgbClr val="FDE0B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58.08% of the variation in house prices is explained by variation in square feet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400300" y="4114800"/>
            <a:ext cx="1885950" cy="1714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8" name="Picture 11" descr="hou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731294"/>
            <a:ext cx="800100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8872" y="1259586"/>
            <a:ext cx="8933688" cy="83439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dirty="0"/>
              <a:t>A real estate agent wishes to examine the relationship between the selling price of a </a:t>
            </a:r>
            <a:endParaRPr lang="en-US" altLang="en-US" sz="1800" dirty="0" smtClean="0"/>
          </a:p>
          <a:p>
            <a:r>
              <a:rPr lang="en-US" altLang="en-US" sz="1800" dirty="0" smtClean="0"/>
              <a:t>home </a:t>
            </a:r>
            <a:r>
              <a:rPr lang="en-US" altLang="en-US" sz="1800" dirty="0"/>
              <a:t>and its size (measured in square feet)</a:t>
            </a:r>
          </a:p>
        </p:txBody>
      </p:sp>
    </p:spTree>
    <p:extLst>
      <p:ext uri="{BB962C8B-B14F-4D97-AF65-F5344CB8AC3E}">
        <p14:creationId xmlns:p14="http://schemas.microsoft.com/office/powerpoint/2010/main" val="9800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42779" y="22402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Standard Error of </a:t>
            </a:r>
            <a:r>
              <a:rPr lang="en-US" altLang="en-US" sz="4000" b="1" dirty="0" smtClean="0">
                <a:solidFill>
                  <a:srgbClr val="FF0000"/>
                </a:solidFill>
              </a:rPr>
              <a:t>Estimate</a:t>
            </a:r>
          </a:p>
          <a:p>
            <a:pPr algn="ctr"/>
            <a:r>
              <a:rPr lang="en-US" altLang="en-US" sz="4000" b="1" dirty="0" smtClean="0">
                <a:solidFill>
                  <a:srgbClr val="FF0000"/>
                </a:solidFill>
              </a:rPr>
              <a:t>Residual </a:t>
            </a:r>
            <a:r>
              <a:rPr lang="en-US" altLang="en-US" sz="4000" b="1" dirty="0">
                <a:solidFill>
                  <a:srgbClr val="FF0000"/>
                </a:solidFill>
              </a:rPr>
              <a:t>S</a:t>
            </a:r>
            <a:r>
              <a:rPr lang="en-US" altLang="en-US" sz="4000" b="1" dirty="0" smtClean="0">
                <a:solidFill>
                  <a:srgbClr val="FF0000"/>
                </a:solidFill>
              </a:rPr>
              <a:t>tandard Error(RSE)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4370" y="1282446"/>
            <a:ext cx="7966710" cy="14150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standard deviation of the variation of observations around the regression line is estimated by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0" y="857250"/>
          <a:ext cx="685800" cy="14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57250"/>
                        <a:ext cx="685800" cy="14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85911"/>
              </p:ext>
            </p:extLst>
          </p:nvPr>
        </p:nvGraphicFramePr>
        <p:xfrm>
          <a:off x="2336578" y="2703100"/>
          <a:ext cx="3862388" cy="145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9" name="Equation" r:id="rId5" imgW="1879600" imgH="711200" progId="Equation.3">
                  <p:embed/>
                </p:oleObj>
              </mc:Choice>
              <mc:Fallback>
                <p:oleObj name="Equation" r:id="rId5" imgW="1879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578" y="2703100"/>
                        <a:ext cx="3862388" cy="145494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85850" y="4674394"/>
            <a:ext cx="53149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Where</a:t>
            </a:r>
          </a:p>
          <a:p>
            <a:r>
              <a:rPr lang="en-US" altLang="en-US" sz="1500">
                <a:solidFill>
                  <a:srgbClr val="000000"/>
                </a:solidFill>
              </a:rPr>
              <a:t>	SSE  = error sum of squares</a:t>
            </a:r>
          </a:p>
          <a:p>
            <a:r>
              <a:rPr lang="en-US" altLang="en-US" sz="1500">
                <a:solidFill>
                  <a:srgbClr val="000000"/>
                </a:solidFill>
              </a:rPr>
              <a:t>	      n = sample size</a:t>
            </a:r>
          </a:p>
        </p:txBody>
      </p:sp>
    </p:spTree>
    <p:extLst>
      <p:ext uri="{BB962C8B-B14F-4D97-AF65-F5344CB8AC3E}">
        <p14:creationId xmlns:p14="http://schemas.microsoft.com/office/powerpoint/2010/main" val="32249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88499" y="260604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Comparing Standard Errors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048125" y="2908697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060032" y="3022998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4317620">
            <a:off x="4219575" y="37087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4219575" y="3480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5534025" y="27372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5648325" y="30229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4562475" y="36516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5534025" y="3194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5191125" y="36516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5248275" y="27372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4848225" y="28515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4162425" y="3194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4333875" y="29086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4619625" y="3334941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 rot="14317620">
            <a:off x="5248275" y="33087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 rot="14317620">
            <a:off x="4962525" y="34230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 rot="14317620">
            <a:off x="4848225" y="37659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01666" y="267890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048125" y="3994547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rot="14317620">
            <a:off x="5819775" y="33658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4317620">
            <a:off x="5191125" y="30801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5076825" y="28515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4676775" y="30801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5595938" y="3486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1023938" y="2908697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035844" y="3022998"/>
            <a:ext cx="1931194" cy="6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4317620">
            <a:off x="1138238" y="36516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4317620">
            <a:off x="1195388" y="3480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4317620">
            <a:off x="2795588" y="29086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4317620">
            <a:off x="2624138" y="30229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4317620">
            <a:off x="1481138" y="3480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4317620">
            <a:off x="2509838" y="3194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4317620">
            <a:off x="2338388" y="30229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 rot="14317620">
            <a:off x="1366838" y="33658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 rot="14317620">
            <a:off x="1652588" y="3194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 rot="14317620">
            <a:off x="2224088" y="33087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 rot="14317620">
            <a:off x="1938338" y="34230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 rot="14317620">
            <a:off x="1709738" y="34801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77478" y="267890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Y</a:t>
            </a: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1023938" y="3994547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 rot="14317620">
            <a:off x="1995488" y="325159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 rot="14317620">
            <a:off x="2166938" y="30801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 rot="14317620">
            <a:off x="1824038" y="31944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 rot="14317620">
            <a:off x="2795588" y="3080147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2681287" y="3936206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5710237" y="394216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X</a:t>
            </a:r>
          </a:p>
        </p:txBody>
      </p:sp>
      <p:graphicFrame>
        <p:nvGraphicFramePr>
          <p:cNvPr id="49" name="Object 67"/>
          <p:cNvGraphicFramePr>
            <a:graphicFrameLocks noChangeAspect="1"/>
          </p:cNvGraphicFramePr>
          <p:nvPr/>
        </p:nvGraphicFramePr>
        <p:xfrm>
          <a:off x="1445419" y="4061223"/>
          <a:ext cx="783431" cy="3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3" imgW="571252" imgH="228501" progId="Equation.3">
                  <p:embed/>
                </p:oleObj>
              </mc:Choice>
              <mc:Fallback>
                <p:oleObj name="Equation" r:id="rId3" imgW="57125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419" y="4061223"/>
                        <a:ext cx="783431" cy="31551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8"/>
          <p:cNvGraphicFramePr>
            <a:graphicFrameLocks noChangeAspect="1"/>
          </p:cNvGraphicFramePr>
          <p:nvPr/>
        </p:nvGraphicFramePr>
        <p:xfrm>
          <a:off x="4500563" y="4099322"/>
          <a:ext cx="765572" cy="313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99322"/>
                        <a:ext cx="765572" cy="313134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67"/>
          <p:cNvSpPr txBox="1">
            <a:spLocks noChangeArrowheads="1"/>
          </p:cNvSpPr>
          <p:nvPr/>
        </p:nvSpPr>
        <p:spPr bwMode="auto">
          <a:xfrm>
            <a:off x="283464" y="1058133"/>
            <a:ext cx="8604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/>
              <a:t>Standard error of the estimate </a:t>
            </a:r>
            <a:r>
              <a:rPr lang="en-US" altLang="en-US" dirty="0"/>
              <a:t>is a measure of the variation of observed Y values from the regression line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800100" y="4564856"/>
            <a:ext cx="56007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The magnitude of S</a:t>
            </a:r>
            <a:r>
              <a:rPr lang="en-US" altLang="en-US" sz="1500" baseline="-25000"/>
              <a:t>YX</a:t>
            </a:r>
            <a:r>
              <a:rPr lang="en-US" altLang="en-US" sz="1500"/>
              <a:t> should always be judged relative to the size of the Y values in the sample data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644652" y="5511260"/>
            <a:ext cx="7950708" cy="954107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i.e., S</a:t>
            </a:r>
            <a:r>
              <a:rPr lang="en-US" altLang="en-US" sz="2800" baseline="-25000" dirty="0"/>
              <a:t>YX</a:t>
            </a:r>
            <a:r>
              <a:rPr lang="en-US" altLang="en-US" sz="2800" dirty="0"/>
              <a:t> = $41.33K is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moderately small relative to house prices in the $200K - $400K range</a:t>
            </a:r>
          </a:p>
        </p:txBody>
      </p:sp>
    </p:spTree>
    <p:extLst>
      <p:ext uri="{BB962C8B-B14F-4D97-AF65-F5344CB8AC3E}">
        <p14:creationId xmlns:p14="http://schemas.microsoft.com/office/powerpoint/2010/main" val="32787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Rate the model?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009" y="2839453"/>
                <a:ext cx="1636293" cy="11935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009" y="2839453"/>
                <a:ext cx="1636293" cy="11935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1970202" y="1904215"/>
            <a:ext cx="801278" cy="313942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0695" y="1963554"/>
            <a:ext cx="64200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0-10%         Great Model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10-15%       Good Model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15-20%       Fair Model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&gt; 20%          Poor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4059" y="397764"/>
            <a:ext cx="7649861" cy="96469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Assumptions of Regression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L.I.N.E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6636" y="1410462"/>
            <a:ext cx="8334756" cy="39113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u="sng" dirty="0"/>
              <a:t>L</a:t>
            </a:r>
            <a:r>
              <a:rPr lang="en-US" altLang="en-US" sz="2400" dirty="0"/>
              <a:t>inearity</a:t>
            </a:r>
          </a:p>
          <a:p>
            <a:pPr lvl="1"/>
            <a:r>
              <a:rPr lang="en-US" altLang="en-US" dirty="0"/>
              <a:t>The relationship between X and Y is linear</a:t>
            </a:r>
          </a:p>
          <a:p>
            <a:r>
              <a:rPr lang="en-US" altLang="en-US" sz="2400" u="sng" dirty="0"/>
              <a:t>I</a:t>
            </a:r>
            <a:r>
              <a:rPr lang="en-US" altLang="en-US" sz="2400" dirty="0"/>
              <a:t>ndependence of Errors</a:t>
            </a:r>
          </a:p>
          <a:p>
            <a:pPr lvl="1"/>
            <a:r>
              <a:rPr lang="en-US" altLang="en-US" dirty="0"/>
              <a:t>Error values are statistically independent</a:t>
            </a:r>
          </a:p>
          <a:p>
            <a:r>
              <a:rPr lang="en-US" altLang="en-US" sz="2400" u="sng" dirty="0"/>
              <a:t>N</a:t>
            </a:r>
            <a:r>
              <a:rPr lang="en-US" altLang="en-US" sz="2400" dirty="0"/>
              <a:t>ormality of Error</a:t>
            </a:r>
          </a:p>
          <a:p>
            <a:pPr lvl="1"/>
            <a:r>
              <a:rPr lang="en-US" altLang="en-US" dirty="0"/>
              <a:t>Error values are normally distributed for any given value of X</a:t>
            </a:r>
          </a:p>
          <a:p>
            <a:r>
              <a:rPr lang="en-US" altLang="en-US" sz="2400" u="sng" dirty="0"/>
              <a:t>E</a:t>
            </a:r>
            <a:r>
              <a:rPr lang="en-US" altLang="en-US" sz="2400" dirty="0"/>
              <a:t>qual Variance (also called homoscedasticity)</a:t>
            </a:r>
          </a:p>
          <a:p>
            <a:pPr lvl="1"/>
            <a:r>
              <a:rPr lang="en-US" altLang="en-US" dirty="0"/>
              <a:t>The probability distribution of the errors has constant variance</a:t>
            </a:r>
          </a:p>
        </p:txBody>
      </p:sp>
    </p:spTree>
    <p:extLst>
      <p:ext uri="{BB962C8B-B14F-4D97-AF65-F5344CB8AC3E}">
        <p14:creationId xmlns:p14="http://schemas.microsoft.com/office/powerpoint/2010/main" val="390139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96212" y="36118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Potential Fit Problems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8892" y="1188720"/>
            <a:ext cx="8654796" cy="4123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are a number of possible problems that one may encounter when fitting the linear regression model.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Non-linearity of the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Dependence of the error terms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Non-constant variance of error terms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Outliers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High leverage points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Collinearity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See Section 3.3.3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19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15347" y="297180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1198" y="1401318"/>
            <a:ext cx="8337042" cy="487364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In this chapter, you learn:</a:t>
            </a:r>
            <a:r>
              <a:rPr lang="en-US" altLang="en-US" dirty="0"/>
              <a:t> </a:t>
            </a:r>
          </a:p>
          <a:p>
            <a:pPr>
              <a:spcBef>
                <a:spcPct val="25000"/>
              </a:spcBef>
              <a:buSzPct val="100000"/>
            </a:pPr>
            <a:r>
              <a:rPr lang="en-US" altLang="en-US" dirty="0"/>
              <a:t>How to use regression analysis to predict the value of a dependent variable based on a value of an  </a:t>
            </a:r>
            <a:r>
              <a:rPr lang="en-US" altLang="en-US" dirty="0" smtClean="0"/>
              <a:t>independent </a:t>
            </a:r>
            <a:r>
              <a:rPr lang="en-US" altLang="en-US" dirty="0"/>
              <a:t>variable</a:t>
            </a:r>
          </a:p>
          <a:p>
            <a:pPr>
              <a:spcBef>
                <a:spcPct val="25000"/>
              </a:spcBef>
              <a:buSzPct val="100000"/>
            </a:pPr>
            <a:r>
              <a:rPr lang="en-US" altLang="en-US" dirty="0"/>
              <a:t>The meaning of the regression coefficients b</a:t>
            </a:r>
            <a:r>
              <a:rPr lang="en-US" altLang="en-US" baseline="-25000" dirty="0"/>
              <a:t>0</a:t>
            </a:r>
            <a:r>
              <a:rPr lang="en-US" altLang="en-US" dirty="0"/>
              <a:t> and b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>
              <a:spcBef>
                <a:spcPct val="25000"/>
              </a:spcBef>
              <a:buSzPct val="100000"/>
            </a:pPr>
            <a:r>
              <a:rPr lang="en-US" altLang="en-US" dirty="0"/>
              <a:t>How to evaluate the assumptions of regression analysis and know what to do if the assumptions are violated</a:t>
            </a:r>
          </a:p>
          <a:p>
            <a:pPr>
              <a:spcBef>
                <a:spcPct val="25000"/>
              </a:spcBef>
              <a:buSzPct val="100000"/>
            </a:pPr>
            <a:r>
              <a:rPr lang="en-US" altLang="en-US" dirty="0"/>
              <a:t>To make inferences about the slope and correlation coefficient</a:t>
            </a:r>
          </a:p>
          <a:p>
            <a:pPr>
              <a:spcBef>
                <a:spcPct val="25000"/>
              </a:spcBef>
              <a:buSzPct val="100000"/>
            </a:pPr>
            <a:r>
              <a:rPr lang="en-US" altLang="en-US" dirty="0"/>
              <a:t>To estimate mean values and predict 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8376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52729" y="214884"/>
            <a:ext cx="6812280" cy="121158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Inferences About the Slope: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t Test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7754" y="1225296"/>
            <a:ext cx="8652510" cy="47183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 test for a population slope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Is there a linear relationship between X and Y?</a:t>
            </a:r>
          </a:p>
          <a:p>
            <a:r>
              <a:rPr lang="en-US" altLang="en-US" dirty="0"/>
              <a:t>Null and alternative hypotheses</a:t>
            </a:r>
          </a:p>
          <a:p>
            <a:pPr lvl="1"/>
            <a:r>
              <a:rPr lang="en-US" altLang="en-US" sz="2800" dirty="0"/>
              <a:t>  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0	(no linear relationship)</a:t>
            </a:r>
          </a:p>
          <a:p>
            <a:pPr lvl="1"/>
            <a:r>
              <a:rPr lang="en-US" altLang="en-US" sz="2800" dirty="0"/>
              <a:t>  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Times New Roman" panose="02020603050405020304" pitchFamily="18" charset="0"/>
              </a:rPr>
              <a:t>≠</a:t>
            </a:r>
            <a:r>
              <a:rPr lang="en-US" altLang="en-US" sz="2800" dirty="0"/>
              <a:t> 0	(linear relationship does exist)</a:t>
            </a:r>
          </a:p>
          <a:p>
            <a:r>
              <a:rPr lang="en-US" altLang="en-US" dirty="0"/>
              <a:t>Test statistic 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06905"/>
              </p:ext>
            </p:extLst>
          </p:nvPr>
        </p:nvGraphicFramePr>
        <p:xfrm>
          <a:off x="2259807" y="4171950"/>
          <a:ext cx="2083594" cy="9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3" imgW="977900" imgH="457200" progId="Equation.3">
                  <p:embed/>
                </p:oleObj>
              </mc:Choice>
              <mc:Fallback>
                <p:oleObj name="Equation" r:id="rId3" imgW="977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07" y="4171950"/>
                        <a:ext cx="2083594" cy="972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73365"/>
              </p:ext>
            </p:extLst>
          </p:nvPr>
        </p:nvGraphicFramePr>
        <p:xfrm>
          <a:off x="2628900" y="5257800"/>
          <a:ext cx="1257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5" imgW="710891" imgH="177723" progId="Equation.3">
                  <p:embed/>
                </p:oleObj>
              </mc:Choice>
              <mc:Fallback>
                <p:oleObj name="Equation" r:id="rId5" imgW="71089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57800"/>
                        <a:ext cx="1257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29150" y="4057650"/>
            <a:ext cx="2114550" cy="156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where:</a:t>
            </a:r>
          </a:p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en-US" sz="135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= regression slope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        coefficient</a:t>
            </a:r>
          </a:p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l-GR" altLang="en-US" sz="135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en-US" altLang="en-US" sz="1350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= hypothesized slope</a:t>
            </a:r>
          </a:p>
          <a:p>
            <a:pPr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S</a:t>
            </a:r>
            <a:r>
              <a:rPr lang="en-US" altLang="en-US" sz="135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b1</a:t>
            </a: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= standard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350">
                <a:solidFill>
                  <a:srgbClr val="000000"/>
                </a:solidFill>
                <a:latin typeface="Times New Roman" panose="02020603050405020304" pitchFamily="18" charset="0"/>
              </a:rPr>
              <a:t>          error of the slope</a:t>
            </a:r>
          </a:p>
        </p:txBody>
      </p:sp>
    </p:spTree>
    <p:extLst>
      <p:ext uri="{BB962C8B-B14F-4D97-AF65-F5344CB8AC3E}">
        <p14:creationId xmlns:p14="http://schemas.microsoft.com/office/powerpoint/2010/main" val="22799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99195" y="109728"/>
            <a:ext cx="7832741" cy="123215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Inferences About the Slope: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t Test Example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91461"/>
              </p:ext>
            </p:extLst>
          </p:nvPr>
        </p:nvGraphicFramePr>
        <p:xfrm>
          <a:off x="219456" y="1380746"/>
          <a:ext cx="2670048" cy="4901184"/>
        </p:xfrm>
        <a:graphic>
          <a:graphicData uri="http://schemas.openxmlformats.org/drawingml/2006/table">
            <a:tbl>
              <a:tblPr/>
              <a:tblGrid>
                <a:gridCol w="1335024"/>
                <a:gridCol w="1335024"/>
              </a:tblGrid>
              <a:tr h="957704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marL="68580" marR="68580" marT="34295" marB="342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434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marL="68580" marR="68580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35167"/>
              </p:ext>
            </p:extLst>
          </p:nvPr>
        </p:nvGraphicFramePr>
        <p:xfrm>
          <a:off x="3092053" y="2585962"/>
          <a:ext cx="5814203" cy="4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" imgW="2425700" imgH="203200" progId="Equation.3">
                  <p:embed/>
                </p:oleObj>
              </mc:Choice>
              <mc:Fallback>
                <p:oleObj name="Equation" r:id="rId3" imgW="242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053" y="2585962"/>
                        <a:ext cx="5814203" cy="4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044952" y="1578341"/>
            <a:ext cx="5294376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</a:rPr>
              <a:t>Estimated Regression Equation:</a:t>
            </a: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2971800" y="3600450"/>
            <a:ext cx="5971032" cy="200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The slope of this model is 0.1098 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</a:rPr>
              <a:t>Is there a relationship between the square footage of the house and its sales price?</a:t>
            </a:r>
          </a:p>
        </p:txBody>
      </p:sp>
    </p:spTree>
    <p:extLst>
      <p:ext uri="{BB962C8B-B14F-4D97-AF65-F5344CB8AC3E}">
        <p14:creationId xmlns:p14="http://schemas.microsoft.com/office/powerpoint/2010/main" val="25700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1179" y="205740"/>
            <a:ext cx="7933325" cy="110185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Inferences About the Slope: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t Test Example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1248" y="2073402"/>
            <a:ext cx="325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100" dirty="0">
                <a:latin typeface="Times New Roman" panose="02020603050405020304" pitchFamily="18" charset="0"/>
              </a:rPr>
              <a:t>Test Statistic:  </a:t>
            </a:r>
            <a:r>
              <a:rPr lang="en-US" altLang="en-US" sz="2100" b="1" dirty="0" err="1">
                <a:latin typeface="Times New Roman" panose="02020603050405020304" pitchFamily="18" charset="0"/>
              </a:rPr>
              <a:t>t</a:t>
            </a:r>
            <a:r>
              <a:rPr lang="en-US" altLang="en-US" sz="2100" b="1" baseline="-25000" dirty="0" err="1">
                <a:latin typeface="Times New Roman" panose="02020603050405020304" pitchFamily="18" charset="0"/>
              </a:rPr>
              <a:t>STAT</a:t>
            </a:r>
            <a:r>
              <a:rPr lang="en-US" altLang="en-US" sz="2100" b="1" dirty="0">
                <a:latin typeface="Times New Roman" panose="02020603050405020304" pitchFamily="18" charset="0"/>
              </a:rPr>
              <a:t> = </a:t>
            </a:r>
            <a:r>
              <a:rPr lang="en-US" altLang="en-US" sz="2100" b="1" dirty="0" smtClean="0">
                <a:latin typeface="Times New Roman" panose="02020603050405020304" pitchFamily="18" charset="0"/>
              </a:rPr>
              <a:t>3.329</a:t>
            </a:r>
          </a:p>
          <a:p>
            <a:pPr>
              <a:spcBef>
                <a:spcPct val="20000"/>
              </a:spcBef>
            </a:pPr>
            <a:r>
              <a:rPr lang="en-US" altLang="en-US" sz="2100" dirty="0">
                <a:latin typeface="Times New Roman" panose="02020603050405020304" pitchFamily="18" charset="0"/>
              </a:rPr>
              <a:t>P-value=0.010</a:t>
            </a:r>
          </a:p>
          <a:p>
            <a:pPr>
              <a:spcBef>
                <a:spcPct val="20000"/>
              </a:spcBef>
            </a:pPr>
            <a:endParaRPr lang="en-US" altLang="en-US" sz="21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29000" y="4171950"/>
            <a:ext cx="3200400" cy="10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>
                <a:latin typeface="Times New Roman" panose="02020603050405020304" pitchFamily="18" charset="0"/>
              </a:rPr>
              <a:t>There is sufficient evidence that square footage affects house price. P-value=0.010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29000" y="3600450"/>
            <a:ext cx="297894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>
                <a:latin typeface="Times New Roman" panose="02020603050405020304" pitchFamily="18" charset="0"/>
              </a:rPr>
              <a:t>Decision:  Reject H</a:t>
            </a:r>
            <a:r>
              <a:rPr lang="en-US" altLang="en-US" sz="21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28800" y="5029200"/>
            <a:ext cx="685800" cy="17145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8650" y="5029200"/>
            <a:ext cx="800100" cy="17145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43150" y="4629150"/>
            <a:ext cx="7429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5750" y="4629150"/>
            <a:ext cx="7429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168129" y="4038601"/>
            <a:ext cx="638175" cy="421481"/>
          </a:xfrm>
          <a:custGeom>
            <a:avLst/>
            <a:gdLst>
              <a:gd name="T0" fmla="*/ 1350803532 w 536"/>
              <a:gd name="T1" fmla="*/ 884575729 h 354"/>
              <a:gd name="T2" fmla="*/ 1348284170 w 536"/>
              <a:gd name="T3" fmla="*/ 786288677 h 354"/>
              <a:gd name="T4" fmla="*/ 793848262 w 536"/>
              <a:gd name="T5" fmla="*/ 688003411 h 354"/>
              <a:gd name="T6" fmla="*/ 473789358 w 536"/>
              <a:gd name="T7" fmla="*/ 524192518 h 354"/>
              <a:gd name="T8" fmla="*/ 294857452 w 536"/>
              <a:gd name="T9" fmla="*/ 385584666 h 354"/>
              <a:gd name="T10" fmla="*/ 7559675 w 536"/>
              <a:gd name="T11" fmla="*/ 0 h 354"/>
              <a:gd name="T12" fmla="*/ 0 w 536"/>
              <a:gd name="T13" fmla="*/ 892135402 h 354"/>
              <a:gd name="T14" fmla="*/ 1328122929 w 536"/>
              <a:gd name="T15" fmla="*/ 884575729 h 354"/>
              <a:gd name="T16" fmla="*/ 1328122929 w 536"/>
              <a:gd name="T17" fmla="*/ 874495108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45294" y="4088606"/>
            <a:ext cx="640556" cy="371475"/>
          </a:xfrm>
          <a:custGeom>
            <a:avLst/>
            <a:gdLst>
              <a:gd name="T0" fmla="*/ 0 w 538"/>
              <a:gd name="T1" fmla="*/ 786288641 h 312"/>
              <a:gd name="T2" fmla="*/ 0 w 538"/>
              <a:gd name="T3" fmla="*/ 672882448 h 312"/>
              <a:gd name="T4" fmla="*/ 551913373 w 538"/>
              <a:gd name="T5" fmla="*/ 592235892 h 312"/>
              <a:gd name="T6" fmla="*/ 831651384 w 538"/>
              <a:gd name="T7" fmla="*/ 478829699 h 312"/>
              <a:gd name="T8" fmla="*/ 1015622111 w 538"/>
              <a:gd name="T9" fmla="*/ 355342785 h 312"/>
              <a:gd name="T10" fmla="*/ 1353324483 w 538"/>
              <a:gd name="T11" fmla="*/ 0 h 312"/>
              <a:gd name="T12" fmla="*/ 1355843844 w 538"/>
              <a:gd name="T13" fmla="*/ 778728969 h 312"/>
              <a:gd name="T14" fmla="*/ 45362804 w 538"/>
              <a:gd name="T15" fmla="*/ 778728969 h 312"/>
              <a:gd name="T16" fmla="*/ 45362804 w 538"/>
              <a:gd name="T17" fmla="*/ 76864834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57200" y="3429000"/>
            <a:ext cx="1200150" cy="971550"/>
          </a:xfrm>
          <a:custGeom>
            <a:avLst/>
            <a:gdLst>
              <a:gd name="T0" fmla="*/ 0 w 600"/>
              <a:gd name="T1" fmla="*/ 2147483647 h 576"/>
              <a:gd name="T2" fmla="*/ 448111991 w 600"/>
              <a:gd name="T3" fmla="*/ 2147483647 h 576"/>
              <a:gd name="T4" fmla="*/ 675724347 w 600"/>
              <a:gd name="T5" fmla="*/ 2147483647 h 576"/>
              <a:gd name="T6" fmla="*/ 903336869 w 600"/>
              <a:gd name="T7" fmla="*/ 2147483647 h 576"/>
              <a:gd name="T8" fmla="*/ 1123836338 w 600"/>
              <a:gd name="T9" fmla="*/ 2147483647 h 576"/>
              <a:gd name="T10" fmla="*/ 1351448693 w 600"/>
              <a:gd name="T11" fmla="*/ 2147483647 h 576"/>
              <a:gd name="T12" fmla="*/ 1579061382 w 600"/>
              <a:gd name="T13" fmla="*/ 2147483647 h 576"/>
              <a:gd name="T14" fmla="*/ 2020060321 w 600"/>
              <a:gd name="T15" fmla="*/ 2147483647 h 576"/>
              <a:gd name="T16" fmla="*/ 2147483647 w 600"/>
              <a:gd name="T17" fmla="*/ 1709541017 h 576"/>
              <a:gd name="T18" fmla="*/ 2147483647 w 600"/>
              <a:gd name="T19" fmla="*/ 1132950794 h 576"/>
              <a:gd name="T20" fmla="*/ 2147483647 w 600"/>
              <a:gd name="T21" fmla="*/ 844654698 h 576"/>
              <a:gd name="T22" fmla="*/ 2147483647 w 600"/>
              <a:gd name="T23" fmla="*/ 576590083 h 576"/>
              <a:gd name="T24" fmla="*/ 2147483647 w 600"/>
              <a:gd name="T25" fmla="*/ 338873039 h 576"/>
              <a:gd name="T26" fmla="*/ 2147483647 w 600"/>
              <a:gd name="T27" fmla="*/ 156792881 h 576"/>
              <a:gd name="T28" fmla="*/ 2147483647 w 600"/>
              <a:gd name="T29" fmla="*/ 40463259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657350" y="3429000"/>
            <a:ext cx="1143000" cy="97155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21129950 w 576"/>
              <a:gd name="T15" fmla="*/ 2147483647 h 576"/>
              <a:gd name="T16" fmla="*/ 1694105860 w 576"/>
              <a:gd name="T17" fmla="*/ 1709541017 h 576"/>
              <a:gd name="T18" fmla="*/ 1274079666 w 576"/>
              <a:gd name="T19" fmla="*/ 1132950794 h 576"/>
              <a:gd name="T20" fmla="*/ 1057065862 w 576"/>
              <a:gd name="T21" fmla="*/ 844654698 h 576"/>
              <a:gd name="T22" fmla="*/ 840052058 w 576"/>
              <a:gd name="T23" fmla="*/ 576590083 h 576"/>
              <a:gd name="T24" fmla="*/ 637039833 w 576"/>
              <a:gd name="T25" fmla="*/ 338873039 h 576"/>
              <a:gd name="T26" fmla="*/ 420026029 w 576"/>
              <a:gd name="T27" fmla="*/ 156792881 h 576"/>
              <a:gd name="T28" fmla="*/ 210013015 w 576"/>
              <a:gd name="T29" fmla="*/ 40463259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050" y="4457700"/>
            <a:ext cx="240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800100" y="4057650"/>
            <a:ext cx="1714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 flipH="1">
            <a:off x="342900" y="3829050"/>
            <a:ext cx="800100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Symbol" panose="05050102010706020507" pitchFamily="18" charset="2"/>
              </a:rPr>
              <a:t>a</a:t>
            </a:r>
            <a:r>
              <a:rPr lang="en-US" altLang="en-US" sz="1200"/>
              <a:t>/2=.025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657350" y="3429000"/>
            <a:ext cx="0" cy="1028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85850" y="45148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00100" y="4686300"/>
            <a:ext cx="514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-t</a:t>
            </a:r>
            <a:r>
              <a:rPr lang="el-GR" altLang="en-US" sz="1500" baseline="-25000"/>
              <a:t>α</a:t>
            </a:r>
            <a:r>
              <a:rPr lang="en-US" altLang="en-US" sz="1500" baseline="-25000"/>
              <a:t>/2</a:t>
            </a:r>
            <a:endParaRPr lang="el-GR" altLang="en-US" sz="1500" baseline="-25000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085850" y="4629150"/>
            <a:ext cx="108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028700" y="4629150"/>
            <a:ext cx="11430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Do not 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28600" y="4629150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485900" y="480060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/>
              <a:t>0</a:t>
            </a:r>
            <a:endParaRPr lang="el-GR" altLang="en-US" sz="1350" baseline="-250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000250" y="4686300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t</a:t>
            </a:r>
            <a:r>
              <a:rPr lang="el-GR" altLang="en-US" sz="1500" baseline="-25000"/>
              <a:t>α</a:t>
            </a:r>
            <a:r>
              <a:rPr lang="en-US" altLang="en-US" sz="1500" baseline="-25000"/>
              <a:t>/2</a:t>
            </a:r>
            <a:endParaRPr lang="el-GR" altLang="en-US" sz="1500" baseline="-2500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171700" y="45148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2286000" y="4035028"/>
            <a:ext cx="153591" cy="308372"/>
          </a:xfrm>
          <a:custGeom>
            <a:avLst/>
            <a:gdLst>
              <a:gd name="T0" fmla="*/ 873710925 w 48"/>
              <a:gd name="T1" fmla="*/ 0 h 249"/>
              <a:gd name="T2" fmla="*/ 0 w 48"/>
              <a:gd name="T3" fmla="*/ 678932531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 flipH="1">
            <a:off x="2228850" y="3829050"/>
            <a:ext cx="914400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Symbol" panose="05050102010706020507" pitchFamily="18" charset="2"/>
              </a:rPr>
              <a:t>a</a:t>
            </a:r>
            <a:r>
              <a:rPr lang="en-US" altLang="en-US" sz="1200"/>
              <a:t>/2=.025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 flipH="1">
            <a:off x="628650" y="4972050"/>
            <a:ext cx="914400" cy="2981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-2.3060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 flipH="1">
            <a:off x="1828800" y="4972050"/>
            <a:ext cx="742950" cy="2981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2.3060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 flipH="1">
            <a:off x="2686050" y="4972050"/>
            <a:ext cx="628650" cy="29816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3.329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 flipH="1">
            <a:off x="171450" y="3314700"/>
            <a:ext cx="1257300" cy="2519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/>
              <a:t>d.f. = 10- 2 = 8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2171700" y="4629150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2686050" y="4457700"/>
            <a:ext cx="0" cy="5143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4791742" y="1572768"/>
            <a:ext cx="1910810" cy="1115616"/>
          </a:xfrm>
          <a:prstGeom prst="rect">
            <a:avLst/>
          </a:prstGeom>
        </p:spPr>
        <p:txBody>
          <a:bodyPr vert="horz" lIns="67866" tIns="33338" rIns="67866" bIns="333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3200" dirty="0"/>
              <a:t>H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: </a:t>
            </a:r>
            <a:r>
              <a:rPr lang="el-GR" altLang="en-US" sz="3200" dirty="0"/>
              <a:t>β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dirty="0"/>
              <a:t>H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: </a:t>
            </a:r>
            <a:r>
              <a:rPr lang="el-GR" altLang="en-US" sz="3200" dirty="0"/>
              <a:t>β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≠ 0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264444" y="5418534"/>
            <a:ext cx="4457700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>
                <a:latin typeface="Times New Roman" panose="02020603050405020304" pitchFamily="18" charset="0"/>
              </a:rPr>
              <a:t>Decision:  Reject H</a:t>
            </a:r>
            <a:r>
              <a:rPr lang="en-US" altLang="en-US" sz="21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100" dirty="0">
                <a:latin typeface="Times New Roman" panose="02020603050405020304" pitchFamily="18" charset="0"/>
              </a:rPr>
              <a:t>, since p-value &lt; </a:t>
            </a:r>
            <a:r>
              <a:rPr lang="el-GR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l-GR" altLang="en-US" sz="2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269547" y="219313"/>
            <a:ext cx="450615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/>
              <a:t>Learning Objectives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56032" y="683942"/>
            <a:ext cx="8631935" cy="580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b="1" dirty="0"/>
              <a:t>In this chapter, you learn: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develop a multiple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interpret the regression coefficients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determine which independent variables to include in the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determine which independent variables are most important in predicting a dependent variable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use categorical independent variables in a regression model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predict a categorical dependent variable using logistic regression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400" dirty="0"/>
              <a:t>How to identify individual observations that may be unduly influencing the multiple regression model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4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581913" y="122087"/>
            <a:ext cx="642130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The Multiple Regression Model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7744" y="1292518"/>
            <a:ext cx="8714232" cy="7321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Idea: Examine the linear relationship between 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altLang="en-US" dirty="0"/>
              <a:t>1 dependent (Y) &amp; 2 or more independent variables 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130552" y="4323754"/>
            <a:ext cx="482274" cy="376261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054024" y="4306824"/>
            <a:ext cx="1097352" cy="41240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498776" y="4323755"/>
            <a:ext cx="0" cy="2857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70276" y="4323754"/>
            <a:ext cx="1248966" cy="32027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8286678" y="4268890"/>
            <a:ext cx="57150" cy="37742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2" y="4628317"/>
            <a:ext cx="7836954" cy="76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5448" y="2641259"/>
            <a:ext cx="8430768" cy="436659"/>
          </a:xfrm>
          <a:prstGeom prst="rect">
            <a:avLst/>
          </a:prstGeom>
          <a:solidFill>
            <a:srgbClr val="FFD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/>
              <a:t>Multiple Regression Model with k Independent Variables</a:t>
            </a:r>
            <a:r>
              <a:rPr lang="en-US" altLang="en-US" sz="1500" b="1" dirty="0"/>
              <a:t>: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55626" y="4095154"/>
            <a:ext cx="914400" cy="251993"/>
          </a:xfrm>
          <a:prstGeom prst="rect">
            <a:avLst/>
          </a:prstGeom>
          <a:solidFill>
            <a:srgbClr val="FFD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Y-intercept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90393" y="4072533"/>
            <a:ext cx="1363265" cy="251993"/>
          </a:xfrm>
          <a:prstGeom prst="rect">
            <a:avLst/>
          </a:prstGeom>
          <a:solidFill>
            <a:srgbClr val="FFD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Population slopes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76542" y="3990237"/>
            <a:ext cx="1151334" cy="251993"/>
          </a:xfrm>
          <a:prstGeom prst="rect">
            <a:avLst/>
          </a:prstGeom>
          <a:solidFill>
            <a:srgbClr val="FFD5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/>
              <a:t>Random Error</a:t>
            </a:r>
          </a:p>
        </p:txBody>
      </p:sp>
    </p:spTree>
    <p:extLst>
      <p:ext uri="{BB962C8B-B14F-4D97-AF65-F5344CB8AC3E}">
        <p14:creationId xmlns:p14="http://schemas.microsoft.com/office/powerpoint/2010/main" val="12528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1554481" y="388763"/>
            <a:ext cx="706007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Multiple Regression Equation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0080" y="1291732"/>
            <a:ext cx="7909560" cy="92910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dirty="0"/>
              <a:t>The coefficients of the multiple regression model are estimated using sample data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2171700" y="3933825"/>
            <a:ext cx="114300" cy="2857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3600450" y="3762375"/>
            <a:ext cx="1200150" cy="5143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5886450" y="3762375"/>
            <a:ext cx="914400" cy="49410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4914900" y="3762375"/>
            <a:ext cx="228600" cy="49410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6" y="4054078"/>
            <a:ext cx="6117431" cy="7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2800350" y="3819525"/>
            <a:ext cx="514350" cy="457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8800" y="3419475"/>
            <a:ext cx="1085850" cy="528992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Estimated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200"/>
              <a:t>(or predicted)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200"/>
              <a:t>value of 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0" y="3533775"/>
            <a:ext cx="2057400" cy="251993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Estimated slope coefficients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6484" y="2601087"/>
            <a:ext cx="6115050" cy="29816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 dirty="0"/>
              <a:t>Multiple regression equation with k independent variables: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3476625"/>
            <a:ext cx="857250" cy="381259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Estimated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20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959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1540669" y="4800600"/>
            <a:ext cx="1428750" cy="800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855369" y="46291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855369" y="451485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069306" y="3271838"/>
            <a:ext cx="4171950" cy="1821656"/>
          </a:xfrm>
          <a:custGeom>
            <a:avLst/>
            <a:gdLst>
              <a:gd name="T0" fmla="*/ 0 w 3504"/>
              <a:gd name="T1" fmla="*/ 2147483647 h 1530"/>
              <a:gd name="T2" fmla="*/ 2147483647 w 3504"/>
              <a:gd name="T3" fmla="*/ 1315521540 h 1530"/>
              <a:gd name="T4" fmla="*/ 2147483647 w 3504"/>
              <a:gd name="T5" fmla="*/ 0 h 1530"/>
              <a:gd name="T6" fmla="*/ 2147483647 w 3504"/>
              <a:gd name="T7" fmla="*/ 2147483647 h 1530"/>
              <a:gd name="T8" fmla="*/ 0 w 3504"/>
              <a:gd name="T9" fmla="*/ 2147483647 h 1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1530"/>
              <a:gd name="T17" fmla="*/ 3504 w 3504"/>
              <a:gd name="T18" fmla="*/ 1530 h 15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1530">
                <a:moveTo>
                  <a:pt x="0" y="1530"/>
                </a:moveTo>
                <a:lnTo>
                  <a:pt x="1140" y="522"/>
                </a:lnTo>
                <a:lnTo>
                  <a:pt x="3504" y="0"/>
                </a:lnTo>
                <a:lnTo>
                  <a:pt x="2346" y="1128"/>
                </a:lnTo>
                <a:lnTo>
                  <a:pt x="0" y="153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6419" y="2057401"/>
            <a:ext cx="2343150" cy="344326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800" b="1">
                <a:latin typeface="Arial" charset="0"/>
                <a:cs typeface="+mn-cs"/>
              </a:rPr>
              <a:t>Two variable model</a:t>
            </a:r>
            <a:endParaRPr lang="en-US" sz="180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426619" y="2686050"/>
            <a:ext cx="0" cy="12001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055019" y="5314950"/>
            <a:ext cx="2800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855369" y="4514850"/>
            <a:ext cx="1371600" cy="800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226969" y="32575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55019" y="50863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255169" y="2400300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Y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312069" y="54292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627019" y="44005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16" y="2606279"/>
            <a:ext cx="2482453" cy="46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15"/>
          <p:cNvSpPr>
            <a:spLocks/>
          </p:cNvSpPr>
          <p:nvPr/>
        </p:nvSpPr>
        <p:spPr bwMode="auto">
          <a:xfrm>
            <a:off x="5312569" y="2914650"/>
            <a:ext cx="417910" cy="528638"/>
          </a:xfrm>
          <a:custGeom>
            <a:avLst/>
            <a:gdLst>
              <a:gd name="T0" fmla="*/ 292338385 w 351"/>
              <a:gd name="T1" fmla="*/ 0 h 444"/>
              <a:gd name="T2" fmla="*/ 98286966 w 351"/>
              <a:gd name="T3" fmla="*/ 680442199 h 444"/>
              <a:gd name="T4" fmla="*/ 884576520 w 351"/>
              <a:gd name="T5" fmla="*/ 1118949464 h 444"/>
              <a:gd name="T6" fmla="*/ 0 60000 65536"/>
              <a:gd name="T7" fmla="*/ 0 60000 65536"/>
              <a:gd name="T8" fmla="*/ 0 60000 65536"/>
              <a:gd name="T9" fmla="*/ 0 w 351"/>
              <a:gd name="T10" fmla="*/ 0 h 444"/>
              <a:gd name="T11" fmla="*/ 351 w 351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 rot="19131998">
            <a:off x="1940719" y="4045357"/>
            <a:ext cx="1885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Slope for variable X</a:t>
            </a:r>
            <a:r>
              <a:rPr lang="en-US" altLang="en-US" sz="1200" baseline="-25000"/>
              <a:t>1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 rot="20978228">
            <a:off x="2626519" y="4788307"/>
            <a:ext cx="1885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Slope for variable X</a:t>
            </a:r>
            <a:r>
              <a:rPr lang="en-US" altLang="en-US" sz="1200" baseline="-25000"/>
              <a:t>2</a:t>
            </a:r>
          </a:p>
        </p:txBody>
      </p:sp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1664208" y="70866"/>
            <a:ext cx="6524149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Multiple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22719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04088" y="128016"/>
            <a:ext cx="8811387" cy="85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Example: </a:t>
            </a:r>
            <a:r>
              <a:rPr lang="en-US" altLang="en-US" b="1" dirty="0" smtClean="0"/>
              <a:t>2 </a:t>
            </a:r>
            <a:r>
              <a:rPr lang="en-US" altLang="en-US" b="1" dirty="0"/>
              <a:t>Independent Variables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731520" y="1284755"/>
            <a:ext cx="795528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400" dirty="0"/>
              <a:t>A distributor of frozen dessert pies wants to evaluate factors thought to influence demand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lvl="1" eaLnBrk="1" hangingPunct="1"/>
            <a:r>
              <a:rPr lang="en-US" altLang="en-US" dirty="0">
                <a:solidFill>
                  <a:schemeClr val="folHlink"/>
                </a:solidFill>
              </a:rPr>
              <a:t>Dependent variable:       Pie sales (units per week)</a:t>
            </a:r>
          </a:p>
          <a:p>
            <a:pPr lvl="1" eaLnBrk="1" hangingPunct="1"/>
            <a:r>
              <a:rPr lang="en-US" altLang="en-US" dirty="0">
                <a:solidFill>
                  <a:srgbClr val="008000"/>
                </a:solidFill>
              </a:rPr>
              <a:t>Independent variables:     Price (in $)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8000"/>
                </a:solidFill>
              </a:rPr>
              <a:t>				       </a:t>
            </a:r>
            <a:r>
              <a:rPr lang="en-US" altLang="en-US" sz="2400" dirty="0" smtClean="0">
                <a:solidFill>
                  <a:srgbClr val="008000"/>
                </a:solidFill>
              </a:rPr>
              <a:t>Advertising </a:t>
            </a:r>
            <a:r>
              <a:rPr lang="en-US" altLang="en-US" sz="2400" dirty="0">
                <a:solidFill>
                  <a:srgbClr val="008000"/>
                </a:solidFill>
              </a:rPr>
              <a:t>($100’s)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are collected for 15 weeks</a:t>
            </a:r>
          </a:p>
        </p:txBody>
      </p:sp>
      <p:pic>
        <p:nvPicPr>
          <p:cNvPr id="4" name="Picture 3" descr="j02289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4659511"/>
            <a:ext cx="1607344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/>
          </p:cNvSpPr>
          <p:nvPr/>
        </p:nvSpPr>
        <p:spPr bwMode="auto">
          <a:xfrm>
            <a:off x="4530852" y="3071264"/>
            <a:ext cx="114300" cy="62865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63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4103" y="2568178"/>
            <a:ext cx="3200400" cy="971550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858739" y="158734"/>
            <a:ext cx="38072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b" anchorCtr="0" compatLnSpc="1">
            <a:prstTxWarp prst="textNoShape">
              <a:avLst/>
            </a:prstTxWarp>
          </a:bodyPr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/>
              <a:t>Pie Sales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96953" y="2652712"/>
            <a:ext cx="325755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007" tIns="32004" rIns="64007" bIns="32004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/>
              <a:t>Sales = b</a:t>
            </a:r>
            <a:r>
              <a:rPr lang="en-US" altLang="en-US" sz="2100" baseline="-25000"/>
              <a:t>0</a:t>
            </a:r>
            <a:r>
              <a:rPr lang="en-US" altLang="en-US" sz="2100"/>
              <a:t> + b</a:t>
            </a:r>
            <a:r>
              <a:rPr lang="en-US" altLang="en-US" sz="2100" baseline="-25000"/>
              <a:t>1</a:t>
            </a:r>
            <a:r>
              <a:rPr lang="en-US" altLang="en-US" sz="2100"/>
              <a:t> (Price)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/>
              <a:t>		    + b</a:t>
            </a:r>
            <a:r>
              <a:rPr lang="en-US" altLang="en-US" sz="2100" baseline="-25000"/>
              <a:t>2</a:t>
            </a:r>
            <a:r>
              <a:rPr lang="en-US" altLang="en-US" sz="2100"/>
              <a:t> (Advertising)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889030"/>
            <a:ext cx="3602593" cy="5231592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/>
        </p:nvSpPr>
        <p:spPr bwMode="auto">
          <a:xfrm>
            <a:off x="4368403" y="2622947"/>
            <a:ext cx="453629" cy="116681"/>
          </a:xfrm>
          <a:custGeom>
            <a:avLst/>
            <a:gdLst>
              <a:gd name="T0" fmla="*/ 0 w 381"/>
              <a:gd name="T1" fmla="*/ 241935024 h 98"/>
              <a:gd name="T2" fmla="*/ 483870443 w 381"/>
              <a:gd name="T3" fmla="*/ 0 h 98"/>
              <a:gd name="T4" fmla="*/ 960181208 w 381"/>
              <a:gd name="T5" fmla="*/ 246975335 h 98"/>
              <a:gd name="T6" fmla="*/ 0 60000 65536"/>
              <a:gd name="T7" fmla="*/ 0 60000 65536"/>
              <a:gd name="T8" fmla="*/ 0 60000 65536"/>
              <a:gd name="T9" fmla="*/ 0 w 381"/>
              <a:gd name="T10" fmla="*/ 0 h 98"/>
              <a:gd name="T11" fmla="*/ 381 w 381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0094" y="1699498"/>
            <a:ext cx="46795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Multiple regression equation:</a:t>
            </a:r>
          </a:p>
        </p:txBody>
      </p:sp>
      <p:pic>
        <p:nvPicPr>
          <p:cNvPr id="8" name="Picture 7" descr="j02289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59" y="4520422"/>
            <a:ext cx="1035844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61245"/>
              </p:ext>
            </p:extLst>
          </p:nvPr>
        </p:nvGraphicFramePr>
        <p:xfrm>
          <a:off x="1560070" y="6208776"/>
          <a:ext cx="6483221" cy="38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5" imgW="3416040" imgH="203040" progId="Equation.3">
                  <p:embed/>
                </p:oleObj>
              </mc:Choice>
              <mc:Fallback>
                <p:oleObj name="Equation" r:id="rId5" imgW="3416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70" y="6208776"/>
                        <a:ext cx="6483221" cy="38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60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380744" y="233172"/>
            <a:ext cx="6855714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The Multiple Regression Equation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28600" y="2299098"/>
          <a:ext cx="6391275" cy="44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3" imgW="3644900" imgH="254000" progId="Equation.3">
                  <p:embed/>
                </p:oleObj>
              </mc:Choice>
              <mc:Fallback>
                <p:oleObj name="Equation" r:id="rId3" imgW="3644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99098"/>
                        <a:ext cx="6391275" cy="44529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00550" y="3600450"/>
            <a:ext cx="2804922" cy="2246769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folHlink"/>
                </a:solidFill>
              </a:rPr>
              <a:t>b</a:t>
            </a:r>
            <a:r>
              <a:rPr lang="en-US" altLang="en-US" sz="2000" b="1" baseline="-25000" dirty="0">
                <a:solidFill>
                  <a:schemeClr val="folHlink"/>
                </a:solidFill>
              </a:rPr>
              <a:t>2</a:t>
            </a:r>
            <a:r>
              <a:rPr lang="en-US" altLang="en-US" sz="2000" b="1" dirty="0">
                <a:solidFill>
                  <a:schemeClr val="folHlink"/>
                </a:solidFill>
              </a:rPr>
              <a:t> = 74.131</a:t>
            </a:r>
            <a:r>
              <a:rPr lang="en-US" altLang="en-US" sz="2000" dirty="0">
                <a:solidFill>
                  <a:schemeClr val="folHlink"/>
                </a:solidFill>
              </a:rPr>
              <a:t>:</a:t>
            </a:r>
            <a:r>
              <a:rPr lang="en-US" altLang="en-US" sz="2000" dirty="0"/>
              <a:t> sales will increase, on average, by 74.131 pies per week for each $100 increase in advertising, net of the effects of changes due to price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5750" y="2800350"/>
            <a:ext cx="68282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folHlink"/>
                </a:solidFill>
              </a:rPr>
              <a:t>where	</a:t>
            </a:r>
          </a:p>
          <a:p>
            <a:pPr eaLnBrk="1" hangingPunct="1"/>
            <a:r>
              <a:rPr lang="en-US" altLang="en-US" sz="1800" dirty="0">
                <a:solidFill>
                  <a:schemeClr val="folHlink"/>
                </a:solidFill>
              </a:rPr>
              <a:t>   Sales is in number of pies per week</a:t>
            </a:r>
          </a:p>
          <a:p>
            <a:pPr eaLnBrk="1" hangingPunct="1"/>
            <a:r>
              <a:rPr lang="en-US" altLang="en-US" sz="1800" dirty="0">
                <a:solidFill>
                  <a:schemeClr val="folHlink"/>
                </a:solidFill>
              </a:rPr>
              <a:t>   Price is in $</a:t>
            </a:r>
          </a:p>
          <a:p>
            <a:pPr eaLnBrk="1" hangingPunct="1"/>
            <a:r>
              <a:rPr lang="en-US" altLang="en-US" sz="1800" dirty="0">
                <a:solidFill>
                  <a:schemeClr val="folHlink"/>
                </a:solidFill>
              </a:rPr>
              <a:t>   Advertising is in $100’s.</a:t>
            </a:r>
            <a:endParaRPr lang="en-US" altLang="en-US" sz="18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143250" y="2686050"/>
            <a:ext cx="2286" cy="1191006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 sz="135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972050" y="2686050"/>
            <a:ext cx="0" cy="85725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 sz="1350"/>
          </a:p>
        </p:txBody>
      </p:sp>
      <p:pic>
        <p:nvPicPr>
          <p:cNvPr id="11" name="Picture 11" descr="j02289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43500"/>
            <a:ext cx="1035844" cy="57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2"/>
          <p:cNvSpPr>
            <a:spLocks/>
          </p:cNvSpPr>
          <p:nvPr/>
        </p:nvSpPr>
        <p:spPr bwMode="auto">
          <a:xfrm>
            <a:off x="400050" y="2343150"/>
            <a:ext cx="457200" cy="57150"/>
          </a:xfrm>
          <a:custGeom>
            <a:avLst/>
            <a:gdLst>
              <a:gd name="T0" fmla="*/ 0 w 384"/>
              <a:gd name="T1" fmla="*/ 120967511 h 48"/>
              <a:gd name="T2" fmla="*/ 483870045 w 384"/>
              <a:gd name="T3" fmla="*/ 0 h 48"/>
              <a:gd name="T4" fmla="*/ 967740089 w 384"/>
              <a:gd name="T5" fmla="*/ 120967511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26464" y="3938778"/>
            <a:ext cx="2807208" cy="255454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folHlink"/>
                </a:solidFill>
              </a:rPr>
              <a:t>b</a:t>
            </a:r>
            <a:r>
              <a:rPr lang="en-US" altLang="en-US" sz="2000" b="1" baseline="-25000" dirty="0">
                <a:solidFill>
                  <a:schemeClr val="folHlink"/>
                </a:solidFill>
              </a:rPr>
              <a:t>1</a:t>
            </a:r>
            <a:r>
              <a:rPr lang="en-US" altLang="en-US" sz="2000" b="1" dirty="0">
                <a:solidFill>
                  <a:schemeClr val="folHlink"/>
                </a:solidFill>
              </a:rPr>
              <a:t> = -24.975</a:t>
            </a:r>
            <a:r>
              <a:rPr lang="en-US" altLang="en-US" sz="2000" dirty="0">
                <a:solidFill>
                  <a:schemeClr val="folHlink"/>
                </a:solidFill>
              </a:rPr>
              <a:t>:</a:t>
            </a:r>
            <a:r>
              <a:rPr lang="en-US" altLang="en-US" sz="2000" dirty="0"/>
              <a:t> sales will decrease, on average, by 24.975 pies per week for each $1 increase in selling price, net of the effects of changes due to advertising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9616" y="3938778"/>
            <a:ext cx="2761488" cy="258089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55414" y="3627882"/>
            <a:ext cx="3070098" cy="22791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981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86747" y="68122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Correlation vs. Regression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0352" y="1629918"/>
            <a:ext cx="8129016" cy="3486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scatter plot </a:t>
            </a:r>
            <a:r>
              <a:rPr lang="en-US" altLang="en-US" dirty="0"/>
              <a:t>can be used to show the relationship between two variables</a:t>
            </a:r>
          </a:p>
          <a:p>
            <a:pPr>
              <a:spcBef>
                <a:spcPct val="4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Correlation</a:t>
            </a:r>
            <a:r>
              <a:rPr lang="en-US" altLang="en-US" dirty="0"/>
              <a:t> analysis is used to measure the strength of the association (linear relationship) between two variables</a:t>
            </a:r>
          </a:p>
          <a:p>
            <a:pPr lvl="1">
              <a:spcBef>
                <a:spcPct val="40000"/>
              </a:spcBef>
            </a:pPr>
            <a:r>
              <a:rPr lang="en-US" altLang="en-US" sz="2800" dirty="0"/>
              <a:t>Correlation is only concerned with strength of the relationship </a:t>
            </a:r>
          </a:p>
          <a:p>
            <a:pPr marL="457200" lvl="1" indent="0">
              <a:spcBef>
                <a:spcPct val="40000"/>
              </a:spcBef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74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42950" y="3028950"/>
            <a:ext cx="5657850" cy="1371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42950" y="146304"/>
            <a:ext cx="8062722" cy="173964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Using The Equation to Make Predictions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4320" y="2168129"/>
            <a:ext cx="8668511" cy="71365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/>
              <a:t>Predict sales for a week in which the selling price is $5.50 and advertising is $350: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4800601"/>
            <a:ext cx="2057400" cy="71365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dirty="0"/>
              <a:t>Predicted sales is 428.62 pies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86386"/>
              </p:ext>
            </p:extLst>
          </p:nvPr>
        </p:nvGraphicFramePr>
        <p:xfrm>
          <a:off x="834390" y="3264407"/>
          <a:ext cx="5543550" cy="110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3" imgW="3657600" imgH="762000" progId="Equation.3">
                  <p:embed/>
                </p:oleObj>
              </mc:Choice>
              <mc:Fallback>
                <p:oleObj name="Equation" r:id="rId3" imgW="3657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" y="3264407"/>
                        <a:ext cx="5543550" cy="1107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1885950" y="4286250"/>
            <a:ext cx="0" cy="5143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7700" y="4629151"/>
            <a:ext cx="2948940" cy="990657"/>
          </a:xfrm>
          <a:prstGeom prst="rect">
            <a:avLst/>
          </a:prstGeom>
          <a:solidFill>
            <a:srgbClr val="BEF8C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Note that Advertising is in $100s, so $350 means that 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3.5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200650" y="3943350"/>
            <a:ext cx="0" cy="685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US" sz="135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57250" y="3143250"/>
            <a:ext cx="457200" cy="57150"/>
          </a:xfrm>
          <a:custGeom>
            <a:avLst/>
            <a:gdLst>
              <a:gd name="T0" fmla="*/ 0 w 384"/>
              <a:gd name="T1" fmla="*/ 120967511 h 48"/>
              <a:gd name="T2" fmla="*/ 483870045 w 384"/>
              <a:gd name="T3" fmla="*/ 0 h 48"/>
              <a:gd name="T4" fmla="*/ 967740089 w 384"/>
              <a:gd name="T5" fmla="*/ 120967511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2988"/>
              </p:ext>
            </p:extLst>
          </p:nvPr>
        </p:nvGraphicFramePr>
        <p:xfrm>
          <a:off x="667512" y="1585866"/>
          <a:ext cx="6391275" cy="44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5" imgW="3644900" imgH="254000" progId="Equation.3">
                  <p:embed/>
                </p:oleObj>
              </mc:Choice>
              <mc:Fallback>
                <p:oleObj name="Equation" r:id="rId5" imgW="3644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12" y="1585866"/>
                        <a:ext cx="6391275" cy="44529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65576" y="3630168"/>
            <a:ext cx="594360" cy="3931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636264"/>
            <a:ext cx="594360" cy="3931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84198" y="315468"/>
            <a:ext cx="5844779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The Coefficient of Multiple Determination, 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72184"/>
            <a:ext cx="8375904" cy="41559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Reports the proportion of total variation in Y explained by all X variables taken together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63297"/>
              </p:ext>
            </p:extLst>
          </p:nvPr>
        </p:nvGraphicFramePr>
        <p:xfrm>
          <a:off x="743665" y="2759202"/>
          <a:ext cx="5320903" cy="85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3" imgW="2603500" imgH="419100" progId="Equation.3">
                  <p:embed/>
                </p:oleObj>
              </mc:Choice>
              <mc:Fallback>
                <p:oleObj name="Equation" r:id="rId3" imgW="260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65" y="2759202"/>
                        <a:ext cx="5320903" cy="854869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66376"/>
              </p:ext>
            </p:extLst>
          </p:nvPr>
        </p:nvGraphicFramePr>
        <p:xfrm>
          <a:off x="752809" y="3703320"/>
          <a:ext cx="3290677" cy="644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5" imgW="2005729" imgH="393529" progId="Equation.3">
                  <p:embed/>
                </p:oleObj>
              </mc:Choice>
              <mc:Fallback>
                <p:oleObj name="Equation" r:id="rId5" imgW="20057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09" y="3703320"/>
                        <a:ext cx="3290677" cy="644271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8"/>
          <p:cNvSpPr txBox="1">
            <a:spLocks noChangeArrowheads="1"/>
          </p:cNvSpPr>
          <p:nvPr/>
        </p:nvSpPr>
        <p:spPr bwMode="auto">
          <a:xfrm>
            <a:off x="4273106" y="3751992"/>
            <a:ext cx="47520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52.1% of the variation in pie sales is explained by the variation in price and advertising</a:t>
            </a:r>
          </a:p>
        </p:txBody>
      </p:sp>
    </p:spTree>
    <p:extLst>
      <p:ext uri="{BB962C8B-B14F-4D97-AF65-F5344CB8AC3E}">
        <p14:creationId xmlns:p14="http://schemas.microsoft.com/office/powerpoint/2010/main" val="4009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0523" y="26974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Adjusted 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1417320"/>
            <a:ext cx="8307324" cy="41833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 never decreases when a new  X  variable is added to the model</a:t>
            </a:r>
          </a:p>
          <a:p>
            <a:pPr lvl="1"/>
            <a:r>
              <a:rPr lang="en-US" altLang="en-US" sz="2800" dirty="0"/>
              <a:t>This can be a disadvantage when comparing models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is the net effect of adding a new variable?</a:t>
            </a:r>
          </a:p>
          <a:p>
            <a:pPr lvl="1"/>
            <a:r>
              <a:rPr lang="en-US" altLang="en-US" sz="2800" dirty="0"/>
              <a:t>We lose a degree of freedom when a new  X variable is added</a:t>
            </a:r>
          </a:p>
          <a:p>
            <a:pPr lvl="1"/>
            <a:r>
              <a:rPr lang="en-US" altLang="en-US" sz="2800" dirty="0"/>
              <a:t>Did the new  X  variable add enough explanatory power to offset the loss of one degree of freedom?</a:t>
            </a:r>
          </a:p>
        </p:txBody>
      </p:sp>
    </p:spTree>
    <p:extLst>
      <p:ext uri="{BB962C8B-B14F-4D97-AF65-F5344CB8AC3E}">
        <p14:creationId xmlns:p14="http://schemas.microsoft.com/office/powerpoint/2010/main" val="1443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0040" y="1152144"/>
            <a:ext cx="8394192" cy="55595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/>
              <a:t>Shows the </a:t>
            </a:r>
            <a:r>
              <a:rPr lang="en-US" altLang="en-US" sz="2600" b="1" dirty="0">
                <a:solidFill>
                  <a:srgbClr val="FF0000"/>
                </a:solidFill>
              </a:rPr>
              <a:t>proportion of variation in Y explained </a:t>
            </a:r>
            <a:r>
              <a:rPr lang="en-US" altLang="en-US" sz="2600" b="1" dirty="0"/>
              <a:t>by all X variables </a:t>
            </a:r>
            <a:r>
              <a:rPr lang="en-US" altLang="en-US" sz="2600" b="1" dirty="0">
                <a:solidFill>
                  <a:srgbClr val="FF0000"/>
                </a:solidFill>
              </a:rPr>
              <a:t>adjusted for the number of X</a:t>
            </a:r>
            <a:r>
              <a:rPr lang="en-US" altLang="en-US" sz="2600" b="1" i="1" dirty="0">
                <a:solidFill>
                  <a:srgbClr val="FF0000"/>
                </a:solidFill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</a:rPr>
              <a:t>variables used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25" dirty="0">
              <a:solidFill>
                <a:schemeClr val="folHlink"/>
              </a:solidFill>
            </a:endParaRPr>
          </a:p>
          <a:p>
            <a:endParaRPr lang="en-US" altLang="en-US" sz="2025" dirty="0"/>
          </a:p>
          <a:p>
            <a:endParaRPr lang="en-US" altLang="en-US" sz="2025" dirty="0"/>
          </a:p>
          <a:p>
            <a:endParaRPr lang="en-US" altLang="en-US" sz="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25" dirty="0"/>
              <a:t>  </a:t>
            </a:r>
            <a:r>
              <a:rPr lang="en-US" altLang="en-US" sz="1500" dirty="0"/>
              <a:t>(where n = sample size, k = number of independent variables)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900" dirty="0"/>
          </a:p>
          <a:p>
            <a:pPr lvl="1"/>
            <a:r>
              <a:rPr lang="en-US" altLang="en-US" sz="1800" dirty="0"/>
              <a:t>Penalizes excessive use of unimportant independent variables</a:t>
            </a:r>
          </a:p>
          <a:p>
            <a:pPr lvl="1"/>
            <a:r>
              <a:rPr lang="en-US" altLang="en-US" sz="1800" dirty="0"/>
              <a:t>Smaller than r</a:t>
            </a:r>
            <a:r>
              <a:rPr lang="en-US" altLang="en-US" sz="1800" baseline="30000" dirty="0"/>
              <a:t>2</a:t>
            </a:r>
          </a:p>
          <a:p>
            <a:pPr lvl="1"/>
            <a:r>
              <a:rPr lang="en-US" altLang="en-US" sz="2800" b="1" i="1" u="sng" dirty="0">
                <a:solidFill>
                  <a:srgbClr val="FF0000"/>
                </a:solidFill>
              </a:rPr>
              <a:t>Useful in comparing among models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41611" y="333756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Adjusted r</a:t>
            </a:r>
            <a:r>
              <a:rPr lang="en-US" altLang="en-US" sz="4000" b="1" baseline="300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43558"/>
              </p:ext>
            </p:extLst>
          </p:nvPr>
        </p:nvGraphicFramePr>
        <p:xfrm>
          <a:off x="1360885" y="2269332"/>
          <a:ext cx="3775472" cy="97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3" imgW="1765300" imgH="457200" progId="Equation.3">
                  <p:embed/>
                </p:oleObj>
              </mc:Choice>
              <mc:Fallback>
                <p:oleObj name="Equation" r:id="rId3" imgW="1765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885" y="2269332"/>
                        <a:ext cx="3775472" cy="973931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141187"/>
              </p:ext>
            </p:extLst>
          </p:nvPr>
        </p:nvGraphicFramePr>
        <p:xfrm>
          <a:off x="1162050" y="5026224"/>
          <a:ext cx="1568054" cy="47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5" imgW="837836" imgH="253890" progId="Equation.3">
                  <p:embed/>
                </p:oleObj>
              </mc:Choice>
              <mc:Fallback>
                <p:oleObj name="Equation" r:id="rId5" imgW="83783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026224"/>
                        <a:ext cx="1568054" cy="47267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8"/>
          <p:cNvSpPr txBox="1">
            <a:spLocks noChangeArrowheads="1"/>
          </p:cNvSpPr>
          <p:nvPr/>
        </p:nvSpPr>
        <p:spPr bwMode="auto">
          <a:xfrm>
            <a:off x="2907506" y="4895849"/>
            <a:ext cx="612676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44.2% of the variation in pie sales is explained by the variation in price and advertising, taking into account the sample size and number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2044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85850" y="3712464"/>
            <a:ext cx="7774686" cy="1602486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69043" y="150876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Is the Model Significant?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62940" y="934974"/>
            <a:ext cx="8151876" cy="4844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F Test for Overall Significance of the Model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Shows if there is a linear relationship between all of the  X  variables considered together and  Y</a:t>
            </a:r>
            <a:endParaRPr lang="en-US" altLang="en-US" i="1" dirty="0"/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Use F-test statistic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Hypotheses: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=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</a:t>
            </a:r>
            <a:r>
              <a:rPr lang="en-US" altLang="en-US" sz="2800" baseline="30000" dirty="0"/>
              <a:t>…</a:t>
            </a:r>
            <a:r>
              <a:rPr lang="en-US" altLang="en-US" sz="2800" dirty="0"/>
              <a:t> =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k</a:t>
            </a:r>
            <a:r>
              <a:rPr lang="en-US" altLang="en-US" sz="2800" dirty="0"/>
              <a:t> = 0  (no linear relationship)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at least one  </a:t>
            </a:r>
            <a:r>
              <a:rPr lang="el-GR" altLang="en-US" sz="2800" dirty="0"/>
              <a:t>β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 ≠ 0   (at least one independent</a:t>
            </a:r>
          </a:p>
          <a:p>
            <a:pPr lvl="1">
              <a:lnSpc>
                <a:spcPct val="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				          variable affects Y) </a:t>
            </a:r>
          </a:p>
        </p:txBody>
      </p:sp>
    </p:spTree>
    <p:extLst>
      <p:ext uri="{BB962C8B-B14F-4D97-AF65-F5344CB8AC3E}">
        <p14:creationId xmlns:p14="http://schemas.microsoft.com/office/powerpoint/2010/main" val="1024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86163" y="278892"/>
            <a:ext cx="5537597" cy="94640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F Test for Overall Significance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" y="2057400"/>
            <a:ext cx="7968996" cy="3486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 dirty="0"/>
              <a:t>Test statistic:</a:t>
            </a:r>
          </a:p>
          <a:p>
            <a:endParaRPr lang="en-US" altLang="en-US" sz="21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100" dirty="0"/>
              <a:t> 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dirty="0"/>
              <a:t>   where F</a:t>
            </a:r>
            <a:r>
              <a:rPr lang="en-US" altLang="en-US" sz="2100" baseline="-25000" dirty="0"/>
              <a:t>STAT</a:t>
            </a:r>
            <a:r>
              <a:rPr lang="en-US" altLang="en-US" sz="2100" dirty="0"/>
              <a:t> has numerator </a:t>
            </a:r>
            <a:r>
              <a:rPr lang="en-US" altLang="en-US" sz="2100" b="1" dirty="0" err="1">
                <a:solidFill>
                  <a:srgbClr val="FF0000"/>
                </a:solidFill>
              </a:rPr>
              <a:t>d.f.</a:t>
            </a:r>
            <a:r>
              <a:rPr lang="en-US" altLang="en-US" sz="2100" b="1" dirty="0">
                <a:solidFill>
                  <a:srgbClr val="FF0000"/>
                </a:solidFill>
              </a:rPr>
              <a:t> = k  </a:t>
            </a:r>
            <a:r>
              <a:rPr lang="en-US" altLang="en-US" sz="2100" dirty="0"/>
              <a:t>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dirty="0"/>
              <a:t>				    denominator </a:t>
            </a:r>
            <a:r>
              <a:rPr lang="en-US" altLang="en-US" sz="2100" b="1" dirty="0" err="1">
                <a:solidFill>
                  <a:srgbClr val="FF0000"/>
                </a:solidFill>
              </a:rPr>
              <a:t>d.f.</a:t>
            </a:r>
            <a:r>
              <a:rPr lang="en-US" altLang="en-US" sz="2100" b="1" dirty="0">
                <a:solidFill>
                  <a:srgbClr val="FF0000"/>
                </a:solidFill>
              </a:rPr>
              <a:t> = (n – k - 1) 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509713" y="2552701"/>
          <a:ext cx="3098006" cy="147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3" imgW="1524000" imgH="723900" progId="Equation.3">
                  <p:embed/>
                </p:oleObj>
              </mc:Choice>
              <mc:Fallback>
                <p:oleObj name="Equation" r:id="rId3" imgW="1524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552701"/>
                        <a:ext cx="3098006" cy="147042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2108"/>
              </p:ext>
            </p:extLst>
          </p:nvPr>
        </p:nvGraphicFramePr>
        <p:xfrm>
          <a:off x="93569" y="5777626"/>
          <a:ext cx="3097211" cy="56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5" imgW="2006280" imgH="368280" progId="Equation.3">
                  <p:embed/>
                </p:oleObj>
              </mc:Choice>
              <mc:Fallback>
                <p:oleObj name="Equation" r:id="rId5" imgW="20062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69" y="5777626"/>
                        <a:ext cx="3097211" cy="56831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6976" y="5843588"/>
            <a:ext cx="1930337" cy="46166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dirty="0"/>
              <a:t>With 2 and 12 degrees of freedom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47085" y="5843588"/>
            <a:ext cx="1439465" cy="46166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dirty="0"/>
              <a:t>P-value for the F Test=0.012</a:t>
            </a:r>
          </a:p>
        </p:txBody>
      </p:sp>
    </p:spTree>
    <p:extLst>
      <p:ext uri="{BB962C8B-B14F-4D97-AF65-F5344CB8AC3E}">
        <p14:creationId xmlns:p14="http://schemas.microsoft.com/office/powerpoint/2010/main" val="35438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5750" y="2171700"/>
            <a:ext cx="2857500" cy="6858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85750" y="2171700"/>
            <a:ext cx="2886075" cy="1371600"/>
          </a:xfrm>
          <a:prstGeom prst="rect">
            <a:avLst/>
          </a:prstGeom>
        </p:spPr>
        <p:txBody>
          <a:bodyPr vert="horz" lIns="67866" tIns="33338" rIns="67866" bIns="33338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725"/>
              <a:t>H</a:t>
            </a:r>
            <a:r>
              <a:rPr lang="en-US" altLang="en-US" sz="1725" baseline="-25000"/>
              <a:t>0</a:t>
            </a:r>
            <a:r>
              <a:rPr lang="en-US" altLang="en-US" sz="1725"/>
              <a:t>: </a:t>
            </a:r>
            <a:r>
              <a:rPr lang="el-GR" altLang="en-US" sz="1725"/>
              <a:t>β</a:t>
            </a:r>
            <a:r>
              <a:rPr lang="en-US" altLang="en-US" sz="1725" baseline="-25000"/>
              <a:t>1</a:t>
            </a:r>
            <a:r>
              <a:rPr lang="en-US" altLang="en-US" sz="1725"/>
              <a:t> = </a:t>
            </a:r>
            <a:r>
              <a:rPr lang="el-GR" altLang="en-US" sz="1725"/>
              <a:t>β</a:t>
            </a:r>
            <a:r>
              <a:rPr lang="en-US" altLang="en-US" sz="1725" baseline="-25000"/>
              <a:t>2</a:t>
            </a:r>
            <a:r>
              <a:rPr lang="en-US" altLang="en-US" sz="1725"/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25"/>
              <a:t>H</a:t>
            </a:r>
            <a:r>
              <a:rPr lang="en-US" altLang="en-US" sz="1725" baseline="-25000"/>
              <a:t>1</a:t>
            </a:r>
            <a:r>
              <a:rPr lang="en-US" altLang="en-US" sz="1725"/>
              <a:t>: </a:t>
            </a:r>
            <a:r>
              <a:rPr lang="el-GR" altLang="en-US" sz="1725"/>
              <a:t>β</a:t>
            </a:r>
            <a:r>
              <a:rPr lang="en-US" altLang="en-US" sz="1725" baseline="-25000"/>
              <a:t>1</a:t>
            </a:r>
            <a:r>
              <a:rPr lang="en-US" altLang="en-US" sz="1725"/>
              <a:t> and </a:t>
            </a:r>
            <a:r>
              <a:rPr lang="el-GR" altLang="en-US" sz="1725"/>
              <a:t>β</a:t>
            </a:r>
            <a:r>
              <a:rPr lang="en-US" altLang="en-US" sz="1725" baseline="-25000"/>
              <a:t>2</a:t>
            </a:r>
            <a:r>
              <a:rPr lang="en-US" altLang="en-US" sz="1725"/>
              <a:t> not both zero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25">
                <a:sym typeface="Symbol" panose="05050102010706020507" pitchFamily="18" charset="2"/>
              </a:rPr>
              <a:t></a:t>
            </a:r>
            <a:r>
              <a:rPr lang="en-US" altLang="en-US" sz="1725"/>
              <a:t> = .05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25"/>
              <a:t>df</a:t>
            </a:r>
            <a:r>
              <a:rPr lang="en-US" altLang="en-US" sz="1725" baseline="-25000"/>
              <a:t>1</a:t>
            </a:r>
            <a:r>
              <a:rPr lang="en-US" altLang="en-US" sz="1725"/>
              <a:t>= 2      df</a:t>
            </a:r>
            <a:r>
              <a:rPr lang="en-US" altLang="en-US" sz="1725" baseline="-25000"/>
              <a:t>2</a:t>
            </a:r>
            <a:r>
              <a:rPr lang="en-US" altLang="en-US" sz="1725"/>
              <a:t> = 12 </a:t>
            </a:r>
            <a:endParaRPr lang="en-US" altLang="en-US" sz="1725" b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14700" y="2114550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100" b="1"/>
              <a:t>Test Statistic: </a:t>
            </a:r>
            <a:endParaRPr lang="en-US" altLang="en-US" sz="2100"/>
          </a:p>
          <a:p>
            <a:pPr>
              <a:spcBef>
                <a:spcPct val="20000"/>
              </a:spcBef>
            </a:pPr>
            <a:endParaRPr lang="en-US" altLang="en-US" sz="2100"/>
          </a:p>
          <a:p>
            <a:pPr>
              <a:spcBef>
                <a:spcPct val="20000"/>
              </a:spcBef>
            </a:pPr>
            <a:endParaRPr lang="en-US" altLang="en-US" sz="2100"/>
          </a:p>
          <a:p>
            <a:pPr>
              <a:spcBef>
                <a:spcPct val="20000"/>
              </a:spcBef>
            </a:pPr>
            <a:r>
              <a:rPr lang="en-US" altLang="en-US" sz="2100" b="1">
                <a:solidFill>
                  <a:schemeClr val="folHlink"/>
                </a:solidFill>
              </a:rPr>
              <a:t>Decision:</a:t>
            </a:r>
            <a:endParaRPr lang="en-US" altLang="en-US" sz="2100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100"/>
          </a:p>
          <a:p>
            <a:pPr>
              <a:spcBef>
                <a:spcPct val="20000"/>
              </a:spcBef>
            </a:pPr>
            <a:endParaRPr lang="en-US" altLang="en-US" sz="2100" b="1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1500" b="1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100" b="1">
                <a:solidFill>
                  <a:schemeClr val="folHlink"/>
                </a:solidFill>
              </a:rPr>
              <a:t>Conclusion:</a:t>
            </a:r>
            <a:endParaRPr lang="en-US" altLang="en-US" sz="2100">
              <a:solidFill>
                <a:schemeClr val="folHlink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1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86150" y="3657600"/>
            <a:ext cx="2800350" cy="898324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Since F</a:t>
            </a:r>
            <a:r>
              <a:rPr lang="en-US" altLang="en-US" sz="1800" baseline="-25000"/>
              <a:t>STAT</a:t>
            </a:r>
            <a:r>
              <a:rPr lang="en-US" altLang="en-US" sz="1800"/>
              <a:t> test statistic is in the rejection region (p-value &lt; .05), reject H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71850" y="5086350"/>
            <a:ext cx="5004054" cy="135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There is evidence that at least one independent variable affects Y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538287" y="4972050"/>
            <a:ext cx="1166813" cy="167879"/>
          </a:xfrm>
          <a:custGeom>
            <a:avLst/>
            <a:gdLst>
              <a:gd name="T0" fmla="*/ 10080626 w 980"/>
              <a:gd name="T1" fmla="*/ 325347041 h 154"/>
              <a:gd name="T2" fmla="*/ 0 w 980"/>
              <a:gd name="T3" fmla="*/ 0 h 154"/>
              <a:gd name="T4" fmla="*/ 209173810 w 980"/>
              <a:gd name="T5" fmla="*/ 82392723 h 154"/>
              <a:gd name="T6" fmla="*/ 388104065 w 980"/>
              <a:gd name="T7" fmla="*/ 128871089 h 154"/>
              <a:gd name="T8" fmla="*/ 526713517 w 980"/>
              <a:gd name="T9" fmla="*/ 160561595 h 154"/>
              <a:gd name="T10" fmla="*/ 713205033 w 980"/>
              <a:gd name="T11" fmla="*/ 192250694 h 154"/>
              <a:gd name="T12" fmla="*/ 1078627003 w 980"/>
              <a:gd name="T13" fmla="*/ 234503733 h 154"/>
              <a:gd name="T14" fmla="*/ 1491932525 w 980"/>
              <a:gd name="T15" fmla="*/ 266192786 h 154"/>
              <a:gd name="T16" fmla="*/ 2147483647 w 980"/>
              <a:gd name="T17" fmla="*/ 297883292 h 154"/>
              <a:gd name="T18" fmla="*/ 2147483647 w 980"/>
              <a:gd name="T19" fmla="*/ 325347041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79798" y="3932635"/>
            <a:ext cx="2634853" cy="1210865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" y="4972051"/>
            <a:ext cx="342900" cy="4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0</a:t>
            </a:r>
            <a:r>
              <a:rPr lang="en-US" altLang="en-US" sz="2700" b="1"/>
              <a:t> 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86954" y="4171950"/>
            <a:ext cx="2381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285750" y="4114800"/>
            <a:ext cx="2571750" cy="1044179"/>
          </a:xfrm>
          <a:custGeom>
            <a:avLst/>
            <a:gdLst>
              <a:gd name="T0" fmla="*/ 0 w 3492"/>
              <a:gd name="T1" fmla="*/ 1879865160 h 1021"/>
              <a:gd name="T2" fmla="*/ 156207072 w 3492"/>
              <a:gd name="T3" fmla="*/ 1556327399 h 1021"/>
              <a:gd name="T4" fmla="*/ 688469999 w 3492"/>
              <a:gd name="T5" fmla="*/ 5578497 h 1021"/>
              <a:gd name="T6" fmla="*/ 1666212203 w 3492"/>
              <a:gd name="T7" fmla="*/ 1589797010 h 1021"/>
              <a:gd name="T8" fmla="*/ 2147483647 w 3492"/>
              <a:gd name="T9" fmla="*/ 1857552540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543050" y="4972050"/>
            <a:ext cx="1191" cy="1714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771650" y="48006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428750" y="4572000"/>
            <a:ext cx="8001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>
                <a:sym typeface="Symbol" panose="05050102010706020507" pitchFamily="18" charset="2"/>
              </a:rPr>
              <a:t> = .05</a:t>
            </a:r>
            <a:endParaRPr lang="en-US" altLang="en-US" sz="1500" baseline="-25000">
              <a:sym typeface="Symbol" panose="05050102010706020507" pitchFamily="18" charset="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200150" y="5429250"/>
            <a:ext cx="12573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</a:rPr>
              <a:t>F</a:t>
            </a:r>
            <a:r>
              <a:rPr lang="en-US" altLang="en-US" sz="1500" b="1" baseline="-25000">
                <a:solidFill>
                  <a:schemeClr val="hlink"/>
                </a:solidFill>
              </a:rPr>
              <a:t>0</a:t>
            </a:r>
            <a:r>
              <a:rPr lang="en-US" altLang="en-US" sz="1500" b="1" baseline="-25000">
                <a:solidFill>
                  <a:schemeClr val="hlink"/>
                </a:solidFill>
                <a:sym typeface="Symbol" panose="05050102010706020507" pitchFamily="18" charset="2"/>
              </a:rPr>
              <a:t>.05 </a:t>
            </a:r>
            <a:r>
              <a:rPr lang="en-US" altLang="en-US" sz="15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543050" y="5143500"/>
            <a:ext cx="0" cy="3429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42900" y="531495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1543050" y="531495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771650" y="5257801"/>
            <a:ext cx="742950" cy="22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1500" y="5257801"/>
            <a:ext cx="685800" cy="34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50"/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3402806" y="2534841"/>
          <a:ext cx="2295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9" name="Equation" r:id="rId3" imgW="1384300" imgH="368300" progId="Equation.3">
                  <p:embed/>
                </p:oleObj>
              </mc:Choice>
              <mc:Fallback>
                <p:oleObj name="Equation" r:id="rId3" imgW="1384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806" y="2534841"/>
                        <a:ext cx="2295525" cy="6000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171700" y="3771900"/>
            <a:ext cx="0" cy="1314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2171700" y="2971800"/>
            <a:ext cx="1200150" cy="80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028700" y="3600450"/>
            <a:ext cx="1314450" cy="87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</a:rPr>
              <a:t>Critical Value:  </a:t>
            </a:r>
          </a:p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</a:rPr>
              <a:t>F</a:t>
            </a:r>
            <a:r>
              <a:rPr lang="en-US" altLang="en-US" sz="1500" b="1" baseline="-25000">
                <a:solidFill>
                  <a:schemeClr val="hlink"/>
                </a:solidFill>
                <a:sym typeface="Symbol" panose="05050102010706020507" pitchFamily="18" charset="2"/>
              </a:rPr>
              <a:t>0.05 </a:t>
            </a:r>
            <a:r>
              <a:rPr lang="en-US" altLang="en-US" sz="15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5" name="Rectangle 25"/>
          <p:cNvSpPr txBox="1">
            <a:spLocks noChangeArrowheads="1"/>
          </p:cNvSpPr>
          <p:nvPr/>
        </p:nvSpPr>
        <p:spPr>
          <a:xfrm>
            <a:off x="817483" y="242316"/>
            <a:ext cx="7723013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F Test for Overall Significance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857500" y="508635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F</a:t>
            </a: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 rot="16200000">
            <a:off x="1171575" y="2657475"/>
            <a:ext cx="171450" cy="18288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928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9476" y="333756"/>
            <a:ext cx="8499348" cy="1321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Is the whole regression explaining anything at all?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2057400"/>
            <a:ext cx="6172200" cy="485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100"/>
              <a:t>Test for: </a:t>
            </a:r>
          </a:p>
          <a:p>
            <a:endParaRPr lang="en-US" sz="21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359819"/>
            <a:ext cx="5772150" cy="79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650" dirty="0"/>
              <a:t> H</a:t>
            </a:r>
            <a:r>
              <a:rPr lang="en-US" sz="1650" baseline="-25000" dirty="0"/>
              <a:t>0</a:t>
            </a:r>
            <a:r>
              <a:rPr lang="en-US" sz="1650" dirty="0"/>
              <a:t>:  all slopes = 0      	</a:t>
            </a:r>
            <a:r>
              <a:rPr kumimoji="1" lang="en-US" dirty="0">
                <a:latin typeface="Times New Roman" pitchFamily="18" charset="0"/>
              </a:rPr>
              <a:t>(</a:t>
            </a:r>
            <a:r>
              <a:rPr kumimoji="1" lang="en-US" dirty="0">
                <a:latin typeface="Symbol" pitchFamily="18" charset="2"/>
              </a:rPr>
              <a:t>b</a:t>
            </a:r>
            <a:r>
              <a:rPr kumimoji="1" lang="en-US" baseline="-25000" dirty="0">
                <a:latin typeface="Times New Roman" pitchFamily="18" charset="0"/>
              </a:rPr>
              <a:t>1</a:t>
            </a:r>
            <a:r>
              <a:rPr kumimoji="1" lang="en-US" dirty="0">
                <a:latin typeface="Times New Roman" pitchFamily="18" charset="0"/>
              </a:rPr>
              <a:t>=</a:t>
            </a:r>
            <a:r>
              <a:rPr kumimoji="1" lang="en-US" dirty="0">
                <a:latin typeface="Symbol" pitchFamily="18" charset="2"/>
              </a:rPr>
              <a:t>b</a:t>
            </a:r>
            <a:r>
              <a:rPr kumimoji="1" lang="en-US" baseline="-25000" dirty="0">
                <a:latin typeface="Times New Roman" pitchFamily="18" charset="0"/>
              </a:rPr>
              <a:t>2</a:t>
            </a:r>
            <a:r>
              <a:rPr kumimoji="1" lang="en-US" dirty="0">
                <a:latin typeface="Times New Roman" pitchFamily="18" charset="0"/>
              </a:rPr>
              <a:t>=</a:t>
            </a:r>
            <a:r>
              <a:rPr kumimoji="1" lang="en-US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dirty="0">
                <a:latin typeface="Times New Roman" pitchFamily="18" charset="0"/>
              </a:rPr>
              <a:t>=</a:t>
            </a:r>
            <a:r>
              <a:rPr kumimoji="1" lang="en-US" dirty="0" err="1">
                <a:latin typeface="Symbol" pitchFamily="18" charset="2"/>
              </a:rPr>
              <a:t>b</a:t>
            </a:r>
            <a:r>
              <a:rPr kumimoji="1" lang="en-US" baseline="-25000" dirty="0" err="1">
                <a:latin typeface="Times New Roman" pitchFamily="18" charset="0"/>
              </a:rPr>
              <a:t>p</a:t>
            </a:r>
            <a:r>
              <a:rPr kumimoji="1" lang="en-US" dirty="0">
                <a:latin typeface="Times New Roman" pitchFamily="18" charset="0"/>
              </a:rPr>
              <a:t>=0),</a:t>
            </a:r>
            <a:r>
              <a:rPr kumimoji="1" lang="en-US" sz="2100" dirty="0">
                <a:latin typeface="Times New Roman" pitchFamily="18" charset="0"/>
              </a:rPr>
              <a:t> </a:t>
            </a:r>
            <a:endParaRPr lang="en-US" sz="15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dirty="0"/>
              <a:t> </a:t>
            </a:r>
            <a:r>
              <a:rPr lang="en-US" sz="1650" dirty="0"/>
              <a:t>H</a:t>
            </a:r>
            <a:r>
              <a:rPr lang="en-US" sz="1650" baseline="-25000" dirty="0"/>
              <a:t>a</a:t>
            </a:r>
            <a:r>
              <a:rPr lang="en-US" sz="1650" dirty="0"/>
              <a:t>:  at least one slope </a:t>
            </a:r>
            <a:r>
              <a:rPr lang="en-US" sz="1650" dirty="0">
                <a:sym typeface="Symbol" pitchFamily="18" charset="2"/>
              </a:rPr>
              <a:t> </a:t>
            </a:r>
            <a:r>
              <a:rPr lang="en-US" sz="165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0050" y="4165039"/>
            <a:ext cx="8369046" cy="113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dirty="0">
                <a:latin typeface="Times New Roman" pitchFamily="18" charset="0"/>
              </a:rPr>
              <a:t>Answer comes from the F test in the ANOVA (</a:t>
            </a:r>
            <a:r>
              <a:rPr kumimoji="1" lang="en-US" dirty="0" err="1">
                <a:latin typeface="Times New Roman" pitchFamily="18" charset="0"/>
              </a:rPr>
              <a:t>ANalysis</a:t>
            </a:r>
            <a:r>
              <a:rPr kumimoji="1" lang="en-US" dirty="0">
                <a:latin typeface="Times New Roman" pitchFamily="18" charset="0"/>
              </a:rPr>
              <a:t> Of </a:t>
            </a:r>
            <a:r>
              <a:rPr kumimoji="1" lang="en-US" dirty="0" err="1">
                <a:latin typeface="Times New Roman" pitchFamily="18" charset="0"/>
              </a:rPr>
              <a:t>VAriance</a:t>
            </a:r>
            <a:r>
              <a:rPr kumimoji="1" lang="en-US" dirty="0">
                <a:latin typeface="Times New Roman" pitchFamily="18" charset="0"/>
              </a:rPr>
              <a:t>) table.</a:t>
            </a:r>
          </a:p>
          <a:p>
            <a:r>
              <a:rPr kumimoji="1" lang="en-US" dirty="0">
                <a:latin typeface="Times New Roman" pitchFamily="18" charset="0"/>
              </a:rPr>
              <a:t>The ANOVA table has many pieces of information. What we care about is the F Ratio and the corresponding p-value.</a:t>
            </a:r>
          </a:p>
          <a:p>
            <a:endParaRPr kumimoji="1" lang="en-US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07789"/>
            <a:ext cx="5943600" cy="7560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5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2343150" y="245745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457200" y="4572000"/>
            <a:ext cx="1428750" cy="800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771900" y="4400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71900" y="428625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985838" y="3043238"/>
            <a:ext cx="4171950" cy="1685925"/>
          </a:xfrm>
          <a:custGeom>
            <a:avLst/>
            <a:gdLst>
              <a:gd name="T0" fmla="*/ 0 w 3504"/>
              <a:gd name="T1" fmla="*/ 2147483647 h 1416"/>
              <a:gd name="T2" fmla="*/ 2147483647 w 3504"/>
              <a:gd name="T3" fmla="*/ 1134070318 h 1416"/>
              <a:gd name="T4" fmla="*/ 2147483647 w 3504"/>
              <a:gd name="T5" fmla="*/ 0 h 1416"/>
              <a:gd name="T6" fmla="*/ 2147483647 w 3504"/>
              <a:gd name="T7" fmla="*/ 2147483647 h 1416"/>
              <a:gd name="T8" fmla="*/ 0 w 3504"/>
              <a:gd name="T9" fmla="*/ 2147483647 h 1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04"/>
              <a:gd name="T16" fmla="*/ 0 h 1416"/>
              <a:gd name="T17" fmla="*/ 3504 w 3504"/>
              <a:gd name="T18" fmla="*/ 1416 h 1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04" h="1416">
                <a:moveTo>
                  <a:pt x="0" y="1416"/>
                </a:moveTo>
                <a:lnTo>
                  <a:pt x="1134" y="450"/>
                </a:lnTo>
                <a:lnTo>
                  <a:pt x="3504" y="0"/>
                </a:lnTo>
                <a:lnTo>
                  <a:pt x="2340" y="1140"/>
                </a:lnTo>
                <a:lnTo>
                  <a:pt x="0" y="141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sz="135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328862" y="2643187"/>
            <a:ext cx="757238" cy="385763"/>
          </a:xfrm>
          <a:custGeom>
            <a:avLst/>
            <a:gdLst>
              <a:gd name="T0" fmla="*/ 0 w 636"/>
              <a:gd name="T1" fmla="*/ 0 h 324"/>
              <a:gd name="T2" fmla="*/ 1602819157 w 636"/>
              <a:gd name="T3" fmla="*/ 816530516 h 324"/>
              <a:gd name="T4" fmla="*/ 0 60000 65536"/>
              <a:gd name="T5" fmla="*/ 0 60000 65536"/>
              <a:gd name="T6" fmla="*/ 0 w 636"/>
              <a:gd name="T7" fmla="*/ 0 h 324"/>
              <a:gd name="T8" fmla="*/ 636 w 636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324">
                <a:moveTo>
                  <a:pt x="0" y="0"/>
                </a:moveTo>
                <a:lnTo>
                  <a:pt x="636" y="3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42950" y="1828800"/>
            <a:ext cx="2343150" cy="275076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350" b="1">
                <a:latin typeface="Arial" charset="0"/>
              </a:rPr>
              <a:t>Two variable model</a:t>
            </a:r>
            <a:endParaRPr lang="en-US" sz="1350" b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971800" y="2914650"/>
            <a:ext cx="285750" cy="2857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971550" y="5086350"/>
            <a:ext cx="2800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771900" y="4286250"/>
            <a:ext cx="1371600" cy="800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43500" y="3028950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71550" y="47434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20475182">
            <a:off x="2914650" y="3886200"/>
            <a:ext cx="342900" cy="171450"/>
          </a:xfrm>
          <a:prstGeom prst="ellipse">
            <a:avLst/>
          </a:prstGeom>
          <a:solidFill>
            <a:srgbClr val="31FF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086100" y="3200400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71700" y="2171700"/>
            <a:ext cx="285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Y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1450" y="52006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543550" y="41719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</a:p>
        </p:txBody>
      </p:sp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4261248" y="2377679"/>
          <a:ext cx="2482453" cy="46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3" imgW="1345616" imgH="253890" progId="Equation.3">
                  <p:embed/>
                </p:oleObj>
              </mc:Choice>
              <mc:Fallback>
                <p:oleObj name="Equation" r:id="rId3" imgW="134561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248" y="2377679"/>
                        <a:ext cx="2482453" cy="46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20"/>
          <p:cNvSpPr>
            <a:spLocks/>
          </p:cNvSpPr>
          <p:nvPr/>
        </p:nvSpPr>
        <p:spPr bwMode="auto">
          <a:xfrm>
            <a:off x="4229100" y="2686050"/>
            <a:ext cx="417910" cy="528638"/>
          </a:xfrm>
          <a:custGeom>
            <a:avLst/>
            <a:gdLst>
              <a:gd name="T0" fmla="*/ 292338385 w 351"/>
              <a:gd name="T1" fmla="*/ 0 h 444"/>
              <a:gd name="T2" fmla="*/ 98286966 w 351"/>
              <a:gd name="T3" fmla="*/ 680442199 h 444"/>
              <a:gd name="T4" fmla="*/ 884576520 w 351"/>
              <a:gd name="T5" fmla="*/ 1118949464 h 444"/>
              <a:gd name="T6" fmla="*/ 0 60000 65536"/>
              <a:gd name="T7" fmla="*/ 0 60000 65536"/>
              <a:gd name="T8" fmla="*/ 0 60000 65536"/>
              <a:gd name="T9" fmla="*/ 0 w 351"/>
              <a:gd name="T10" fmla="*/ 0 h 444"/>
              <a:gd name="T11" fmla="*/ 351 w 351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2336007" y="3479007"/>
            <a:ext cx="750094" cy="464344"/>
          </a:xfrm>
          <a:custGeom>
            <a:avLst/>
            <a:gdLst>
              <a:gd name="T0" fmla="*/ 0 w 630"/>
              <a:gd name="T1" fmla="*/ 0 h 390"/>
              <a:gd name="T2" fmla="*/ 1587698219 w 630"/>
              <a:gd name="T3" fmla="*/ 982861027 h 390"/>
              <a:gd name="T4" fmla="*/ 0 60000 65536"/>
              <a:gd name="T5" fmla="*/ 0 60000 65536"/>
              <a:gd name="T6" fmla="*/ 0 w 630"/>
              <a:gd name="T7" fmla="*/ 0 h 390"/>
              <a:gd name="T8" fmla="*/ 630 w 630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0" h="390">
                <a:moveTo>
                  <a:pt x="0" y="0"/>
                </a:moveTo>
                <a:lnTo>
                  <a:pt x="630" y="3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057400" y="2400300"/>
            <a:ext cx="3429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Y</a:t>
            </a:r>
            <a:r>
              <a:rPr lang="en-US" altLang="en-US" sz="1800" baseline="-25000"/>
              <a:t>i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000250" y="3200400"/>
            <a:ext cx="400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 Y</a:t>
            </a:r>
            <a:r>
              <a:rPr lang="en-US" altLang="en-US" sz="1800" baseline="-25000"/>
              <a:t>i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 rot="5400000">
            <a:off x="2034779" y="3095968"/>
            <a:ext cx="3429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&lt;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371600" y="4857750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3086100" y="4286250"/>
            <a:ext cx="108585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 flipH="1">
            <a:off x="1943100" y="2628900"/>
            <a:ext cx="171450" cy="742950"/>
          </a:xfrm>
          <a:prstGeom prst="rightBrace">
            <a:avLst>
              <a:gd name="adj1" fmla="val 36111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057650" y="39433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2i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71550" y="4629150"/>
            <a:ext cx="400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1i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914650" y="4800600"/>
            <a:ext cx="342900" cy="17145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086100" y="44577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057650" y="4914900"/>
            <a:ext cx="2686050" cy="78483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1500"/>
              <a:t>The best fit equation is found by minimizing the sum of squared errors, </a:t>
            </a:r>
            <a:r>
              <a:rPr lang="en-US" altLang="en-US" sz="1500">
                <a:sym typeface="Symbol" panose="05050102010706020507" pitchFamily="18" charset="2"/>
              </a:rPr>
              <a:t>e</a:t>
            </a:r>
            <a:r>
              <a:rPr lang="en-US" altLang="en-US" sz="1500" baseline="300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686050" y="2228850"/>
            <a:ext cx="1371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/>
              <a:t>Sample observation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971800" y="268605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35" name="Rectangle 36"/>
          <p:cNvSpPr txBox="1">
            <a:spLocks noChangeArrowheads="1"/>
          </p:cNvSpPr>
          <p:nvPr/>
        </p:nvSpPr>
        <p:spPr>
          <a:xfrm>
            <a:off x="1021842" y="480060"/>
            <a:ext cx="7408926" cy="5143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Residuals in Multiple Regression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00050" y="2571750"/>
            <a:ext cx="1428750" cy="75713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1800"/>
              <a:t>Residual = e</a:t>
            </a:r>
            <a:r>
              <a:rPr lang="en-US" altLang="en-US" sz="1800" baseline="-25000"/>
              <a:t>i</a:t>
            </a:r>
            <a:r>
              <a:rPr lang="en-US" altLang="en-US" sz="1800"/>
              <a:t>  = (Y</a:t>
            </a:r>
            <a:r>
              <a:rPr lang="en-US" altLang="en-US" sz="1800" baseline="-25000"/>
              <a:t>i</a:t>
            </a:r>
            <a:r>
              <a:rPr lang="en-US" altLang="en-US" sz="1800"/>
              <a:t> – Y</a:t>
            </a:r>
            <a:r>
              <a:rPr lang="en-US" altLang="en-US" sz="1800" baseline="-25000"/>
              <a:t>i</a:t>
            </a:r>
            <a:r>
              <a:rPr lang="en-US" altLang="en-US" sz="1800"/>
              <a:t>)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 rot="5400000">
            <a:off x="1394222" y="2867368"/>
            <a:ext cx="3429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9279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43150" y="2800350"/>
            <a:ext cx="2045970" cy="4572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55698" y="441198"/>
            <a:ext cx="5844779" cy="1076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Multiple Regression Assumptions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800100" y="3456385"/>
            <a:ext cx="5029200" cy="18883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FF0000"/>
                </a:solidFill>
              </a:rPr>
              <a:t>Assumptions</a:t>
            </a:r>
            <a:r>
              <a:rPr lang="en-US" altLang="en-US" sz="21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en-US" sz="2100" dirty="0"/>
              <a:t>The errors are normally distributed</a:t>
            </a:r>
          </a:p>
          <a:p>
            <a:r>
              <a:rPr lang="en-US" altLang="en-US" sz="2100" dirty="0"/>
              <a:t>Errors have a constant variance</a:t>
            </a:r>
          </a:p>
          <a:p>
            <a:r>
              <a:rPr lang="en-US" altLang="en-US" sz="2100" dirty="0"/>
              <a:t>The model errors are independent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00300" y="2857500"/>
            <a:ext cx="22174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 err="1"/>
              <a:t>e</a:t>
            </a:r>
            <a:r>
              <a:rPr lang="en-US" altLang="en-US" sz="2100" baseline="-25000" dirty="0" err="1"/>
              <a:t>i</a:t>
            </a:r>
            <a:r>
              <a:rPr lang="en-US" altLang="en-US" sz="2100" dirty="0"/>
              <a:t> = (Y</a:t>
            </a:r>
            <a:r>
              <a:rPr lang="en-US" altLang="en-US" sz="2100" baseline="-25000" dirty="0"/>
              <a:t>i</a:t>
            </a:r>
            <a:r>
              <a:rPr lang="en-US" altLang="en-US" sz="2100" dirty="0"/>
              <a:t> – Y</a:t>
            </a:r>
            <a:r>
              <a:rPr lang="en-US" altLang="en-US" sz="2100" baseline="-25000" dirty="0"/>
              <a:t>i</a:t>
            </a:r>
            <a:r>
              <a:rPr lang="en-US" altLang="en-US" sz="2100" dirty="0"/>
              <a:t>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5400000">
            <a:off x="3377804" y="2838793"/>
            <a:ext cx="514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&lt;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8650" y="2171700"/>
            <a:ext cx="600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7" tIns="32004" rIns="64007" bIns="32004"/>
          <a:lstStyle>
            <a:lvl1pPr marL="320675" indent="-320675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25" b="1"/>
              <a:t>Errors (</a:t>
            </a:r>
            <a:r>
              <a:rPr lang="en-US" altLang="en-US" sz="2100" b="1"/>
              <a:t>residuals</a:t>
            </a:r>
            <a:r>
              <a:rPr lang="en-US" altLang="en-US" sz="2025" b="1"/>
              <a:t>) from the regression model:</a:t>
            </a:r>
          </a:p>
        </p:txBody>
      </p:sp>
    </p:spTree>
    <p:extLst>
      <p:ext uri="{BB962C8B-B14F-4D97-AF65-F5344CB8AC3E}">
        <p14:creationId xmlns:p14="http://schemas.microsoft.com/office/powerpoint/2010/main" val="2636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027683" y="60121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Types of Relationships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857250" y="440055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4317620">
            <a:off x="2000250" y="52578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4317620">
            <a:off x="1028700" y="4572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2343150" y="5200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1314450" y="4457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1885950" y="4972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2114550" y="5086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1543050" y="4629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971550" y="44005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120015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1371600" y="4857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1828800" y="5143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1771650" y="48006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1600200" y="4857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4350" y="42064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57250" y="54864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53891" y="54066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857250" y="268605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4317620">
            <a:off x="914400" y="3600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rot="14317620">
            <a:off x="1085850" y="3371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4317620">
            <a:off x="2343150" y="2571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245745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1257300" y="3486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217170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4317620">
            <a:off x="1885950" y="3314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4317620">
            <a:off x="194310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4317620">
            <a:off x="1657350" y="27432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4317620">
            <a:off x="971550" y="31432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4317620">
            <a:off x="1200150" y="30289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4317620">
            <a:off x="1428750" y="316944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4317620">
            <a:off x="211455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4317620">
            <a:off x="1714500" y="31432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4317620">
            <a:off x="1543050" y="3371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14350" y="25491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857250" y="382905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 rot="14317620">
            <a:off x="234315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553891" y="37492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857250" y="2114550"/>
            <a:ext cx="2000250" cy="3231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Linear relationships</a:t>
            </a: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4007358" y="2160270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V="1">
            <a:off x="857250" y="2800350"/>
            <a:ext cx="1771650" cy="8572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>
            <a:off x="971550" y="4400550"/>
            <a:ext cx="1371600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>
            <a:off x="5189220" y="440055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5" name="Oval 42"/>
          <p:cNvSpPr>
            <a:spLocks noChangeArrowheads="1"/>
          </p:cNvSpPr>
          <p:nvPr/>
        </p:nvSpPr>
        <p:spPr bwMode="auto">
          <a:xfrm rot="14317620">
            <a:off x="5246370" y="5143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6" name="Oval 43"/>
          <p:cNvSpPr>
            <a:spLocks noChangeArrowheads="1"/>
          </p:cNvSpPr>
          <p:nvPr/>
        </p:nvSpPr>
        <p:spPr bwMode="auto">
          <a:xfrm rot="14317620">
            <a:off x="5474970" y="50292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" name="Oval 44"/>
          <p:cNvSpPr>
            <a:spLocks noChangeArrowheads="1"/>
          </p:cNvSpPr>
          <p:nvPr/>
        </p:nvSpPr>
        <p:spPr bwMode="auto">
          <a:xfrm rot="14317620">
            <a:off x="6617970" y="4229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" name="Oval 45"/>
          <p:cNvSpPr>
            <a:spLocks noChangeArrowheads="1"/>
          </p:cNvSpPr>
          <p:nvPr/>
        </p:nvSpPr>
        <p:spPr bwMode="auto">
          <a:xfrm rot="14317620">
            <a:off x="6560820" y="4457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9" name="Oval 46"/>
          <p:cNvSpPr>
            <a:spLocks noChangeArrowheads="1"/>
          </p:cNvSpPr>
          <p:nvPr/>
        </p:nvSpPr>
        <p:spPr bwMode="auto">
          <a:xfrm rot="14317620">
            <a:off x="5532120" y="5200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0" name="Oval 47"/>
          <p:cNvSpPr>
            <a:spLocks noChangeArrowheads="1"/>
          </p:cNvSpPr>
          <p:nvPr/>
        </p:nvSpPr>
        <p:spPr bwMode="auto">
          <a:xfrm rot="14317620">
            <a:off x="6332220" y="43434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 rot="14317620">
            <a:off x="6275070" y="49149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2" name="Oval 49"/>
          <p:cNvSpPr>
            <a:spLocks noChangeArrowheads="1"/>
          </p:cNvSpPr>
          <p:nvPr/>
        </p:nvSpPr>
        <p:spPr bwMode="auto">
          <a:xfrm rot="14317620">
            <a:off x="621792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3" name="Oval 50"/>
          <p:cNvSpPr>
            <a:spLocks noChangeArrowheads="1"/>
          </p:cNvSpPr>
          <p:nvPr/>
        </p:nvSpPr>
        <p:spPr bwMode="auto">
          <a:xfrm rot="14317620">
            <a:off x="6446520" y="41148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4" name="Oval 51"/>
          <p:cNvSpPr>
            <a:spLocks noChangeArrowheads="1"/>
          </p:cNvSpPr>
          <p:nvPr/>
        </p:nvSpPr>
        <p:spPr bwMode="auto">
          <a:xfrm rot="14317620">
            <a:off x="5703570" y="4972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95" name="Oval 52"/>
          <p:cNvSpPr>
            <a:spLocks noChangeArrowheads="1"/>
          </p:cNvSpPr>
          <p:nvPr/>
        </p:nvSpPr>
        <p:spPr bwMode="auto">
          <a:xfrm rot="14317620">
            <a:off x="644652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6" name="Oval 53"/>
          <p:cNvSpPr>
            <a:spLocks noChangeArrowheads="1"/>
          </p:cNvSpPr>
          <p:nvPr/>
        </p:nvSpPr>
        <p:spPr bwMode="auto">
          <a:xfrm rot="14317620">
            <a:off x="5989320" y="4857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7" name="Oval 54"/>
          <p:cNvSpPr>
            <a:spLocks noChangeArrowheads="1"/>
          </p:cNvSpPr>
          <p:nvPr/>
        </p:nvSpPr>
        <p:spPr bwMode="auto">
          <a:xfrm rot="14317620">
            <a:off x="5875020" y="5086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4846320" y="42064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99" name="Line 56"/>
          <p:cNvSpPr>
            <a:spLocks noChangeShapeType="1"/>
          </p:cNvSpPr>
          <p:nvPr/>
        </p:nvSpPr>
        <p:spPr bwMode="auto">
          <a:xfrm>
            <a:off x="5189220" y="54864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0" name="Line 57"/>
          <p:cNvSpPr>
            <a:spLocks noChangeShapeType="1"/>
          </p:cNvSpPr>
          <p:nvPr/>
        </p:nvSpPr>
        <p:spPr bwMode="auto">
          <a:xfrm flipH="1">
            <a:off x="5189220" y="268605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1" name="Oval 58"/>
          <p:cNvSpPr>
            <a:spLocks noChangeArrowheads="1"/>
          </p:cNvSpPr>
          <p:nvPr/>
        </p:nvSpPr>
        <p:spPr bwMode="auto">
          <a:xfrm rot="14317620">
            <a:off x="5246370" y="3600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2" name="Oval 59"/>
          <p:cNvSpPr>
            <a:spLocks noChangeArrowheads="1"/>
          </p:cNvSpPr>
          <p:nvPr/>
        </p:nvSpPr>
        <p:spPr bwMode="auto">
          <a:xfrm rot="14317620">
            <a:off x="5417820" y="3371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3" name="Oval 60"/>
          <p:cNvSpPr>
            <a:spLocks noChangeArrowheads="1"/>
          </p:cNvSpPr>
          <p:nvPr/>
        </p:nvSpPr>
        <p:spPr bwMode="auto">
          <a:xfrm rot="14317620">
            <a:off x="6846570" y="32575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4" name="Oval 61"/>
          <p:cNvSpPr>
            <a:spLocks noChangeArrowheads="1"/>
          </p:cNvSpPr>
          <p:nvPr/>
        </p:nvSpPr>
        <p:spPr bwMode="auto">
          <a:xfrm rot="14317620">
            <a:off x="6503670" y="2800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5" name="Oval 62"/>
          <p:cNvSpPr>
            <a:spLocks noChangeArrowheads="1"/>
          </p:cNvSpPr>
          <p:nvPr/>
        </p:nvSpPr>
        <p:spPr bwMode="auto">
          <a:xfrm rot="14317620">
            <a:off x="570357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6" name="Oval 63"/>
          <p:cNvSpPr>
            <a:spLocks noChangeArrowheads="1"/>
          </p:cNvSpPr>
          <p:nvPr/>
        </p:nvSpPr>
        <p:spPr bwMode="auto">
          <a:xfrm rot="14317620">
            <a:off x="6846570" y="3486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7" name="Oval 64"/>
          <p:cNvSpPr>
            <a:spLocks noChangeArrowheads="1"/>
          </p:cNvSpPr>
          <p:nvPr/>
        </p:nvSpPr>
        <p:spPr bwMode="auto">
          <a:xfrm rot="14317620">
            <a:off x="6617970" y="3314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8" name="Oval 65"/>
          <p:cNvSpPr>
            <a:spLocks noChangeArrowheads="1"/>
          </p:cNvSpPr>
          <p:nvPr/>
        </p:nvSpPr>
        <p:spPr bwMode="auto">
          <a:xfrm rot="14317620">
            <a:off x="6275070" y="2914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9" name="Oval 66"/>
          <p:cNvSpPr>
            <a:spLocks noChangeArrowheads="1"/>
          </p:cNvSpPr>
          <p:nvPr/>
        </p:nvSpPr>
        <p:spPr bwMode="auto">
          <a:xfrm rot="14317620">
            <a:off x="5989320" y="2800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0" name="Oval 67"/>
          <p:cNvSpPr>
            <a:spLocks noChangeArrowheads="1"/>
          </p:cNvSpPr>
          <p:nvPr/>
        </p:nvSpPr>
        <p:spPr bwMode="auto">
          <a:xfrm rot="14317620">
            <a:off x="5360670" y="31432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1" name="Oval 68"/>
          <p:cNvSpPr>
            <a:spLocks noChangeArrowheads="1"/>
          </p:cNvSpPr>
          <p:nvPr/>
        </p:nvSpPr>
        <p:spPr bwMode="auto">
          <a:xfrm rot="14317620">
            <a:off x="5532120" y="30289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2" name="Oval 69"/>
          <p:cNvSpPr>
            <a:spLocks noChangeArrowheads="1"/>
          </p:cNvSpPr>
          <p:nvPr/>
        </p:nvSpPr>
        <p:spPr bwMode="auto">
          <a:xfrm rot="14317620">
            <a:off x="5760720" y="316944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13" name="Oval 70"/>
          <p:cNvSpPr>
            <a:spLocks noChangeArrowheads="1"/>
          </p:cNvSpPr>
          <p:nvPr/>
        </p:nvSpPr>
        <p:spPr bwMode="auto">
          <a:xfrm rot="14317620">
            <a:off x="644652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4" name="Oval 71"/>
          <p:cNvSpPr>
            <a:spLocks noChangeArrowheads="1"/>
          </p:cNvSpPr>
          <p:nvPr/>
        </p:nvSpPr>
        <p:spPr bwMode="auto">
          <a:xfrm rot="14317620">
            <a:off x="6046470" y="30289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5" name="Oval 72"/>
          <p:cNvSpPr>
            <a:spLocks noChangeArrowheads="1"/>
          </p:cNvSpPr>
          <p:nvPr/>
        </p:nvSpPr>
        <p:spPr bwMode="auto">
          <a:xfrm rot="14317620">
            <a:off x="6217920" y="2686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6" name="Text Box 73"/>
          <p:cNvSpPr txBox="1">
            <a:spLocks noChangeArrowheads="1"/>
          </p:cNvSpPr>
          <p:nvPr/>
        </p:nvSpPr>
        <p:spPr bwMode="auto">
          <a:xfrm>
            <a:off x="4846320" y="25491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117" name="Line 74"/>
          <p:cNvSpPr>
            <a:spLocks noChangeShapeType="1"/>
          </p:cNvSpPr>
          <p:nvPr/>
        </p:nvSpPr>
        <p:spPr bwMode="auto">
          <a:xfrm>
            <a:off x="5189220" y="382905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8" name="Oval 75"/>
          <p:cNvSpPr>
            <a:spLocks noChangeArrowheads="1"/>
          </p:cNvSpPr>
          <p:nvPr/>
        </p:nvSpPr>
        <p:spPr bwMode="auto">
          <a:xfrm rot="14317620">
            <a:off x="667512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9" name="Text Box 76"/>
          <p:cNvSpPr txBox="1">
            <a:spLocks noChangeArrowheads="1"/>
          </p:cNvSpPr>
          <p:nvPr/>
        </p:nvSpPr>
        <p:spPr bwMode="auto">
          <a:xfrm>
            <a:off x="6885861" y="37492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120" name="Text Box 77"/>
          <p:cNvSpPr txBox="1">
            <a:spLocks noChangeArrowheads="1"/>
          </p:cNvSpPr>
          <p:nvPr/>
        </p:nvSpPr>
        <p:spPr bwMode="auto">
          <a:xfrm>
            <a:off x="6172200" y="54066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121" name="Text Box 79"/>
          <p:cNvSpPr txBox="1">
            <a:spLocks noChangeArrowheads="1"/>
          </p:cNvSpPr>
          <p:nvPr/>
        </p:nvSpPr>
        <p:spPr bwMode="auto">
          <a:xfrm>
            <a:off x="5100066" y="1995678"/>
            <a:ext cx="2400300" cy="55399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 dirty="0"/>
              <a:t>Curvilinear relationships</a:t>
            </a:r>
          </a:p>
        </p:txBody>
      </p:sp>
      <p:sp>
        <p:nvSpPr>
          <p:cNvPr id="122" name="Freeform 83"/>
          <p:cNvSpPr>
            <a:spLocks/>
          </p:cNvSpPr>
          <p:nvPr/>
        </p:nvSpPr>
        <p:spPr bwMode="auto">
          <a:xfrm>
            <a:off x="5303520" y="2876550"/>
            <a:ext cx="1657350" cy="838200"/>
          </a:xfrm>
          <a:custGeom>
            <a:avLst/>
            <a:gdLst>
              <a:gd name="T0" fmla="*/ 0 w 1392"/>
              <a:gd name="T1" fmla="*/ 1774190178 h 704"/>
              <a:gd name="T2" fmla="*/ 1814512657 w 1392"/>
              <a:gd name="T3" fmla="*/ 80644997 h 704"/>
              <a:gd name="T4" fmla="*/ 2147483647 w 1392"/>
              <a:gd name="T5" fmla="*/ 1290319949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23" name="Freeform 84"/>
          <p:cNvSpPr>
            <a:spLocks/>
          </p:cNvSpPr>
          <p:nvPr/>
        </p:nvSpPr>
        <p:spPr bwMode="auto">
          <a:xfrm>
            <a:off x="5303520" y="4171950"/>
            <a:ext cx="1371600" cy="1085850"/>
          </a:xfrm>
          <a:custGeom>
            <a:avLst/>
            <a:gdLst>
              <a:gd name="T0" fmla="*/ 0 w 1152"/>
              <a:gd name="T1" fmla="*/ 2147483647 h 912"/>
              <a:gd name="T2" fmla="*/ 2056447422 w 1152"/>
              <a:gd name="T3" fmla="*/ 1572577476 h 912"/>
              <a:gd name="T4" fmla="*/ 2147483647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82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/>
      <p:bldP spid="120" grpId="0"/>
      <p:bldP spid="121" grpId="0" animBg="1"/>
      <p:bldP spid="122" grpId="0" animBg="1"/>
      <p:bldP spid="12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78680" y="3529584"/>
            <a:ext cx="8091584" cy="1700784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33806" y="308610"/>
            <a:ext cx="7971282" cy="8001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Are Individual Variables Significant?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0946" y="1207056"/>
            <a:ext cx="8250174" cy="33992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Use t tests of individual variable slopes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Shows if there is a linear relationship between the variable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 and Y holding constant the effects of other X variables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Hypotheses:</a:t>
            </a:r>
          </a:p>
          <a:p>
            <a:pPr lvl="1">
              <a:spcBef>
                <a:spcPct val="40000"/>
              </a:spcBef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= 0 (no linear relationship)</a:t>
            </a:r>
          </a:p>
          <a:p>
            <a:pPr lvl="1">
              <a:spcBef>
                <a:spcPct val="40000"/>
              </a:spcBef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≠ 0  (linear relationship does exist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		 between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and Y)</a:t>
            </a:r>
          </a:p>
        </p:txBody>
      </p:sp>
    </p:spTree>
    <p:extLst>
      <p:ext uri="{BB962C8B-B14F-4D97-AF65-F5344CB8AC3E}">
        <p14:creationId xmlns:p14="http://schemas.microsoft.com/office/powerpoint/2010/main" val="20997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288060" y="4648295"/>
            <a:ext cx="1657350" cy="3429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 err="1"/>
              <a:t>d</a:t>
            </a:r>
            <a:r>
              <a:rPr lang="en-US" altLang="en-US" sz="3200" dirty="0" err="1" smtClean="0"/>
              <a:t>f</a:t>
            </a:r>
            <a:r>
              <a:rPr lang="en-US" altLang="en-US" sz="3200" dirty="0" smtClean="0"/>
              <a:t>=n-k-1</a:t>
            </a:r>
            <a:endParaRPr lang="en-US" altLang="en-US" sz="32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44118" y="445770"/>
            <a:ext cx="7888986" cy="123672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Are Individual Variables Significant?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3736" y="1527096"/>
            <a:ext cx="8705088" cy="25419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 = 0 (no linear relationship between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and Y)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</a:t>
            </a:r>
            <a:r>
              <a:rPr lang="el-GR" altLang="en-US" sz="2800" dirty="0"/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≠ 0  (linear relationship does </a:t>
            </a:r>
            <a:r>
              <a:rPr lang="en-US" altLang="en-US" sz="2800" dirty="0" smtClean="0"/>
              <a:t>exist between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and Y)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Test Statistic: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							</a:t>
            </a:r>
            <a:endParaRPr lang="en-US" altLang="en-US" sz="1875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71676"/>
              </p:ext>
            </p:extLst>
          </p:nvPr>
        </p:nvGraphicFramePr>
        <p:xfrm>
          <a:off x="1485901" y="4119563"/>
          <a:ext cx="2469356" cy="136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3" imgW="901309" imgH="495085" progId="Equation.3">
                  <p:embed/>
                </p:oleObj>
              </mc:Choice>
              <mc:Fallback>
                <p:oleObj name="Equation" r:id="rId3" imgW="90130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4119563"/>
                        <a:ext cx="2469356" cy="136088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73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H="1">
            <a:off x="228600" y="3086100"/>
            <a:ext cx="1371600" cy="805991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/>
              <a:t>d.f. = 15-2-1 = 12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a"/>
            </a:pPr>
            <a:r>
              <a:rPr lang="en-US" altLang="en-US" sz="1200" b="1">
                <a:sym typeface="Symbol" panose="05050102010706020507" pitchFamily="18" charset="2"/>
              </a:rPr>
              <a:t> = .05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1200" b="1">
                <a:sym typeface="Symbol" panose="05050102010706020507" pitchFamily="18" charset="2"/>
              </a:rPr>
              <a:t>t</a:t>
            </a:r>
            <a:r>
              <a:rPr lang="en-US" altLang="en-US" sz="1200" b="1" baseline="-25000">
                <a:sym typeface="Symbol" panose="05050102010706020507" pitchFamily="18" charset="2"/>
              </a:rPr>
              <a:t>/2 </a:t>
            </a:r>
            <a:r>
              <a:rPr lang="en-US" altLang="en-US" sz="1200" b="1">
                <a:sym typeface="Symbol" panose="05050102010706020507" pitchFamily="18" charset="2"/>
              </a:rPr>
              <a:t>= 2.1788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8600" y="2171700"/>
            <a:ext cx="1314450" cy="857250"/>
          </a:xfrm>
          <a:prstGeom prst="rect">
            <a:avLst/>
          </a:prstGeom>
          <a:solidFill>
            <a:srgbClr val="FDE0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lIns="67866" tIns="33338" rIns="67866" bIns="333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</a:t>
            </a:r>
            <a:r>
              <a:rPr lang="en-US" altLang="en-US" sz="1800" baseline="-25000"/>
              <a:t>0</a:t>
            </a:r>
            <a:r>
              <a:rPr lang="en-US" altLang="en-US" sz="1800"/>
              <a:t>: </a:t>
            </a:r>
            <a:r>
              <a:rPr lang="el-GR" altLang="en-US" sz="1800"/>
              <a:t>β</a:t>
            </a:r>
            <a:r>
              <a:rPr lang="en-US" altLang="en-US" sz="1800" baseline="-25000"/>
              <a:t>j</a:t>
            </a:r>
            <a:r>
              <a:rPr lang="en-US" altLang="en-US" sz="1800"/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H</a:t>
            </a:r>
            <a:r>
              <a:rPr lang="en-US" altLang="en-US" sz="1800" baseline="-25000"/>
              <a:t>1</a:t>
            </a:r>
            <a:r>
              <a:rPr lang="en-US" altLang="en-US" sz="1800"/>
              <a:t>: </a:t>
            </a:r>
            <a:r>
              <a:rPr lang="el-GR" altLang="en-US" sz="1800"/>
              <a:t>β</a:t>
            </a:r>
            <a:r>
              <a:rPr lang="en-US" altLang="en-US" sz="1800" baseline="-25000"/>
              <a:t>j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00300" y="3314700"/>
            <a:ext cx="4171950" cy="628650"/>
          </a:xfrm>
          <a:prstGeom prst="rect">
            <a:avLst/>
          </a:prstGeom>
          <a:solidFill>
            <a:srgbClr val="C7DAF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7866" tIns="33338" rIns="67866" bIns="33338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/>
              <a:t>The test statistic for each variable falls in the rejection region (p-values &lt; .05)</a:t>
            </a:r>
            <a:endParaRPr lang="en-US" altLang="en-US" sz="1800" b="1">
              <a:solidFill>
                <a:schemeClr val="hlink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00450" y="4857750"/>
            <a:ext cx="5433822" cy="135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There is evidence that both Price and Advertising affect pie sales at </a:t>
            </a:r>
            <a:r>
              <a:rPr lang="en-US" altLang="en-US" sz="2800" b="1" dirty="0"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sym typeface="Symbol" panose="05050102010706020507" pitchFamily="18" charset="2"/>
              </a:rPr>
              <a:t> = .05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600450" y="4286251"/>
            <a:ext cx="2978944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Reject H</a:t>
            </a:r>
            <a:r>
              <a:rPr lang="en-US" altLang="en-US" sz="1800" baseline="-25000" dirty="0"/>
              <a:t>0 </a:t>
            </a:r>
            <a:r>
              <a:rPr lang="en-US" altLang="en-US" sz="1800" dirty="0"/>
              <a:t>for each variable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3086100" y="3943350"/>
            <a:ext cx="3429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 b="1" dirty="0"/>
              <a:t>Decision: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100" b="1" dirty="0"/>
              <a:t>Conclusion: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1771650" y="5543550"/>
            <a:ext cx="685800" cy="17145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571500" y="5543550"/>
            <a:ext cx="800100" cy="17145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2286000" y="5143500"/>
            <a:ext cx="742950" cy="415498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228600" y="5143500"/>
            <a:ext cx="742950" cy="415498"/>
          </a:xfrm>
          <a:prstGeom prst="rect">
            <a:avLst/>
          </a:prstGeom>
          <a:solidFill>
            <a:srgbClr val="FAFEB4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14" name="Freeform 40"/>
          <p:cNvSpPr>
            <a:spLocks/>
          </p:cNvSpPr>
          <p:nvPr/>
        </p:nvSpPr>
        <p:spPr bwMode="auto">
          <a:xfrm>
            <a:off x="2110979" y="4552951"/>
            <a:ext cx="638175" cy="421481"/>
          </a:xfrm>
          <a:custGeom>
            <a:avLst/>
            <a:gdLst>
              <a:gd name="T0" fmla="*/ 1350803532 w 536"/>
              <a:gd name="T1" fmla="*/ 884575729 h 354"/>
              <a:gd name="T2" fmla="*/ 1348284170 w 536"/>
              <a:gd name="T3" fmla="*/ 786288677 h 354"/>
              <a:gd name="T4" fmla="*/ 793848262 w 536"/>
              <a:gd name="T5" fmla="*/ 688003411 h 354"/>
              <a:gd name="T6" fmla="*/ 473789358 w 536"/>
              <a:gd name="T7" fmla="*/ 524192518 h 354"/>
              <a:gd name="T8" fmla="*/ 294857452 w 536"/>
              <a:gd name="T9" fmla="*/ 385584666 h 354"/>
              <a:gd name="T10" fmla="*/ 7559675 w 536"/>
              <a:gd name="T11" fmla="*/ 0 h 354"/>
              <a:gd name="T12" fmla="*/ 0 w 536"/>
              <a:gd name="T13" fmla="*/ 892135402 h 354"/>
              <a:gd name="T14" fmla="*/ 1328122929 w 536"/>
              <a:gd name="T15" fmla="*/ 884575729 h 354"/>
              <a:gd name="T16" fmla="*/ 1328122929 w 536"/>
              <a:gd name="T17" fmla="*/ 874495108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6"/>
              <a:gd name="T28" fmla="*/ 0 h 354"/>
              <a:gd name="T29" fmla="*/ 536 w 536"/>
              <a:gd name="T30" fmla="*/ 354 h 3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Freeform 41"/>
          <p:cNvSpPr>
            <a:spLocks/>
          </p:cNvSpPr>
          <p:nvPr/>
        </p:nvSpPr>
        <p:spPr bwMode="auto">
          <a:xfrm>
            <a:off x="388144" y="4602956"/>
            <a:ext cx="640556" cy="371475"/>
          </a:xfrm>
          <a:custGeom>
            <a:avLst/>
            <a:gdLst>
              <a:gd name="T0" fmla="*/ 0 w 538"/>
              <a:gd name="T1" fmla="*/ 786288641 h 312"/>
              <a:gd name="T2" fmla="*/ 0 w 538"/>
              <a:gd name="T3" fmla="*/ 672882448 h 312"/>
              <a:gd name="T4" fmla="*/ 551913373 w 538"/>
              <a:gd name="T5" fmla="*/ 592235892 h 312"/>
              <a:gd name="T6" fmla="*/ 831651384 w 538"/>
              <a:gd name="T7" fmla="*/ 478829699 h 312"/>
              <a:gd name="T8" fmla="*/ 1015622111 w 538"/>
              <a:gd name="T9" fmla="*/ 355342785 h 312"/>
              <a:gd name="T10" fmla="*/ 1353324483 w 538"/>
              <a:gd name="T11" fmla="*/ 0 h 312"/>
              <a:gd name="T12" fmla="*/ 1355843844 w 538"/>
              <a:gd name="T13" fmla="*/ 778728969 h 312"/>
              <a:gd name="T14" fmla="*/ 45362804 w 538"/>
              <a:gd name="T15" fmla="*/ 778728969 h 312"/>
              <a:gd name="T16" fmla="*/ 45362804 w 538"/>
              <a:gd name="T17" fmla="*/ 76864834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8"/>
              <a:gd name="T28" fmla="*/ 0 h 312"/>
              <a:gd name="T29" fmla="*/ 538 w 53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6" name="Freeform 42"/>
          <p:cNvSpPr>
            <a:spLocks/>
          </p:cNvSpPr>
          <p:nvPr/>
        </p:nvSpPr>
        <p:spPr bwMode="auto">
          <a:xfrm>
            <a:off x="400050" y="3943350"/>
            <a:ext cx="1200150" cy="971550"/>
          </a:xfrm>
          <a:custGeom>
            <a:avLst/>
            <a:gdLst>
              <a:gd name="T0" fmla="*/ 0 w 600"/>
              <a:gd name="T1" fmla="*/ 2147483647 h 576"/>
              <a:gd name="T2" fmla="*/ 448111991 w 600"/>
              <a:gd name="T3" fmla="*/ 2147483647 h 576"/>
              <a:gd name="T4" fmla="*/ 675724347 w 600"/>
              <a:gd name="T5" fmla="*/ 2147483647 h 576"/>
              <a:gd name="T6" fmla="*/ 903336869 w 600"/>
              <a:gd name="T7" fmla="*/ 2147483647 h 576"/>
              <a:gd name="T8" fmla="*/ 1123836338 w 600"/>
              <a:gd name="T9" fmla="*/ 2147483647 h 576"/>
              <a:gd name="T10" fmla="*/ 1351448693 w 600"/>
              <a:gd name="T11" fmla="*/ 2147483647 h 576"/>
              <a:gd name="T12" fmla="*/ 1579061382 w 600"/>
              <a:gd name="T13" fmla="*/ 2147483647 h 576"/>
              <a:gd name="T14" fmla="*/ 2020060321 w 600"/>
              <a:gd name="T15" fmla="*/ 2147483647 h 576"/>
              <a:gd name="T16" fmla="*/ 2147483647 w 600"/>
              <a:gd name="T17" fmla="*/ 1709541017 h 576"/>
              <a:gd name="T18" fmla="*/ 2147483647 w 600"/>
              <a:gd name="T19" fmla="*/ 1132950794 h 576"/>
              <a:gd name="T20" fmla="*/ 2147483647 w 600"/>
              <a:gd name="T21" fmla="*/ 844654698 h 576"/>
              <a:gd name="T22" fmla="*/ 2147483647 w 600"/>
              <a:gd name="T23" fmla="*/ 576590083 h 576"/>
              <a:gd name="T24" fmla="*/ 2147483647 w 600"/>
              <a:gd name="T25" fmla="*/ 338873039 h 576"/>
              <a:gd name="T26" fmla="*/ 2147483647 w 600"/>
              <a:gd name="T27" fmla="*/ 156792881 h 576"/>
              <a:gd name="T28" fmla="*/ 2147483647 w 600"/>
              <a:gd name="T29" fmla="*/ 40463259 h 576"/>
              <a:gd name="T30" fmla="*/ 2147483647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00"/>
              <a:gd name="T49" fmla="*/ 0 h 576"/>
              <a:gd name="T50" fmla="*/ 600 w 600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Freeform 43"/>
          <p:cNvSpPr>
            <a:spLocks/>
          </p:cNvSpPr>
          <p:nvPr/>
        </p:nvSpPr>
        <p:spPr bwMode="auto">
          <a:xfrm>
            <a:off x="1600200" y="3943350"/>
            <a:ext cx="1143000" cy="971550"/>
          </a:xfrm>
          <a:custGeom>
            <a:avLst/>
            <a:gdLst>
              <a:gd name="T0" fmla="*/ 2147483647 w 576"/>
              <a:gd name="T1" fmla="*/ 2147483647 h 576"/>
              <a:gd name="T2" fmla="*/ 2147483647 w 576"/>
              <a:gd name="T3" fmla="*/ 2147483647 h 576"/>
              <a:gd name="T4" fmla="*/ 2147483647 w 576"/>
              <a:gd name="T5" fmla="*/ 2147483647 h 576"/>
              <a:gd name="T6" fmla="*/ 2147483647 w 576"/>
              <a:gd name="T7" fmla="*/ 2147483647 h 576"/>
              <a:gd name="T8" fmla="*/ 2147483647 w 576"/>
              <a:gd name="T9" fmla="*/ 2147483647 h 576"/>
              <a:gd name="T10" fmla="*/ 2147483647 w 576"/>
              <a:gd name="T11" fmla="*/ 2147483647 h 576"/>
              <a:gd name="T12" fmla="*/ 2147483647 w 576"/>
              <a:gd name="T13" fmla="*/ 2147483647 h 576"/>
              <a:gd name="T14" fmla="*/ 2121129950 w 576"/>
              <a:gd name="T15" fmla="*/ 2147483647 h 576"/>
              <a:gd name="T16" fmla="*/ 1694105860 w 576"/>
              <a:gd name="T17" fmla="*/ 1709541017 h 576"/>
              <a:gd name="T18" fmla="*/ 1274079666 w 576"/>
              <a:gd name="T19" fmla="*/ 1132950794 h 576"/>
              <a:gd name="T20" fmla="*/ 1057065862 w 576"/>
              <a:gd name="T21" fmla="*/ 844654698 h 576"/>
              <a:gd name="T22" fmla="*/ 840052058 w 576"/>
              <a:gd name="T23" fmla="*/ 576590083 h 576"/>
              <a:gd name="T24" fmla="*/ 637039833 w 576"/>
              <a:gd name="T25" fmla="*/ 338873039 h 576"/>
              <a:gd name="T26" fmla="*/ 420026029 w 576"/>
              <a:gd name="T27" fmla="*/ 156792881 h 576"/>
              <a:gd name="T28" fmla="*/ 210013015 w 576"/>
              <a:gd name="T29" fmla="*/ 40463259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6"/>
              <a:gd name="T49" fmla="*/ 0 h 576"/>
              <a:gd name="T50" fmla="*/ 576 w 576"/>
              <a:gd name="T51" fmla="*/ 576 h 57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42900" y="4972050"/>
            <a:ext cx="240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42950" y="4572000"/>
            <a:ext cx="1714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 flipH="1">
            <a:off x="285750" y="4343400"/>
            <a:ext cx="800100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Symbol" panose="05050102010706020507" pitchFamily="18" charset="2"/>
              </a:rPr>
              <a:t>a</a:t>
            </a:r>
            <a:r>
              <a:rPr lang="en-US" altLang="en-US" sz="1200"/>
              <a:t>/2=.025</a:t>
            </a: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1600200" y="3943350"/>
            <a:ext cx="0" cy="1028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>
            <a:off x="1028700" y="5029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742950" y="5200650"/>
            <a:ext cx="514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-t</a:t>
            </a:r>
            <a:r>
              <a:rPr lang="el-GR" altLang="en-US" sz="1500" baseline="-25000"/>
              <a:t>α</a:t>
            </a:r>
            <a:r>
              <a:rPr lang="en-US" altLang="en-US" sz="1500" baseline="-25000"/>
              <a:t>/2</a:t>
            </a:r>
            <a:endParaRPr lang="el-GR" altLang="en-US" sz="1500" baseline="-25000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1028700" y="5143500"/>
            <a:ext cx="108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971550" y="5143500"/>
            <a:ext cx="11430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50"/>
              <a:t>Do not reject H</a:t>
            </a:r>
            <a:r>
              <a:rPr lang="en-US" altLang="en-US" sz="1050" baseline="-25000"/>
              <a:t>0</a:t>
            </a:r>
          </a:p>
        </p:txBody>
      </p:sp>
      <p:sp>
        <p:nvSpPr>
          <p:cNvPr id="26" name="Line 52"/>
          <p:cNvSpPr>
            <a:spLocks noChangeShapeType="1"/>
          </p:cNvSpPr>
          <p:nvPr/>
        </p:nvSpPr>
        <p:spPr bwMode="auto">
          <a:xfrm>
            <a:off x="171450" y="5143500"/>
            <a:ext cx="857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1428750" y="5314950"/>
            <a:ext cx="3429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350"/>
              <a:t>0</a:t>
            </a:r>
            <a:endParaRPr lang="el-GR" altLang="en-US" sz="1350" baseline="-25000"/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1943100" y="5200650"/>
            <a:ext cx="457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t</a:t>
            </a:r>
            <a:r>
              <a:rPr lang="el-GR" altLang="en-US" sz="1500" baseline="-25000"/>
              <a:t>α</a:t>
            </a:r>
            <a:r>
              <a:rPr lang="en-US" altLang="en-US" sz="1500" baseline="-25000"/>
              <a:t>/2</a:t>
            </a:r>
            <a:endParaRPr lang="el-GR" altLang="en-US" sz="1500" baseline="-25000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2114550" y="5029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" name="Freeform 56"/>
          <p:cNvSpPr>
            <a:spLocks/>
          </p:cNvSpPr>
          <p:nvPr/>
        </p:nvSpPr>
        <p:spPr bwMode="auto">
          <a:xfrm>
            <a:off x="2228850" y="4549378"/>
            <a:ext cx="153591" cy="308372"/>
          </a:xfrm>
          <a:custGeom>
            <a:avLst/>
            <a:gdLst>
              <a:gd name="T0" fmla="*/ 873710925 w 48"/>
              <a:gd name="T1" fmla="*/ 0 h 249"/>
              <a:gd name="T2" fmla="*/ 0 w 48"/>
              <a:gd name="T3" fmla="*/ 678932531 h 249"/>
              <a:gd name="T4" fmla="*/ 0 60000 65536"/>
              <a:gd name="T5" fmla="*/ 0 60000 65536"/>
              <a:gd name="T6" fmla="*/ 0 w 48"/>
              <a:gd name="T7" fmla="*/ 0 h 249"/>
              <a:gd name="T8" fmla="*/ 48 w 48"/>
              <a:gd name="T9" fmla="*/ 249 h 2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 flipH="1">
            <a:off x="2171700" y="4343400"/>
            <a:ext cx="914400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latin typeface="Symbol" panose="05050102010706020507" pitchFamily="18" charset="2"/>
              </a:rPr>
              <a:t>a</a:t>
            </a:r>
            <a:r>
              <a:rPr lang="en-US" altLang="en-US" sz="1200"/>
              <a:t>/2=.025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 flipH="1">
            <a:off x="571500" y="5486400"/>
            <a:ext cx="9144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-2.1788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 flipH="1">
            <a:off x="1771650" y="5486400"/>
            <a:ext cx="91440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2.1788</a:t>
            </a:r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>
            <a:off x="2114550" y="5143500"/>
            <a:ext cx="1028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 sz="1350"/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849660" y="1284804"/>
            <a:ext cx="7129748" cy="1384995"/>
          </a:xfrm>
          <a:prstGeom prst="rect">
            <a:avLst/>
          </a:prstGeom>
          <a:solidFill>
            <a:srgbClr val="FDE0BD"/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For Price 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5000" dirty="0" err="1">
                <a:solidFill>
                  <a:srgbClr val="FF0000"/>
                </a:solidFill>
              </a:rPr>
              <a:t>STAT</a:t>
            </a:r>
            <a:r>
              <a:rPr lang="en-US" altLang="en-US" b="1" dirty="0">
                <a:solidFill>
                  <a:srgbClr val="FF0000"/>
                </a:solidFill>
              </a:rPr>
              <a:t> = -2.306, with p-value .0398</a:t>
            </a:r>
          </a:p>
          <a:p>
            <a:pPr eaLnBrk="1" hangingPunct="1">
              <a:spcBef>
                <a:spcPct val="25000"/>
              </a:spcBef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For Advertising 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5000" dirty="0" err="1">
                <a:solidFill>
                  <a:srgbClr val="FF0000"/>
                </a:solidFill>
              </a:rPr>
              <a:t>STAT</a:t>
            </a:r>
            <a:r>
              <a:rPr lang="en-US" altLang="en-US" b="1" baseline="-25000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= 2.855, with p-value .0145</a:t>
            </a:r>
          </a:p>
        </p:txBody>
      </p:sp>
      <p:sp>
        <p:nvSpPr>
          <p:cNvPr id="36" name="Rectangle 129"/>
          <p:cNvSpPr txBox="1">
            <a:spLocks noChangeArrowheads="1"/>
          </p:cNvSpPr>
          <p:nvPr/>
        </p:nvSpPr>
        <p:spPr>
          <a:xfrm>
            <a:off x="877824" y="0"/>
            <a:ext cx="7772400" cy="8001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Are Individual Variables Significant?  </a:t>
            </a:r>
          </a:p>
        </p:txBody>
      </p:sp>
      <p:graphicFrame>
        <p:nvGraphicFramePr>
          <p:cNvPr id="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740464"/>
              </p:ext>
            </p:extLst>
          </p:nvPr>
        </p:nvGraphicFramePr>
        <p:xfrm>
          <a:off x="1624078" y="786384"/>
          <a:ext cx="6483221" cy="38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Equation" r:id="rId3" imgW="3416040" imgH="203040" progId="Equation.3">
                  <p:embed/>
                </p:oleObj>
              </mc:Choice>
              <mc:Fallback>
                <p:oleObj name="Equation" r:id="rId3" imgW="3416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78" y="786384"/>
                        <a:ext cx="6483221" cy="38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4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4592" y="185166"/>
            <a:ext cx="8897112" cy="100355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Confidence Interval </a:t>
            </a:r>
            <a:r>
              <a:rPr lang="en-US" altLang="en-US" sz="4000" b="1" dirty="0" smtClean="0">
                <a:solidFill>
                  <a:srgbClr val="FF0000"/>
                </a:solidFill>
              </a:rPr>
              <a:t>Estimate for </a:t>
            </a:r>
            <a:r>
              <a:rPr lang="en-US" altLang="en-US" sz="4000" b="1" dirty="0">
                <a:solidFill>
                  <a:srgbClr val="FF0000"/>
                </a:solidFill>
              </a:rPr>
              <a:t>the Slope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71600" y="1300735"/>
            <a:ext cx="548521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Confidence interval for the population slope </a:t>
            </a:r>
            <a:r>
              <a:rPr lang="el-GR" altLang="en-US" sz="1800" dirty="0"/>
              <a:t>β</a:t>
            </a:r>
            <a:r>
              <a:rPr lang="en-US" altLang="en-US" sz="1800" baseline="-25000" dirty="0"/>
              <a:t>j </a:t>
            </a:r>
            <a:endParaRPr lang="en-US" altLang="en-US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8650" y="3911346"/>
            <a:ext cx="8204454" cy="2837316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folHlink"/>
                </a:solidFill>
              </a:rPr>
              <a:t>Example:</a:t>
            </a:r>
            <a:r>
              <a:rPr lang="en-US" altLang="en-US" dirty="0"/>
              <a:t> Form a 95% confidence interval for the effect of changes in price (X</a:t>
            </a:r>
            <a:r>
              <a:rPr lang="en-US" altLang="en-US" baseline="-25000" dirty="0"/>
              <a:t>1</a:t>
            </a:r>
            <a:r>
              <a:rPr lang="en-US" altLang="en-US" dirty="0"/>
              <a:t>) on pie sales: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-24.975 ± (2.1788)(10.832)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So the interval is  (-48.576  ,  -1.374)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(This interval does not contain zero, so price has a significant effect on sales)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77274"/>
              </p:ext>
            </p:extLst>
          </p:nvPr>
        </p:nvGraphicFramePr>
        <p:xfrm>
          <a:off x="2254615" y="1870901"/>
          <a:ext cx="2100263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3" imgW="761669" imgH="266584" progId="Equation.3">
                  <p:embed/>
                </p:oleObj>
              </mc:Choice>
              <mc:Fallback>
                <p:oleObj name="Equation" r:id="rId3" imgW="76166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615" y="1870901"/>
                        <a:ext cx="2100263" cy="731044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12259"/>
              </p:ext>
            </p:extLst>
          </p:nvPr>
        </p:nvGraphicFramePr>
        <p:xfrm>
          <a:off x="1074420" y="2862072"/>
          <a:ext cx="3199210" cy="956550"/>
        </p:xfrm>
        <a:graphic>
          <a:graphicData uri="http://schemas.openxmlformats.org/drawingml/2006/table">
            <a:tbl>
              <a:tblPr/>
              <a:tblGrid>
                <a:gridCol w="1279922"/>
                <a:gridCol w="871538"/>
                <a:gridCol w="104775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Coefficients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Standard Error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410">
                <a:tc>
                  <a:txBody>
                    <a:bodyPr/>
                    <a:lstStyle/>
                    <a:p>
                      <a:pPr marL="0" marR="0" lvl="0" indent="0" algn="l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Intercept</a:t>
                      </a: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306.52619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114.25389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410">
                <a:tc>
                  <a:txBody>
                    <a:bodyPr/>
                    <a:lstStyle/>
                    <a:p>
                      <a:pPr marL="0" marR="0" lvl="0" indent="0" algn="l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Price</a:t>
                      </a: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-24.97509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10.83213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227410">
                <a:tc>
                  <a:txBody>
                    <a:bodyPr/>
                    <a:lstStyle/>
                    <a:p>
                      <a:pPr marL="0" marR="0" lvl="0" indent="0" algn="l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Advertising</a:t>
                      </a:r>
                    </a:p>
                  </a:txBody>
                  <a:tcPr marL="68580" marR="68580" marT="34290" marB="3429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74.13096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25.96732</a:t>
                      </a:r>
                    </a:p>
                  </a:txBody>
                  <a:tcPr marL="68580" marR="68580" marT="34290" marB="342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</a:tbl>
          </a:graphicData>
        </a:graphic>
      </p:graphicFrame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4469416" y="1924813"/>
            <a:ext cx="3577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where t has </a:t>
            </a:r>
            <a:r>
              <a:rPr lang="en-US" altLang="en-US" sz="2000" dirty="0" smtClean="0"/>
              <a:t>(</a:t>
            </a:r>
            <a:r>
              <a:rPr lang="en-US" altLang="en-US" sz="2000" dirty="0"/>
              <a:t>n – k – 1) </a:t>
            </a:r>
            <a:r>
              <a:rPr lang="en-US" altLang="en-US" sz="2000" dirty="0" err="1"/>
              <a:t>d.f.</a:t>
            </a:r>
            <a:endParaRPr lang="en-US" altLang="en-US" sz="2000" dirty="0"/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2315718" y="3326130"/>
            <a:ext cx="2000250" cy="3429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AutoShape 54"/>
          <p:cNvSpPr>
            <a:spLocks noChangeArrowheads="1"/>
          </p:cNvSpPr>
          <p:nvPr/>
        </p:nvSpPr>
        <p:spPr bwMode="auto">
          <a:xfrm rot="7173994">
            <a:off x="4279963" y="3590735"/>
            <a:ext cx="383381" cy="297656"/>
          </a:xfrm>
          <a:custGeom>
            <a:avLst/>
            <a:gdLst>
              <a:gd name="T0" fmla="*/ 200480017 w 21600"/>
              <a:gd name="T1" fmla="*/ 0 h 21600"/>
              <a:gd name="T2" fmla="*/ 200480017 w 21600"/>
              <a:gd name="T3" fmla="*/ 75415685 h 21600"/>
              <a:gd name="T4" fmla="*/ 42903103 w 21600"/>
              <a:gd name="T5" fmla="*/ 133984180 h 21600"/>
              <a:gd name="T6" fmla="*/ 286286579 w 21600"/>
              <a:gd name="T7" fmla="*/ 3770800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4686300" y="3429000"/>
            <a:ext cx="4265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 sz="2000" dirty="0"/>
              <a:t>Here,  t </a:t>
            </a:r>
            <a:r>
              <a:rPr lang="en-US" altLang="en-US" sz="2000" dirty="0" smtClean="0"/>
              <a:t>has (15 </a:t>
            </a:r>
            <a:r>
              <a:rPr lang="en-US" altLang="en-US" sz="2000" dirty="0"/>
              <a:t>– 2 – 1) = 12  </a:t>
            </a:r>
            <a:r>
              <a:rPr lang="en-US" altLang="en-US" sz="2000" dirty="0" err="1"/>
              <a:t>d.f</a:t>
            </a:r>
            <a:r>
              <a:rPr lang="en-US" altLang="en-US" sz="1500" dirty="0" err="1"/>
              <a:t>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008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3876" y="187452"/>
            <a:ext cx="617220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Qualitative Predictors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2057400"/>
            <a:ext cx="8572500" cy="365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How do you stick “men” and “women” (category listings) into a regression equation?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Code them as indicator variables (dummy variables)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For example we can “code” Males=0 and Females=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95628" y="370332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Interpretation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" y="1074420"/>
            <a:ext cx="8759952" cy="4494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Suppose we want to include income and gender.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Two genders (male and female). Let                                 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then the regression equation is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>
              <a:sym typeface="Symbol" pitchFamily="18" charset="2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/>
              <a:t> is the average extra balance each month that females have for given income level. Males are the “baseline”.</a:t>
            </a:r>
          </a:p>
          <a:p>
            <a:pPr>
              <a:buFont typeface="Wingdings" charset="2"/>
              <a:buChar char="Ø"/>
            </a:pPr>
            <a:endParaRPr lang="en-US" sz="2100" dirty="0"/>
          </a:p>
          <a:p>
            <a:pPr>
              <a:buFont typeface="Wingdings" charset="2"/>
              <a:buChar char="Ø"/>
            </a:pPr>
            <a:endParaRPr lang="en-US" sz="2100" dirty="0"/>
          </a:p>
          <a:p>
            <a:endParaRPr lang="en-US" sz="21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36741"/>
              </p:ext>
            </p:extLst>
          </p:nvPr>
        </p:nvGraphicFramePr>
        <p:xfrm>
          <a:off x="1760902" y="2103120"/>
          <a:ext cx="319141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3" imgW="1828800" imgH="495300" progId="Equation.3">
                  <p:embed/>
                </p:oleObj>
              </mc:Choice>
              <mc:Fallback>
                <p:oleObj name="Equation" r:id="rId3" imgW="1828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902" y="2103120"/>
                        <a:ext cx="3191410" cy="8686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15029"/>
              </p:ext>
            </p:extLst>
          </p:nvPr>
        </p:nvGraphicFramePr>
        <p:xfrm>
          <a:off x="505777" y="3648457"/>
          <a:ext cx="8528334" cy="97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5" imgW="4445000" imgH="571500" progId="Equation.3">
                  <p:embed/>
                </p:oleObj>
              </mc:Choice>
              <mc:Fallback>
                <p:oleObj name="Equation" r:id="rId5" imgW="444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" y="3648457"/>
                        <a:ext cx="8528334" cy="97943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4" y="5498778"/>
            <a:ext cx="7449527" cy="1279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3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78187" y="242316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Using Dummy Variables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4894" y="1184148"/>
            <a:ext cx="8647938" cy="479602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dummy variable is a categorical independent variable with two/or more levels:</a:t>
            </a:r>
          </a:p>
          <a:p>
            <a:pPr lvl="1"/>
            <a:r>
              <a:rPr lang="en-US" altLang="en-US" sz="2800" dirty="0"/>
              <a:t>yes or no, on or off, male or female</a:t>
            </a:r>
          </a:p>
          <a:p>
            <a:pPr lvl="1"/>
            <a:r>
              <a:rPr lang="en-US" altLang="en-US" sz="2800" dirty="0"/>
              <a:t>coded as 0 or 1</a:t>
            </a:r>
          </a:p>
          <a:p>
            <a:r>
              <a:rPr lang="en-US" altLang="en-US" dirty="0"/>
              <a:t>Assumes the slopes associated with numerical independent variables do not change with the value for the categorical variable</a:t>
            </a:r>
          </a:p>
          <a:p>
            <a:r>
              <a:rPr lang="en-US" altLang="en-US" dirty="0"/>
              <a:t>If more than two levels, the number of dummy variables needed is (number of levels - 1)</a:t>
            </a:r>
          </a:p>
        </p:txBody>
      </p:sp>
    </p:spTree>
    <p:extLst>
      <p:ext uri="{BB962C8B-B14F-4D97-AF65-F5344CB8AC3E}">
        <p14:creationId xmlns:p14="http://schemas.microsoft.com/office/powerpoint/2010/main" val="14074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82446" y="253746"/>
            <a:ext cx="5943600" cy="8001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3300" b="1" dirty="0">
                <a:solidFill>
                  <a:srgbClr val="FF0000"/>
                </a:solidFill>
              </a:rPr>
              <a:t>Dummy-Variable Example  </a:t>
            </a:r>
            <a:br>
              <a:rPr lang="en-US" altLang="en-US" sz="3300" b="1" dirty="0">
                <a:solidFill>
                  <a:srgbClr val="FF0000"/>
                </a:solidFill>
              </a:rPr>
            </a:br>
            <a:r>
              <a:rPr lang="en-US" altLang="en-US" sz="3300" b="1" dirty="0">
                <a:solidFill>
                  <a:srgbClr val="FF0000"/>
                </a:solidFill>
              </a:rPr>
              <a:t>(with 2 Levels)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4008" y="3028950"/>
            <a:ext cx="9006840" cy="28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Let: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Y  = pie sales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X</a:t>
            </a:r>
            <a:r>
              <a:rPr lang="en-US" altLang="en-US" sz="2800" baseline="-25000" dirty="0"/>
              <a:t>1 </a:t>
            </a:r>
            <a:r>
              <a:rPr lang="en-US" altLang="en-US" sz="2800" dirty="0"/>
              <a:t>= </a:t>
            </a:r>
            <a:r>
              <a:rPr lang="en-US" altLang="en-US" sz="2800" dirty="0" smtClean="0"/>
              <a:t>price</a:t>
            </a:r>
          </a:p>
          <a:p>
            <a:pPr>
              <a:spcBef>
                <a:spcPct val="50000"/>
              </a:spcBef>
            </a:pPr>
            <a:r>
              <a:rPr lang="en-US" altLang="en-US" sz="2800" dirty="0" smtClean="0"/>
              <a:t>X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holiday 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=1 </a:t>
            </a:r>
            <a:r>
              <a:rPr lang="en-US" altLang="en-US" sz="2800" dirty="0"/>
              <a:t>if </a:t>
            </a:r>
            <a:r>
              <a:rPr lang="en-US" altLang="en-US" sz="2800" dirty="0" smtClean="0"/>
              <a:t>there is holiday that </a:t>
            </a:r>
            <a:r>
              <a:rPr lang="en-US" altLang="en-US" sz="2800" dirty="0"/>
              <a:t>week</a:t>
            </a:r>
            <a:r>
              <a:rPr lang="en-US" altLang="en-US" sz="2800" dirty="0" smtClean="0"/>
              <a:t>)               (</a:t>
            </a:r>
            <a:r>
              <a:rPr lang="en-US" altLang="en-US" sz="2800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0 if there was no holiday that week)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82924"/>
              </p:ext>
            </p:extLst>
          </p:nvPr>
        </p:nvGraphicFramePr>
        <p:xfrm>
          <a:off x="2228850" y="1947672"/>
          <a:ext cx="4734676" cy="90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3" imgW="1320227" imgH="253890" progId="Equation.3">
                  <p:embed/>
                </p:oleObj>
              </mc:Choice>
              <mc:Fallback>
                <p:oleObj name="Equation" r:id="rId3" imgW="132022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947672"/>
                        <a:ext cx="4734676" cy="905066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j02289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16" y="3543300"/>
            <a:ext cx="921544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5750" y="2628900"/>
            <a:ext cx="6172200" cy="4572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50" y="2171700"/>
            <a:ext cx="6172200" cy="457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60081" y="3143250"/>
            <a:ext cx="80010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</a:rPr>
              <a:t>Same slope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1447038" y="381762"/>
            <a:ext cx="5844779" cy="9166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Dummy-Variable Example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(with 2 Levels)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57300" y="3771900"/>
            <a:ext cx="0" cy="188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53728" y="5657850"/>
            <a:ext cx="33849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257300" y="4229100"/>
            <a:ext cx="2686050" cy="857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57650" y="5648325"/>
            <a:ext cx="1083469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X</a:t>
            </a:r>
            <a:r>
              <a:rPr lang="en-US" altLang="en-US" sz="1500" baseline="-25000"/>
              <a:t>1</a:t>
            </a:r>
            <a:r>
              <a:rPr lang="en-US" altLang="en-US" sz="1500"/>
              <a:t> (Price)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8650" y="3486150"/>
            <a:ext cx="1085850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/>
              <a:t>Y (sales)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0050" y="4000501"/>
            <a:ext cx="9120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/>
              <a:t>b</a:t>
            </a:r>
            <a:r>
              <a:rPr lang="en-US" altLang="en-US" sz="1800" b="1" baseline="-25000"/>
              <a:t>0</a:t>
            </a:r>
            <a:r>
              <a:rPr lang="en-US" altLang="en-US" sz="1800" b="1"/>
              <a:t> + b</a:t>
            </a:r>
            <a:r>
              <a:rPr lang="en-US" altLang="en-US" sz="1800" b="1" baseline="-25000"/>
              <a:t>2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00100" y="4460082"/>
            <a:ext cx="454819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/>
              <a:t>b</a:t>
            </a:r>
            <a:r>
              <a:rPr lang="en-US" altLang="en-US" sz="1800" b="1" baseline="-25000"/>
              <a:t>0</a:t>
            </a:r>
            <a:r>
              <a:rPr lang="en-US" altLang="en-US" sz="1800" b="1"/>
              <a:t> </a:t>
            </a: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73012"/>
              </p:ext>
            </p:extLst>
          </p:nvPr>
        </p:nvGraphicFramePr>
        <p:xfrm>
          <a:off x="285750" y="2171700"/>
          <a:ext cx="4969669" cy="96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Equation" r:id="rId3" imgW="2463800" imgH="482600" progId="Equation.3">
                  <p:embed/>
                </p:oleObj>
              </mc:Choice>
              <mc:Fallback>
                <p:oleObj name="Equation" r:id="rId3" imgW="2463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171700"/>
                        <a:ext cx="4969669" cy="967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374482" y="2228850"/>
            <a:ext cx="1140619" cy="80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/>
              <a:t>Holiday</a:t>
            </a: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en-US" sz="1500" b="1"/>
              <a:t>No Holiday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317081" y="3143250"/>
            <a:ext cx="1028700" cy="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b="1">
                <a:solidFill>
                  <a:schemeClr val="hlink"/>
                </a:solidFill>
              </a:rPr>
              <a:t>Different intercept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259931" y="2114550"/>
            <a:ext cx="1143000" cy="10287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631531" y="2057400"/>
            <a:ext cx="285750" cy="1143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257300" y="4743450"/>
            <a:ext cx="2686050" cy="85725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 rot="970924">
            <a:off x="1928813" y="4372454"/>
            <a:ext cx="1849041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/>
              <a:t>Holiday (X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= 1)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 rot="970924">
            <a:off x="1804988" y="4898710"/>
            <a:ext cx="234196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/>
              <a:t>No Holiday (X</a:t>
            </a:r>
            <a:r>
              <a:rPr lang="en-US" altLang="en-US" sz="1800" b="1" baseline="-25000"/>
              <a:t>2</a:t>
            </a:r>
            <a:r>
              <a:rPr lang="en-US" altLang="en-US" sz="1800" b="1"/>
              <a:t> = 0)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889754" y="3829050"/>
            <a:ext cx="4053078" cy="16000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dirty="0"/>
              <a:t>If  H</a:t>
            </a:r>
            <a:r>
              <a:rPr lang="en-US" altLang="en-US" baseline="-25000" dirty="0"/>
              <a:t>0</a:t>
            </a:r>
            <a:r>
              <a:rPr lang="en-US" altLang="en-US" dirty="0"/>
              <a:t>: </a:t>
            </a:r>
            <a:r>
              <a:rPr lang="el-GR" altLang="en-US" dirty="0"/>
              <a:t>β</a:t>
            </a:r>
            <a:r>
              <a:rPr lang="en-US" altLang="en-US" baseline="-25000" dirty="0"/>
              <a:t>2</a:t>
            </a:r>
            <a:r>
              <a:rPr lang="en-US" altLang="en-US" dirty="0"/>
              <a:t> = 0  is rejected, then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“Holiday” has a significant effect on pie sales</a:t>
            </a:r>
            <a:endParaRPr lang="el-GR" altLang="en-US" dirty="0"/>
          </a:p>
        </p:txBody>
      </p:sp>
      <p:pic>
        <p:nvPicPr>
          <p:cNvPr id="23" name="Picture 23" descr="j02289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05" y="1595628"/>
            <a:ext cx="1466279" cy="81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8651" y="2571751"/>
            <a:ext cx="45175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/>
              <a:t>Sales: number of pies sold per week</a:t>
            </a:r>
          </a:p>
          <a:p>
            <a:r>
              <a:rPr lang="en-US" altLang="en-US" sz="2100"/>
              <a:t>Price:  pie price in $</a:t>
            </a:r>
          </a:p>
          <a:p>
            <a:endParaRPr lang="en-US" altLang="en-US" sz="2100"/>
          </a:p>
          <a:p>
            <a:r>
              <a:rPr lang="en-US" altLang="en-US" sz="2100"/>
              <a:t>Holiday: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7744" y="256032"/>
            <a:ext cx="8842248" cy="99669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Interpreting the Dummy Variable Coefficient (with 2 Levels)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2494" y="20574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" y="2000250"/>
            <a:ext cx="1305165" cy="415498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/>
              <a:t>Example: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65697" y="3333750"/>
            <a:ext cx="48766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/>
              <a:t>1  If a holiday occurred during the week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65698" y="3676650"/>
            <a:ext cx="305404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100"/>
              <a:t>0  If no holiday occurred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5750" y="4229100"/>
            <a:ext cx="8629649" cy="138499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/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= 15: on average, sales were 15 pies greater in weeks with a holiday than in weeks without a holiday, given the same price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1708547" y="3430191"/>
            <a:ext cx="114300" cy="62865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80904"/>
              </p:ext>
            </p:extLst>
          </p:nvPr>
        </p:nvGraphicFramePr>
        <p:xfrm>
          <a:off x="1600200" y="2019300"/>
          <a:ext cx="4800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3" imgW="2476500" imgH="203200" progId="Equation.3">
                  <p:embed/>
                </p:oleObj>
              </mc:Choice>
              <mc:Fallback>
                <p:oleObj name="Equation" r:id="rId3" imgW="247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19300"/>
                        <a:ext cx="4800600" cy="3952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j02289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75" y="1277302"/>
            <a:ext cx="1464379" cy="81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771650" y="2000250"/>
            <a:ext cx="228600" cy="57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00250" y="2000250"/>
            <a:ext cx="228600" cy="57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5235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87553" y="532638"/>
            <a:ext cx="6318504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300" b="1" dirty="0">
                <a:solidFill>
                  <a:srgbClr val="FF0000"/>
                </a:solidFill>
              </a:rPr>
              <a:t>Types of </a:t>
            </a:r>
            <a:r>
              <a:rPr lang="en-US" altLang="en-US" sz="3300" b="1" dirty="0" smtClean="0">
                <a:solidFill>
                  <a:srgbClr val="FF0000"/>
                </a:solidFill>
              </a:rPr>
              <a:t>Relationships (Weak vs Strong)</a:t>
            </a:r>
            <a:endParaRPr lang="en-US" altLang="en-US" sz="3300" b="1" dirty="0">
              <a:solidFill>
                <a:srgbClr val="FF0000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857250" y="440055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4317620">
            <a:off x="2057400" y="5200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4317620">
            <a:off x="1028700" y="45720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4317620">
            <a:off x="2343150" y="52006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4317620">
            <a:off x="1314450" y="44577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4317620">
            <a:off x="1885950" y="4972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4317620">
            <a:off x="2114550" y="50863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4317620">
            <a:off x="160020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4317620">
            <a:off x="971550" y="44005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4317620">
            <a:off x="1200150" y="46863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4317620">
            <a:off x="1428750" y="4743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4317620">
            <a:off x="1828800" y="5143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4317620">
            <a:off x="1771650" y="48006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4317620">
            <a:off x="1600200" y="49149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14350" y="42064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57250" y="548640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53891" y="54066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857250" y="268605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4317620">
            <a:off x="914400" y="36004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rot="14317620">
            <a:off x="1085850" y="3371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4317620">
            <a:off x="2343150" y="25717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4317620">
            <a:off x="245745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4317620">
            <a:off x="1257300" y="34861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4317620">
            <a:off x="2571750" y="26860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4317620">
            <a:off x="194310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4317620">
            <a:off x="194310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4317620">
            <a:off x="2228850" y="28575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4317620">
            <a:off x="1714500" y="29718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4317620">
            <a:off x="1257300" y="32575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4317620">
            <a:off x="1428750" y="3169444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4317620">
            <a:off x="2114550" y="308610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4317620">
            <a:off x="1714500" y="31432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4317620">
            <a:off x="1543050" y="3371850"/>
            <a:ext cx="171450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14350" y="254912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857250" y="3829050"/>
            <a:ext cx="1714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553891" y="3749279"/>
            <a:ext cx="3129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5335524" y="4400550"/>
            <a:ext cx="0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0" name="Oval 41"/>
          <p:cNvSpPr>
            <a:spLocks noChangeArrowheads="1"/>
          </p:cNvSpPr>
          <p:nvPr/>
        </p:nvSpPr>
        <p:spPr bwMode="auto">
          <a:xfrm rot="14317620">
            <a:off x="5441252" y="46863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 rot="14317620">
            <a:off x="5441252" y="43434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 rot="14317620">
            <a:off x="5784152" y="48006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 rot="14317620">
            <a:off x="6412802" y="52578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 rot="14317620">
            <a:off x="5555552" y="48577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 rot="14317620">
            <a:off x="6069902" y="44005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 rot="14317620">
            <a:off x="6355652" y="49149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 rot="14317620">
            <a:off x="6298502" y="46291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 rot="14317620">
            <a:off x="6069902" y="46291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9" name="Oval 50"/>
          <p:cNvSpPr>
            <a:spLocks noChangeArrowheads="1"/>
          </p:cNvSpPr>
          <p:nvPr/>
        </p:nvSpPr>
        <p:spPr bwMode="auto">
          <a:xfrm rot="14317620">
            <a:off x="5784152" y="44577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50" name="Oval 51"/>
          <p:cNvSpPr>
            <a:spLocks noChangeArrowheads="1"/>
          </p:cNvSpPr>
          <p:nvPr/>
        </p:nvSpPr>
        <p:spPr bwMode="auto">
          <a:xfrm rot="14317620">
            <a:off x="6527102" y="46291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 rot="14317620">
            <a:off x="6127052" y="48577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2" name="Oval 53"/>
          <p:cNvSpPr>
            <a:spLocks noChangeArrowheads="1"/>
          </p:cNvSpPr>
          <p:nvPr/>
        </p:nvSpPr>
        <p:spPr bwMode="auto">
          <a:xfrm rot="14317620">
            <a:off x="5955602" y="51435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4976979" y="4206479"/>
            <a:ext cx="344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5249799" y="5486400"/>
            <a:ext cx="188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>
            <a:off x="5335524" y="268605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6" name="Oval 57"/>
          <p:cNvSpPr>
            <a:spLocks noChangeArrowheads="1"/>
          </p:cNvSpPr>
          <p:nvPr/>
        </p:nvSpPr>
        <p:spPr bwMode="auto">
          <a:xfrm rot="14317620">
            <a:off x="6184202" y="27432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7" name="Oval 58"/>
          <p:cNvSpPr>
            <a:spLocks noChangeArrowheads="1"/>
          </p:cNvSpPr>
          <p:nvPr/>
        </p:nvSpPr>
        <p:spPr bwMode="auto">
          <a:xfrm rot="14317620">
            <a:off x="5555552" y="33718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8" name="Oval 59"/>
          <p:cNvSpPr>
            <a:spLocks noChangeArrowheads="1"/>
          </p:cNvSpPr>
          <p:nvPr/>
        </p:nvSpPr>
        <p:spPr bwMode="auto">
          <a:xfrm rot="14317620">
            <a:off x="6355652" y="33147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9" name="Oval 60"/>
          <p:cNvSpPr>
            <a:spLocks noChangeArrowheads="1"/>
          </p:cNvSpPr>
          <p:nvPr/>
        </p:nvSpPr>
        <p:spPr bwMode="auto">
          <a:xfrm rot="14317620">
            <a:off x="6641402" y="28003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0" name="Oval 61"/>
          <p:cNvSpPr>
            <a:spLocks noChangeArrowheads="1"/>
          </p:cNvSpPr>
          <p:nvPr/>
        </p:nvSpPr>
        <p:spPr bwMode="auto">
          <a:xfrm rot="14317620">
            <a:off x="5784152" y="28003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1" name="Oval 62"/>
          <p:cNvSpPr>
            <a:spLocks noChangeArrowheads="1"/>
          </p:cNvSpPr>
          <p:nvPr/>
        </p:nvSpPr>
        <p:spPr bwMode="auto">
          <a:xfrm rot="14317620">
            <a:off x="5841302" y="36004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 rot="14317620">
            <a:off x="6012752" y="33147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3" name="Oval 64"/>
          <p:cNvSpPr>
            <a:spLocks noChangeArrowheads="1"/>
          </p:cNvSpPr>
          <p:nvPr/>
        </p:nvSpPr>
        <p:spPr bwMode="auto">
          <a:xfrm rot="14317620">
            <a:off x="6412802" y="28575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4" name="Oval 65"/>
          <p:cNvSpPr>
            <a:spLocks noChangeArrowheads="1"/>
          </p:cNvSpPr>
          <p:nvPr/>
        </p:nvSpPr>
        <p:spPr bwMode="auto">
          <a:xfrm rot="14317620">
            <a:off x="6012752" y="25717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 rot="14317620">
            <a:off x="5555552" y="31432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6" name="Oval 67"/>
          <p:cNvSpPr>
            <a:spLocks noChangeArrowheads="1"/>
          </p:cNvSpPr>
          <p:nvPr/>
        </p:nvSpPr>
        <p:spPr bwMode="auto">
          <a:xfrm rot="14317620">
            <a:off x="5498402" y="28003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7" name="Oval 68"/>
          <p:cNvSpPr>
            <a:spLocks noChangeArrowheads="1"/>
          </p:cNvSpPr>
          <p:nvPr/>
        </p:nvSpPr>
        <p:spPr bwMode="auto">
          <a:xfrm rot="14317620">
            <a:off x="5898452" y="30861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68" name="Oval 69"/>
          <p:cNvSpPr>
            <a:spLocks noChangeArrowheads="1"/>
          </p:cNvSpPr>
          <p:nvPr/>
        </p:nvSpPr>
        <p:spPr bwMode="auto">
          <a:xfrm rot="14317620">
            <a:off x="6584252" y="30861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69" name="Oval 70"/>
          <p:cNvSpPr>
            <a:spLocks noChangeArrowheads="1"/>
          </p:cNvSpPr>
          <p:nvPr/>
        </p:nvSpPr>
        <p:spPr bwMode="auto">
          <a:xfrm rot="14317620">
            <a:off x="6184202" y="30289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0" name="Oval 71"/>
          <p:cNvSpPr>
            <a:spLocks noChangeArrowheads="1"/>
          </p:cNvSpPr>
          <p:nvPr/>
        </p:nvSpPr>
        <p:spPr bwMode="auto">
          <a:xfrm rot="14317620">
            <a:off x="6355652" y="24574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4976979" y="2549129"/>
            <a:ext cx="344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Y</a:t>
            </a: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5249799" y="3829050"/>
            <a:ext cx="1885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3" name="Oval 74"/>
          <p:cNvSpPr>
            <a:spLocks noChangeArrowheads="1"/>
          </p:cNvSpPr>
          <p:nvPr/>
        </p:nvSpPr>
        <p:spPr bwMode="auto">
          <a:xfrm rot="14317620">
            <a:off x="6984302" y="26289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7016520" y="3749279"/>
            <a:ext cx="344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7034379" y="5406629"/>
            <a:ext cx="34419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/>
              <a:t>X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722376" y="1794510"/>
            <a:ext cx="2761488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Strong relationships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4718304" y="1712214"/>
            <a:ext cx="2659761" cy="40011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Weak relationships</a:t>
            </a: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4034790" y="2141982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0" name="Oval 81"/>
          <p:cNvSpPr>
            <a:spLocks noChangeArrowheads="1"/>
          </p:cNvSpPr>
          <p:nvPr/>
        </p:nvSpPr>
        <p:spPr bwMode="auto">
          <a:xfrm rot="14317620">
            <a:off x="6870002" y="29718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1" name="Oval 82"/>
          <p:cNvSpPr>
            <a:spLocks noChangeArrowheads="1"/>
          </p:cNvSpPr>
          <p:nvPr/>
        </p:nvSpPr>
        <p:spPr bwMode="auto">
          <a:xfrm rot="14317620">
            <a:off x="6755702" y="25146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2" name="Oval 83"/>
          <p:cNvSpPr>
            <a:spLocks noChangeArrowheads="1"/>
          </p:cNvSpPr>
          <p:nvPr/>
        </p:nvSpPr>
        <p:spPr bwMode="auto">
          <a:xfrm rot="14317620">
            <a:off x="6584252" y="50292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3" name="Oval 84"/>
          <p:cNvSpPr>
            <a:spLocks noChangeArrowheads="1"/>
          </p:cNvSpPr>
          <p:nvPr/>
        </p:nvSpPr>
        <p:spPr bwMode="auto">
          <a:xfrm rot="14317620">
            <a:off x="6870002" y="48006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4" name="Oval 85"/>
          <p:cNvSpPr>
            <a:spLocks noChangeArrowheads="1"/>
          </p:cNvSpPr>
          <p:nvPr/>
        </p:nvSpPr>
        <p:spPr bwMode="auto">
          <a:xfrm rot="14317620">
            <a:off x="6755702" y="45720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5" name="Oval 86"/>
          <p:cNvSpPr>
            <a:spLocks noChangeArrowheads="1"/>
          </p:cNvSpPr>
          <p:nvPr/>
        </p:nvSpPr>
        <p:spPr bwMode="auto">
          <a:xfrm rot="14317620">
            <a:off x="6870002" y="50863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6" name="Oval 87"/>
          <p:cNvSpPr>
            <a:spLocks noChangeArrowheads="1"/>
          </p:cNvSpPr>
          <p:nvPr/>
        </p:nvSpPr>
        <p:spPr bwMode="auto">
          <a:xfrm rot="14317620">
            <a:off x="6355652" y="440055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" name="Oval 88"/>
          <p:cNvSpPr>
            <a:spLocks noChangeArrowheads="1"/>
          </p:cNvSpPr>
          <p:nvPr/>
        </p:nvSpPr>
        <p:spPr bwMode="auto">
          <a:xfrm rot="14317620">
            <a:off x="5841302" y="4114800"/>
            <a:ext cx="188595" cy="17145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 flipV="1">
            <a:off x="914400" y="2514600"/>
            <a:ext cx="154305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89" name="Line 90"/>
          <p:cNvSpPr>
            <a:spLocks noChangeShapeType="1"/>
          </p:cNvSpPr>
          <p:nvPr/>
        </p:nvSpPr>
        <p:spPr bwMode="auto">
          <a:xfrm flipV="1">
            <a:off x="1314450" y="2857500"/>
            <a:ext cx="1543050" cy="971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V="1">
            <a:off x="5292662" y="2400300"/>
            <a:ext cx="942975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 flipV="1">
            <a:off x="6072759" y="3028950"/>
            <a:ext cx="1383030" cy="800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>
            <a:off x="1200150" y="4286250"/>
            <a:ext cx="1428750" cy="1028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857250" y="4572000"/>
            <a:ext cx="12573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6135624" y="4057650"/>
            <a:ext cx="1257300" cy="857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>
            <a:off x="5298377" y="4972050"/>
            <a:ext cx="817245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 flipV="1">
            <a:off x="1028700" y="2743200"/>
            <a:ext cx="1543050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7" name="Line 99"/>
          <p:cNvSpPr>
            <a:spLocks noChangeShapeType="1"/>
          </p:cNvSpPr>
          <p:nvPr/>
        </p:nvSpPr>
        <p:spPr bwMode="auto">
          <a:xfrm>
            <a:off x="971550" y="4400550"/>
            <a:ext cx="1428750" cy="1028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8" name="Line 100"/>
          <p:cNvSpPr>
            <a:spLocks noChangeShapeType="1"/>
          </p:cNvSpPr>
          <p:nvPr/>
        </p:nvSpPr>
        <p:spPr bwMode="auto">
          <a:xfrm flipV="1">
            <a:off x="5429822" y="2514600"/>
            <a:ext cx="1697355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  <p:sp>
        <p:nvSpPr>
          <p:cNvPr id="99" name="Line 101"/>
          <p:cNvSpPr>
            <a:spLocks noChangeShapeType="1"/>
          </p:cNvSpPr>
          <p:nvPr/>
        </p:nvSpPr>
        <p:spPr bwMode="auto">
          <a:xfrm>
            <a:off x="5555552" y="4400550"/>
            <a:ext cx="1445895" cy="9715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097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 animBg="1"/>
      <p:bldP spid="91" grpId="0" animBg="1"/>
      <p:bldP spid="94" grpId="0" animBg="1"/>
      <p:bldP spid="95" grpId="0" animBg="1"/>
      <p:bldP spid="98" grpId="0" animBg="1"/>
      <p:bldP spid="9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044" y="2029968"/>
            <a:ext cx="8243316" cy="685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56766" y="178308"/>
            <a:ext cx="5844779" cy="10104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Dummy-Variable Models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(more than 2 Levels)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64592" y="2057400"/>
            <a:ext cx="8805672" cy="45902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The number of dummy variables is </a:t>
            </a:r>
            <a:r>
              <a:rPr lang="en-US" altLang="en-US" sz="2400" b="1" dirty="0">
                <a:solidFill>
                  <a:srgbClr val="FF0000"/>
                </a:solidFill>
              </a:rPr>
              <a:t>one less than the number of levels</a:t>
            </a:r>
          </a:p>
          <a:p>
            <a:r>
              <a:rPr lang="en-US" altLang="en-US" sz="2400" dirty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Y = house price ;  X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= square feet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style of the house is also thought to matter: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Style = </a:t>
            </a:r>
            <a:r>
              <a:rPr lang="en-US" altLang="en-US" sz="2400" dirty="0">
                <a:solidFill>
                  <a:srgbClr val="FF0000"/>
                </a:solidFill>
              </a:rPr>
              <a:t>ranch,  split level,  colonial</a:t>
            </a:r>
            <a:endParaRPr lang="en-US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3553587" y="3514725"/>
            <a:ext cx="180594" cy="3154680"/>
          </a:xfrm>
          <a:prstGeom prst="leftBrace">
            <a:avLst>
              <a:gd name="adj1" fmla="val 13611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3736" y="5682997"/>
            <a:ext cx="8750808" cy="52322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/>
              <a:t>Three levels, so two dummy variables are needed</a:t>
            </a:r>
          </a:p>
        </p:txBody>
      </p:sp>
      <p:pic>
        <p:nvPicPr>
          <p:cNvPr id="7" name="Picture 7" descr="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5029200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5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74470" y="251460"/>
            <a:ext cx="5844779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Dummy-Variable Models </a:t>
            </a:r>
            <a:br>
              <a:rPr lang="en-US" altLang="en-US" sz="4000" b="1" dirty="0">
                <a:solidFill>
                  <a:srgbClr val="FF0000"/>
                </a:solidFill>
              </a:rPr>
            </a:br>
            <a:r>
              <a:rPr lang="en-US" altLang="en-US" sz="4000" b="1" dirty="0">
                <a:solidFill>
                  <a:srgbClr val="FF0000"/>
                </a:solidFill>
              </a:rPr>
              <a:t>(more than 2 Levels)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26314" y="1271016"/>
            <a:ext cx="8725662" cy="39410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Example: Let “colonial” be the default category, and let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and X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be used for the other two categories: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Y = house price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X</a:t>
            </a:r>
            <a:r>
              <a:rPr lang="en-US" altLang="en-US" sz="2400" baseline="-25000" dirty="0"/>
              <a:t>1 </a:t>
            </a:r>
            <a:r>
              <a:rPr lang="en-US" altLang="en-US" sz="2400" dirty="0"/>
              <a:t>= square feet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X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= 1 if ranch, 0 otherwise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X</a:t>
            </a:r>
            <a:r>
              <a:rPr lang="en-US" altLang="en-US" sz="2400" baseline="-25000" dirty="0"/>
              <a:t>3 </a:t>
            </a:r>
            <a:r>
              <a:rPr lang="en-US" altLang="en-US" sz="2400" dirty="0"/>
              <a:t>= 1 if split level, 0 otherwise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The multiple regression equation is:</a:t>
            </a:r>
          </a:p>
        </p:txBody>
      </p:sp>
      <p:pic>
        <p:nvPicPr>
          <p:cNvPr id="4" name="Picture 7" descr="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06" y="3410712"/>
            <a:ext cx="971550" cy="63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63762"/>
              </p:ext>
            </p:extLst>
          </p:nvPr>
        </p:nvGraphicFramePr>
        <p:xfrm>
          <a:off x="1506474" y="5358385"/>
          <a:ext cx="4793115" cy="67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Equation" r:id="rId4" imgW="1803400" imgH="254000" progId="Equation.3">
                  <p:embed/>
                </p:oleObj>
              </mc:Choice>
              <mc:Fallback>
                <p:oleObj name="Equation" r:id="rId4" imgW="1803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474" y="5358385"/>
                        <a:ext cx="4793115" cy="67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1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05808"/>
              </p:ext>
            </p:extLst>
          </p:nvPr>
        </p:nvGraphicFramePr>
        <p:xfrm>
          <a:off x="126207" y="5056585"/>
          <a:ext cx="3426619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2" name="Equation" r:id="rId3" imgW="1905000" imgH="241300" progId="Equation.3">
                  <p:embed/>
                </p:oleObj>
              </mc:Choice>
              <mc:Fallback>
                <p:oleObj name="Equation" r:id="rId3" imgW="1905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7" y="5056585"/>
                        <a:ext cx="3426619" cy="431006"/>
                      </a:xfrm>
                      <a:prstGeom prst="rect">
                        <a:avLst/>
                      </a:prstGeom>
                      <a:solidFill>
                        <a:srgbClr val="BEF8C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47319"/>
              </p:ext>
            </p:extLst>
          </p:nvPr>
        </p:nvGraphicFramePr>
        <p:xfrm>
          <a:off x="126207" y="4085035"/>
          <a:ext cx="3450431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3" name="Equation" r:id="rId5" imgW="1917700" imgH="241300" progId="Equation.3">
                  <p:embed/>
                </p:oleObj>
              </mc:Choice>
              <mc:Fallback>
                <p:oleObj name="Equation" r:id="rId5" imgW="191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7" y="4085035"/>
                        <a:ext cx="3450431" cy="431006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84632" y="182880"/>
            <a:ext cx="8266176" cy="86868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Interpreting the Dummy Variable Coefficients (with 3 Levels)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00500" y="3021807"/>
            <a:ext cx="4969764" cy="156966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With the same square feet, a ranch will have an estimated average price of 23.53 thousand dollars more than a colonial.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00500" y="4642581"/>
            <a:ext cx="4997196" cy="1569660"/>
          </a:xfrm>
          <a:prstGeom prst="rect">
            <a:avLst/>
          </a:prstGeom>
          <a:solidFill>
            <a:srgbClr val="BEF8C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With the same square feet, a split-level will have an estimated average price of 18.84 thousand dollars more than a colonial.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543300" y="3707606"/>
            <a:ext cx="457200" cy="4000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543300" y="5136356"/>
            <a:ext cx="457200" cy="114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0100" y="1935956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Consider the regression equation:</a:t>
            </a: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378121"/>
              </p:ext>
            </p:extLst>
          </p:nvPr>
        </p:nvGraphicFramePr>
        <p:xfrm>
          <a:off x="891778" y="2256235"/>
          <a:ext cx="4957763" cy="453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4" name="Equation" r:id="rId7" imgW="2755900" imgH="254000" progId="Equation.3">
                  <p:embed/>
                </p:oleObj>
              </mc:Choice>
              <mc:Fallback>
                <p:oleObj name="Equation" r:id="rId7" imgW="2755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778" y="2256235"/>
                        <a:ext cx="4957763" cy="45362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4775"/>
              </p:ext>
            </p:extLst>
          </p:nvPr>
        </p:nvGraphicFramePr>
        <p:xfrm>
          <a:off x="126207" y="3170635"/>
          <a:ext cx="2465785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5" name="Equation" r:id="rId9" imgW="1371600" imgH="241300" progId="Equation.3">
                  <p:embed/>
                </p:oleObj>
              </mc:Choice>
              <mc:Fallback>
                <p:oleObj name="Equation" r:id="rId9" imgW="1371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7" y="3170635"/>
                        <a:ext cx="2465785" cy="431006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14300" y="2850356"/>
            <a:ext cx="2829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For a colonial: X</a:t>
            </a:r>
            <a:r>
              <a:rPr lang="en-US" altLang="en-US" sz="1800" baseline="-25000"/>
              <a:t>2</a:t>
            </a:r>
            <a:r>
              <a:rPr lang="en-US" altLang="en-US" sz="1800"/>
              <a:t> = X</a:t>
            </a:r>
            <a:r>
              <a:rPr lang="en-US" altLang="en-US" sz="1800" baseline="-25000"/>
              <a:t>3</a:t>
            </a:r>
            <a:r>
              <a:rPr lang="en-US" altLang="en-US" sz="1800"/>
              <a:t> = 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4300" y="3764756"/>
            <a:ext cx="2880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For a ranch: X</a:t>
            </a:r>
            <a:r>
              <a:rPr lang="en-US" altLang="en-US" sz="1800" baseline="-25000"/>
              <a:t>2</a:t>
            </a:r>
            <a:r>
              <a:rPr lang="en-US" altLang="en-US" sz="1800"/>
              <a:t> = 1; X</a:t>
            </a:r>
            <a:r>
              <a:rPr lang="en-US" altLang="en-US" sz="1800" baseline="-25000"/>
              <a:t>3</a:t>
            </a:r>
            <a:r>
              <a:rPr lang="en-US" altLang="en-US" sz="1800"/>
              <a:t> = 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4300" y="4736306"/>
            <a:ext cx="325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For a split level: X</a:t>
            </a:r>
            <a:r>
              <a:rPr lang="en-US" altLang="en-US" sz="1800" baseline="-25000"/>
              <a:t>2</a:t>
            </a:r>
            <a:r>
              <a:rPr lang="en-US" altLang="en-US" sz="1800"/>
              <a:t> = 0; X</a:t>
            </a:r>
            <a:r>
              <a:rPr lang="en-US" altLang="en-US" sz="1800" baseline="-25000"/>
              <a:t>3</a:t>
            </a:r>
            <a:r>
              <a:rPr lang="en-US" altLang="en-US" sz="180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980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2900" y="1257300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FF0000"/>
                </a:solidFill>
              </a:rPr>
              <a:t>Other Issues Discussed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2900" y="2057400"/>
            <a:ext cx="6172200" cy="365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100"/>
              <a:t>Interaction terms</a:t>
            </a:r>
          </a:p>
          <a:p>
            <a:pPr>
              <a:buFont typeface="Wingdings" charset="2"/>
              <a:buChar char="Ø"/>
            </a:pPr>
            <a:endParaRPr lang="en-US" sz="2100"/>
          </a:p>
          <a:p>
            <a:pPr>
              <a:buFont typeface="Wingdings" charset="2"/>
              <a:buChar char="Ø"/>
            </a:pPr>
            <a:r>
              <a:rPr lang="en-US" sz="2100"/>
              <a:t>Non-linear effects</a:t>
            </a:r>
          </a:p>
          <a:p>
            <a:pPr>
              <a:buFont typeface="Wingdings" charset="2"/>
              <a:buChar char="Ø"/>
            </a:pPr>
            <a:endParaRPr lang="en-US" sz="2100"/>
          </a:p>
          <a:p>
            <a:pPr>
              <a:buFont typeface="Wingdings" charset="2"/>
              <a:buChar char="Ø"/>
            </a:pPr>
            <a:r>
              <a:rPr lang="en-US" sz="2100"/>
              <a:t>Multicollinearity</a:t>
            </a:r>
          </a:p>
          <a:p>
            <a:pPr>
              <a:buFont typeface="Wingdings" charset="2"/>
              <a:buChar char="Ø"/>
            </a:pPr>
            <a:endParaRPr lang="en-US" sz="2100"/>
          </a:p>
          <a:p>
            <a:pPr>
              <a:buFont typeface="Wingdings" charset="2"/>
              <a:buChar char="Ø"/>
            </a:pPr>
            <a:r>
              <a:rPr lang="en-US" sz="2100"/>
              <a:t>Model Selection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224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5860" y="242316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9164" y="896112"/>
            <a:ext cx="8901684" cy="567842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4400" dirty="0"/>
              <a:t>When the effect on Y of increasing X</a:t>
            </a:r>
            <a:r>
              <a:rPr lang="en-US" sz="4400" baseline="-25000" dirty="0"/>
              <a:t>1</a:t>
            </a:r>
            <a:r>
              <a:rPr lang="en-US" sz="4400" dirty="0"/>
              <a:t> depends on another X</a:t>
            </a:r>
            <a:r>
              <a:rPr lang="en-US" sz="4400" baseline="-25000" dirty="0"/>
              <a:t>2</a:t>
            </a:r>
            <a:r>
              <a:rPr lang="en-US" sz="4400" dirty="0"/>
              <a:t>.</a:t>
            </a:r>
          </a:p>
          <a:p>
            <a:pPr>
              <a:buFont typeface="Wingdings" charset="2"/>
              <a:buChar char="Ø"/>
            </a:pPr>
            <a:endParaRPr lang="en-US" sz="4400" dirty="0"/>
          </a:p>
          <a:p>
            <a:pPr>
              <a:buFont typeface="Wingdings" charset="2"/>
              <a:buChar char="Ø"/>
            </a:pPr>
            <a:r>
              <a:rPr lang="en-US" sz="4400" dirty="0"/>
              <a:t>Example:</a:t>
            </a:r>
          </a:p>
          <a:p>
            <a:pPr lvl="1">
              <a:buFont typeface="Wingdings" charset="2"/>
              <a:buChar char="Ø"/>
            </a:pPr>
            <a:r>
              <a:rPr lang="en-US" sz="4400" dirty="0"/>
              <a:t>Maybe the effect on </a:t>
            </a:r>
            <a:r>
              <a:rPr lang="en-US" sz="4400" b="1" dirty="0"/>
              <a:t>Salary (Y) </a:t>
            </a:r>
            <a:r>
              <a:rPr lang="en-US" sz="4400" dirty="0"/>
              <a:t>when increasing </a:t>
            </a:r>
            <a:r>
              <a:rPr lang="en-US" sz="4400" b="1" dirty="0"/>
              <a:t>Position (X</a:t>
            </a:r>
            <a:r>
              <a:rPr lang="en-US" sz="4400" b="1" baseline="-25000" dirty="0"/>
              <a:t>1</a:t>
            </a:r>
            <a:r>
              <a:rPr lang="en-US" sz="4400" b="1" dirty="0"/>
              <a:t>) </a:t>
            </a:r>
            <a:r>
              <a:rPr lang="en-US" sz="4400" dirty="0"/>
              <a:t>depends on </a:t>
            </a:r>
            <a:r>
              <a:rPr lang="en-US" sz="4400" b="1" dirty="0"/>
              <a:t>gender (X</a:t>
            </a:r>
            <a:r>
              <a:rPr lang="en-US" sz="4400" b="1" baseline="-25000" dirty="0"/>
              <a:t>2</a:t>
            </a:r>
            <a:r>
              <a:rPr lang="en-US" sz="4400" b="1" dirty="0"/>
              <a:t>)?</a:t>
            </a:r>
          </a:p>
          <a:p>
            <a:pPr lvl="1">
              <a:buFont typeface="Wingdings" charset="2"/>
              <a:buChar char="Ø"/>
            </a:pPr>
            <a:r>
              <a:rPr lang="en-US" sz="4400" dirty="0"/>
              <a:t>For example maybe Male salaries go up faster (or slower) than Females as they get promoted.</a:t>
            </a:r>
          </a:p>
          <a:p>
            <a:pPr marL="205740" lvl="1" indent="0">
              <a:buNone/>
            </a:pPr>
            <a:endParaRPr lang="en-US" sz="4400" dirty="0"/>
          </a:p>
          <a:p>
            <a:pPr>
              <a:buFont typeface="Wingdings" charset="2"/>
              <a:buChar char="Ø"/>
            </a:pPr>
            <a:r>
              <a:rPr lang="en-US" sz="4400" dirty="0"/>
              <a:t>Advertising example:</a:t>
            </a:r>
          </a:p>
          <a:p>
            <a:pPr lvl="1">
              <a:buFont typeface="Wingdings" charset="2"/>
              <a:buChar char="Ø"/>
            </a:pPr>
            <a:r>
              <a:rPr lang="en-US" sz="4400" dirty="0"/>
              <a:t>TV and radio advertising both increase sales.</a:t>
            </a:r>
          </a:p>
          <a:p>
            <a:pPr lvl="1">
              <a:buFont typeface="Wingdings" charset="2"/>
              <a:buChar char="Ø"/>
            </a:pPr>
            <a:r>
              <a:rPr lang="en-US" sz="4400" dirty="0"/>
              <a:t>Perhaps spending money on both of them may increase sales more than spending the same amount on one alone?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922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50755" y="274320"/>
            <a:ext cx="53089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altLang="en-US" sz="4000" b="1" dirty="0">
                <a:solidFill>
                  <a:srgbClr val="FF0000"/>
                </a:solidFill>
              </a:rPr>
              <a:t>Interaction Between Independent Variables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6032" y="1259586"/>
            <a:ext cx="8677656" cy="28094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Hypothesizes interaction between pairs of X variables</a:t>
            </a:r>
          </a:p>
          <a:p>
            <a:pPr lvl="1"/>
            <a:r>
              <a:rPr lang="en-US" altLang="en-US" dirty="0"/>
              <a:t>Response to one X variable may vary at different levels of another X variable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Contains two-way cross product terms</a:t>
            </a:r>
          </a:p>
          <a:p>
            <a:pPr lvl="1"/>
            <a:endParaRPr lang="en-US" altLang="en-US" sz="1800" dirty="0"/>
          </a:p>
          <a:p>
            <a:pPr marL="457200" lvl="1" indent="0">
              <a:buNone/>
            </a:pPr>
            <a:endParaRPr lang="en-US" altLang="en-US" sz="1800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434274"/>
              </p:ext>
            </p:extLst>
          </p:nvPr>
        </p:nvGraphicFramePr>
        <p:xfrm>
          <a:off x="1257300" y="4514850"/>
          <a:ext cx="38957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3" imgW="2082800" imgH="558800" progId="Equation.3">
                  <p:embed/>
                </p:oleObj>
              </mc:Choice>
              <mc:Fallback>
                <p:oleObj name="Equation" r:id="rId3" imgW="2082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514850"/>
                        <a:ext cx="38957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286250" y="4514850"/>
            <a:ext cx="40005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229100" y="5086350"/>
            <a:ext cx="914400" cy="51435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7144126">
            <a:off x="4578549" y="4830961"/>
            <a:ext cx="285750" cy="215503"/>
          </a:xfrm>
          <a:custGeom>
            <a:avLst/>
            <a:gdLst>
              <a:gd name="T0" fmla="*/ 83011439 w 21600"/>
              <a:gd name="T1" fmla="*/ 0 h 21600"/>
              <a:gd name="T2" fmla="*/ 83011439 w 21600"/>
              <a:gd name="T3" fmla="*/ 28620311 h 21600"/>
              <a:gd name="T4" fmla="*/ 17764617 w 21600"/>
              <a:gd name="T5" fmla="*/ 50847204 h 21600"/>
              <a:gd name="T6" fmla="*/ 118540664 w 21600"/>
              <a:gd name="T7" fmla="*/ 143102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985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86163" y="187452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Effect of Interaction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36776"/>
            <a:ext cx="8430768" cy="39913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Given: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r>
              <a:rPr lang="en-US" altLang="en-US" dirty="0"/>
              <a:t>Without interaction term, effect of X</a:t>
            </a:r>
            <a:r>
              <a:rPr lang="en-US" altLang="en-US" baseline="-25000" dirty="0"/>
              <a:t>1</a:t>
            </a:r>
            <a:r>
              <a:rPr lang="en-US" altLang="en-US" dirty="0"/>
              <a:t> on Y  is measured by </a:t>
            </a:r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With interaction term, effect of X</a:t>
            </a:r>
            <a:r>
              <a:rPr lang="en-US" altLang="en-US" baseline="-25000" dirty="0"/>
              <a:t>1</a:t>
            </a:r>
            <a:r>
              <a:rPr lang="en-US" altLang="en-US" dirty="0"/>
              <a:t> on Y  is measured by </a:t>
            </a:r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  <a:r>
              <a:rPr lang="en-US" altLang="en-US" dirty="0"/>
              <a:t> + </a:t>
            </a:r>
            <a:r>
              <a:rPr lang="el-GR" altLang="en-US" dirty="0"/>
              <a:t>β</a:t>
            </a:r>
            <a:r>
              <a:rPr lang="en-US" altLang="en-US" baseline="-25000" dirty="0"/>
              <a:t>3 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Effect changes as X</a:t>
            </a:r>
            <a:r>
              <a:rPr lang="en-US" altLang="en-US" baseline="-25000" dirty="0"/>
              <a:t>2</a:t>
            </a:r>
            <a:r>
              <a:rPr lang="en-US" altLang="en-US" dirty="0"/>
              <a:t> changes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308288"/>
              </p:ext>
            </p:extLst>
          </p:nvPr>
        </p:nvGraphicFramePr>
        <p:xfrm>
          <a:off x="1711553" y="1673352"/>
          <a:ext cx="5885529" cy="61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3" imgW="2197100" imgH="228600" progId="Equation.3">
                  <p:embed/>
                </p:oleObj>
              </mc:Choice>
              <mc:Fallback>
                <p:oleObj name="Equation" r:id="rId3" imgW="219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553" y="1673352"/>
                        <a:ext cx="5885529" cy="61264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2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17716" y="3369754"/>
            <a:ext cx="3019321" cy="482825"/>
          </a:xfrm>
          <a:prstGeom prst="rect">
            <a:avLst/>
          </a:prstGeom>
          <a:solidFill>
            <a:srgbClr val="BEF8C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 anchor="ctr">
            <a:spAutoFit/>
          </a:bodyPr>
          <a:lstStyle>
            <a:lvl1pPr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  <a:r>
              <a:rPr lang="en-US" altLang="en-US" sz="1350"/>
              <a:t> = 1:</a:t>
            </a:r>
          </a:p>
          <a:p>
            <a:pPr algn="ctr"/>
            <a:r>
              <a:rPr lang="en-US" altLang="en-US" sz="1350"/>
              <a:t>Y = 1 + 2X</a:t>
            </a:r>
            <a:r>
              <a:rPr lang="en-US" altLang="en-US" sz="1350" baseline="-25000"/>
              <a:t>1</a:t>
            </a:r>
            <a:r>
              <a:rPr lang="en-US" altLang="en-US" sz="1350"/>
              <a:t> + 3(1) + 4X</a:t>
            </a:r>
            <a:r>
              <a:rPr lang="en-US" altLang="en-US" sz="1350" baseline="-25000"/>
              <a:t>1</a:t>
            </a:r>
            <a:r>
              <a:rPr lang="en-US" altLang="en-US" sz="1350"/>
              <a:t>(1) = 4 + 6X</a:t>
            </a:r>
            <a:r>
              <a:rPr lang="en-US" altLang="en-US" sz="1350" baseline="-25000"/>
              <a:t>1</a:t>
            </a:r>
            <a:r>
              <a:rPr lang="en-US" altLang="en-US" sz="1350"/>
              <a:t>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52269" y="4341304"/>
            <a:ext cx="3019321" cy="4828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 anchor="ctr">
            <a:spAutoFit/>
          </a:bodyPr>
          <a:lstStyle>
            <a:lvl1pPr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350"/>
              <a:t>X</a:t>
            </a:r>
            <a:r>
              <a:rPr lang="en-US" altLang="en-US" sz="1350" baseline="-25000"/>
              <a:t>2</a:t>
            </a:r>
            <a:r>
              <a:rPr lang="en-US" altLang="en-US" sz="1350"/>
              <a:t> = 0: </a:t>
            </a:r>
          </a:p>
          <a:p>
            <a:pPr algn="ctr"/>
            <a:r>
              <a:rPr lang="en-US" altLang="en-US" sz="1350"/>
              <a:t>Y = 1 + 2X</a:t>
            </a:r>
            <a:r>
              <a:rPr lang="en-US" altLang="en-US" sz="1350" baseline="-25000"/>
              <a:t>1</a:t>
            </a:r>
            <a:r>
              <a:rPr lang="en-US" altLang="en-US" sz="1350"/>
              <a:t> + 3(0) + 4X</a:t>
            </a:r>
            <a:r>
              <a:rPr lang="en-US" altLang="en-US" sz="1350" baseline="-25000"/>
              <a:t>1</a:t>
            </a:r>
            <a:r>
              <a:rPr lang="en-US" altLang="en-US" sz="1350"/>
              <a:t>(0) = 1 + 2X</a:t>
            </a:r>
            <a:r>
              <a:rPr lang="en-US" altLang="en-US" sz="1350" baseline="-25000"/>
              <a:t>1</a:t>
            </a:r>
            <a:r>
              <a:rPr lang="en-US" altLang="en-US" sz="1350"/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677019" y="132588"/>
            <a:ext cx="5537597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Interaction Example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5372100"/>
            <a:ext cx="5943600" cy="29816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/>
              <a:t>Slopes are different if the effect of X</a:t>
            </a:r>
            <a:r>
              <a:rPr lang="en-US" altLang="en-US" sz="1500" baseline="-25000"/>
              <a:t>1</a:t>
            </a:r>
            <a:r>
              <a:rPr lang="en-US" altLang="en-US" sz="1500"/>
              <a:t> on Y depends on X</a:t>
            </a:r>
            <a:r>
              <a:rPr lang="en-US" altLang="en-US" sz="1500" baseline="-25000"/>
              <a:t>2</a:t>
            </a:r>
            <a:r>
              <a:rPr lang="en-US" altLang="en-US" sz="1500"/>
              <a:t> value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882379" y="4849416"/>
            <a:ext cx="0" cy="1309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27747" y="4847035"/>
            <a:ext cx="0" cy="1309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924300" y="4847035"/>
            <a:ext cx="0" cy="1309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2248" y="4638675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32248" y="4055269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32248" y="3752850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32248" y="3202781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29867" y="4886325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00113" y="4863704"/>
            <a:ext cx="0" cy="1309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928688" y="3019426"/>
            <a:ext cx="3153966" cy="1364456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946548" y="4232673"/>
            <a:ext cx="3182540" cy="55483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229101" y="4857751"/>
            <a:ext cx="479822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919163" y="2865835"/>
            <a:ext cx="0" cy="20216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938213" y="4906566"/>
            <a:ext cx="328493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832248" y="4357688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32248" y="3471863"/>
            <a:ext cx="16311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5750" y="4175523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85750" y="3575448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5750" y="3026569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12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85750" y="4688682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50081" y="5042298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674144" y="5042298"/>
            <a:ext cx="48220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527572" y="5042298"/>
            <a:ext cx="670322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0.5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586163" y="5042298"/>
            <a:ext cx="670322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5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1.5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00050" y="2571751"/>
            <a:ext cx="762000" cy="34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Y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266944" y="1593343"/>
            <a:ext cx="2857500" cy="344326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   = 1 + 2X</a:t>
            </a:r>
            <a:r>
              <a:rPr lang="en-US" altLang="en-US" sz="1800" baseline="-25000"/>
              <a:t>1</a:t>
            </a:r>
            <a:r>
              <a:rPr lang="en-US" altLang="en-US" sz="1800"/>
              <a:t> + 3X</a:t>
            </a:r>
            <a:r>
              <a:rPr lang="en-US" altLang="en-US" sz="1800" baseline="-25000"/>
              <a:t>2 </a:t>
            </a:r>
            <a:r>
              <a:rPr lang="en-US" altLang="en-US" sz="1800"/>
              <a:t>+ 4X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  <a:r>
              <a:rPr lang="en-US" altLang="en-US" sz="1800"/>
              <a:t> 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7210" y="1088136"/>
            <a:ext cx="5772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Suppose X</a:t>
            </a:r>
            <a:r>
              <a:rPr lang="en-US" altLang="en-US" baseline="-25000" dirty="0"/>
              <a:t>2</a:t>
            </a:r>
            <a:r>
              <a:rPr lang="en-US" altLang="en-US" dirty="0"/>
              <a:t> is a dummy variable and the estimated regression equation is </a:t>
            </a:r>
          </a:p>
        </p:txBody>
      </p:sp>
      <p:graphicFrame>
        <p:nvGraphicFramePr>
          <p:cNvPr id="3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69676"/>
              </p:ext>
            </p:extLst>
          </p:nvPr>
        </p:nvGraphicFramePr>
        <p:xfrm>
          <a:off x="5276088" y="1593342"/>
          <a:ext cx="2428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3" imgW="152268" imgH="203024" progId="Equation.3">
                  <p:embed/>
                </p:oleObj>
              </mc:Choice>
              <mc:Fallback>
                <p:oleObj name="Equation" r:id="rId3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088" y="1593342"/>
                        <a:ext cx="2428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18574" y="72068"/>
            <a:ext cx="61722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Interaction in advertising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395" y="2654625"/>
            <a:ext cx="8371821" cy="25848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endParaRPr lang="en-US" sz="2100" dirty="0"/>
          </a:p>
          <a:p>
            <a:pPr>
              <a:buFont typeface="Wingdings" charset="2"/>
              <a:buChar char="Ø"/>
            </a:pPr>
            <a:r>
              <a:rPr lang="en-US" sz="3800" dirty="0"/>
              <a:t>Spending $1 extra on TV increases average sales by 0.0191 + 0.0011Radio</a:t>
            </a:r>
          </a:p>
          <a:p>
            <a:pPr>
              <a:buFont typeface="Wingdings" charset="2"/>
              <a:buChar char="Ø"/>
            </a:pPr>
            <a:endParaRPr lang="en-US" sz="2100" dirty="0"/>
          </a:p>
          <a:p>
            <a:pPr>
              <a:buFont typeface="Wingdings" charset="2"/>
              <a:buChar char="Ø"/>
            </a:pPr>
            <a:endParaRPr lang="en-US" sz="2100" dirty="0"/>
          </a:p>
          <a:p>
            <a:pPr>
              <a:buFont typeface="Wingdings" charset="2"/>
              <a:buChar char="Ø"/>
            </a:pPr>
            <a:r>
              <a:rPr lang="en-US" sz="3800" dirty="0"/>
              <a:t>Spending $1 extra on Radio increases average sales by 0.0289 + 0.0011TV</a:t>
            </a:r>
          </a:p>
          <a:p>
            <a:endParaRPr lang="en-US" sz="21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35" y="5305806"/>
            <a:ext cx="39766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8692" y="2044211"/>
            <a:ext cx="51709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367797" y="622165"/>
            <a:ext cx="231429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Interaction Term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78871"/>
              </p:ext>
            </p:extLst>
          </p:nvPr>
        </p:nvGraphicFramePr>
        <p:xfrm>
          <a:off x="364324" y="1115568"/>
          <a:ext cx="8038281" cy="5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" name="Equation" r:id="rId4" imgW="3086100" imgH="215900" progId="Equation.3">
                  <p:embed/>
                </p:oleObj>
              </mc:Choice>
              <mc:Fallback>
                <p:oleObj name="Equation" r:id="rId4" imgW="3086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24" y="1115568"/>
                        <a:ext cx="8038281" cy="5655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50988"/>
              </p:ext>
            </p:extLst>
          </p:nvPr>
        </p:nvGraphicFramePr>
        <p:xfrm>
          <a:off x="609539" y="2505456"/>
          <a:ext cx="5740985" cy="43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name="Equation" r:id="rId6" imgW="2870200" imgH="215900" progId="Equation.3">
                  <p:embed/>
                </p:oleObj>
              </mc:Choice>
              <mc:Fallback>
                <p:oleObj name="Equation" r:id="rId6" imgW="2870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39" y="2505456"/>
                        <a:ext cx="5740985" cy="4350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49378"/>
              </p:ext>
            </p:extLst>
          </p:nvPr>
        </p:nvGraphicFramePr>
        <p:xfrm>
          <a:off x="449961" y="3999356"/>
          <a:ext cx="5822823" cy="44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" name="Equation" r:id="rId8" imgW="2717800" imgH="215900" progId="Equation.3">
                  <p:embed/>
                </p:oleObj>
              </mc:Choice>
              <mc:Fallback>
                <p:oleObj name="Equation" r:id="rId8" imgW="271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61" y="3999356"/>
                        <a:ext cx="5822823" cy="44001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219" y="1781666"/>
            <a:ext cx="81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Sales =6.75 + 0.0191*TV + 0.0289*Radio + 0.0011*TV*radio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6938128" y="1018096"/>
            <a:ext cx="292231" cy="141401"/>
          </a:xfrm>
          <a:prstGeom prst="straightConnector1">
            <a:avLst/>
          </a:prstGeom>
          <a:solidFill>
            <a:schemeClr val="accent1"/>
          </a:solidFill>
          <a:ln w="41275" cap="flat" cmpd="thickThin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519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Assessing model accuracy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Chapter 02 – Part II</a:t>
            </a:r>
          </a:p>
        </p:txBody>
      </p:sp>
    </p:spTree>
    <p:extLst>
      <p:ext uri="{BB962C8B-B14F-4D97-AF65-F5344CB8AC3E}">
        <p14:creationId xmlns:p14="http://schemas.microsoft.com/office/powerpoint/2010/main" val="18895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4497</TotalTime>
  <Words>7152</Words>
  <Application>Microsoft Office PowerPoint</Application>
  <PresentationFormat>On-screen Show (4:3)</PresentationFormat>
  <Paragraphs>1349</Paragraphs>
  <Slides>158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158</vt:i4>
      </vt:variant>
    </vt:vector>
  </HeadingPairs>
  <TitlesOfParts>
    <vt:vector size="171" baseType="lpstr">
      <vt:lpstr>Arial</vt:lpstr>
      <vt:lpstr>ArialMT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Equation</vt:lpstr>
      <vt:lpstr>Chart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Rate the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Assessing model accuracy </vt:lpstr>
      <vt:lpstr>Outline</vt:lpstr>
      <vt:lpstr>Measuring Quality of Fit</vt:lpstr>
      <vt:lpstr>A Problem</vt:lpstr>
      <vt:lpstr>Training vs. Test MSE’s</vt:lpstr>
      <vt:lpstr>Examples with Different Levels of Flexibility: Example 1</vt:lpstr>
      <vt:lpstr>Examples with Different Levels of Flexibility: Example 2</vt:lpstr>
      <vt:lpstr>Examples with Different Levels of Flexibility: Example 3</vt:lpstr>
      <vt:lpstr>Bias/ Variance Tradeoff</vt:lpstr>
      <vt:lpstr>Bias of Learning Methods</vt:lpstr>
      <vt:lpstr>Variance of Learning Methods</vt:lpstr>
      <vt:lpstr>The Trade-off</vt:lpstr>
      <vt:lpstr>Test MSE, Bias and Variance</vt:lpstr>
      <vt:lpstr>The Classification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Error Rate</vt:lpstr>
      <vt:lpstr>Bayes Optimal Classifier</vt:lpstr>
      <vt:lpstr>K-Nearest Neighbors (KNN)</vt:lpstr>
      <vt:lpstr>KNN Example with k = 3</vt:lpstr>
      <vt:lpstr>Simulated Data: K = 10</vt:lpstr>
      <vt:lpstr>K = 1 and K = 100</vt:lpstr>
      <vt:lpstr>Training vs. Test Error Rates on the Simulated Data</vt:lpstr>
      <vt:lpstr>A Fundamental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Overall  Quadratic Model</vt:lpstr>
      <vt:lpstr>Testing for Significance: Quadratic Effect</vt:lpstr>
      <vt:lpstr>Testing for Significance: Quadratic Effect</vt:lpstr>
      <vt:lpstr>Testing for Significance: Quadratic Effect</vt:lpstr>
      <vt:lpstr>Example: Quadratic Model</vt:lpstr>
      <vt:lpstr>Example: Quadratic Model vs Linear </vt:lpstr>
      <vt:lpstr>Example: Quadratic Model</vt:lpstr>
      <vt:lpstr>Example: Quadratic Model Residual Plots</vt:lpstr>
      <vt:lpstr>Using Transformations in Regression Analysis</vt:lpstr>
      <vt:lpstr>The Square Root Transformation</vt:lpstr>
      <vt:lpstr>The Square Root Transformation</vt:lpstr>
      <vt:lpstr>The Log Transformation</vt:lpstr>
      <vt:lpstr>Interpretation of coefficients</vt:lpstr>
      <vt:lpstr>Collinearity</vt:lpstr>
      <vt:lpstr>Collinearity</vt:lpstr>
      <vt:lpstr>Some Indications of Strong Collinearity</vt:lpstr>
      <vt:lpstr>Detecting Collinearity  (Variance Inflationary Factor)</vt:lpstr>
      <vt:lpstr>Example: Pie Sales</vt:lpstr>
      <vt:lpstr>Detecting Collinearity</vt:lpstr>
      <vt:lpstr>PowerPoint Presentation</vt:lpstr>
      <vt:lpstr>Model Building</vt:lpstr>
      <vt:lpstr>PowerPoint Presentation</vt:lpstr>
      <vt:lpstr>Best Subsets Regression</vt:lpstr>
      <vt:lpstr>Alternative Best Subsets Criterion</vt:lpstr>
      <vt:lpstr>Steps in Model Building</vt:lpstr>
      <vt:lpstr>Steps in Model Building</vt:lpstr>
      <vt:lpstr>Summary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Emdad, Fatemeh</dc:creator>
  <cp:lastModifiedBy>Fatemeh Emdad</cp:lastModifiedBy>
  <cp:revision>134</cp:revision>
  <dcterms:created xsi:type="dcterms:W3CDTF">2015-08-31T19:57:03Z</dcterms:created>
  <dcterms:modified xsi:type="dcterms:W3CDTF">2016-09-07T19:37:13Z</dcterms:modified>
</cp:coreProperties>
</file>