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58" r:id="rId3"/>
    <p:sldId id="259" r:id="rId4"/>
    <p:sldId id="277" r:id="rId5"/>
    <p:sldId id="279" r:id="rId6"/>
    <p:sldId id="278"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80" r:id="rId22"/>
    <p:sldId id="274" r:id="rId23"/>
    <p:sldId id="275" r:id="rId24"/>
    <p:sldId id="281" r:id="rId25"/>
    <p:sldId id="276" r:id="rId26"/>
    <p:sldId id="282" r:id="rId27"/>
    <p:sldId id="283" r:id="rId28"/>
    <p:sldId id="284"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44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26C219-4D10-44D1-B27F-77F4D8154085}" type="datetimeFigureOut">
              <a:rPr lang="en-US" smtClean="0"/>
              <a:t>9/26/2016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E104E4-997C-4A73-85F3-15C342C501BD}" type="slidenum">
              <a:rPr lang="en-US" smtClean="0"/>
              <a:t>‹#›</a:t>
            </a:fld>
            <a:endParaRPr lang="en-US"/>
          </a:p>
        </p:txBody>
      </p:sp>
    </p:spTree>
    <p:extLst>
      <p:ext uri="{BB962C8B-B14F-4D97-AF65-F5344CB8AC3E}">
        <p14:creationId xmlns:p14="http://schemas.microsoft.com/office/powerpoint/2010/main" val="2098149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C50056-55B1-0749-B59A-9768440B4F51}" type="slidenum">
              <a:rPr lang="en-US" smtClean="0"/>
              <a:t>1</a:t>
            </a:fld>
            <a:endParaRPr lang="en-US"/>
          </a:p>
        </p:txBody>
      </p:sp>
    </p:spTree>
    <p:extLst>
      <p:ext uri="{BB962C8B-B14F-4D97-AF65-F5344CB8AC3E}">
        <p14:creationId xmlns:p14="http://schemas.microsoft.com/office/powerpoint/2010/main" val="2804227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C50056-55B1-0749-B59A-9768440B4F51}" type="slidenum">
              <a:rPr lang="en-US" smtClean="0"/>
              <a:t>2</a:t>
            </a:fld>
            <a:endParaRPr lang="en-US"/>
          </a:p>
        </p:txBody>
      </p:sp>
    </p:spTree>
    <p:extLst>
      <p:ext uri="{BB962C8B-B14F-4D97-AF65-F5344CB8AC3E}">
        <p14:creationId xmlns:p14="http://schemas.microsoft.com/office/powerpoint/2010/main" val="3123566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E104E4-997C-4A73-85F3-15C342C501BD}" type="slidenum">
              <a:rPr lang="en-US" smtClean="0"/>
              <a:t>25</a:t>
            </a:fld>
            <a:endParaRPr lang="en-US"/>
          </a:p>
        </p:txBody>
      </p:sp>
    </p:spTree>
    <p:extLst>
      <p:ext uri="{BB962C8B-B14F-4D97-AF65-F5344CB8AC3E}">
        <p14:creationId xmlns:p14="http://schemas.microsoft.com/office/powerpoint/2010/main" val="3837790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B1E3B1-40F4-4E8A-9F73-F9B429407DF8}" type="datetime1">
              <a:rPr lang="en-US" smtClean="0"/>
              <a:t>9/26/2016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CB1E4-92F7-4F3E-B7CF-A6DC87505761}" type="slidenum">
              <a:rPr lang="en-US" smtClean="0"/>
              <a:t>‹#›</a:t>
            </a:fld>
            <a:endParaRPr lang="en-US"/>
          </a:p>
        </p:txBody>
      </p:sp>
    </p:spTree>
    <p:extLst>
      <p:ext uri="{BB962C8B-B14F-4D97-AF65-F5344CB8AC3E}">
        <p14:creationId xmlns:p14="http://schemas.microsoft.com/office/powerpoint/2010/main" val="2208820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AC7711-A282-41E3-8751-2B46F2F2DB02}" type="datetime1">
              <a:rPr lang="en-US" smtClean="0"/>
              <a:t>9/26/2016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CB1E4-92F7-4F3E-B7CF-A6DC87505761}" type="slidenum">
              <a:rPr lang="en-US" smtClean="0"/>
              <a:t>‹#›</a:t>
            </a:fld>
            <a:endParaRPr lang="en-US"/>
          </a:p>
        </p:txBody>
      </p:sp>
    </p:spTree>
    <p:extLst>
      <p:ext uri="{BB962C8B-B14F-4D97-AF65-F5344CB8AC3E}">
        <p14:creationId xmlns:p14="http://schemas.microsoft.com/office/powerpoint/2010/main" val="609172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383D0E-BC51-468F-98E3-41D5885F5FDD}" type="datetime1">
              <a:rPr lang="en-US" smtClean="0"/>
              <a:t>9/26/2016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CB1E4-92F7-4F3E-B7CF-A6DC87505761}" type="slidenum">
              <a:rPr lang="en-US" smtClean="0"/>
              <a:t>‹#›</a:t>
            </a:fld>
            <a:endParaRPr lang="en-US"/>
          </a:p>
        </p:txBody>
      </p:sp>
    </p:spTree>
    <p:extLst>
      <p:ext uri="{BB962C8B-B14F-4D97-AF65-F5344CB8AC3E}">
        <p14:creationId xmlns:p14="http://schemas.microsoft.com/office/powerpoint/2010/main" val="2580166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8D4C3B-3376-45E8-9689-83FAB3F29AEE}" type="datetime1">
              <a:rPr lang="en-US" smtClean="0"/>
              <a:t>9/26/2016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CB1E4-92F7-4F3E-B7CF-A6DC87505761}" type="slidenum">
              <a:rPr lang="en-US" smtClean="0"/>
              <a:t>‹#›</a:t>
            </a:fld>
            <a:endParaRPr lang="en-US"/>
          </a:p>
        </p:txBody>
      </p:sp>
    </p:spTree>
    <p:extLst>
      <p:ext uri="{BB962C8B-B14F-4D97-AF65-F5344CB8AC3E}">
        <p14:creationId xmlns:p14="http://schemas.microsoft.com/office/powerpoint/2010/main" val="126387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D44B1C-7F93-40EB-86F8-2B14B8B127C7}" type="datetime1">
              <a:rPr lang="en-US" smtClean="0"/>
              <a:t>9/26/2016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CB1E4-92F7-4F3E-B7CF-A6DC87505761}" type="slidenum">
              <a:rPr lang="en-US" smtClean="0"/>
              <a:t>‹#›</a:t>
            </a:fld>
            <a:endParaRPr lang="en-US"/>
          </a:p>
        </p:txBody>
      </p:sp>
    </p:spTree>
    <p:extLst>
      <p:ext uri="{BB962C8B-B14F-4D97-AF65-F5344CB8AC3E}">
        <p14:creationId xmlns:p14="http://schemas.microsoft.com/office/powerpoint/2010/main" val="3487378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0A7C83-BA68-416D-A995-DAC68EBB3E3D}" type="datetime1">
              <a:rPr lang="en-US" smtClean="0"/>
              <a:t>9/26/2016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CB1E4-92F7-4F3E-B7CF-A6DC87505761}" type="slidenum">
              <a:rPr lang="en-US" smtClean="0"/>
              <a:t>‹#›</a:t>
            </a:fld>
            <a:endParaRPr lang="en-US"/>
          </a:p>
        </p:txBody>
      </p:sp>
    </p:spTree>
    <p:extLst>
      <p:ext uri="{BB962C8B-B14F-4D97-AF65-F5344CB8AC3E}">
        <p14:creationId xmlns:p14="http://schemas.microsoft.com/office/powerpoint/2010/main" val="1669328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94DB77-9ABC-4CEB-B3F4-973554DA533C}" type="datetime1">
              <a:rPr lang="en-US" smtClean="0"/>
              <a:t>9/26/2016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CCB1E4-92F7-4F3E-B7CF-A6DC87505761}" type="slidenum">
              <a:rPr lang="en-US" smtClean="0"/>
              <a:t>‹#›</a:t>
            </a:fld>
            <a:endParaRPr lang="en-US"/>
          </a:p>
        </p:txBody>
      </p:sp>
    </p:spTree>
    <p:extLst>
      <p:ext uri="{BB962C8B-B14F-4D97-AF65-F5344CB8AC3E}">
        <p14:creationId xmlns:p14="http://schemas.microsoft.com/office/powerpoint/2010/main" val="901533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7940D4-12D6-4DAE-A77C-0D3CDDE961CF}" type="datetime1">
              <a:rPr lang="en-US" smtClean="0"/>
              <a:t>9/26/2016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CCB1E4-92F7-4F3E-B7CF-A6DC87505761}" type="slidenum">
              <a:rPr lang="en-US" smtClean="0"/>
              <a:t>‹#›</a:t>
            </a:fld>
            <a:endParaRPr lang="en-US"/>
          </a:p>
        </p:txBody>
      </p:sp>
    </p:spTree>
    <p:extLst>
      <p:ext uri="{BB962C8B-B14F-4D97-AF65-F5344CB8AC3E}">
        <p14:creationId xmlns:p14="http://schemas.microsoft.com/office/powerpoint/2010/main" val="3328139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CC8F56-91FB-4D66-82CB-2823F316FAF5}" type="datetime1">
              <a:rPr lang="en-US" smtClean="0"/>
              <a:t>9/26/2016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CCB1E4-92F7-4F3E-B7CF-A6DC87505761}" type="slidenum">
              <a:rPr lang="en-US" smtClean="0"/>
              <a:t>‹#›</a:t>
            </a:fld>
            <a:endParaRPr lang="en-US"/>
          </a:p>
        </p:txBody>
      </p:sp>
    </p:spTree>
    <p:extLst>
      <p:ext uri="{BB962C8B-B14F-4D97-AF65-F5344CB8AC3E}">
        <p14:creationId xmlns:p14="http://schemas.microsoft.com/office/powerpoint/2010/main" val="2583120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C92CE6-24F9-45F6-981E-5AF728393978}" type="datetime1">
              <a:rPr lang="en-US" smtClean="0"/>
              <a:t>9/26/2016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CB1E4-92F7-4F3E-B7CF-A6DC87505761}" type="slidenum">
              <a:rPr lang="en-US" smtClean="0"/>
              <a:t>‹#›</a:t>
            </a:fld>
            <a:endParaRPr lang="en-US"/>
          </a:p>
        </p:txBody>
      </p:sp>
    </p:spTree>
    <p:extLst>
      <p:ext uri="{BB962C8B-B14F-4D97-AF65-F5344CB8AC3E}">
        <p14:creationId xmlns:p14="http://schemas.microsoft.com/office/powerpoint/2010/main" val="3480496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00DCC5-634D-4251-986C-F62358D02B79}" type="datetime1">
              <a:rPr lang="en-US" smtClean="0"/>
              <a:t>9/26/2016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CB1E4-92F7-4F3E-B7CF-A6DC87505761}" type="slidenum">
              <a:rPr lang="en-US" smtClean="0"/>
              <a:t>‹#›</a:t>
            </a:fld>
            <a:endParaRPr lang="en-US"/>
          </a:p>
        </p:txBody>
      </p:sp>
    </p:spTree>
    <p:extLst>
      <p:ext uri="{BB962C8B-B14F-4D97-AF65-F5344CB8AC3E}">
        <p14:creationId xmlns:p14="http://schemas.microsoft.com/office/powerpoint/2010/main" val="2845428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F5689A-0603-42E1-A769-BC30C376966F}" type="datetime1">
              <a:rPr lang="en-US" smtClean="0"/>
              <a:t>9/26/2016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CCB1E4-92F7-4F3E-B7CF-A6DC87505761}" type="slidenum">
              <a:rPr lang="en-US" smtClean="0"/>
              <a:t>‹#›</a:t>
            </a:fld>
            <a:endParaRPr lang="en-US"/>
          </a:p>
        </p:txBody>
      </p:sp>
    </p:spTree>
    <p:extLst>
      <p:ext uri="{BB962C8B-B14F-4D97-AF65-F5344CB8AC3E}">
        <p14:creationId xmlns:p14="http://schemas.microsoft.com/office/powerpoint/2010/main" val="3106900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emf"/><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solidFill>
                  <a:srgbClr val="FF0000"/>
                </a:solidFill>
              </a:rPr>
              <a:t>Resampling </a:t>
            </a:r>
            <a:r>
              <a:rPr lang="en-US" b="1" dirty="0" smtClean="0">
                <a:solidFill>
                  <a:srgbClr val="FF0000"/>
                </a:solidFill>
              </a:rPr>
              <a:t>Methods</a:t>
            </a:r>
            <a:endParaRPr lang="en-US" b="1" dirty="0">
              <a:solidFill>
                <a:srgbClr val="FF0000"/>
              </a:solidFill>
            </a:endParaRPr>
          </a:p>
        </p:txBody>
      </p:sp>
      <p:sp>
        <p:nvSpPr>
          <p:cNvPr id="3" name="Subtitle 2"/>
          <p:cNvSpPr>
            <a:spLocks noGrp="1"/>
          </p:cNvSpPr>
          <p:nvPr>
            <p:ph type="subTitle" idx="1"/>
          </p:nvPr>
        </p:nvSpPr>
        <p:spPr/>
        <p:txBody>
          <a:bodyPr/>
          <a:lstStyle/>
          <a:p>
            <a:r>
              <a:rPr lang="en-US" dirty="0" smtClean="0"/>
              <a:t>Chapter 05</a:t>
            </a:r>
          </a:p>
        </p:txBody>
      </p:sp>
      <p:sp>
        <p:nvSpPr>
          <p:cNvPr id="5" name="Slide Number Placeholder 4"/>
          <p:cNvSpPr>
            <a:spLocks noGrp="1"/>
          </p:cNvSpPr>
          <p:nvPr>
            <p:ph type="sldNum" sz="quarter" idx="12"/>
          </p:nvPr>
        </p:nvSpPr>
        <p:spPr/>
        <p:txBody>
          <a:bodyPr/>
          <a:lstStyle/>
          <a:p>
            <a:fld id="{E4FFCA10-EE3F-AF4E-9EA4-E5CA2D91A1E4}" type="slidenum">
              <a:rPr lang="en-US" smtClean="0"/>
              <a:t>1</a:t>
            </a:fld>
            <a:endParaRPr lang="en-US"/>
          </a:p>
        </p:txBody>
      </p:sp>
    </p:spTree>
    <p:extLst>
      <p:ext uri="{BB962C8B-B14F-4D97-AF65-F5344CB8AC3E}">
        <p14:creationId xmlns:p14="http://schemas.microsoft.com/office/powerpoint/2010/main" val="29228964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048" y="0"/>
            <a:ext cx="10515600" cy="1325563"/>
          </a:xfrm>
        </p:spPr>
        <p:txBody>
          <a:bodyPr>
            <a:normAutofit/>
          </a:bodyPr>
          <a:lstStyle/>
          <a:p>
            <a:pPr algn="ctr"/>
            <a:r>
              <a:rPr lang="en-US" b="1" dirty="0" smtClean="0">
                <a:solidFill>
                  <a:srgbClr val="FF0000"/>
                </a:solidFill>
              </a:rPr>
              <a:t>The Validation Set Approach</a:t>
            </a:r>
            <a:endParaRPr lang="en-US" b="1" dirty="0">
              <a:solidFill>
                <a:srgbClr val="FF0000"/>
              </a:solidFill>
            </a:endParaRPr>
          </a:p>
        </p:txBody>
      </p:sp>
      <p:sp>
        <p:nvSpPr>
          <p:cNvPr id="3" name="Content Placeholder 2"/>
          <p:cNvSpPr>
            <a:spLocks noGrp="1"/>
          </p:cNvSpPr>
          <p:nvPr>
            <p:ph idx="1"/>
          </p:nvPr>
        </p:nvSpPr>
        <p:spPr>
          <a:xfrm>
            <a:off x="838200" y="1185544"/>
            <a:ext cx="10515600" cy="5434711"/>
          </a:xfrm>
        </p:spPr>
        <p:txBody>
          <a:bodyPr>
            <a:normAutofit/>
          </a:bodyPr>
          <a:lstStyle/>
          <a:p>
            <a:r>
              <a:rPr lang="en-US" sz="3200" b="1" dirty="0" smtClean="0">
                <a:solidFill>
                  <a:srgbClr val="FF0000"/>
                </a:solidFill>
              </a:rPr>
              <a:t>Advantages:</a:t>
            </a:r>
          </a:p>
          <a:p>
            <a:pPr lvl="1"/>
            <a:r>
              <a:rPr lang="en-US" sz="3200" dirty="0" smtClean="0"/>
              <a:t>Simple</a:t>
            </a:r>
          </a:p>
          <a:p>
            <a:pPr lvl="1"/>
            <a:r>
              <a:rPr lang="en-US" sz="3200" dirty="0" smtClean="0"/>
              <a:t>Easy to implement</a:t>
            </a:r>
          </a:p>
          <a:p>
            <a:pPr lvl="1"/>
            <a:endParaRPr lang="en-US" sz="3200" dirty="0" smtClean="0"/>
          </a:p>
          <a:p>
            <a:r>
              <a:rPr lang="en-US" sz="3200" b="1" dirty="0" smtClean="0">
                <a:solidFill>
                  <a:srgbClr val="FF0000"/>
                </a:solidFill>
              </a:rPr>
              <a:t>Disadvantages:</a:t>
            </a:r>
          </a:p>
          <a:p>
            <a:pPr lvl="1"/>
            <a:r>
              <a:rPr lang="en-US" sz="3200" dirty="0" smtClean="0"/>
              <a:t>The </a:t>
            </a:r>
            <a:r>
              <a:rPr lang="en-US" sz="3200" b="1" dirty="0" smtClean="0"/>
              <a:t>validation MSE </a:t>
            </a:r>
            <a:r>
              <a:rPr lang="en-US" sz="3200" dirty="0" smtClean="0"/>
              <a:t>can be </a:t>
            </a:r>
            <a:r>
              <a:rPr lang="en-US" sz="3200" b="1" dirty="0" smtClean="0"/>
              <a:t>highly variable</a:t>
            </a:r>
          </a:p>
          <a:p>
            <a:pPr lvl="1"/>
            <a:r>
              <a:rPr lang="en-US" sz="3200" b="1" dirty="0" smtClean="0"/>
              <a:t>Only a subset </a:t>
            </a:r>
            <a:r>
              <a:rPr lang="en-US" sz="3200" dirty="0" smtClean="0"/>
              <a:t>of observations are used to fit the model (training data). Statistical methods tend to </a:t>
            </a:r>
            <a:r>
              <a:rPr lang="en-US" sz="3200" b="1" dirty="0" smtClean="0"/>
              <a:t>perform worse </a:t>
            </a:r>
            <a:r>
              <a:rPr lang="en-US" sz="3200" dirty="0" smtClean="0"/>
              <a:t>when trained on </a:t>
            </a:r>
            <a:r>
              <a:rPr lang="en-US" sz="3200" b="1" dirty="0" smtClean="0"/>
              <a:t>fewer observations</a:t>
            </a:r>
            <a:r>
              <a:rPr lang="en-US" sz="3200" dirty="0" smtClean="0"/>
              <a:t>. Validation set error rate may tend to </a:t>
            </a:r>
            <a:r>
              <a:rPr lang="en-US" sz="3200" b="1" i="1" u="sng" dirty="0" smtClean="0">
                <a:solidFill>
                  <a:srgbClr val="FF0000"/>
                </a:solidFill>
              </a:rPr>
              <a:t>overestimate</a:t>
            </a:r>
            <a:r>
              <a:rPr lang="en-US" sz="3200" dirty="0" smtClean="0"/>
              <a:t> the test error rate for the model fit on the entire data set. </a:t>
            </a:r>
            <a:endParaRPr lang="en-US" sz="3200" dirty="0"/>
          </a:p>
        </p:txBody>
      </p:sp>
      <p:sp>
        <p:nvSpPr>
          <p:cNvPr id="5" name="Slide Number Placeholder 4"/>
          <p:cNvSpPr>
            <a:spLocks noGrp="1"/>
          </p:cNvSpPr>
          <p:nvPr>
            <p:ph type="sldNum" sz="quarter" idx="12"/>
          </p:nvPr>
        </p:nvSpPr>
        <p:spPr/>
        <p:txBody>
          <a:bodyPr/>
          <a:lstStyle/>
          <a:p>
            <a:fld id="{E4FFCA10-EE3F-AF4E-9EA4-E5CA2D91A1E4}" type="slidenum">
              <a:rPr lang="en-US" smtClean="0"/>
              <a:t>10</a:t>
            </a:fld>
            <a:endParaRPr lang="en-US"/>
          </a:p>
        </p:txBody>
      </p:sp>
    </p:spTree>
    <p:extLst>
      <p:ext uri="{BB962C8B-B14F-4D97-AF65-F5344CB8AC3E}">
        <p14:creationId xmlns:p14="http://schemas.microsoft.com/office/powerpoint/2010/main" val="2167387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975"/>
            <a:ext cx="10515600" cy="1170465"/>
          </a:xfrm>
        </p:spPr>
        <p:txBody>
          <a:bodyPr>
            <a:normAutofit/>
          </a:bodyPr>
          <a:lstStyle/>
          <a:p>
            <a:pPr algn="ctr"/>
            <a:r>
              <a:rPr lang="en-US" b="1" dirty="0" smtClean="0">
                <a:solidFill>
                  <a:srgbClr val="FF0000"/>
                </a:solidFill>
              </a:rPr>
              <a:t>5.1.2 Leave-One-Out Cross Validation (LOOCV)</a:t>
            </a:r>
            <a:endParaRPr lang="en-US" b="1"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37744" y="1133856"/>
                <a:ext cx="11375136" cy="5294376"/>
              </a:xfrm>
            </p:spPr>
            <p:txBody>
              <a:bodyPr>
                <a:normAutofit/>
              </a:bodyPr>
              <a:lstStyle/>
              <a:p>
                <a:r>
                  <a:rPr lang="en-US" dirty="0" smtClean="0"/>
                  <a:t>This method is </a:t>
                </a:r>
                <a:r>
                  <a:rPr lang="en-US" b="1" dirty="0"/>
                  <a:t>similar to the Validation </a:t>
                </a:r>
                <a:r>
                  <a:rPr lang="en-US" dirty="0"/>
                  <a:t>Set Approach, but it tries to address the </a:t>
                </a:r>
                <a:r>
                  <a:rPr lang="en-US" dirty="0" smtClean="0"/>
                  <a:t>method’s disadvantage/drawback</a:t>
                </a:r>
                <a:endParaRPr lang="en-US" dirty="0"/>
              </a:p>
              <a:p>
                <a:r>
                  <a:rPr lang="en-US" dirty="0"/>
                  <a:t>For each suggested model, do: </a:t>
                </a:r>
              </a:p>
              <a:p>
                <a:pPr lvl="1"/>
                <a:r>
                  <a:rPr lang="en-US" sz="2800" dirty="0"/>
                  <a:t>Split the data set of size n into </a:t>
                </a:r>
              </a:p>
              <a:p>
                <a:pPr lvl="2"/>
                <a:r>
                  <a:rPr lang="en-US" sz="2800" dirty="0"/>
                  <a:t>Training data set (blue) size: n -1 </a:t>
                </a:r>
              </a:p>
              <a:p>
                <a:pPr lvl="2"/>
                <a:r>
                  <a:rPr lang="en-US" sz="2800" dirty="0"/>
                  <a:t>Validation data set (beige) size: 1</a:t>
                </a:r>
              </a:p>
              <a:p>
                <a:pPr lvl="1"/>
                <a:r>
                  <a:rPr lang="en-US" sz="2800" dirty="0"/>
                  <a:t>Fit the model using the training data</a:t>
                </a:r>
              </a:p>
              <a:p>
                <a:pPr lvl="1"/>
                <a:r>
                  <a:rPr lang="en-US" sz="2800" dirty="0"/>
                  <a:t>Validate model using the </a:t>
                </a:r>
                <a:r>
                  <a:rPr lang="en-US" sz="2800" dirty="0" smtClean="0"/>
                  <a:t>validation/test </a:t>
                </a:r>
                <a:r>
                  <a:rPr lang="en-US" sz="2800" dirty="0"/>
                  <a:t>data, and compute the corresponding MSE </a:t>
                </a:r>
                <a:r>
                  <a:rPr lang="en-US" sz="2800" dirty="0" smtClean="0"/>
                  <a:t>{</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𝑀𝑆𝐸</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acc>
                      <m:accPr>
                        <m:chr m:val="̂"/>
                        <m:ctrlPr>
                          <a:rPr lang="en-US" sz="2800" b="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𝑖</m:t>
                            </m:r>
                          </m:sub>
                        </m:sSub>
                      </m:e>
                    </m:acc>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m:t>
                        </m:r>
                      </m:e>
                      <m:sup>
                        <m:r>
                          <a:rPr lang="en-US" sz="2800" b="0" i="1" smtClean="0">
                            <a:latin typeface="Cambria Math" panose="02040503050406030204" pitchFamily="18" charset="0"/>
                          </a:rPr>
                          <m:t>2</m:t>
                        </m:r>
                      </m:sup>
                    </m:sSup>
                    <m:r>
                      <a:rPr lang="en-US" sz="2800" b="0" i="0" smtClean="0">
                        <a:latin typeface="Cambria Math" panose="02040503050406030204" pitchFamily="18" charset="0"/>
                      </a:rPr>
                      <m:t>}</m:t>
                    </m:r>
                  </m:oMath>
                </a14:m>
                <a:endParaRPr lang="en-US" sz="2800" dirty="0"/>
              </a:p>
              <a:p>
                <a:pPr lvl="1"/>
                <a:r>
                  <a:rPr lang="en-US" sz="2800" dirty="0"/>
                  <a:t>Repeat this process n times</a:t>
                </a:r>
              </a:p>
              <a:p>
                <a:pPr lvl="1"/>
                <a:r>
                  <a:rPr lang="en-US" sz="2800" dirty="0"/>
                  <a:t>The MSE for the model is computed as follows:</a:t>
                </a:r>
              </a:p>
              <a:p>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37744" y="1133856"/>
                <a:ext cx="11375136" cy="5294376"/>
              </a:xfrm>
              <a:blipFill rotWithShape="0">
                <a:blip r:embed="rId2"/>
                <a:stretch>
                  <a:fillRect l="-965" t="-184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E4FFCA10-EE3F-AF4E-9EA4-E5CA2D91A1E4}" type="slidenum">
              <a:rPr lang="en-US" smtClean="0"/>
              <a:t>11</a:t>
            </a:fld>
            <a:endParaRPr lang="en-US"/>
          </a:p>
        </p:txBody>
      </p:sp>
      <p:pic>
        <p:nvPicPr>
          <p:cNvPr id="6" name="Picture 5" descr="5.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5680" y="1659128"/>
            <a:ext cx="4846320" cy="2729992"/>
          </a:xfrm>
          <a:prstGeom prst="rect">
            <a:avLst/>
          </a:prstGeom>
        </p:spPr>
      </p:pic>
      <p:pic>
        <p:nvPicPr>
          <p:cNvPr id="7" name="Picture 6"/>
          <p:cNvPicPr>
            <a:picLocks noChangeAspect="1"/>
          </p:cNvPicPr>
          <p:nvPr/>
        </p:nvPicPr>
        <p:blipFill>
          <a:blip r:embed="rId4"/>
          <a:stretch>
            <a:fillRect/>
          </a:stretch>
        </p:blipFill>
        <p:spPr>
          <a:xfrm>
            <a:off x="7499002" y="5156274"/>
            <a:ext cx="4113878" cy="1418580"/>
          </a:xfrm>
          <a:prstGeom prst="rect">
            <a:avLst/>
          </a:prstGeom>
        </p:spPr>
      </p:pic>
    </p:spTree>
    <p:extLst>
      <p:ext uri="{BB962C8B-B14F-4D97-AF65-F5344CB8AC3E}">
        <p14:creationId xmlns:p14="http://schemas.microsoft.com/office/powerpoint/2010/main" val="2981581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8237"/>
            <a:ext cx="10515600" cy="823595"/>
          </a:xfrm>
        </p:spPr>
        <p:txBody>
          <a:bodyPr>
            <a:normAutofit/>
          </a:bodyPr>
          <a:lstStyle/>
          <a:p>
            <a:pPr algn="ctr"/>
            <a:r>
              <a:rPr lang="en-US" b="1" dirty="0" smtClean="0">
                <a:solidFill>
                  <a:srgbClr val="FF0000"/>
                </a:solidFill>
              </a:rPr>
              <a:t>LOOCV vs. the Validation Set Approach</a:t>
            </a:r>
            <a:endParaRPr lang="en-US" b="1" dirty="0">
              <a:solidFill>
                <a:srgbClr val="FF0000"/>
              </a:solidFill>
            </a:endParaRPr>
          </a:p>
        </p:txBody>
      </p:sp>
      <p:sp>
        <p:nvSpPr>
          <p:cNvPr id="3" name="Content Placeholder 2"/>
          <p:cNvSpPr>
            <a:spLocks noGrp="1"/>
          </p:cNvSpPr>
          <p:nvPr>
            <p:ph idx="1"/>
          </p:nvPr>
        </p:nvSpPr>
        <p:spPr>
          <a:xfrm>
            <a:off x="106680" y="941832"/>
            <a:ext cx="11978640" cy="4351338"/>
          </a:xfrm>
        </p:spPr>
        <p:txBody>
          <a:bodyPr>
            <a:normAutofit lnSpcReduction="10000"/>
          </a:bodyPr>
          <a:lstStyle/>
          <a:p>
            <a:r>
              <a:rPr lang="en-US" b="1" dirty="0" smtClean="0">
                <a:solidFill>
                  <a:srgbClr val="FF0000"/>
                </a:solidFill>
              </a:rPr>
              <a:t>LOOCV has less bias</a:t>
            </a:r>
          </a:p>
          <a:p>
            <a:pPr lvl="1"/>
            <a:r>
              <a:rPr lang="en-US" dirty="0"/>
              <a:t>W</a:t>
            </a:r>
            <a:r>
              <a:rPr lang="en-US" dirty="0" smtClean="0"/>
              <a:t>e repeatedly fit the statistical learning method using training data that contains n-1 obs., i.e. almost all the data set is used</a:t>
            </a:r>
          </a:p>
          <a:p>
            <a:pPr lvl="1"/>
            <a:endParaRPr lang="en-US" dirty="0" smtClean="0"/>
          </a:p>
          <a:p>
            <a:r>
              <a:rPr lang="en-US" b="1" dirty="0" smtClean="0">
                <a:solidFill>
                  <a:srgbClr val="FF0000"/>
                </a:solidFill>
              </a:rPr>
              <a:t>LOOCV produces a less variable MSE</a:t>
            </a:r>
          </a:p>
          <a:p>
            <a:pPr lvl="1"/>
            <a:r>
              <a:rPr lang="en-US" dirty="0" smtClean="0"/>
              <a:t>The validation approach produces different MSE when applied repeatedly due to randomness in the splitting process, while performing LOOCV multiple times will always yield the same results, because we split based on 1 obs. </a:t>
            </a:r>
            <a:r>
              <a:rPr lang="en-US" dirty="0"/>
              <a:t>e</a:t>
            </a:r>
            <a:r>
              <a:rPr lang="en-US" dirty="0" smtClean="0"/>
              <a:t>ach time</a:t>
            </a:r>
          </a:p>
          <a:p>
            <a:endParaRPr lang="en-US" b="1" dirty="0">
              <a:solidFill>
                <a:srgbClr val="FF0000"/>
              </a:solidFill>
            </a:endParaRPr>
          </a:p>
          <a:p>
            <a:r>
              <a:rPr lang="en-US" b="1" dirty="0" smtClean="0">
                <a:solidFill>
                  <a:srgbClr val="FF0000"/>
                </a:solidFill>
              </a:rPr>
              <a:t>LOOCV is computationally intensive (disadvantage)</a:t>
            </a:r>
          </a:p>
          <a:p>
            <a:pPr lvl="1"/>
            <a:r>
              <a:rPr lang="en-US" dirty="0" smtClean="0"/>
              <a:t>We fit the each model n times! </a:t>
            </a:r>
            <a:endParaRPr lang="en-US" dirty="0"/>
          </a:p>
        </p:txBody>
      </p:sp>
      <p:sp>
        <p:nvSpPr>
          <p:cNvPr id="5" name="Slide Number Placeholder 4"/>
          <p:cNvSpPr>
            <a:spLocks noGrp="1"/>
          </p:cNvSpPr>
          <p:nvPr>
            <p:ph type="sldNum" sz="quarter" idx="12"/>
          </p:nvPr>
        </p:nvSpPr>
        <p:spPr/>
        <p:txBody>
          <a:bodyPr/>
          <a:lstStyle/>
          <a:p>
            <a:fld id="{E4FFCA10-EE3F-AF4E-9EA4-E5CA2D91A1E4}" type="slidenum">
              <a:rPr lang="en-US" smtClean="0"/>
              <a:t>12</a:t>
            </a:fld>
            <a:endParaRPr lang="en-US"/>
          </a:p>
        </p:txBody>
      </p:sp>
      <p:pic>
        <p:nvPicPr>
          <p:cNvPr id="6" name="Picture 5"/>
          <p:cNvPicPr>
            <a:picLocks noChangeAspect="1"/>
          </p:cNvPicPr>
          <p:nvPr/>
        </p:nvPicPr>
        <p:blipFill>
          <a:blip r:embed="rId2"/>
          <a:stretch>
            <a:fillRect/>
          </a:stretch>
        </p:blipFill>
        <p:spPr>
          <a:xfrm>
            <a:off x="4754881" y="4750182"/>
            <a:ext cx="7280216" cy="2036698"/>
          </a:xfrm>
          <a:prstGeom prst="rect">
            <a:avLst/>
          </a:prstGeom>
        </p:spPr>
      </p:pic>
    </p:spTree>
    <p:extLst>
      <p:ext uri="{BB962C8B-B14F-4D97-AF65-F5344CB8AC3E}">
        <p14:creationId xmlns:p14="http://schemas.microsoft.com/office/powerpoint/2010/main" val="3181408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3101"/>
            <a:ext cx="10515600" cy="924179"/>
          </a:xfrm>
        </p:spPr>
        <p:txBody>
          <a:bodyPr/>
          <a:lstStyle/>
          <a:p>
            <a:pPr algn="ctr"/>
            <a:r>
              <a:rPr lang="en-US" b="1" dirty="0" smtClean="0">
                <a:solidFill>
                  <a:srgbClr val="FF0000"/>
                </a:solidFill>
              </a:rPr>
              <a:t>5.1.3 k-fold Cross Validation</a:t>
            </a:r>
            <a:endParaRPr lang="en-US" b="1" dirty="0">
              <a:solidFill>
                <a:srgbClr val="FF0000"/>
              </a:solidFill>
            </a:endParaRPr>
          </a:p>
        </p:txBody>
      </p:sp>
      <p:sp>
        <p:nvSpPr>
          <p:cNvPr id="3" name="Content Placeholder 2"/>
          <p:cNvSpPr>
            <a:spLocks noGrp="1"/>
          </p:cNvSpPr>
          <p:nvPr>
            <p:ph idx="1"/>
          </p:nvPr>
        </p:nvSpPr>
        <p:spPr>
          <a:xfrm>
            <a:off x="182880" y="1097280"/>
            <a:ext cx="11070336" cy="5541264"/>
          </a:xfrm>
        </p:spPr>
        <p:txBody>
          <a:bodyPr>
            <a:noAutofit/>
          </a:bodyPr>
          <a:lstStyle/>
          <a:p>
            <a:r>
              <a:rPr lang="en-US" dirty="0"/>
              <a:t>LOOCV is computationally </a:t>
            </a:r>
            <a:r>
              <a:rPr lang="en-US" dirty="0" smtClean="0"/>
              <a:t>expensive</a:t>
            </a:r>
            <a:r>
              <a:rPr lang="en-US" dirty="0"/>
              <a:t>, so we can run k-fold Cross Validation instead</a:t>
            </a:r>
          </a:p>
          <a:p>
            <a:r>
              <a:rPr lang="en-US" dirty="0"/>
              <a:t>With k-fold Cross Validation, we </a:t>
            </a:r>
            <a:r>
              <a:rPr lang="en-US" b="1" dirty="0"/>
              <a:t>divide the data set into K different parts </a:t>
            </a:r>
            <a:r>
              <a:rPr lang="en-US" dirty="0"/>
              <a:t>(e.g. K = 5, or K = 10, etc.)</a:t>
            </a:r>
          </a:p>
          <a:p>
            <a:r>
              <a:rPr lang="en-US" dirty="0"/>
              <a:t>We then </a:t>
            </a:r>
            <a:r>
              <a:rPr lang="en-US" b="1" dirty="0"/>
              <a:t>remove the first part</a:t>
            </a:r>
            <a:r>
              <a:rPr lang="en-US" dirty="0"/>
              <a:t>, </a:t>
            </a:r>
            <a:r>
              <a:rPr lang="en-US" b="1" dirty="0"/>
              <a:t>fit the model on the remaining K-1 parts</a:t>
            </a:r>
            <a:r>
              <a:rPr lang="en-US" dirty="0"/>
              <a:t>, and see how good the predictions are on the left out part (i.e. </a:t>
            </a:r>
            <a:r>
              <a:rPr lang="en-US" b="1" dirty="0"/>
              <a:t>compute the MSE on the first part</a:t>
            </a:r>
            <a:r>
              <a:rPr lang="en-US" dirty="0"/>
              <a:t>)</a:t>
            </a:r>
          </a:p>
          <a:p>
            <a:r>
              <a:rPr lang="en-US" dirty="0"/>
              <a:t>We then </a:t>
            </a:r>
            <a:r>
              <a:rPr lang="en-US" b="1" dirty="0"/>
              <a:t>repeat this K different times </a:t>
            </a:r>
            <a:r>
              <a:rPr lang="en-US" dirty="0"/>
              <a:t>taking out a different part each time</a:t>
            </a:r>
          </a:p>
          <a:p>
            <a:r>
              <a:rPr lang="en-US" dirty="0"/>
              <a:t>By averaging the K different MSE’s we get an </a:t>
            </a:r>
            <a:r>
              <a:rPr lang="en-US" b="1" dirty="0"/>
              <a:t>estimated validation (test) error rate </a:t>
            </a:r>
            <a:r>
              <a:rPr lang="en-US" dirty="0"/>
              <a:t>for new observations </a:t>
            </a:r>
          </a:p>
        </p:txBody>
      </p:sp>
      <p:sp>
        <p:nvSpPr>
          <p:cNvPr id="5" name="Slide Number Placeholder 4"/>
          <p:cNvSpPr>
            <a:spLocks noGrp="1"/>
          </p:cNvSpPr>
          <p:nvPr>
            <p:ph type="sldNum" sz="quarter" idx="12"/>
          </p:nvPr>
        </p:nvSpPr>
        <p:spPr/>
        <p:txBody>
          <a:bodyPr/>
          <a:lstStyle/>
          <a:p>
            <a:fld id="{E4FFCA10-EE3F-AF4E-9EA4-E5CA2D91A1E4}" type="slidenum">
              <a:rPr lang="en-US" smtClean="0"/>
              <a:t>13</a:t>
            </a:fld>
            <a:endParaRPr lang="en-US"/>
          </a:p>
        </p:txBody>
      </p:sp>
      <p:pic>
        <p:nvPicPr>
          <p:cNvPr id="6" name="Picture 5"/>
          <p:cNvPicPr>
            <a:picLocks noChangeAspect="1"/>
          </p:cNvPicPr>
          <p:nvPr/>
        </p:nvPicPr>
        <p:blipFill>
          <a:blip r:embed="rId2"/>
          <a:stretch>
            <a:fillRect/>
          </a:stretch>
        </p:blipFill>
        <p:spPr>
          <a:xfrm>
            <a:off x="5308600" y="5479426"/>
            <a:ext cx="3725672" cy="912045"/>
          </a:xfrm>
          <a:prstGeom prst="rect">
            <a:avLst/>
          </a:prstGeom>
        </p:spPr>
      </p:pic>
      <p:pic>
        <p:nvPicPr>
          <p:cNvPr id="7" name="Picture 6" descr="5.5.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46488" y="141266"/>
            <a:ext cx="2262632" cy="1097578"/>
          </a:xfrm>
          <a:prstGeom prst="rect">
            <a:avLst/>
          </a:prstGeom>
        </p:spPr>
      </p:pic>
    </p:spTree>
    <p:extLst>
      <p:ext uri="{BB962C8B-B14F-4D97-AF65-F5344CB8AC3E}">
        <p14:creationId xmlns:p14="http://schemas.microsoft.com/office/powerpoint/2010/main" val="38474168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rPr>
              <a:t>K-fold Cross Validation (k=5) </a:t>
            </a:r>
            <a:endParaRPr lang="en-US" b="1" dirty="0">
              <a:solidFill>
                <a:srgbClr val="FF0000"/>
              </a:solidFill>
            </a:endParaRPr>
          </a:p>
        </p:txBody>
      </p:sp>
      <p:sp>
        <p:nvSpPr>
          <p:cNvPr id="3" name="Content Placeholder 2"/>
          <p:cNvSpPr>
            <a:spLocks noGrp="1"/>
          </p:cNvSpPr>
          <p:nvPr>
            <p:ph idx="1"/>
          </p:nvPr>
        </p:nvSpPr>
        <p:spPr/>
        <p:txBody>
          <a:bodyPr/>
          <a:lstStyle/>
          <a:p>
            <a:pPr marL="0" indent="0">
              <a:buNone/>
            </a:pPr>
            <a:endParaRPr lang="en-US" dirty="0" smtClean="0"/>
          </a:p>
          <a:p>
            <a:endParaRPr lang="en-US" dirty="0"/>
          </a:p>
        </p:txBody>
      </p:sp>
      <p:sp>
        <p:nvSpPr>
          <p:cNvPr id="5" name="Slide Number Placeholder 4"/>
          <p:cNvSpPr>
            <a:spLocks noGrp="1"/>
          </p:cNvSpPr>
          <p:nvPr>
            <p:ph type="sldNum" sz="quarter" idx="12"/>
          </p:nvPr>
        </p:nvSpPr>
        <p:spPr/>
        <p:txBody>
          <a:bodyPr/>
          <a:lstStyle/>
          <a:p>
            <a:fld id="{E4FFCA10-EE3F-AF4E-9EA4-E5CA2D91A1E4}" type="slidenum">
              <a:rPr lang="en-US" smtClean="0"/>
              <a:t>14</a:t>
            </a:fld>
            <a:endParaRPr lang="en-US"/>
          </a:p>
        </p:txBody>
      </p:sp>
      <p:pic>
        <p:nvPicPr>
          <p:cNvPr id="6" name="Picture 5" descr="5.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086" y="1910081"/>
            <a:ext cx="8859315" cy="3832649"/>
          </a:xfrm>
          <a:prstGeom prst="rect">
            <a:avLst/>
          </a:prstGeom>
        </p:spPr>
      </p:pic>
      <p:sp>
        <p:nvSpPr>
          <p:cNvPr id="4" name="TextBox 3"/>
          <p:cNvSpPr txBox="1"/>
          <p:nvPr/>
        </p:nvSpPr>
        <p:spPr>
          <a:xfrm>
            <a:off x="3685032" y="5592188"/>
            <a:ext cx="4669536" cy="584775"/>
          </a:xfrm>
          <a:prstGeom prst="rect">
            <a:avLst/>
          </a:prstGeom>
          <a:noFill/>
        </p:spPr>
        <p:txBody>
          <a:bodyPr wrap="square" rtlCol="0">
            <a:spAutoFit/>
          </a:bodyPr>
          <a:lstStyle/>
          <a:p>
            <a:r>
              <a:rPr lang="en-US" sz="3200" dirty="0" smtClean="0"/>
              <a:t>5 non-overlapping groups</a:t>
            </a:r>
            <a:endParaRPr lang="en-US" sz="3200" dirty="0"/>
          </a:p>
        </p:txBody>
      </p:sp>
    </p:spTree>
    <p:extLst>
      <p:ext uri="{BB962C8B-B14F-4D97-AF65-F5344CB8AC3E}">
        <p14:creationId xmlns:p14="http://schemas.microsoft.com/office/powerpoint/2010/main" val="20144264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6123"/>
          </a:xfrm>
        </p:spPr>
        <p:txBody>
          <a:bodyPr>
            <a:normAutofit/>
          </a:bodyPr>
          <a:lstStyle/>
          <a:p>
            <a:pPr algn="ctr"/>
            <a:r>
              <a:rPr lang="en-US" b="1" dirty="0" smtClean="0">
                <a:solidFill>
                  <a:srgbClr val="FF0000"/>
                </a:solidFill>
              </a:rPr>
              <a:t>Auto Data: LOOCV vs. K-fold CV</a:t>
            </a:r>
            <a:endParaRPr lang="en-US" b="1" dirty="0">
              <a:solidFill>
                <a:srgbClr val="FF0000"/>
              </a:solidFill>
            </a:endParaRPr>
          </a:p>
        </p:txBody>
      </p:sp>
      <p:sp>
        <p:nvSpPr>
          <p:cNvPr id="3" name="Content Placeholder 2"/>
          <p:cNvSpPr>
            <a:spLocks noGrp="1"/>
          </p:cNvSpPr>
          <p:nvPr>
            <p:ph idx="1"/>
          </p:nvPr>
        </p:nvSpPr>
        <p:spPr>
          <a:xfrm>
            <a:off x="201168" y="1091248"/>
            <a:ext cx="11795760" cy="2858960"/>
          </a:xfrm>
        </p:spPr>
        <p:txBody>
          <a:bodyPr/>
          <a:lstStyle/>
          <a:p>
            <a:r>
              <a:rPr lang="en-US" b="1" dirty="0"/>
              <a:t>Left: LOOCV  error curve</a:t>
            </a:r>
          </a:p>
          <a:p>
            <a:r>
              <a:rPr lang="en-US" b="1" dirty="0"/>
              <a:t>Right: 10-fold CV was run many times, and the figure shows the slightly different CV error rates</a:t>
            </a:r>
          </a:p>
          <a:p>
            <a:r>
              <a:rPr lang="en-US" b="1" dirty="0"/>
              <a:t>LOOCV is a special case of k-fold, where k = n</a:t>
            </a:r>
          </a:p>
          <a:p>
            <a:r>
              <a:rPr lang="en-US" b="1" dirty="0"/>
              <a:t>They are both stable, but LOOCV is more computationally </a:t>
            </a:r>
            <a:r>
              <a:rPr lang="en-US" b="1" dirty="0" smtClean="0"/>
              <a:t>intensive! </a:t>
            </a:r>
          </a:p>
          <a:p>
            <a:endParaRPr lang="en-US" dirty="0"/>
          </a:p>
        </p:txBody>
      </p:sp>
      <p:sp>
        <p:nvSpPr>
          <p:cNvPr id="5" name="Slide Number Placeholder 4"/>
          <p:cNvSpPr>
            <a:spLocks noGrp="1"/>
          </p:cNvSpPr>
          <p:nvPr>
            <p:ph type="sldNum" sz="quarter" idx="12"/>
          </p:nvPr>
        </p:nvSpPr>
        <p:spPr/>
        <p:txBody>
          <a:bodyPr/>
          <a:lstStyle/>
          <a:p>
            <a:fld id="{E4FFCA10-EE3F-AF4E-9EA4-E5CA2D91A1E4}" type="slidenum">
              <a:rPr lang="en-US" smtClean="0"/>
              <a:t>15</a:t>
            </a:fld>
            <a:endParaRPr lang="en-US"/>
          </a:p>
        </p:txBody>
      </p:sp>
      <p:pic>
        <p:nvPicPr>
          <p:cNvPr id="6" name="Picture 5" descr="5.4.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5700" y="3571240"/>
            <a:ext cx="7327900" cy="3340100"/>
          </a:xfrm>
          <a:prstGeom prst="rect">
            <a:avLst/>
          </a:prstGeom>
        </p:spPr>
      </p:pic>
    </p:spTree>
    <p:extLst>
      <p:ext uri="{BB962C8B-B14F-4D97-AF65-F5344CB8AC3E}">
        <p14:creationId xmlns:p14="http://schemas.microsoft.com/office/powerpoint/2010/main" val="23913007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solidFill>
                  <a:srgbClr val="FF0000"/>
                </a:solidFill>
              </a:rPr>
              <a:t>Auto Data: Validation Set Approach vs. K-fold CV Approach</a:t>
            </a:r>
            <a:endParaRPr lang="en-US" b="1" dirty="0">
              <a:solidFill>
                <a:srgbClr val="FF0000"/>
              </a:solidFill>
            </a:endParaRPr>
          </a:p>
        </p:txBody>
      </p:sp>
      <p:sp>
        <p:nvSpPr>
          <p:cNvPr id="3" name="Content Placeholder 2"/>
          <p:cNvSpPr>
            <a:spLocks noGrp="1"/>
          </p:cNvSpPr>
          <p:nvPr>
            <p:ph idx="1"/>
          </p:nvPr>
        </p:nvSpPr>
        <p:spPr/>
        <p:txBody>
          <a:bodyPr/>
          <a:lstStyle/>
          <a:p>
            <a:r>
              <a:rPr lang="en-US" dirty="0" smtClean="0"/>
              <a:t>Left: Validation Set Approach</a:t>
            </a:r>
          </a:p>
          <a:p>
            <a:r>
              <a:rPr lang="en-US" dirty="0" smtClean="0"/>
              <a:t>Right: 10-fold Cross Validation Approach</a:t>
            </a:r>
          </a:p>
          <a:p>
            <a:r>
              <a:rPr lang="en-US" dirty="0" smtClean="0"/>
              <a:t>Indeed, 10-fold CV is more stable!</a:t>
            </a:r>
          </a:p>
        </p:txBody>
      </p:sp>
      <p:sp>
        <p:nvSpPr>
          <p:cNvPr id="5" name="Slide Number Placeholder 4"/>
          <p:cNvSpPr>
            <a:spLocks noGrp="1"/>
          </p:cNvSpPr>
          <p:nvPr>
            <p:ph type="sldNum" sz="quarter" idx="12"/>
          </p:nvPr>
        </p:nvSpPr>
        <p:spPr/>
        <p:txBody>
          <a:bodyPr/>
          <a:lstStyle/>
          <a:p>
            <a:fld id="{E4FFCA10-EE3F-AF4E-9EA4-E5CA2D91A1E4}" type="slidenum">
              <a:rPr lang="en-US" smtClean="0"/>
              <a:t>16</a:t>
            </a:fld>
            <a:endParaRPr lang="en-US"/>
          </a:p>
        </p:txBody>
      </p:sp>
      <p:pic>
        <p:nvPicPr>
          <p:cNvPr id="6" name="Picture 5" descr="5.2.pdf"/>
          <p:cNvPicPr>
            <a:picLocks noChangeAspect="1"/>
          </p:cNvPicPr>
          <p:nvPr/>
        </p:nvPicPr>
        <p:blipFill rotWithShape="1">
          <a:blip r:embed="rId2">
            <a:extLst>
              <a:ext uri="{28A0092B-C50C-407E-A947-70E740481C1C}">
                <a14:useLocalDpi xmlns:a14="http://schemas.microsoft.com/office/drawing/2010/main" val="0"/>
              </a:ext>
            </a:extLst>
          </a:blip>
          <a:srcRect l="49116"/>
          <a:stretch/>
        </p:blipFill>
        <p:spPr>
          <a:xfrm>
            <a:off x="2230120" y="3107690"/>
            <a:ext cx="3728720" cy="3340100"/>
          </a:xfrm>
          <a:prstGeom prst="rect">
            <a:avLst/>
          </a:prstGeom>
        </p:spPr>
      </p:pic>
      <p:pic>
        <p:nvPicPr>
          <p:cNvPr id="8" name="Picture 7" descr="5.4.pdf"/>
          <p:cNvPicPr>
            <a:picLocks noChangeAspect="1"/>
          </p:cNvPicPr>
          <p:nvPr/>
        </p:nvPicPr>
        <p:blipFill rotWithShape="1">
          <a:blip r:embed="rId3">
            <a:extLst>
              <a:ext uri="{28A0092B-C50C-407E-A947-70E740481C1C}">
                <a14:useLocalDpi xmlns:a14="http://schemas.microsoft.com/office/drawing/2010/main" val="0"/>
              </a:ext>
            </a:extLst>
          </a:blip>
          <a:srcRect l="47729" b="2814"/>
          <a:stretch/>
        </p:blipFill>
        <p:spPr>
          <a:xfrm>
            <a:off x="6380480" y="3154680"/>
            <a:ext cx="3830320" cy="3246120"/>
          </a:xfrm>
          <a:prstGeom prst="rect">
            <a:avLst/>
          </a:prstGeom>
        </p:spPr>
      </p:pic>
    </p:spTree>
    <p:extLst>
      <p:ext uri="{BB962C8B-B14F-4D97-AF65-F5344CB8AC3E}">
        <p14:creationId xmlns:p14="http://schemas.microsoft.com/office/powerpoint/2010/main" val="1126425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32" y="148545"/>
            <a:ext cx="11198352" cy="647789"/>
          </a:xfrm>
        </p:spPr>
        <p:txBody>
          <a:bodyPr>
            <a:normAutofit fontScale="90000"/>
          </a:bodyPr>
          <a:lstStyle/>
          <a:p>
            <a:pPr algn="ctr"/>
            <a:r>
              <a:rPr lang="en-US" b="1" dirty="0" smtClean="0">
                <a:solidFill>
                  <a:srgbClr val="FF0000"/>
                </a:solidFill>
              </a:rPr>
              <a:t>K-fold Cross Validation on Three Simulated Date</a:t>
            </a:r>
            <a:endParaRPr lang="en-US" b="1" dirty="0">
              <a:solidFill>
                <a:srgbClr val="FF0000"/>
              </a:solidFill>
            </a:endParaRPr>
          </a:p>
        </p:txBody>
      </p:sp>
      <p:sp>
        <p:nvSpPr>
          <p:cNvPr id="3" name="Content Placeholder 2"/>
          <p:cNvSpPr>
            <a:spLocks noGrp="1"/>
          </p:cNvSpPr>
          <p:nvPr>
            <p:ph idx="1"/>
          </p:nvPr>
        </p:nvSpPr>
        <p:spPr>
          <a:xfrm>
            <a:off x="1846580" y="5586183"/>
            <a:ext cx="8696452" cy="1234440"/>
          </a:xfrm>
        </p:spPr>
        <p:txBody>
          <a:bodyPr>
            <a:normAutofit fontScale="92500" lnSpcReduction="20000"/>
          </a:bodyPr>
          <a:lstStyle/>
          <a:p>
            <a:r>
              <a:rPr lang="en-US" sz="1800" b="1" dirty="0">
                <a:solidFill>
                  <a:schemeClr val="accent1">
                    <a:lumMod val="75000"/>
                  </a:schemeClr>
                </a:solidFill>
              </a:rPr>
              <a:t>Blue: </a:t>
            </a:r>
            <a:r>
              <a:rPr lang="en-US" sz="1800" dirty="0"/>
              <a:t>True Test MSE</a:t>
            </a:r>
          </a:p>
          <a:p>
            <a:r>
              <a:rPr lang="en-US" sz="1800" b="1" dirty="0"/>
              <a:t>Black: </a:t>
            </a:r>
            <a:r>
              <a:rPr lang="en-US" sz="1800" dirty="0"/>
              <a:t>LOOCV MSE</a:t>
            </a:r>
          </a:p>
          <a:p>
            <a:r>
              <a:rPr lang="en-US" sz="1800" b="1" dirty="0">
                <a:solidFill>
                  <a:schemeClr val="accent2"/>
                </a:solidFill>
              </a:rPr>
              <a:t>Orange: </a:t>
            </a:r>
            <a:r>
              <a:rPr lang="en-US" sz="1800" dirty="0"/>
              <a:t>10-fold MSE</a:t>
            </a:r>
          </a:p>
          <a:p>
            <a:r>
              <a:rPr lang="en-US" sz="1800" dirty="0"/>
              <a:t>Refer to chapter 2 for the top graphs, Fig 2.9, 2.10, and 2.11</a:t>
            </a:r>
          </a:p>
        </p:txBody>
      </p:sp>
      <p:sp>
        <p:nvSpPr>
          <p:cNvPr id="5" name="Slide Number Placeholder 4"/>
          <p:cNvSpPr>
            <a:spLocks noGrp="1"/>
          </p:cNvSpPr>
          <p:nvPr>
            <p:ph type="sldNum" sz="quarter" idx="12"/>
          </p:nvPr>
        </p:nvSpPr>
        <p:spPr/>
        <p:txBody>
          <a:bodyPr/>
          <a:lstStyle/>
          <a:p>
            <a:fld id="{E4FFCA10-EE3F-AF4E-9EA4-E5CA2D91A1E4}" type="slidenum">
              <a:rPr lang="en-US" smtClean="0"/>
              <a:t>17</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580" y="853095"/>
            <a:ext cx="1788420" cy="182481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7495" y="921327"/>
            <a:ext cx="1761793" cy="175658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4079" y="901648"/>
            <a:ext cx="1788420" cy="1783129"/>
          </a:xfrm>
          <a:prstGeom prst="rect">
            <a:avLst/>
          </a:prstGeom>
        </p:spPr>
      </p:pic>
      <p:pic>
        <p:nvPicPr>
          <p:cNvPr id="10" name="Picture 9" descr="5.6.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6464" y="2180077"/>
            <a:ext cx="7483856" cy="3411186"/>
          </a:xfrm>
          <a:prstGeom prst="rect">
            <a:avLst/>
          </a:prstGeom>
        </p:spPr>
      </p:pic>
    </p:spTree>
    <p:extLst>
      <p:ext uri="{BB962C8B-B14F-4D97-AF65-F5344CB8AC3E}">
        <p14:creationId xmlns:p14="http://schemas.microsoft.com/office/powerpoint/2010/main" val="6870699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US" b="1" dirty="0" smtClean="0">
                <a:solidFill>
                  <a:srgbClr val="FF0000"/>
                </a:solidFill>
              </a:rPr>
              <a:t> Bias- Variance Trade-off for k-fold CV</a:t>
            </a:r>
            <a:endParaRPr lang="en-US" b="1" dirty="0">
              <a:solidFill>
                <a:srgbClr val="FF0000"/>
              </a:solidFill>
            </a:endParaRPr>
          </a:p>
        </p:txBody>
      </p:sp>
      <p:sp>
        <p:nvSpPr>
          <p:cNvPr id="3" name="Content Placeholder 2"/>
          <p:cNvSpPr>
            <a:spLocks noGrp="1"/>
          </p:cNvSpPr>
          <p:nvPr>
            <p:ph idx="1"/>
          </p:nvPr>
        </p:nvSpPr>
        <p:spPr>
          <a:xfrm>
            <a:off x="129209" y="1057528"/>
            <a:ext cx="11160583" cy="5462541"/>
          </a:xfrm>
        </p:spPr>
        <p:txBody>
          <a:bodyPr>
            <a:normAutofit lnSpcReduction="10000"/>
          </a:bodyPr>
          <a:lstStyle/>
          <a:p>
            <a:r>
              <a:rPr lang="en-US" sz="2400" dirty="0"/>
              <a:t>Putting aside that LOOCV is more computationally intensive than k-fold CV… Which is better LOOCV or K-fold CV?</a:t>
            </a:r>
          </a:p>
          <a:p>
            <a:pPr lvl="1"/>
            <a:r>
              <a:rPr lang="en-US" dirty="0"/>
              <a:t>LOOCV is less bias than k-fold CV (when k &lt; </a:t>
            </a:r>
            <a:r>
              <a:rPr lang="en-US" dirty="0" smtClean="0"/>
              <a:t>n)</a:t>
            </a:r>
            <a:endParaRPr lang="en-US" dirty="0"/>
          </a:p>
          <a:p>
            <a:pPr lvl="1"/>
            <a:r>
              <a:rPr lang="en-US" dirty="0" smtClean="0"/>
              <a:t>But</a:t>
            </a:r>
            <a:r>
              <a:rPr lang="en-US" dirty="0"/>
              <a:t>, LOOCV has higher variance than k-fold CV (when k &lt; </a:t>
            </a:r>
            <a:r>
              <a:rPr lang="en-US" dirty="0" smtClean="0"/>
              <a:t>n)</a:t>
            </a:r>
          </a:p>
          <a:p>
            <a:pPr lvl="1"/>
            <a:r>
              <a:rPr lang="en-US" dirty="0" smtClean="0"/>
              <a:t>Thus</a:t>
            </a:r>
            <a:r>
              <a:rPr lang="en-US" dirty="0"/>
              <a:t>, there is a trade-off between what to </a:t>
            </a:r>
            <a:r>
              <a:rPr lang="en-US" dirty="0" smtClean="0"/>
              <a:t>use</a:t>
            </a:r>
          </a:p>
          <a:p>
            <a:pPr lvl="1"/>
            <a:r>
              <a:rPr lang="en-US" dirty="0" smtClean="0"/>
              <a:t>K-fold CV with k&lt;n has a computational advantage to LOOCV</a:t>
            </a:r>
            <a:endParaRPr lang="en-US" dirty="0"/>
          </a:p>
          <a:p>
            <a:endParaRPr lang="en-US" sz="2400" dirty="0"/>
          </a:p>
          <a:p>
            <a:r>
              <a:rPr lang="en-US" sz="2400" b="1" dirty="0">
                <a:solidFill>
                  <a:srgbClr val="FF0000"/>
                </a:solidFill>
              </a:rPr>
              <a:t>Conclusion: </a:t>
            </a:r>
          </a:p>
          <a:p>
            <a:pPr lvl="1"/>
            <a:r>
              <a:rPr lang="en-US" sz="3200" dirty="0"/>
              <a:t>We tend to use k-fold CV with (</a:t>
            </a:r>
            <a:r>
              <a:rPr lang="en-US" sz="3200" b="1" dirty="0">
                <a:solidFill>
                  <a:srgbClr val="FF0000"/>
                </a:solidFill>
              </a:rPr>
              <a:t>K = 5 and K = 10</a:t>
            </a:r>
            <a:r>
              <a:rPr lang="en-US" sz="3200" dirty="0"/>
              <a:t>)</a:t>
            </a:r>
          </a:p>
          <a:p>
            <a:pPr lvl="1"/>
            <a:r>
              <a:rPr lang="en-US" sz="3200" dirty="0"/>
              <a:t>These are the magical K’s </a:t>
            </a:r>
            <a:r>
              <a:rPr lang="en-US" sz="3200" dirty="0">
                <a:sym typeface="Wingdings"/>
              </a:rPr>
              <a:t></a:t>
            </a:r>
          </a:p>
          <a:p>
            <a:pPr lvl="1"/>
            <a:r>
              <a:rPr lang="en-US" sz="3200" dirty="0">
                <a:sym typeface="Wingdings"/>
              </a:rPr>
              <a:t>It has been empirically shown that they yield test error rate estimates that suffer neither from excessively high bias, nor from very high variance</a:t>
            </a:r>
            <a:endParaRPr lang="en-US" sz="3200" dirty="0"/>
          </a:p>
        </p:txBody>
      </p:sp>
      <p:sp>
        <p:nvSpPr>
          <p:cNvPr id="5" name="Slide Number Placeholder 4"/>
          <p:cNvSpPr>
            <a:spLocks noGrp="1"/>
          </p:cNvSpPr>
          <p:nvPr>
            <p:ph type="sldNum" sz="quarter" idx="12"/>
          </p:nvPr>
        </p:nvSpPr>
        <p:spPr/>
        <p:txBody>
          <a:bodyPr/>
          <a:lstStyle/>
          <a:p>
            <a:fld id="{E4FFCA10-EE3F-AF4E-9EA4-E5CA2D91A1E4}" type="slidenum">
              <a:rPr lang="en-US" smtClean="0"/>
              <a:t>18</a:t>
            </a:fld>
            <a:endParaRPr lang="en-US"/>
          </a:p>
        </p:txBody>
      </p:sp>
    </p:spTree>
    <p:extLst>
      <p:ext uri="{BB962C8B-B14F-4D97-AF65-F5344CB8AC3E}">
        <p14:creationId xmlns:p14="http://schemas.microsoft.com/office/powerpoint/2010/main" val="2929844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solidFill>
                  <a:srgbClr val="FF0000"/>
                </a:solidFill>
              </a:rPr>
              <a:t> Cross Validation on Classification Problems</a:t>
            </a:r>
            <a:endParaRPr lang="en-US" b="1" dirty="0">
              <a:solidFill>
                <a:srgbClr val="FF0000"/>
              </a:solidFill>
            </a:endParaRPr>
          </a:p>
        </p:txBody>
      </p:sp>
      <p:sp>
        <p:nvSpPr>
          <p:cNvPr id="3" name="Content Placeholder 2"/>
          <p:cNvSpPr>
            <a:spLocks noGrp="1"/>
          </p:cNvSpPr>
          <p:nvPr>
            <p:ph idx="1"/>
          </p:nvPr>
        </p:nvSpPr>
        <p:spPr/>
        <p:txBody>
          <a:bodyPr/>
          <a:lstStyle/>
          <a:p>
            <a:r>
              <a:rPr lang="en-US" dirty="0" smtClean="0"/>
              <a:t>So far, we have been dealing with CV on regression problems</a:t>
            </a:r>
          </a:p>
          <a:p>
            <a:r>
              <a:rPr lang="en-US" dirty="0" smtClean="0"/>
              <a:t>We can use cross validation in a classification situation in a similar manner</a:t>
            </a:r>
          </a:p>
          <a:p>
            <a:pPr lvl="1"/>
            <a:r>
              <a:rPr lang="en-US" sz="2800" dirty="0" smtClean="0"/>
              <a:t>Divide data into K parts</a:t>
            </a:r>
          </a:p>
          <a:p>
            <a:pPr lvl="1"/>
            <a:r>
              <a:rPr lang="en-US" sz="2800" dirty="0" smtClean="0"/>
              <a:t>Hold out one part, fit using the remaining data and compute the error rate on the hold out data</a:t>
            </a:r>
          </a:p>
          <a:p>
            <a:pPr lvl="1"/>
            <a:r>
              <a:rPr lang="en-US" sz="2800" dirty="0" smtClean="0"/>
              <a:t>Repeat K times</a:t>
            </a:r>
          </a:p>
          <a:p>
            <a:pPr lvl="1"/>
            <a:r>
              <a:rPr lang="en-US" sz="2800" dirty="0" smtClean="0"/>
              <a:t>CV error rate is the average over the K errors we have computed</a:t>
            </a:r>
            <a:endParaRPr lang="en-US" sz="2800" dirty="0"/>
          </a:p>
          <a:p>
            <a:pPr lvl="1"/>
            <a:endParaRPr lang="en-US" dirty="0"/>
          </a:p>
          <a:p>
            <a:pPr marL="274320" lvl="1" indent="0">
              <a:buNone/>
            </a:pPr>
            <a:r>
              <a:rPr lang="en-US" dirty="0"/>
              <a:t> </a:t>
            </a:r>
            <a:r>
              <a:rPr lang="en-US" dirty="0" smtClean="0"/>
              <a:t>                                       </a:t>
            </a:r>
          </a:p>
        </p:txBody>
      </p:sp>
      <p:sp>
        <p:nvSpPr>
          <p:cNvPr id="5" name="Slide Number Placeholder 4"/>
          <p:cNvSpPr>
            <a:spLocks noGrp="1"/>
          </p:cNvSpPr>
          <p:nvPr>
            <p:ph type="sldNum" sz="quarter" idx="12"/>
          </p:nvPr>
        </p:nvSpPr>
        <p:spPr/>
        <p:txBody>
          <a:bodyPr/>
          <a:lstStyle/>
          <a:p>
            <a:fld id="{E4FFCA10-EE3F-AF4E-9EA4-E5CA2D91A1E4}" type="slidenum">
              <a:rPr lang="en-US" smtClean="0"/>
              <a:t>19</a:t>
            </a:fld>
            <a:endParaRPr lang="en-US"/>
          </a:p>
        </p:txBody>
      </p:sp>
    </p:spTree>
    <p:extLst>
      <p:ext uri="{BB962C8B-B14F-4D97-AF65-F5344CB8AC3E}">
        <p14:creationId xmlns:p14="http://schemas.microsoft.com/office/powerpoint/2010/main" val="72777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solidFill>
                  <a:srgbClr val="FF0000"/>
                </a:solidFill>
              </a:rPr>
              <a:t>Outline</a:t>
            </a:r>
            <a:endParaRPr lang="en-US" sz="5400" b="1" dirty="0">
              <a:solidFill>
                <a:srgbClr val="FF0000"/>
              </a:solidFill>
            </a:endParaRPr>
          </a:p>
        </p:txBody>
      </p:sp>
      <p:sp>
        <p:nvSpPr>
          <p:cNvPr id="3" name="Content Placeholder 2"/>
          <p:cNvSpPr>
            <a:spLocks noGrp="1"/>
          </p:cNvSpPr>
          <p:nvPr>
            <p:ph idx="1"/>
          </p:nvPr>
        </p:nvSpPr>
        <p:spPr/>
        <p:txBody>
          <a:bodyPr>
            <a:normAutofit/>
          </a:bodyPr>
          <a:lstStyle/>
          <a:p>
            <a:pPr>
              <a:buFont typeface="Wingdings" charset="2"/>
              <a:buChar char="Ø"/>
            </a:pPr>
            <a:r>
              <a:rPr lang="en-US" sz="4000" dirty="0" smtClean="0"/>
              <a:t>Cross Validation</a:t>
            </a:r>
          </a:p>
          <a:p>
            <a:pPr lvl="1">
              <a:buFont typeface="Wingdings" charset="2"/>
              <a:buChar char="Ø"/>
            </a:pPr>
            <a:r>
              <a:rPr lang="en-US" sz="4000" dirty="0" smtClean="0"/>
              <a:t>The Validation Set Approach</a:t>
            </a:r>
          </a:p>
          <a:p>
            <a:pPr lvl="1">
              <a:buFont typeface="Wingdings" charset="2"/>
              <a:buChar char="Ø"/>
            </a:pPr>
            <a:r>
              <a:rPr lang="en-US" sz="4000" dirty="0" smtClean="0"/>
              <a:t>Leave-One-Out Cross Validation</a:t>
            </a:r>
          </a:p>
          <a:p>
            <a:pPr lvl="1">
              <a:buFont typeface="Wingdings" charset="2"/>
              <a:buChar char="Ø"/>
            </a:pPr>
            <a:r>
              <a:rPr lang="en-US" sz="4000" dirty="0" smtClean="0"/>
              <a:t>K-fold Cross Validation</a:t>
            </a:r>
          </a:p>
          <a:p>
            <a:pPr lvl="1">
              <a:buFont typeface="Wingdings" charset="2"/>
              <a:buChar char="Ø"/>
            </a:pPr>
            <a:r>
              <a:rPr lang="en-US" sz="4000" dirty="0" smtClean="0"/>
              <a:t>Bias-Variance Trade-off for k-fold Cross Validation</a:t>
            </a:r>
          </a:p>
          <a:p>
            <a:pPr lvl="1">
              <a:buFont typeface="Wingdings" charset="2"/>
              <a:buChar char="Ø"/>
            </a:pPr>
            <a:r>
              <a:rPr lang="en-US" sz="4000" dirty="0" smtClean="0"/>
              <a:t>Cross Validation on Classification Problems</a:t>
            </a:r>
          </a:p>
          <a:p>
            <a:pPr>
              <a:buFont typeface="Wingdings" charset="2"/>
              <a:buChar char="Ø"/>
            </a:pPr>
            <a:endParaRPr lang="en-US" sz="4000" dirty="0" smtClean="0"/>
          </a:p>
        </p:txBody>
      </p:sp>
      <p:sp>
        <p:nvSpPr>
          <p:cNvPr id="5" name="Slide Number Placeholder 4"/>
          <p:cNvSpPr>
            <a:spLocks noGrp="1"/>
          </p:cNvSpPr>
          <p:nvPr>
            <p:ph type="sldNum" sz="quarter" idx="12"/>
          </p:nvPr>
        </p:nvSpPr>
        <p:spPr/>
        <p:txBody>
          <a:bodyPr/>
          <a:lstStyle/>
          <a:p>
            <a:fld id="{E4FFCA10-EE3F-AF4E-9EA4-E5CA2D91A1E4}" type="slidenum">
              <a:rPr lang="en-US" smtClean="0"/>
              <a:t>2</a:t>
            </a:fld>
            <a:endParaRPr lang="en-US"/>
          </a:p>
        </p:txBody>
      </p:sp>
      <p:sp>
        <p:nvSpPr>
          <p:cNvPr id="6" name="Content Placeholder 2"/>
          <p:cNvSpPr txBox="1">
            <a:spLocks/>
          </p:cNvSpPr>
          <p:nvPr/>
        </p:nvSpPr>
        <p:spPr>
          <a:xfrm>
            <a:off x="2133600" y="1475722"/>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endParaRPr lang="en-US" dirty="0"/>
          </a:p>
          <a:p>
            <a:endParaRPr lang="en-US" dirty="0"/>
          </a:p>
        </p:txBody>
      </p:sp>
    </p:spTree>
    <p:extLst>
      <p:ext uri="{BB962C8B-B14F-4D97-AF65-F5344CB8AC3E}">
        <p14:creationId xmlns:p14="http://schemas.microsoft.com/office/powerpoint/2010/main" val="15645305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448" y="145669"/>
            <a:ext cx="10515600" cy="558419"/>
          </a:xfrm>
        </p:spPr>
        <p:txBody>
          <a:bodyPr>
            <a:normAutofit fontScale="90000"/>
          </a:bodyPr>
          <a:lstStyle/>
          <a:p>
            <a:pPr algn="ctr"/>
            <a:r>
              <a:rPr lang="en-US" b="1" dirty="0" smtClean="0">
                <a:solidFill>
                  <a:srgbClr val="FF0000"/>
                </a:solidFill>
              </a:rPr>
              <a:t>CV to Choose Order of Polynomial</a:t>
            </a:r>
            <a:endParaRPr lang="en-US" b="1" dirty="0">
              <a:solidFill>
                <a:srgbClr val="FF0000"/>
              </a:solidFill>
            </a:endParaRPr>
          </a:p>
        </p:txBody>
      </p:sp>
      <p:sp>
        <p:nvSpPr>
          <p:cNvPr id="3" name="Content Placeholder 2"/>
          <p:cNvSpPr>
            <a:spLocks noGrp="1"/>
          </p:cNvSpPr>
          <p:nvPr>
            <p:ph idx="1"/>
          </p:nvPr>
        </p:nvSpPr>
        <p:spPr>
          <a:xfrm>
            <a:off x="898448" y="874649"/>
            <a:ext cx="10515600" cy="1614259"/>
          </a:xfrm>
        </p:spPr>
        <p:txBody>
          <a:bodyPr/>
          <a:lstStyle/>
          <a:p>
            <a:r>
              <a:rPr lang="en-US" dirty="0" smtClean="0"/>
              <a:t>The data set used is simulated (refer to Fig 2.13)</a:t>
            </a:r>
          </a:p>
          <a:p>
            <a:r>
              <a:rPr lang="en-US" dirty="0" smtClean="0"/>
              <a:t>The purple dashed line is the Bayes’ boundary </a:t>
            </a:r>
          </a:p>
          <a:p>
            <a:endParaRPr lang="en-US" dirty="0" smtClean="0"/>
          </a:p>
        </p:txBody>
      </p:sp>
      <p:sp>
        <p:nvSpPr>
          <p:cNvPr id="5" name="Slide Number Placeholder 4"/>
          <p:cNvSpPr>
            <a:spLocks noGrp="1"/>
          </p:cNvSpPr>
          <p:nvPr>
            <p:ph type="sldNum" sz="quarter" idx="12"/>
          </p:nvPr>
        </p:nvSpPr>
        <p:spPr/>
        <p:txBody>
          <a:bodyPr/>
          <a:lstStyle/>
          <a:p>
            <a:fld id="{E4FFCA10-EE3F-AF4E-9EA4-E5CA2D91A1E4}" type="slidenum">
              <a:rPr lang="en-US" smtClean="0"/>
              <a:t>20</a:t>
            </a:fld>
            <a:endParaRPr lang="en-US"/>
          </a:p>
        </p:txBody>
      </p:sp>
      <p:pic>
        <p:nvPicPr>
          <p:cNvPr id="6" name="Picture 5" descr="2.13.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1860" y="2488908"/>
            <a:ext cx="4371340" cy="3977617"/>
          </a:xfrm>
          <a:prstGeom prst="rect">
            <a:avLst/>
          </a:prstGeom>
        </p:spPr>
      </p:pic>
      <p:sp>
        <p:nvSpPr>
          <p:cNvPr id="7" name="TextBox 6"/>
          <p:cNvSpPr txBox="1"/>
          <p:nvPr/>
        </p:nvSpPr>
        <p:spPr>
          <a:xfrm>
            <a:off x="4368800" y="6385560"/>
            <a:ext cx="2421432" cy="369332"/>
          </a:xfrm>
          <a:prstGeom prst="rect">
            <a:avLst/>
          </a:prstGeom>
          <a:noFill/>
        </p:spPr>
        <p:txBody>
          <a:bodyPr wrap="none" rtlCol="0">
            <a:spAutoFit/>
          </a:bodyPr>
          <a:lstStyle/>
          <a:p>
            <a:r>
              <a:rPr lang="en-US" dirty="0"/>
              <a:t>Bayes’ Error Rate: 0.133</a:t>
            </a:r>
          </a:p>
        </p:txBody>
      </p:sp>
    </p:spTree>
    <p:extLst>
      <p:ext uri="{BB962C8B-B14F-4D97-AF65-F5344CB8AC3E}">
        <p14:creationId xmlns:p14="http://schemas.microsoft.com/office/powerpoint/2010/main" val="2751663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5449"/>
            <a:ext cx="9144000" cy="1673352"/>
          </a:xfrm>
        </p:spPr>
        <p:txBody>
          <a:bodyPr>
            <a:normAutofit fontScale="90000"/>
          </a:bodyPr>
          <a:lstStyle/>
          <a:p>
            <a:r>
              <a:rPr lang="en-US" b="1" dirty="0" smtClean="0">
                <a:solidFill>
                  <a:srgbClr val="FF0000"/>
                </a:solidFill>
              </a:rPr>
              <a:t>Cross Validation when Y is Qualitative</a:t>
            </a:r>
            <a:endParaRPr lang="en-US" b="1" dirty="0">
              <a:solidFill>
                <a:srgbClr val="FF0000"/>
              </a:solidFill>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288235" y="2129854"/>
                <a:ext cx="11748052" cy="4360398"/>
              </a:xfrm>
            </p:spPr>
            <p:txBody>
              <a:bodyPr>
                <a:normAutofit/>
              </a:bodyPr>
              <a:lstStyle/>
              <a:p>
                <a:pPr algn="l"/>
                <a:r>
                  <a:rPr lang="en-US" sz="4000" dirty="0" smtClean="0"/>
                  <a:t>Rather than using MSE we use misclassification error</a:t>
                </a:r>
              </a:p>
              <a:p>
                <a:pPr algn="l"/>
                <a:r>
                  <a:rPr lang="en-US" sz="4000" dirty="0" smtClean="0"/>
                  <a:t>The LOOCV error takes the form</a:t>
                </a:r>
              </a:p>
              <a:p>
                <a:pPr algn="l"/>
                <a:r>
                  <a:rPr lang="en-US" sz="4000" dirty="0" smtClean="0"/>
                  <a:t> </a:t>
                </a:r>
                <a14:m>
                  <m:oMath xmlns:m="http://schemas.openxmlformats.org/officeDocument/2006/math">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𝐶𝑉</m:t>
                        </m:r>
                      </m:e>
                      <m:sub>
                        <m:r>
                          <a:rPr lang="en-US" sz="4000" b="0" i="1" smtClean="0">
                            <a:latin typeface="Cambria Math" panose="02040503050406030204" pitchFamily="18" charset="0"/>
                          </a:rPr>
                          <m:t>(</m:t>
                        </m:r>
                        <m:r>
                          <a:rPr lang="en-US" sz="4000" b="0" i="1" smtClean="0">
                            <a:latin typeface="Cambria Math" panose="02040503050406030204" pitchFamily="18" charset="0"/>
                          </a:rPr>
                          <m:t>𝑛</m:t>
                        </m:r>
                        <m:r>
                          <a:rPr lang="en-US" sz="4000" b="0" i="1" smtClean="0">
                            <a:latin typeface="Cambria Math" panose="02040503050406030204" pitchFamily="18" charset="0"/>
                          </a:rPr>
                          <m:t>)</m:t>
                        </m:r>
                      </m:sub>
                    </m:sSub>
                    <m:r>
                      <a:rPr lang="en-US" sz="4000" b="0" i="1" smtClean="0">
                        <a:latin typeface="Cambria Math" panose="02040503050406030204" pitchFamily="18" charset="0"/>
                      </a:rPr>
                      <m:t>=</m:t>
                    </m:r>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1</m:t>
                        </m:r>
                      </m:num>
                      <m:den>
                        <m:r>
                          <a:rPr lang="en-US" sz="4000" b="0" i="1" smtClean="0">
                            <a:latin typeface="Cambria Math" panose="02040503050406030204" pitchFamily="18" charset="0"/>
                          </a:rPr>
                          <m:t>𝑛</m:t>
                        </m:r>
                      </m:den>
                    </m:f>
                    <m:nary>
                      <m:naryPr>
                        <m:chr m:val="∑"/>
                        <m:ctrlPr>
                          <a:rPr lang="en-US" sz="4000" b="0" i="1" smtClean="0">
                            <a:latin typeface="Cambria Math" panose="02040503050406030204" pitchFamily="18" charset="0"/>
                          </a:rPr>
                        </m:ctrlPr>
                      </m:naryPr>
                      <m:sub>
                        <m:r>
                          <m:rPr>
                            <m:brk m:alnAt="23"/>
                          </m:rPr>
                          <a:rPr lang="en-US" sz="4000" b="0" i="1" smtClean="0">
                            <a:latin typeface="Cambria Math" panose="02040503050406030204" pitchFamily="18" charset="0"/>
                          </a:rPr>
                          <m:t>𝑖</m:t>
                        </m:r>
                        <m:r>
                          <a:rPr lang="en-US" sz="4000" b="0" i="1" smtClean="0">
                            <a:latin typeface="Cambria Math" panose="02040503050406030204" pitchFamily="18" charset="0"/>
                          </a:rPr>
                          <m:t>=1</m:t>
                        </m:r>
                      </m:sub>
                      <m:sup>
                        <m:r>
                          <a:rPr lang="en-US" sz="4000" b="0" i="1" smtClean="0">
                            <a:latin typeface="Cambria Math" panose="02040503050406030204" pitchFamily="18" charset="0"/>
                          </a:rPr>
                          <m:t>𝑛</m:t>
                        </m:r>
                      </m:sup>
                      <m:e>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𝐸𝑟𝑟</m:t>
                            </m:r>
                          </m:e>
                          <m:sub>
                            <m:r>
                              <a:rPr lang="en-US" sz="4000" b="0" i="1" smtClean="0">
                                <a:latin typeface="Cambria Math" panose="02040503050406030204" pitchFamily="18" charset="0"/>
                              </a:rPr>
                              <m:t>𝑖</m:t>
                            </m:r>
                          </m:sub>
                        </m:sSub>
                        <m:r>
                          <a:rPr lang="en-US" sz="4000" b="0" i="1" smtClean="0">
                            <a:latin typeface="Cambria Math" panose="02040503050406030204" pitchFamily="18" charset="0"/>
                          </a:rPr>
                          <m:t>, </m:t>
                        </m:r>
                        <m:r>
                          <a:rPr lang="en-US" sz="4000" b="0" i="1" smtClean="0">
                            <a:latin typeface="Cambria Math" panose="02040503050406030204" pitchFamily="18" charset="0"/>
                          </a:rPr>
                          <m:t>𝑤h𝑒𝑟𝑒</m:t>
                        </m:r>
                        <m:r>
                          <a:rPr lang="en-US" sz="4000" b="0" i="1" smtClean="0">
                            <a:latin typeface="Cambria Math" panose="02040503050406030204" pitchFamily="18" charset="0"/>
                          </a:rPr>
                          <m:t> </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𝐸𝑟𝑟</m:t>
                            </m:r>
                          </m:e>
                          <m:sub>
                            <m:r>
                              <a:rPr lang="en-US" sz="4000" b="0" i="1" smtClean="0">
                                <a:latin typeface="Cambria Math" panose="02040503050406030204" pitchFamily="18" charset="0"/>
                              </a:rPr>
                              <m:t>𝑖</m:t>
                            </m:r>
                          </m:sub>
                        </m:sSub>
                        <m:r>
                          <a:rPr lang="en-US" sz="4000" b="0" i="1" smtClean="0">
                            <a:latin typeface="Cambria Math" panose="02040503050406030204" pitchFamily="18" charset="0"/>
                          </a:rPr>
                          <m:t>=</m:t>
                        </m:r>
                        <m:r>
                          <a:rPr lang="en-US" sz="4000" b="0" i="1" smtClean="0">
                            <a:latin typeface="Cambria Math" panose="02040503050406030204" pitchFamily="18" charset="0"/>
                          </a:rPr>
                          <m:t>𝐼</m:t>
                        </m:r>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𝑦</m:t>
                            </m:r>
                          </m:e>
                          <m:sub>
                            <m:r>
                              <a:rPr lang="en-US" sz="4000" b="0" i="1" smtClean="0">
                                <a:latin typeface="Cambria Math" panose="02040503050406030204" pitchFamily="18" charset="0"/>
                              </a:rPr>
                              <m:t>𝑖</m:t>
                            </m:r>
                          </m:sub>
                        </m:sSub>
                        <m:r>
                          <a:rPr lang="en-US" sz="4000" b="0" i="1" smtClean="0">
                            <a:latin typeface="Cambria Math" panose="02040503050406030204" pitchFamily="18" charset="0"/>
                            <a:ea typeface="Cambria Math" panose="02040503050406030204" pitchFamily="18" charset="0"/>
                          </a:rPr>
                          <m:t>≠</m:t>
                        </m:r>
                        <m:sSub>
                          <m:sSubPr>
                            <m:ctrlPr>
                              <a:rPr lang="en-US" sz="4000" b="0" i="1" smtClean="0">
                                <a:latin typeface="Cambria Math" panose="02040503050406030204" pitchFamily="18" charset="0"/>
                                <a:ea typeface="Cambria Math" panose="02040503050406030204" pitchFamily="18" charset="0"/>
                              </a:rPr>
                            </m:ctrlPr>
                          </m:sSubPr>
                          <m:e>
                            <m:r>
                              <a:rPr lang="en-US" sz="4000" b="0" i="1" smtClean="0">
                                <a:latin typeface="Cambria Math" panose="02040503050406030204" pitchFamily="18" charset="0"/>
                                <a:ea typeface="Cambria Math" panose="02040503050406030204" pitchFamily="18" charset="0"/>
                              </a:rPr>
                              <m:t>𝑦</m:t>
                            </m:r>
                          </m:e>
                          <m:sub>
                            <m:r>
                              <a:rPr lang="en-US" sz="4000" b="0" i="1" smtClean="0">
                                <a:latin typeface="Cambria Math" panose="02040503050406030204" pitchFamily="18" charset="0"/>
                                <a:ea typeface="Cambria Math" panose="02040503050406030204" pitchFamily="18" charset="0"/>
                              </a:rPr>
                              <m:t>𝑖</m:t>
                            </m:r>
                          </m:sub>
                        </m:sSub>
                        <m:r>
                          <a:rPr lang="en-US" sz="4000" b="0" i="1" smtClean="0">
                            <a:latin typeface="Cambria Math" panose="02040503050406030204" pitchFamily="18" charset="0"/>
                            <a:ea typeface="Cambria Math" panose="02040503050406030204" pitchFamily="18" charset="0"/>
                          </a:rPr>
                          <m:t>)</m:t>
                        </m:r>
                      </m:e>
                    </m:nary>
                  </m:oMath>
                </a14:m>
                <a:endParaRPr lang="en-US" sz="4000" dirty="0"/>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288235" y="2129854"/>
                <a:ext cx="11748052" cy="4360398"/>
              </a:xfrm>
              <a:blipFill rotWithShape="0">
                <a:blip r:embed="rId2"/>
                <a:stretch>
                  <a:fillRect l="-1816" t="-391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1CCB1E4-92F7-4F3E-B7CF-A6DC87505761}" type="slidenum">
              <a:rPr lang="en-US" smtClean="0"/>
              <a:t>21</a:t>
            </a:fld>
            <a:endParaRPr lang="en-US"/>
          </a:p>
        </p:txBody>
      </p:sp>
    </p:spTree>
    <p:extLst>
      <p:ext uri="{BB962C8B-B14F-4D97-AF65-F5344CB8AC3E}">
        <p14:creationId xmlns:p14="http://schemas.microsoft.com/office/powerpoint/2010/main" val="1880495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1040" y="257492"/>
            <a:ext cx="10515600" cy="4351338"/>
          </a:xfrm>
        </p:spPr>
        <p:txBody>
          <a:bodyPr/>
          <a:lstStyle/>
          <a:p>
            <a:r>
              <a:rPr lang="en-US" dirty="0" smtClean="0"/>
              <a:t>Linear Logistic regression (Degree 1) is not able to fit the Bayes’ decision boundary </a:t>
            </a:r>
          </a:p>
          <a:p>
            <a:endParaRPr lang="en-US" dirty="0" smtClean="0"/>
          </a:p>
          <a:p>
            <a:endParaRPr lang="en-US" dirty="0"/>
          </a:p>
          <a:p>
            <a:r>
              <a:rPr lang="en-US" dirty="0" smtClean="0"/>
              <a:t>Quadratic Logistic regression does better than linear</a:t>
            </a:r>
            <a:endParaRPr lang="en-US" dirty="0"/>
          </a:p>
        </p:txBody>
      </p:sp>
      <p:sp>
        <p:nvSpPr>
          <p:cNvPr id="5" name="Slide Number Placeholder 4"/>
          <p:cNvSpPr>
            <a:spLocks noGrp="1"/>
          </p:cNvSpPr>
          <p:nvPr>
            <p:ph type="sldNum" sz="quarter" idx="12"/>
          </p:nvPr>
        </p:nvSpPr>
        <p:spPr/>
        <p:txBody>
          <a:bodyPr/>
          <a:lstStyle/>
          <a:p>
            <a:fld id="{E4FFCA10-EE3F-AF4E-9EA4-E5CA2D91A1E4}" type="slidenum">
              <a:rPr lang="en-US" smtClean="0"/>
              <a:t>22</a:t>
            </a:fld>
            <a:endParaRPr lang="en-US"/>
          </a:p>
        </p:txBody>
      </p:sp>
      <p:pic>
        <p:nvPicPr>
          <p:cNvPr id="6" name="Picture 5" descr="5.7.pdf"/>
          <p:cNvPicPr>
            <a:picLocks noChangeAspect="1"/>
          </p:cNvPicPr>
          <p:nvPr/>
        </p:nvPicPr>
        <p:blipFill rotWithShape="1">
          <a:blip r:embed="rId2">
            <a:extLst>
              <a:ext uri="{28A0092B-C50C-407E-A947-70E740481C1C}">
                <a14:useLocalDpi xmlns:a14="http://schemas.microsoft.com/office/drawing/2010/main" val="0"/>
              </a:ext>
            </a:extLst>
          </a:blip>
          <a:srcRect b="49037"/>
          <a:stretch/>
        </p:blipFill>
        <p:spPr>
          <a:xfrm>
            <a:off x="2912400" y="3785616"/>
            <a:ext cx="6231600" cy="2599944"/>
          </a:xfrm>
          <a:prstGeom prst="rect">
            <a:avLst/>
          </a:prstGeom>
        </p:spPr>
      </p:pic>
      <p:sp>
        <p:nvSpPr>
          <p:cNvPr id="7" name="TextBox 6"/>
          <p:cNvSpPr txBox="1"/>
          <p:nvPr/>
        </p:nvSpPr>
        <p:spPr>
          <a:xfrm>
            <a:off x="3444241" y="6385560"/>
            <a:ext cx="1772921" cy="369332"/>
          </a:xfrm>
          <a:prstGeom prst="rect">
            <a:avLst/>
          </a:prstGeom>
          <a:noFill/>
        </p:spPr>
        <p:txBody>
          <a:bodyPr wrap="none" rtlCol="0">
            <a:spAutoFit/>
          </a:bodyPr>
          <a:lstStyle/>
          <a:p>
            <a:r>
              <a:rPr lang="en-US" dirty="0"/>
              <a:t>Error Rate: 0.201</a:t>
            </a:r>
          </a:p>
        </p:txBody>
      </p:sp>
      <p:sp>
        <p:nvSpPr>
          <p:cNvPr id="8" name="TextBox 7"/>
          <p:cNvSpPr txBox="1"/>
          <p:nvPr/>
        </p:nvSpPr>
        <p:spPr>
          <a:xfrm>
            <a:off x="6522721" y="6385560"/>
            <a:ext cx="1772921" cy="369332"/>
          </a:xfrm>
          <a:prstGeom prst="rect">
            <a:avLst/>
          </a:prstGeom>
          <a:noFill/>
        </p:spPr>
        <p:txBody>
          <a:bodyPr wrap="none" rtlCol="0">
            <a:spAutoFit/>
          </a:bodyPr>
          <a:lstStyle/>
          <a:p>
            <a:r>
              <a:rPr lang="en-US" dirty="0"/>
              <a:t>Error Rate: 0.197</a:t>
            </a:r>
          </a:p>
        </p:txBody>
      </p:sp>
      <mc:AlternateContent xmlns:mc="http://schemas.openxmlformats.org/markup-compatibility/2006" xmlns:a14="http://schemas.microsoft.com/office/drawing/2010/main">
        <mc:Choice Requires="a14">
          <p:sp>
            <p:nvSpPr>
              <p:cNvPr id="9" name="Title 1"/>
              <p:cNvSpPr>
                <a:spLocks noGrp="1"/>
              </p:cNvSpPr>
              <p:nvPr>
                <p:ph type="title"/>
              </p:nvPr>
            </p:nvSpPr>
            <p:spPr>
              <a:xfrm>
                <a:off x="1627632" y="1451387"/>
                <a:ext cx="8068056" cy="376016"/>
              </a:xfrm>
            </p:spPr>
            <p:txBody>
              <a:bodyPr>
                <a:normAutofit fontScale="90000"/>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𝑙𝑜𝑔</m:t>
                      </m:r>
                      <m:f>
                        <m:fPr>
                          <m:ctrlPr>
                            <a:rPr lang="en-US" b="0" i="1" smtClean="0">
                              <a:latin typeface="Cambria Math" panose="02040503050406030204" pitchFamily="18" charset="0"/>
                            </a:rPr>
                          </m:ctrlPr>
                        </m:fPr>
                        <m:num>
                          <m:r>
                            <a:rPr lang="en-US" b="0" i="1" smtClean="0">
                              <a:latin typeface="Cambria Math" panose="02040503050406030204" pitchFamily="18" charset="0"/>
                            </a:rPr>
                            <m:t>𝑝</m:t>
                          </m:r>
                        </m:num>
                        <m:den>
                          <m:r>
                            <a:rPr lang="en-US" b="0" i="1" smtClean="0">
                              <a:latin typeface="Cambria Math" panose="02040503050406030204" pitchFamily="18" charset="0"/>
                            </a:rPr>
                            <m:t>1−</m:t>
                          </m:r>
                          <m:r>
                            <a:rPr lang="en-US" b="0" i="1" smtClean="0">
                              <a:latin typeface="Cambria Math" panose="02040503050406030204" pitchFamily="18" charset="0"/>
                            </a:rPr>
                            <m:t>𝑝</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xmlns="">
          <p:sp>
            <p:nvSpPr>
              <p:cNvPr id="9" name="Title 1"/>
              <p:cNvSpPr>
                <a:spLocks noGrp="1" noRot="1" noChangeAspect="1" noMove="1" noResize="1" noEditPoints="1" noAdjustHandles="1" noChangeArrowheads="1" noChangeShapeType="1" noTextEdit="1"/>
              </p:cNvSpPr>
              <p:nvPr>
                <p:ph type="title"/>
              </p:nvPr>
            </p:nvSpPr>
            <p:spPr>
              <a:xfrm>
                <a:off x="1627632" y="1451387"/>
                <a:ext cx="8068056" cy="376016"/>
              </a:xfrm>
              <a:blipFill rotWithShape="0">
                <a:blip r:embed="rId3"/>
                <a:stretch>
                  <a:fillRect t="-90323" b="-951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itle 1"/>
              <p:cNvSpPr txBox="1">
                <a:spLocks/>
              </p:cNvSpPr>
              <p:nvPr/>
            </p:nvSpPr>
            <p:spPr>
              <a:xfrm>
                <a:off x="594360" y="2715768"/>
                <a:ext cx="10408920" cy="1150811"/>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𝑙𝑜𝑔</m:t>
                      </m:r>
                      <m:f>
                        <m:fPr>
                          <m:ctrlPr>
                            <a:rPr lang="en-US" i="1" smtClean="0">
                              <a:latin typeface="Cambria Math" panose="02040503050406030204" pitchFamily="18" charset="0"/>
                            </a:rPr>
                          </m:ctrlPr>
                        </m:fPr>
                        <m:num>
                          <m:r>
                            <a:rPr lang="en-US" i="1" smtClean="0">
                              <a:latin typeface="Cambria Math" panose="02040503050406030204" pitchFamily="18" charset="0"/>
                            </a:rPr>
                            <m:t>𝑝</m:t>
                          </m:r>
                        </m:num>
                        <m:den>
                          <m:r>
                            <a:rPr lang="en-US" i="1" smtClean="0">
                              <a:latin typeface="Cambria Math" panose="02040503050406030204" pitchFamily="18" charset="0"/>
                            </a:rPr>
                            <m:t>1−</m:t>
                          </m:r>
                          <m:r>
                            <a:rPr lang="en-US" i="1" smtClean="0">
                              <a:latin typeface="Cambria Math" panose="02040503050406030204" pitchFamily="18" charset="0"/>
                            </a:rPr>
                            <m:t>𝑝</m:t>
                          </m:r>
                        </m:den>
                      </m:f>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i="1" smtClean="0">
                              <a:latin typeface="Cambria Math" panose="02040503050406030204" pitchFamily="18" charset="0"/>
                            </a:rPr>
                            <m:t>0</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i="1" smtClean="0">
                              <a:latin typeface="Cambria Math" panose="02040503050406030204" pitchFamily="18" charset="0"/>
                            </a:rPr>
                            <m:t>1</m:t>
                          </m:r>
                        </m:sub>
                      </m:sSub>
                      <m:sSub>
                        <m:sSubPr>
                          <m:ctrlPr>
                            <a:rPr lang="en-US" i="1" smtClean="0">
                              <a:latin typeface="Cambria Math" panose="02040503050406030204" pitchFamily="18" charset="0"/>
                            </a:rPr>
                          </m:ctrlPr>
                        </m:sSubPr>
                        <m:e>
                          <m:r>
                            <a:rPr lang="en-US" i="1" smtClean="0">
                              <a:latin typeface="Cambria Math" panose="02040503050406030204" pitchFamily="18" charset="0"/>
                            </a:rPr>
                            <m:t>𝑥</m:t>
                          </m:r>
                        </m:e>
                        <m:sub>
                          <m:r>
                            <a:rPr lang="en-US" i="1" smtClean="0">
                              <a:latin typeface="Cambria Math" panose="02040503050406030204" pitchFamily="18" charset="0"/>
                            </a:rPr>
                            <m:t>1</m:t>
                          </m:r>
                        </m:sub>
                      </m:sSub>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smtClean="0">
                              <a:latin typeface="Cambria Math" panose="02040503050406030204" pitchFamily="18" charset="0"/>
                              <a:ea typeface="Cambria Math" panose="02040503050406030204" pitchFamily="18" charset="0"/>
                            </a:rPr>
                            <m:t>2</m:t>
                          </m:r>
                        </m:sub>
                      </m:sSub>
                      <m:sSubSup>
                        <m:sSubSupPr>
                          <m:ctrlPr>
                            <a:rPr lang="en-US" i="1" smtClean="0">
                              <a:latin typeface="Cambria Math" panose="02040503050406030204" pitchFamily="18" charset="0"/>
                            </a:rPr>
                          </m:ctrlPr>
                        </m:sSubSupPr>
                        <m:e>
                          <m:r>
                            <a:rPr lang="en-US" i="1" smtClean="0">
                              <a:latin typeface="Cambria Math" panose="02040503050406030204" pitchFamily="18" charset="0"/>
                            </a:rPr>
                            <m:t>𝑥</m:t>
                          </m:r>
                        </m:e>
                        <m:sub>
                          <m:r>
                            <a:rPr lang="en-US" i="1" smtClean="0">
                              <a:latin typeface="Cambria Math" panose="02040503050406030204" pitchFamily="18" charset="0"/>
                            </a:rPr>
                            <m:t>1</m:t>
                          </m:r>
                        </m:sub>
                        <m:sup>
                          <m:r>
                            <a:rPr lang="en-US" i="1" smtClean="0">
                              <a:latin typeface="Cambria Math" panose="02040503050406030204" pitchFamily="18" charset="0"/>
                            </a:rPr>
                            <m:t>2</m:t>
                          </m:r>
                        </m:sup>
                      </m:sSubSup>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smtClean="0">
                              <a:latin typeface="Cambria Math" panose="02040503050406030204" pitchFamily="18" charset="0"/>
                              <a:ea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smtClean="0">
                              <a:latin typeface="Cambria Math" panose="02040503050406030204" pitchFamily="18" charset="0"/>
                              <a:ea typeface="Cambria Math" panose="02040503050406030204" pitchFamily="18" charset="0"/>
                            </a:rPr>
                            <m:t>4</m:t>
                          </m:r>
                        </m:sub>
                      </m:sSub>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smtClean="0">
                              <a:latin typeface="Cambria Math" panose="02040503050406030204" pitchFamily="18" charset="0"/>
                            </a:rPr>
                            <m:t>2</m:t>
                          </m:r>
                        </m:sub>
                        <m:sup>
                          <m:r>
                            <a:rPr lang="en-US" i="1">
                              <a:latin typeface="Cambria Math" panose="02040503050406030204" pitchFamily="18" charset="0"/>
                            </a:rPr>
                            <m:t>2</m:t>
                          </m:r>
                        </m:sup>
                      </m:sSubSup>
                    </m:oMath>
                  </m:oMathPara>
                </a14:m>
                <a:endParaRPr lang="en-US" dirty="0"/>
              </a:p>
            </p:txBody>
          </p:sp>
        </mc:Choice>
        <mc:Fallback xmlns="">
          <p:sp>
            <p:nvSpPr>
              <p:cNvPr id="10" name="Title 1"/>
              <p:cNvSpPr txBox="1">
                <a:spLocks noRot="1" noChangeAspect="1" noMove="1" noResize="1" noEditPoints="1" noAdjustHandles="1" noChangeArrowheads="1" noChangeShapeType="1" noTextEdit="1"/>
              </p:cNvSpPr>
              <p:nvPr/>
            </p:nvSpPr>
            <p:spPr>
              <a:xfrm>
                <a:off x="594360" y="2715768"/>
                <a:ext cx="10408920" cy="1150811"/>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49959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00584" y="365125"/>
                <a:ext cx="11996928" cy="969899"/>
              </a:xfrm>
            </p:spPr>
            <p:txBody>
              <a:bodyPr>
                <a:normAutofit/>
              </a:bodyPr>
              <a:lstStyle/>
              <a:p>
                <a14:m>
                  <m:oMath xmlns:m="http://schemas.openxmlformats.org/officeDocument/2006/math">
                    <m:r>
                      <a:rPr lang="en-US" sz="2800" b="0" i="1" smtClean="0">
                        <a:latin typeface="Cambria Math" panose="02040503050406030204" pitchFamily="18" charset="0"/>
                      </a:rPr>
                      <m:t>𝑙𝑜𝑔</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𝑝</m:t>
                        </m:r>
                      </m:num>
                      <m:den>
                        <m:r>
                          <a:rPr lang="en-US" sz="2800" b="0" i="1" smtClean="0">
                            <a:latin typeface="Cambria Math" panose="02040503050406030204" pitchFamily="18" charset="0"/>
                          </a:rPr>
                          <m:t>1−</m:t>
                        </m:r>
                        <m:r>
                          <a:rPr lang="en-US" sz="2800" b="0" i="1" smtClean="0">
                            <a:latin typeface="Cambria Math" panose="02040503050406030204" pitchFamily="18" charset="0"/>
                          </a:rPr>
                          <m:t>𝑝</m:t>
                        </m:r>
                      </m:den>
                    </m:f>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ea typeface="Cambria Math" panose="02040503050406030204" pitchFamily="18" charset="0"/>
                          </a:rPr>
                          <m:t>2</m:t>
                        </m:r>
                      </m:sub>
                    </m:sSub>
                    <m:sSubSup>
                      <m:sSubSupPr>
                        <m:ctrlPr>
                          <a:rPr lang="en-US" sz="2800" i="1" smtClean="0">
                            <a:latin typeface="Cambria Math" panose="02040503050406030204" pitchFamily="18" charset="0"/>
                          </a:rPr>
                        </m:ctrlPr>
                      </m:sSubSup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up>
                        <m:r>
                          <a:rPr lang="en-US" sz="2800" b="0" i="1" smtClean="0">
                            <a:latin typeface="Cambria Math" panose="02040503050406030204" pitchFamily="18" charset="0"/>
                          </a:rPr>
                          <m:t>2</m:t>
                        </m:r>
                      </m:sup>
                    </m:sSubSup>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ea typeface="Cambria Math" panose="02040503050406030204" pitchFamily="18" charset="0"/>
                          </a:rPr>
                          <m:t>3</m:t>
                        </m:r>
                      </m:sub>
                    </m:sSub>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i="1">
                            <a:latin typeface="Cambria Math" panose="02040503050406030204" pitchFamily="18" charset="0"/>
                          </a:rPr>
                          <m:t>1</m:t>
                        </m:r>
                      </m:sub>
                      <m:sup>
                        <m:r>
                          <a:rPr lang="en-US" sz="2800" b="0" i="1" smtClean="0">
                            <a:latin typeface="Cambria Math" panose="02040503050406030204" pitchFamily="18" charset="0"/>
                          </a:rPr>
                          <m:t>3</m:t>
                        </m:r>
                      </m:sup>
                    </m:sSubSup>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ea typeface="Cambria Math" panose="02040503050406030204" pitchFamily="18" charset="0"/>
                          </a:rPr>
                          <m:t>4</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ea typeface="Cambria Math" panose="02040503050406030204" pitchFamily="18" charset="0"/>
                          </a:rPr>
                          <m:t>5</m:t>
                        </m:r>
                      </m:sub>
                    </m:sSub>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b="0" i="1" smtClean="0">
                            <a:latin typeface="Cambria Math" panose="02040503050406030204" pitchFamily="18" charset="0"/>
                          </a:rPr>
                          <m:t>2</m:t>
                        </m:r>
                      </m:sub>
                      <m:sup>
                        <m:r>
                          <a:rPr lang="en-US" sz="2800" i="1">
                            <a:latin typeface="Cambria Math" panose="02040503050406030204" pitchFamily="18" charset="0"/>
                          </a:rPr>
                          <m:t>2</m:t>
                        </m:r>
                      </m:sup>
                    </m:sSubSup>
                  </m:oMath>
                </a14:m>
                <a:r>
                  <a:rPr lang="en-US" sz="2800" dirty="0" smtClean="0"/>
                  <a:t>+</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ea typeface="Cambria Math" panose="02040503050406030204" pitchFamily="18" charset="0"/>
                          </a:rPr>
                          <m:t>6</m:t>
                        </m:r>
                      </m:sub>
                    </m:sSub>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b="0" i="1" smtClean="0">
                            <a:latin typeface="Cambria Math" panose="02040503050406030204" pitchFamily="18" charset="0"/>
                          </a:rPr>
                          <m:t>2</m:t>
                        </m:r>
                      </m:sub>
                      <m:sup>
                        <m:r>
                          <a:rPr lang="en-US" sz="2800" b="0" i="1" smtClean="0">
                            <a:latin typeface="Cambria Math" panose="02040503050406030204" pitchFamily="18" charset="0"/>
                          </a:rPr>
                          <m:t>3</m:t>
                        </m:r>
                      </m:sup>
                    </m:sSubSup>
                  </m:oMath>
                </a14:m>
                <a:endParaRPr lang="en-US" sz="28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00584" y="365125"/>
                <a:ext cx="11996928" cy="969899"/>
              </a:xfrm>
              <a:blipFill rotWithShape="0">
                <a:blip r:embed="rId2"/>
                <a:stretch>
                  <a:fillRect/>
                </a:stretch>
              </a:blipFill>
            </p:spPr>
            <p:txBody>
              <a:bodyPr/>
              <a:lstStyle/>
              <a:p>
                <a:r>
                  <a:rPr lang="en-US">
                    <a:noFill/>
                  </a:rPr>
                  <a:t> </a:t>
                </a:r>
              </a:p>
            </p:txBody>
          </p:sp>
        </mc:Fallback>
      </mc:AlternateContent>
      <p:sp>
        <p:nvSpPr>
          <p:cNvPr id="3" name="Content Placeholder 2"/>
          <p:cNvSpPr>
            <a:spLocks noGrp="1"/>
          </p:cNvSpPr>
          <p:nvPr>
            <p:ph idx="1"/>
          </p:nvPr>
        </p:nvSpPr>
        <p:spPr>
          <a:xfrm>
            <a:off x="691896" y="1409922"/>
            <a:ext cx="10515600" cy="765667"/>
          </a:xfrm>
        </p:spPr>
        <p:txBody>
          <a:bodyPr>
            <a:normAutofit fontScale="92500"/>
          </a:bodyPr>
          <a:lstStyle/>
          <a:p>
            <a:r>
              <a:rPr lang="en-US" dirty="0" smtClean="0"/>
              <a:t>Using cubic and quartic predictors, the accuracy of the model improves</a:t>
            </a:r>
          </a:p>
          <a:p>
            <a:endParaRPr lang="en-US" dirty="0"/>
          </a:p>
        </p:txBody>
      </p:sp>
      <p:sp>
        <p:nvSpPr>
          <p:cNvPr id="5" name="Slide Number Placeholder 4"/>
          <p:cNvSpPr>
            <a:spLocks noGrp="1"/>
          </p:cNvSpPr>
          <p:nvPr>
            <p:ph type="sldNum" sz="quarter" idx="12"/>
          </p:nvPr>
        </p:nvSpPr>
        <p:spPr/>
        <p:txBody>
          <a:bodyPr/>
          <a:lstStyle/>
          <a:p>
            <a:fld id="{E4FFCA10-EE3F-AF4E-9EA4-E5CA2D91A1E4}" type="slidenum">
              <a:rPr lang="en-US" smtClean="0"/>
              <a:t>23</a:t>
            </a:fld>
            <a:endParaRPr lang="en-US"/>
          </a:p>
        </p:txBody>
      </p:sp>
      <p:pic>
        <p:nvPicPr>
          <p:cNvPr id="6" name="Picture 5" descr="5.7.pdf"/>
          <p:cNvPicPr>
            <a:picLocks noChangeAspect="1"/>
          </p:cNvPicPr>
          <p:nvPr/>
        </p:nvPicPr>
        <p:blipFill rotWithShape="1">
          <a:blip r:embed="rId3">
            <a:extLst>
              <a:ext uri="{28A0092B-C50C-407E-A947-70E740481C1C}">
                <a14:useLocalDpi xmlns:a14="http://schemas.microsoft.com/office/drawing/2010/main" val="0"/>
              </a:ext>
            </a:extLst>
          </a:blip>
          <a:srcRect t="49185"/>
          <a:stretch/>
        </p:blipFill>
        <p:spPr>
          <a:xfrm>
            <a:off x="2833896" y="2843974"/>
            <a:ext cx="6231600" cy="2707069"/>
          </a:xfrm>
          <a:prstGeom prst="rect">
            <a:avLst/>
          </a:prstGeom>
        </p:spPr>
      </p:pic>
      <p:sp>
        <p:nvSpPr>
          <p:cNvPr id="7" name="TextBox 6"/>
          <p:cNvSpPr txBox="1"/>
          <p:nvPr/>
        </p:nvSpPr>
        <p:spPr>
          <a:xfrm>
            <a:off x="3474721" y="5648245"/>
            <a:ext cx="1772921" cy="369332"/>
          </a:xfrm>
          <a:prstGeom prst="rect">
            <a:avLst/>
          </a:prstGeom>
          <a:noFill/>
        </p:spPr>
        <p:txBody>
          <a:bodyPr wrap="none" rtlCol="0">
            <a:spAutoFit/>
          </a:bodyPr>
          <a:lstStyle/>
          <a:p>
            <a:r>
              <a:rPr lang="en-US" dirty="0"/>
              <a:t>Error Rate: 0.160</a:t>
            </a:r>
          </a:p>
        </p:txBody>
      </p:sp>
      <p:sp>
        <p:nvSpPr>
          <p:cNvPr id="8" name="TextBox 7"/>
          <p:cNvSpPr txBox="1"/>
          <p:nvPr/>
        </p:nvSpPr>
        <p:spPr>
          <a:xfrm>
            <a:off x="6543041" y="5734740"/>
            <a:ext cx="1772921" cy="369332"/>
          </a:xfrm>
          <a:prstGeom prst="rect">
            <a:avLst/>
          </a:prstGeom>
          <a:noFill/>
        </p:spPr>
        <p:txBody>
          <a:bodyPr wrap="none" rtlCol="0">
            <a:spAutoFit/>
          </a:bodyPr>
          <a:lstStyle/>
          <a:p>
            <a:r>
              <a:rPr lang="en-US" dirty="0"/>
              <a:t>Error Rate: 0.162</a:t>
            </a:r>
          </a:p>
        </p:txBody>
      </p:sp>
      <p:cxnSp>
        <p:nvCxnSpPr>
          <p:cNvPr id="10" name="Straight Arrow Connector 9"/>
          <p:cNvCxnSpPr/>
          <p:nvPr/>
        </p:nvCxnSpPr>
        <p:spPr>
          <a:xfrm>
            <a:off x="1517904" y="923544"/>
            <a:ext cx="822960" cy="57607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itle 1"/>
              <p:cNvSpPr txBox="1">
                <a:spLocks/>
              </p:cNvSpPr>
              <p:nvPr/>
            </p:nvSpPr>
            <p:spPr>
              <a:xfrm>
                <a:off x="195072" y="2010997"/>
                <a:ext cx="11996928" cy="9698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14:m>
                  <m:oMath xmlns:m="http://schemas.openxmlformats.org/officeDocument/2006/math">
                    <m:r>
                      <a:rPr lang="en-US" sz="2800" i="1" smtClean="0">
                        <a:latin typeface="Cambria Math" panose="02040503050406030204" pitchFamily="18" charset="0"/>
                      </a:rPr>
                      <m:t>𝑙𝑜𝑔</m:t>
                    </m:r>
                    <m:f>
                      <m:fPr>
                        <m:ctrlPr>
                          <a:rPr lang="en-US" sz="2800" i="1" smtClean="0">
                            <a:latin typeface="Cambria Math" panose="02040503050406030204" pitchFamily="18" charset="0"/>
                          </a:rPr>
                        </m:ctrlPr>
                      </m:fPr>
                      <m:num>
                        <m:r>
                          <a:rPr lang="en-US" sz="2800" i="1" smtClean="0">
                            <a:latin typeface="Cambria Math" panose="02040503050406030204" pitchFamily="18" charset="0"/>
                          </a:rPr>
                          <m:t>𝑝</m:t>
                        </m:r>
                      </m:num>
                      <m:den>
                        <m:r>
                          <a:rPr lang="en-US" sz="2800" i="1" smtClean="0">
                            <a:latin typeface="Cambria Math" panose="02040503050406030204" pitchFamily="18" charset="0"/>
                          </a:rPr>
                          <m:t>1−</m:t>
                        </m:r>
                        <m:r>
                          <a:rPr lang="en-US" sz="2800" i="1" smtClean="0">
                            <a:latin typeface="Cambria Math" panose="02040503050406030204" pitchFamily="18" charset="0"/>
                          </a:rPr>
                          <m:t>𝑝</m:t>
                        </m:r>
                      </m:den>
                    </m:f>
                    <m:r>
                      <a:rPr lang="en-US" sz="2800" i="1" smtClean="0">
                        <a:latin typeface="Cambria Math" panose="02040503050406030204" pitchFamily="18" charset="0"/>
                      </a:rPr>
                      <m:t>=</m:t>
                    </m:r>
                    <m:sSub>
                      <m:sSubPr>
                        <m:ctrlPr>
                          <a:rPr lang="en-US" sz="2800" i="1" smtClean="0">
                            <a:latin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𝛽</m:t>
                        </m:r>
                      </m:e>
                      <m:sub>
                        <m:r>
                          <a:rPr lang="en-US" sz="2800" i="1" smtClean="0">
                            <a:latin typeface="Cambria Math" panose="02040503050406030204" pitchFamily="18" charset="0"/>
                          </a:rPr>
                          <m:t>0</m:t>
                        </m:r>
                      </m:sub>
                    </m:sSub>
                    <m:r>
                      <a:rPr lang="en-US" sz="2800" i="1" smtClean="0">
                        <a:latin typeface="Cambria Math" panose="02040503050406030204" pitchFamily="18" charset="0"/>
                      </a:rPr>
                      <m:t>+</m:t>
                    </m:r>
                    <m:sSub>
                      <m:sSubPr>
                        <m:ctrlPr>
                          <a:rPr lang="en-US" sz="2800" i="1" smtClean="0">
                            <a:latin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𝛽</m:t>
                        </m:r>
                      </m:e>
                      <m:sub>
                        <m:r>
                          <a:rPr lang="en-US" sz="2800" i="1" smtClean="0">
                            <a:latin typeface="Cambria Math" panose="02040503050406030204" pitchFamily="18" charset="0"/>
                          </a:rPr>
                          <m:t>1</m:t>
                        </m:r>
                      </m:sub>
                    </m:sSub>
                    <m:sSub>
                      <m:sSubPr>
                        <m:ctrlPr>
                          <a:rPr lang="en-US" sz="2800" i="1" smtClean="0">
                            <a:latin typeface="Cambria Math" panose="02040503050406030204" pitchFamily="18" charset="0"/>
                          </a:rPr>
                        </m:ctrlPr>
                      </m:sSubPr>
                      <m:e>
                        <m:r>
                          <a:rPr lang="en-US" sz="2800" i="1" smtClean="0">
                            <a:latin typeface="Cambria Math" panose="02040503050406030204" pitchFamily="18" charset="0"/>
                          </a:rPr>
                          <m:t>𝑥</m:t>
                        </m:r>
                      </m:e>
                      <m:sub>
                        <m:r>
                          <a:rPr lang="en-US" sz="2800" i="1" smtClean="0">
                            <a:latin typeface="Cambria Math" panose="02040503050406030204" pitchFamily="18" charset="0"/>
                          </a:rPr>
                          <m:t>1</m:t>
                        </m:r>
                      </m:sub>
                    </m:sSub>
                    <m:r>
                      <a:rPr lang="en-US" sz="280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𝛽</m:t>
                        </m:r>
                      </m:e>
                      <m:sub>
                        <m:r>
                          <a:rPr lang="en-US" sz="2800" i="1" smtClean="0">
                            <a:latin typeface="Cambria Math" panose="02040503050406030204" pitchFamily="18" charset="0"/>
                            <a:ea typeface="Cambria Math" panose="02040503050406030204" pitchFamily="18" charset="0"/>
                          </a:rPr>
                          <m:t>2</m:t>
                        </m:r>
                      </m:sub>
                    </m:sSub>
                    <m:sSubSup>
                      <m:sSubSupPr>
                        <m:ctrlPr>
                          <a:rPr lang="en-US" sz="2800" i="1" smtClean="0">
                            <a:latin typeface="Cambria Math" panose="02040503050406030204" pitchFamily="18" charset="0"/>
                          </a:rPr>
                        </m:ctrlPr>
                      </m:sSubSupPr>
                      <m:e>
                        <m:r>
                          <a:rPr lang="en-US" sz="2800" i="1" smtClean="0">
                            <a:latin typeface="Cambria Math" panose="02040503050406030204" pitchFamily="18" charset="0"/>
                          </a:rPr>
                          <m:t>𝑥</m:t>
                        </m:r>
                      </m:e>
                      <m:sub>
                        <m:r>
                          <a:rPr lang="en-US" sz="2800" i="1" smtClean="0">
                            <a:latin typeface="Cambria Math" panose="02040503050406030204" pitchFamily="18" charset="0"/>
                          </a:rPr>
                          <m:t>1</m:t>
                        </m:r>
                      </m:sub>
                      <m:sup>
                        <m:r>
                          <a:rPr lang="en-US" sz="2800" i="1" smtClean="0">
                            <a:latin typeface="Cambria Math" panose="02040503050406030204" pitchFamily="18" charset="0"/>
                          </a:rPr>
                          <m:t>2</m:t>
                        </m:r>
                      </m:sup>
                    </m:sSubSup>
                    <m:r>
                      <a:rPr lang="en-US" sz="280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𝛽</m:t>
                        </m:r>
                      </m:e>
                      <m:sub>
                        <m:r>
                          <a:rPr lang="en-US" sz="2800" i="1" smtClean="0">
                            <a:latin typeface="Cambria Math" panose="02040503050406030204" pitchFamily="18" charset="0"/>
                            <a:ea typeface="Cambria Math" panose="02040503050406030204" pitchFamily="18" charset="0"/>
                          </a:rPr>
                          <m:t>3</m:t>
                        </m:r>
                      </m:sub>
                    </m:sSub>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i="1">
                            <a:latin typeface="Cambria Math" panose="02040503050406030204" pitchFamily="18" charset="0"/>
                          </a:rPr>
                          <m:t>1</m:t>
                        </m:r>
                      </m:sub>
                      <m:sup>
                        <m:r>
                          <a:rPr lang="en-US" sz="2800" i="1" smtClean="0">
                            <a:latin typeface="Cambria Math" panose="02040503050406030204" pitchFamily="18" charset="0"/>
                          </a:rPr>
                          <m:t>3</m:t>
                        </m:r>
                      </m:sup>
                    </m:sSubSup>
                    <m:r>
                      <a:rPr lang="en-US" sz="280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ea typeface="Cambria Math" panose="02040503050406030204" pitchFamily="18" charset="0"/>
                          </a:rPr>
                          <m:t>4</m:t>
                        </m:r>
                      </m:sub>
                    </m:sSub>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i="1">
                            <a:latin typeface="Cambria Math" panose="02040503050406030204" pitchFamily="18" charset="0"/>
                          </a:rPr>
                          <m:t>1</m:t>
                        </m:r>
                      </m:sub>
                      <m:sup>
                        <m:r>
                          <a:rPr lang="en-US" sz="2800" b="0" i="1" smtClean="0">
                            <a:latin typeface="Cambria Math" panose="02040503050406030204" pitchFamily="18" charset="0"/>
                          </a:rPr>
                          <m:t>4</m:t>
                        </m:r>
                      </m:sup>
                    </m:sSubSup>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ea typeface="Cambria Math" panose="02040503050406030204" pitchFamily="18" charset="0"/>
                          </a:rPr>
                          <m:t>5</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smtClean="0">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ea typeface="Cambria Math" panose="02040503050406030204" pitchFamily="18" charset="0"/>
                          </a:rPr>
                          <m:t>6</m:t>
                        </m:r>
                      </m:sub>
                    </m:sSub>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i="1" smtClean="0">
                            <a:latin typeface="Cambria Math" panose="02040503050406030204" pitchFamily="18" charset="0"/>
                          </a:rPr>
                          <m:t>2</m:t>
                        </m:r>
                      </m:sub>
                      <m:sup>
                        <m:r>
                          <a:rPr lang="en-US" sz="2800" i="1">
                            <a:latin typeface="Cambria Math" panose="02040503050406030204" pitchFamily="18" charset="0"/>
                          </a:rPr>
                          <m:t>2</m:t>
                        </m:r>
                      </m:sup>
                    </m:sSubSup>
                  </m:oMath>
                </a14:m>
                <a:r>
                  <a:rPr lang="en-US" sz="2800" dirty="0" smtClean="0"/>
                  <a:t>+</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ea typeface="Cambria Math" panose="02040503050406030204" pitchFamily="18" charset="0"/>
                          </a:rPr>
                          <m:t>7</m:t>
                        </m:r>
                      </m:sub>
                    </m:sSub>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i="1" smtClean="0">
                            <a:latin typeface="Cambria Math" panose="02040503050406030204" pitchFamily="18" charset="0"/>
                          </a:rPr>
                          <m:t>2</m:t>
                        </m:r>
                      </m:sub>
                      <m:sup>
                        <m:r>
                          <a:rPr lang="en-US" sz="2800" i="1" smtClean="0">
                            <a:latin typeface="Cambria Math" panose="02040503050406030204" pitchFamily="18" charset="0"/>
                          </a:rPr>
                          <m:t>3</m:t>
                        </m:r>
                      </m:sup>
                    </m:sSubSup>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ea typeface="Cambria Math" panose="02040503050406030204" pitchFamily="18" charset="0"/>
                          </a:rPr>
                          <m:t>8</m:t>
                        </m:r>
                      </m:sub>
                    </m:sSub>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b="0" i="1" smtClean="0">
                            <a:latin typeface="Cambria Math" panose="02040503050406030204" pitchFamily="18" charset="0"/>
                          </a:rPr>
                          <m:t>2</m:t>
                        </m:r>
                      </m:sub>
                      <m:sup>
                        <m:r>
                          <a:rPr lang="en-US" sz="2800" b="0" i="1" smtClean="0">
                            <a:latin typeface="Cambria Math" panose="02040503050406030204" pitchFamily="18" charset="0"/>
                          </a:rPr>
                          <m:t>4</m:t>
                        </m:r>
                      </m:sup>
                    </m:sSubSup>
                  </m:oMath>
                </a14:m>
                <a:endParaRPr lang="en-US" sz="2800" dirty="0"/>
              </a:p>
            </p:txBody>
          </p:sp>
        </mc:Choice>
        <mc:Fallback xmlns="">
          <p:sp>
            <p:nvSpPr>
              <p:cNvPr id="11" name="Title 1"/>
              <p:cNvSpPr txBox="1">
                <a:spLocks noRot="1" noChangeAspect="1" noMove="1" noResize="1" noEditPoints="1" noAdjustHandles="1" noChangeArrowheads="1" noChangeShapeType="1" noTextEdit="1"/>
              </p:cNvSpPr>
              <p:nvPr/>
            </p:nvSpPr>
            <p:spPr>
              <a:xfrm>
                <a:off x="195072" y="2010997"/>
                <a:ext cx="11996928" cy="969899"/>
              </a:xfrm>
              <a:prstGeom prst="rect">
                <a:avLst/>
              </a:prstGeom>
              <a:blipFill rotWithShape="0">
                <a:blip r:embed="rId4"/>
                <a:stretch>
                  <a:fillRect/>
                </a:stretch>
              </a:blipFill>
            </p:spPr>
            <p:txBody>
              <a:bodyPr/>
              <a:lstStyle/>
              <a:p>
                <a:r>
                  <a:rPr lang="en-US">
                    <a:noFill/>
                  </a:rPr>
                  <a:t> </a:t>
                </a:r>
              </a:p>
            </p:txBody>
          </p:sp>
        </mc:Fallback>
      </mc:AlternateContent>
      <p:cxnSp>
        <p:nvCxnSpPr>
          <p:cNvPr id="12" name="Straight Arrow Connector 11"/>
          <p:cNvCxnSpPr/>
          <p:nvPr/>
        </p:nvCxnSpPr>
        <p:spPr>
          <a:xfrm flipH="1">
            <a:off x="1615440" y="1800597"/>
            <a:ext cx="1859281" cy="576843"/>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0865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CCB1E4-92F7-4F3E-B7CF-A6DC87505761}" type="slidenum">
              <a:rPr lang="en-US" smtClean="0"/>
              <a:t>24</a:t>
            </a:fld>
            <a:endParaRPr lang="en-US"/>
          </a:p>
        </p:txBody>
      </p:sp>
      <p:pic>
        <p:nvPicPr>
          <p:cNvPr id="3" name="Picture 2" descr="5.7.pdf"/>
          <p:cNvPicPr>
            <a:picLocks noChangeAspect="1"/>
          </p:cNvPicPr>
          <p:nvPr/>
        </p:nvPicPr>
        <p:blipFill rotWithShape="1">
          <a:blip r:embed="rId2">
            <a:extLst>
              <a:ext uri="{28A0092B-C50C-407E-A947-70E740481C1C}">
                <a14:useLocalDpi xmlns:a14="http://schemas.microsoft.com/office/drawing/2010/main" val="0"/>
              </a:ext>
            </a:extLst>
          </a:blip>
          <a:srcRect b="49037"/>
          <a:stretch/>
        </p:blipFill>
        <p:spPr>
          <a:xfrm>
            <a:off x="2831120" y="1154176"/>
            <a:ext cx="6231600" cy="2599944"/>
          </a:xfrm>
          <a:prstGeom prst="rect">
            <a:avLst/>
          </a:prstGeom>
        </p:spPr>
      </p:pic>
      <p:sp>
        <p:nvSpPr>
          <p:cNvPr id="4" name="TextBox 3"/>
          <p:cNvSpPr txBox="1"/>
          <p:nvPr/>
        </p:nvSpPr>
        <p:spPr>
          <a:xfrm>
            <a:off x="3444241" y="3683000"/>
            <a:ext cx="1772921" cy="369332"/>
          </a:xfrm>
          <a:prstGeom prst="rect">
            <a:avLst/>
          </a:prstGeom>
          <a:noFill/>
        </p:spPr>
        <p:txBody>
          <a:bodyPr wrap="none" rtlCol="0">
            <a:spAutoFit/>
          </a:bodyPr>
          <a:lstStyle/>
          <a:p>
            <a:r>
              <a:rPr lang="en-US" dirty="0"/>
              <a:t>Error Rate: 0.201</a:t>
            </a:r>
          </a:p>
        </p:txBody>
      </p:sp>
      <p:sp>
        <p:nvSpPr>
          <p:cNvPr id="5" name="TextBox 4"/>
          <p:cNvSpPr txBox="1"/>
          <p:nvPr/>
        </p:nvSpPr>
        <p:spPr>
          <a:xfrm>
            <a:off x="6563361" y="3683000"/>
            <a:ext cx="1772921" cy="369332"/>
          </a:xfrm>
          <a:prstGeom prst="rect">
            <a:avLst/>
          </a:prstGeom>
          <a:noFill/>
        </p:spPr>
        <p:txBody>
          <a:bodyPr wrap="none" rtlCol="0">
            <a:spAutoFit/>
          </a:bodyPr>
          <a:lstStyle/>
          <a:p>
            <a:r>
              <a:rPr lang="en-US" dirty="0"/>
              <a:t>Error Rate: 0.197</a:t>
            </a:r>
          </a:p>
        </p:txBody>
      </p:sp>
      <p:pic>
        <p:nvPicPr>
          <p:cNvPr id="6" name="Picture 5" descr="5.7.pdf"/>
          <p:cNvPicPr>
            <a:picLocks noChangeAspect="1"/>
          </p:cNvPicPr>
          <p:nvPr/>
        </p:nvPicPr>
        <p:blipFill rotWithShape="1">
          <a:blip r:embed="rId2">
            <a:extLst>
              <a:ext uri="{28A0092B-C50C-407E-A947-70E740481C1C}">
                <a14:useLocalDpi xmlns:a14="http://schemas.microsoft.com/office/drawing/2010/main" val="0"/>
              </a:ext>
            </a:extLst>
          </a:blip>
          <a:srcRect t="49185"/>
          <a:stretch/>
        </p:blipFill>
        <p:spPr>
          <a:xfrm>
            <a:off x="2871760" y="3849403"/>
            <a:ext cx="6190960" cy="2506948"/>
          </a:xfrm>
          <a:prstGeom prst="rect">
            <a:avLst/>
          </a:prstGeom>
        </p:spPr>
      </p:pic>
      <p:sp>
        <p:nvSpPr>
          <p:cNvPr id="7" name="TextBox 6"/>
          <p:cNvSpPr txBox="1"/>
          <p:nvPr/>
        </p:nvSpPr>
        <p:spPr>
          <a:xfrm>
            <a:off x="3444241" y="6291651"/>
            <a:ext cx="1772921" cy="369332"/>
          </a:xfrm>
          <a:prstGeom prst="rect">
            <a:avLst/>
          </a:prstGeom>
          <a:noFill/>
        </p:spPr>
        <p:txBody>
          <a:bodyPr wrap="none" rtlCol="0">
            <a:spAutoFit/>
          </a:bodyPr>
          <a:lstStyle/>
          <a:p>
            <a:r>
              <a:rPr lang="en-US" dirty="0"/>
              <a:t>Error Rate: 0.160</a:t>
            </a:r>
          </a:p>
        </p:txBody>
      </p:sp>
      <p:sp>
        <p:nvSpPr>
          <p:cNvPr id="8" name="TextBox 7"/>
          <p:cNvSpPr txBox="1"/>
          <p:nvPr/>
        </p:nvSpPr>
        <p:spPr>
          <a:xfrm>
            <a:off x="6563361" y="6324001"/>
            <a:ext cx="1772921" cy="369332"/>
          </a:xfrm>
          <a:prstGeom prst="rect">
            <a:avLst/>
          </a:prstGeom>
          <a:noFill/>
        </p:spPr>
        <p:txBody>
          <a:bodyPr wrap="none" rtlCol="0">
            <a:spAutoFit/>
          </a:bodyPr>
          <a:lstStyle/>
          <a:p>
            <a:r>
              <a:rPr lang="en-US" dirty="0"/>
              <a:t>Error Rate: 0.162</a:t>
            </a:r>
          </a:p>
        </p:txBody>
      </p:sp>
      <p:sp>
        <p:nvSpPr>
          <p:cNvPr id="9" name="TextBox 8"/>
          <p:cNvSpPr txBox="1"/>
          <p:nvPr/>
        </p:nvSpPr>
        <p:spPr>
          <a:xfrm>
            <a:off x="91440" y="132080"/>
            <a:ext cx="11663680" cy="523220"/>
          </a:xfrm>
          <a:prstGeom prst="rect">
            <a:avLst/>
          </a:prstGeom>
          <a:noFill/>
        </p:spPr>
        <p:txBody>
          <a:bodyPr wrap="square" rtlCol="0">
            <a:spAutoFit/>
          </a:bodyPr>
          <a:lstStyle/>
          <a:p>
            <a:pPr algn="ctr"/>
            <a:r>
              <a:rPr lang="en-US" sz="2800" b="1" dirty="0" smtClean="0">
                <a:solidFill>
                  <a:srgbClr val="FF0000"/>
                </a:solidFill>
              </a:rPr>
              <a:t>How might we decide between the four logistic regression models?</a:t>
            </a:r>
            <a:endParaRPr lang="en-US" sz="2800" b="1" dirty="0">
              <a:solidFill>
                <a:srgbClr val="FF0000"/>
              </a:solidFill>
            </a:endParaRPr>
          </a:p>
        </p:txBody>
      </p:sp>
      <p:sp>
        <p:nvSpPr>
          <p:cNvPr id="10" name="TextBox 9"/>
          <p:cNvSpPr txBox="1"/>
          <p:nvPr/>
        </p:nvSpPr>
        <p:spPr>
          <a:xfrm>
            <a:off x="9469120" y="2316480"/>
            <a:ext cx="2489200" cy="2246769"/>
          </a:xfrm>
          <a:prstGeom prst="rect">
            <a:avLst/>
          </a:prstGeom>
          <a:noFill/>
        </p:spPr>
        <p:txBody>
          <a:bodyPr wrap="square" rtlCol="0">
            <a:spAutoFit/>
          </a:bodyPr>
          <a:lstStyle/>
          <a:p>
            <a:r>
              <a:rPr lang="en-US" sz="2800" b="1" dirty="0" smtClean="0">
                <a:solidFill>
                  <a:srgbClr val="FF0000"/>
                </a:solidFill>
              </a:rPr>
              <a:t>We will use Cross-validation to make the decision</a:t>
            </a:r>
            <a:endParaRPr lang="en-US" sz="2800" b="1" dirty="0">
              <a:solidFill>
                <a:srgbClr val="FF0000"/>
              </a:solidFill>
            </a:endParaRPr>
          </a:p>
        </p:txBody>
      </p:sp>
    </p:spTree>
    <p:extLst>
      <p:ext uri="{BB962C8B-B14F-4D97-AF65-F5344CB8AC3E}">
        <p14:creationId xmlns:p14="http://schemas.microsoft.com/office/powerpoint/2010/main" val="3962352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anim calcmode="lin" valueType="num">
                                      <p:cBhvr>
                                        <p:cTn id="8" dur="2000" fill="hold"/>
                                        <p:tgtEl>
                                          <p:spTgt spid="10"/>
                                        </p:tgtEl>
                                        <p:attrNameLst>
                                          <p:attrName>ppt_w</p:attrName>
                                        </p:attrNameLst>
                                      </p:cBhvr>
                                      <p:tavLst>
                                        <p:tav tm="0" fmla="#ppt_w*sin(2.5*pi*$)">
                                          <p:val>
                                            <p:fltVal val="0"/>
                                          </p:val>
                                        </p:tav>
                                        <p:tav tm="100000">
                                          <p:val>
                                            <p:fltVal val="1"/>
                                          </p:val>
                                        </p:tav>
                                      </p:tavLst>
                                    </p:anim>
                                    <p:anim calcmode="lin" valueType="num">
                                      <p:cBhvr>
                                        <p:cTn id="9" dur="20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3832"/>
            <a:ext cx="10515600" cy="610235"/>
          </a:xfrm>
        </p:spPr>
        <p:txBody>
          <a:bodyPr>
            <a:normAutofit fontScale="90000"/>
          </a:bodyPr>
          <a:lstStyle/>
          <a:p>
            <a:pPr algn="ctr"/>
            <a:r>
              <a:rPr lang="en-US" b="1" dirty="0" smtClean="0">
                <a:solidFill>
                  <a:srgbClr val="FF0000"/>
                </a:solidFill>
              </a:rPr>
              <a:t>CV to Choose the Order</a:t>
            </a:r>
            <a:endParaRPr lang="en-US" b="1" dirty="0">
              <a:solidFill>
                <a:srgbClr val="FF0000"/>
              </a:solidFill>
            </a:endParaRPr>
          </a:p>
        </p:txBody>
      </p:sp>
      <p:sp>
        <p:nvSpPr>
          <p:cNvPr id="3" name="Content Placeholder 2"/>
          <p:cNvSpPr>
            <a:spLocks noGrp="1"/>
          </p:cNvSpPr>
          <p:nvPr>
            <p:ph idx="1"/>
          </p:nvPr>
        </p:nvSpPr>
        <p:spPr>
          <a:xfrm>
            <a:off x="8808720" y="1601628"/>
            <a:ext cx="2865120" cy="1315720"/>
          </a:xfrm>
        </p:spPr>
        <p:txBody>
          <a:bodyPr>
            <a:normAutofit/>
          </a:bodyPr>
          <a:lstStyle/>
          <a:p>
            <a:r>
              <a:rPr lang="en-US" sz="2000" dirty="0">
                <a:solidFill>
                  <a:schemeClr val="accent2">
                    <a:lumMod val="75000"/>
                  </a:schemeClr>
                </a:solidFill>
              </a:rPr>
              <a:t>Brown: Test Error</a:t>
            </a:r>
          </a:p>
          <a:p>
            <a:r>
              <a:rPr lang="en-US" sz="2000" dirty="0">
                <a:solidFill>
                  <a:schemeClr val="accent1">
                    <a:lumMod val="75000"/>
                  </a:schemeClr>
                </a:solidFill>
              </a:rPr>
              <a:t>Blue: Training Error</a:t>
            </a:r>
          </a:p>
          <a:p>
            <a:r>
              <a:rPr lang="en-US" sz="2000" dirty="0"/>
              <a:t>Black: 10-fold CV Error</a:t>
            </a:r>
          </a:p>
        </p:txBody>
      </p:sp>
      <p:sp>
        <p:nvSpPr>
          <p:cNvPr id="5" name="Slide Number Placeholder 4"/>
          <p:cNvSpPr>
            <a:spLocks noGrp="1"/>
          </p:cNvSpPr>
          <p:nvPr>
            <p:ph type="sldNum" sz="quarter" idx="12"/>
          </p:nvPr>
        </p:nvSpPr>
        <p:spPr/>
        <p:txBody>
          <a:bodyPr/>
          <a:lstStyle/>
          <a:p>
            <a:fld id="{E4FFCA10-EE3F-AF4E-9EA4-E5CA2D91A1E4}" type="slidenum">
              <a:rPr lang="en-US" smtClean="0"/>
              <a:t>25</a:t>
            </a:fld>
            <a:endParaRPr lang="en-US"/>
          </a:p>
        </p:txBody>
      </p:sp>
      <p:pic>
        <p:nvPicPr>
          <p:cNvPr id="6" name="Picture 5" descr="5.8.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8450" y="794067"/>
            <a:ext cx="7327900" cy="3340100"/>
          </a:xfrm>
          <a:prstGeom prst="rect">
            <a:avLst/>
          </a:prstGeom>
        </p:spPr>
      </p:pic>
      <p:sp>
        <p:nvSpPr>
          <p:cNvPr id="7" name="TextBox 6"/>
          <p:cNvSpPr txBox="1"/>
          <p:nvPr/>
        </p:nvSpPr>
        <p:spPr>
          <a:xfrm>
            <a:off x="2611121" y="1018540"/>
            <a:ext cx="1947969" cy="369332"/>
          </a:xfrm>
          <a:prstGeom prst="rect">
            <a:avLst/>
          </a:prstGeom>
          <a:noFill/>
        </p:spPr>
        <p:txBody>
          <a:bodyPr wrap="none" rtlCol="0">
            <a:spAutoFit/>
          </a:bodyPr>
          <a:lstStyle/>
          <a:p>
            <a:r>
              <a:rPr lang="en-US" dirty="0"/>
              <a:t>Logistic Regression</a:t>
            </a:r>
          </a:p>
        </p:txBody>
      </p:sp>
      <p:sp>
        <p:nvSpPr>
          <p:cNvPr id="8" name="TextBox 7"/>
          <p:cNvSpPr txBox="1"/>
          <p:nvPr/>
        </p:nvSpPr>
        <p:spPr>
          <a:xfrm>
            <a:off x="6864876" y="1034970"/>
            <a:ext cx="603050" cy="369332"/>
          </a:xfrm>
          <a:prstGeom prst="rect">
            <a:avLst/>
          </a:prstGeom>
          <a:noFill/>
        </p:spPr>
        <p:txBody>
          <a:bodyPr wrap="none" rtlCol="0">
            <a:spAutoFit/>
          </a:bodyPr>
          <a:lstStyle/>
          <a:p>
            <a:r>
              <a:rPr lang="en-US" dirty="0"/>
              <a:t>KNN</a:t>
            </a:r>
          </a:p>
        </p:txBody>
      </p:sp>
      <p:sp>
        <p:nvSpPr>
          <p:cNvPr id="4" name="TextBox 3"/>
          <p:cNvSpPr txBox="1"/>
          <p:nvPr/>
        </p:nvSpPr>
        <p:spPr>
          <a:xfrm>
            <a:off x="1270000" y="4419600"/>
            <a:ext cx="10789920" cy="2585323"/>
          </a:xfrm>
          <a:prstGeom prst="rect">
            <a:avLst/>
          </a:prstGeom>
          <a:noFill/>
        </p:spPr>
        <p:txBody>
          <a:bodyPr wrap="square" rtlCol="0">
            <a:spAutoFit/>
          </a:bodyPr>
          <a:lstStyle/>
          <a:p>
            <a:r>
              <a:rPr lang="en-US" sz="2400" dirty="0">
                <a:solidFill>
                  <a:schemeClr val="accent2">
                    <a:lumMod val="75000"/>
                  </a:schemeClr>
                </a:solidFill>
              </a:rPr>
              <a:t>Test error displays a U shape curve</a:t>
            </a:r>
          </a:p>
          <a:p>
            <a:endParaRPr lang="en-US" sz="2400" dirty="0" smtClean="0"/>
          </a:p>
          <a:p>
            <a:r>
              <a:rPr lang="en-US" sz="2400" dirty="0" smtClean="0">
                <a:solidFill>
                  <a:schemeClr val="accent1">
                    <a:lumMod val="75000"/>
                  </a:schemeClr>
                </a:solidFill>
              </a:rPr>
              <a:t>Training error Decreases as the flexibility of the fit increases </a:t>
            </a:r>
          </a:p>
          <a:p>
            <a:endParaRPr lang="en-US" sz="2400" dirty="0" smtClean="0">
              <a:solidFill>
                <a:schemeClr val="accent1">
                  <a:lumMod val="75000"/>
                </a:schemeClr>
              </a:solidFill>
            </a:endParaRPr>
          </a:p>
          <a:p>
            <a:r>
              <a:rPr lang="en-US" sz="2400" dirty="0" smtClean="0"/>
              <a:t>The 10-fold CV error rate provides a good approximation </a:t>
            </a:r>
          </a:p>
          <a:p>
            <a:r>
              <a:rPr lang="en-US" sz="2400" dirty="0" smtClean="0"/>
              <a:t>(underestimates the error rate, reaches minimum at 4</a:t>
            </a:r>
            <a:r>
              <a:rPr lang="en-US" sz="2400" baseline="30000" dirty="0" smtClean="0"/>
              <a:t>th</a:t>
            </a:r>
            <a:r>
              <a:rPr lang="en-US" sz="2400" dirty="0" smtClean="0"/>
              <a:t> order polynomial, </a:t>
            </a:r>
          </a:p>
          <a:p>
            <a:endParaRPr lang="en-US" dirty="0"/>
          </a:p>
        </p:txBody>
      </p:sp>
    </p:spTree>
    <p:extLst>
      <p:ext uri="{BB962C8B-B14F-4D97-AF65-F5344CB8AC3E}">
        <p14:creationId xmlns:p14="http://schemas.microsoft.com/office/powerpoint/2010/main" val="8682309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CCB1E4-92F7-4F3E-B7CF-A6DC87505761}" type="slidenum">
              <a:rPr lang="en-US" smtClean="0"/>
              <a:t>26</a:t>
            </a:fld>
            <a:endParaRPr lang="en-US"/>
          </a:p>
        </p:txBody>
      </p:sp>
      <p:sp>
        <p:nvSpPr>
          <p:cNvPr id="3" name="TextBox 2"/>
          <p:cNvSpPr txBox="1"/>
          <p:nvPr/>
        </p:nvSpPr>
        <p:spPr>
          <a:xfrm>
            <a:off x="2544064" y="68072"/>
            <a:ext cx="5831840" cy="769441"/>
          </a:xfrm>
          <a:prstGeom prst="rect">
            <a:avLst/>
          </a:prstGeom>
          <a:noFill/>
        </p:spPr>
        <p:txBody>
          <a:bodyPr wrap="square" rtlCol="0">
            <a:spAutoFit/>
          </a:bodyPr>
          <a:lstStyle/>
          <a:p>
            <a:pPr algn="ctr"/>
            <a:r>
              <a:rPr lang="en-US" sz="4400" b="1" dirty="0" smtClean="0">
                <a:solidFill>
                  <a:srgbClr val="FF0000"/>
                </a:solidFill>
              </a:rPr>
              <a:t>The Bootstrap</a:t>
            </a:r>
            <a:endParaRPr lang="en-US" sz="4400" b="1" dirty="0">
              <a:solidFill>
                <a:srgbClr val="FF0000"/>
              </a:solidFill>
            </a:endParaRPr>
          </a:p>
        </p:txBody>
      </p:sp>
      <p:sp>
        <p:nvSpPr>
          <p:cNvPr id="4" name="TextBox 3"/>
          <p:cNvSpPr txBox="1"/>
          <p:nvPr/>
        </p:nvSpPr>
        <p:spPr>
          <a:xfrm>
            <a:off x="213360" y="837513"/>
            <a:ext cx="11724640" cy="1815882"/>
          </a:xfrm>
          <a:prstGeom prst="rect">
            <a:avLst/>
          </a:prstGeom>
          <a:noFill/>
        </p:spPr>
        <p:txBody>
          <a:bodyPr wrap="square" rtlCol="0">
            <a:spAutoFit/>
          </a:bodyPr>
          <a:lstStyle/>
          <a:p>
            <a:r>
              <a:rPr lang="en-US" sz="2800" dirty="0" smtClean="0"/>
              <a:t>Can be used to quantify the uncertainty associated with a given estimator or statistical learning method.</a:t>
            </a:r>
          </a:p>
          <a:p>
            <a:r>
              <a:rPr lang="en-US" sz="2800" dirty="0" smtClean="0"/>
              <a:t>Can be used to estimate the standard error of the coefficients from a linear regression</a:t>
            </a:r>
            <a:endParaRPr lang="en-US" sz="2800" dirty="0"/>
          </a:p>
        </p:txBody>
      </p:sp>
      <p:pic>
        <p:nvPicPr>
          <p:cNvPr id="5" name="Picture 4"/>
          <p:cNvPicPr>
            <a:picLocks noChangeAspect="1"/>
          </p:cNvPicPr>
          <p:nvPr/>
        </p:nvPicPr>
        <p:blipFill>
          <a:blip r:embed="rId2"/>
          <a:stretch>
            <a:fillRect/>
          </a:stretch>
        </p:blipFill>
        <p:spPr>
          <a:xfrm>
            <a:off x="3165621" y="2734057"/>
            <a:ext cx="6366899" cy="3622294"/>
          </a:xfrm>
          <a:prstGeom prst="rect">
            <a:avLst/>
          </a:prstGeom>
        </p:spPr>
      </p:pic>
      <p:sp>
        <p:nvSpPr>
          <p:cNvPr id="7" name="Rectangle 6"/>
          <p:cNvSpPr/>
          <p:nvPr/>
        </p:nvSpPr>
        <p:spPr>
          <a:xfrm>
            <a:off x="4493915" y="6352143"/>
            <a:ext cx="3710310" cy="369332"/>
          </a:xfrm>
          <a:prstGeom prst="rect">
            <a:avLst/>
          </a:prstGeom>
          <a:solidFill>
            <a:schemeClr val="accent4">
              <a:lumMod val="60000"/>
              <a:lumOff val="40000"/>
            </a:schemeClr>
          </a:solidFill>
        </p:spPr>
        <p:txBody>
          <a:bodyPr wrap="none">
            <a:spAutoFit/>
          </a:bodyPr>
          <a:lstStyle/>
          <a:p>
            <a:pPr algn="ctr"/>
            <a:r>
              <a:rPr lang="en-US" dirty="0"/>
              <a:t>Graphical illustration of the Bootstrap</a:t>
            </a:r>
          </a:p>
        </p:txBody>
      </p:sp>
      <p:sp>
        <p:nvSpPr>
          <p:cNvPr id="8" name="TextBox 7"/>
          <p:cNvSpPr txBox="1"/>
          <p:nvPr/>
        </p:nvSpPr>
        <p:spPr>
          <a:xfrm>
            <a:off x="9255760" y="3535376"/>
            <a:ext cx="2570480" cy="830997"/>
          </a:xfrm>
          <a:prstGeom prst="rect">
            <a:avLst/>
          </a:prstGeom>
          <a:solidFill>
            <a:schemeClr val="accent6">
              <a:lumMod val="60000"/>
              <a:lumOff val="40000"/>
            </a:schemeClr>
          </a:solidFill>
        </p:spPr>
        <p:txBody>
          <a:bodyPr wrap="square" rtlCol="0">
            <a:spAutoFit/>
          </a:bodyPr>
          <a:lstStyle/>
          <a:p>
            <a:pPr algn="ctr"/>
            <a:r>
              <a:rPr lang="en-US" sz="2400" b="1" dirty="0" smtClean="0">
                <a:solidFill>
                  <a:srgbClr val="FF0000"/>
                </a:solidFill>
              </a:rPr>
              <a:t>Sampling with replacement</a:t>
            </a:r>
            <a:endParaRPr lang="en-US" sz="2400" b="1" dirty="0">
              <a:solidFill>
                <a:srgbClr val="FF0000"/>
              </a:solidFill>
            </a:endParaRPr>
          </a:p>
        </p:txBody>
      </p:sp>
    </p:spTree>
    <p:extLst>
      <p:ext uri="{BB962C8B-B14F-4D97-AF65-F5344CB8AC3E}">
        <p14:creationId xmlns:p14="http://schemas.microsoft.com/office/powerpoint/2010/main" val="12172862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304" y="128015"/>
            <a:ext cx="11914632" cy="1873187"/>
          </a:xfrm>
        </p:spPr>
        <p:txBody>
          <a:bodyPr>
            <a:normAutofit fontScale="90000"/>
          </a:bodyPr>
          <a:lstStyle/>
          <a:p>
            <a:r>
              <a:rPr lang="en-US" b="1" dirty="0" smtClean="0">
                <a:solidFill>
                  <a:srgbClr val="FF0000"/>
                </a:solidFill>
              </a:rPr>
              <a:t>Toy Example</a:t>
            </a:r>
            <a:r>
              <a:rPr lang="en-US" b="1" dirty="0">
                <a:solidFill>
                  <a:srgbClr val="FF0000"/>
                </a:solidFill>
              </a:rPr>
              <a:t/>
            </a:r>
            <a:br>
              <a:rPr lang="en-US" b="1" dirty="0">
                <a:solidFill>
                  <a:srgbClr val="FF0000"/>
                </a:solidFill>
              </a:rPr>
            </a:br>
            <a:r>
              <a:rPr lang="en-US" sz="4000" b="1" dirty="0" smtClean="0">
                <a:solidFill>
                  <a:srgbClr val="FF0000"/>
                </a:solidFill>
              </a:rPr>
              <a:t>Determine the best investment allocation under a simple model</a:t>
            </a:r>
            <a:endParaRPr lang="en-US" sz="4000" b="1" dirty="0">
              <a:solidFill>
                <a:srgbClr val="FF0000"/>
              </a:solidFill>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310896" y="2065846"/>
                <a:ext cx="11494008" cy="4633128"/>
              </a:xfrm>
            </p:spPr>
            <p:txBody>
              <a:bodyPr>
                <a:normAutofit/>
              </a:bodyPr>
              <a:lstStyle/>
              <a:p>
                <a:pPr algn="l"/>
                <a:r>
                  <a:rPr lang="en-US" sz="3600" dirty="0" smtClean="0"/>
                  <a:t>Invest a fixed sum of money in two financial assets with returns of X &amp; Y</a:t>
                </a:r>
              </a:p>
              <a:p>
                <a:pPr algn="l"/>
                <a:r>
                  <a:rPr lang="en-US" sz="3600" dirty="0" smtClean="0"/>
                  <a:t>Invest a </a:t>
                </a:r>
                <a:r>
                  <a:rPr lang="en-US" sz="3600" b="1" dirty="0" smtClean="0"/>
                  <a:t>fraction </a:t>
                </a:r>
                <a:r>
                  <a:rPr lang="el-GR" sz="3600" b="1" dirty="0" smtClean="0"/>
                  <a:t>α</a:t>
                </a:r>
                <a:r>
                  <a:rPr lang="en-US" sz="3600" b="1" dirty="0" smtClean="0"/>
                  <a:t> of our money in X </a:t>
                </a:r>
                <a:r>
                  <a:rPr lang="en-US" sz="3600" dirty="0" smtClean="0"/>
                  <a:t>and </a:t>
                </a:r>
                <a:r>
                  <a:rPr lang="en-US" sz="3600" b="1" dirty="0" smtClean="0"/>
                  <a:t>1-</a:t>
                </a:r>
                <a:r>
                  <a:rPr lang="el-GR" sz="3600" b="1" dirty="0" smtClean="0"/>
                  <a:t>α</a:t>
                </a:r>
                <a:r>
                  <a:rPr lang="en-US" sz="3600" b="1" dirty="0" smtClean="0"/>
                  <a:t> in Y</a:t>
                </a:r>
              </a:p>
              <a:p>
                <a:pPr algn="l"/>
                <a:r>
                  <a:rPr lang="en-US" sz="3600" dirty="0" smtClean="0"/>
                  <a:t>Wish to </a:t>
                </a:r>
                <a:r>
                  <a:rPr lang="en-US" sz="3600" b="1" i="1" dirty="0" smtClean="0"/>
                  <a:t>minimize the total risk </a:t>
                </a:r>
                <a:r>
                  <a:rPr lang="en-US" sz="3600" dirty="0" smtClean="0"/>
                  <a:t>(variance) of investment</a:t>
                </a:r>
              </a:p>
              <a:p>
                <a:pPr algn="l"/>
                <a:r>
                  <a:rPr lang="en-US" sz="3600" dirty="0" smtClean="0"/>
                  <a:t>Min[</a:t>
                </a:r>
                <a:r>
                  <a:rPr lang="en-US" sz="3600" b="1" dirty="0" err="1" smtClean="0"/>
                  <a:t>var</a:t>
                </a:r>
                <a:r>
                  <a:rPr lang="en-US" sz="3600" b="1" dirty="0" smtClean="0"/>
                  <a:t>(</a:t>
                </a:r>
                <a:r>
                  <a:rPr lang="el-GR" sz="3600" b="1" dirty="0" smtClean="0"/>
                  <a:t>α</a:t>
                </a:r>
                <a:r>
                  <a:rPr lang="en-US" sz="3600" b="1" dirty="0" smtClean="0"/>
                  <a:t>X+(1-</a:t>
                </a:r>
                <a:r>
                  <a:rPr lang="el-GR" sz="3600" b="1" dirty="0"/>
                  <a:t> </a:t>
                </a:r>
                <a:r>
                  <a:rPr lang="el-GR" sz="3600" b="1" dirty="0" smtClean="0"/>
                  <a:t>α</a:t>
                </a:r>
                <a:r>
                  <a:rPr lang="en-US" sz="3600" b="1" dirty="0" smtClean="0"/>
                  <a:t>)Y)</a:t>
                </a:r>
                <a:r>
                  <a:rPr lang="en-US" sz="3600" dirty="0" smtClean="0"/>
                  <a:t>]</a:t>
                </a:r>
              </a:p>
              <a:p>
                <a:pPr algn="l"/>
                <a:r>
                  <a:rPr lang="en-US" sz="3600" dirty="0" smtClean="0"/>
                  <a:t>The value that minimizes the risk is </a:t>
                </a:r>
                <a14:m>
                  <m:oMath xmlns:m="http://schemas.openxmlformats.org/officeDocument/2006/math">
                    <m:r>
                      <a:rPr lang="en-US" sz="3600" i="1" smtClean="0">
                        <a:latin typeface="Cambria Math" panose="02040503050406030204" pitchFamily="18" charset="0"/>
                        <a:ea typeface="Cambria Math" panose="02040503050406030204" pitchFamily="18" charset="0"/>
                      </a:rPr>
                      <m:t>𝛼</m:t>
                    </m:r>
                    <m:r>
                      <a:rPr lang="en-US" sz="3600" b="0" i="1" smtClean="0">
                        <a:latin typeface="Cambria Math" panose="02040503050406030204" pitchFamily="18" charset="0"/>
                        <a:ea typeface="Cambria Math" panose="02040503050406030204" pitchFamily="18" charset="0"/>
                      </a:rPr>
                      <m:t>=</m:t>
                    </m:r>
                    <m:f>
                      <m:fPr>
                        <m:ctrlPr>
                          <a:rPr lang="en-US" sz="3600" b="0" i="1" smtClean="0">
                            <a:latin typeface="Cambria Math" panose="02040503050406030204" pitchFamily="18" charset="0"/>
                            <a:ea typeface="Cambria Math" panose="02040503050406030204" pitchFamily="18" charset="0"/>
                          </a:rPr>
                        </m:ctrlPr>
                      </m:fPr>
                      <m:num>
                        <m:sSubSup>
                          <m:sSubSupPr>
                            <m:ctrlPr>
                              <a:rPr lang="en-US" sz="3600" b="0" i="1" smtClean="0">
                                <a:latin typeface="Cambria Math" panose="02040503050406030204" pitchFamily="18" charset="0"/>
                                <a:ea typeface="Cambria Math" panose="02040503050406030204" pitchFamily="18" charset="0"/>
                              </a:rPr>
                            </m:ctrlPr>
                          </m:sSubSupPr>
                          <m:e>
                            <m:r>
                              <a:rPr lang="en-US" sz="3600" b="0" i="1" smtClean="0">
                                <a:latin typeface="Cambria Math" panose="02040503050406030204" pitchFamily="18" charset="0"/>
                                <a:ea typeface="Cambria Math" panose="02040503050406030204" pitchFamily="18" charset="0"/>
                              </a:rPr>
                              <m:t>𝜎</m:t>
                            </m:r>
                          </m:e>
                          <m:sub>
                            <m:r>
                              <a:rPr lang="en-US" sz="3600" b="0" i="1" smtClean="0">
                                <a:latin typeface="Cambria Math" panose="02040503050406030204" pitchFamily="18" charset="0"/>
                                <a:ea typeface="Cambria Math" panose="02040503050406030204" pitchFamily="18" charset="0"/>
                              </a:rPr>
                              <m:t>𝑌</m:t>
                            </m:r>
                          </m:sub>
                          <m:sup>
                            <m:r>
                              <a:rPr lang="en-US" sz="3600" b="0" i="1" smtClean="0">
                                <a:latin typeface="Cambria Math" panose="02040503050406030204" pitchFamily="18" charset="0"/>
                                <a:ea typeface="Cambria Math" panose="02040503050406030204" pitchFamily="18" charset="0"/>
                              </a:rPr>
                              <m:t>2</m:t>
                            </m:r>
                          </m:sup>
                        </m:sSubSup>
                        <m:r>
                          <a:rPr lang="en-US" sz="3600" b="0" i="1" smtClean="0">
                            <a:latin typeface="Cambria Math" panose="02040503050406030204" pitchFamily="18" charset="0"/>
                            <a:ea typeface="Cambria Math" panose="02040503050406030204" pitchFamily="18" charset="0"/>
                          </a:rPr>
                          <m:t>−</m:t>
                        </m:r>
                        <m:sSub>
                          <m:sSubPr>
                            <m:ctrlPr>
                              <a:rPr lang="en-US" sz="3600" b="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𝜎</m:t>
                            </m:r>
                          </m:e>
                          <m:sub>
                            <m:r>
                              <a:rPr lang="en-US" sz="3600" b="0" i="1" smtClean="0">
                                <a:latin typeface="Cambria Math" panose="02040503050406030204" pitchFamily="18" charset="0"/>
                                <a:ea typeface="Cambria Math" panose="02040503050406030204" pitchFamily="18" charset="0"/>
                              </a:rPr>
                              <m:t>𝑋𝑌</m:t>
                            </m:r>
                          </m:sub>
                        </m:sSub>
                      </m:num>
                      <m:den>
                        <m:sSubSup>
                          <m:sSubSupPr>
                            <m:ctrlPr>
                              <a:rPr lang="en-US" sz="3600" b="0" i="1" smtClean="0">
                                <a:latin typeface="Cambria Math" panose="02040503050406030204" pitchFamily="18" charset="0"/>
                                <a:ea typeface="Cambria Math" panose="02040503050406030204" pitchFamily="18" charset="0"/>
                              </a:rPr>
                            </m:ctrlPr>
                          </m:sSubSupPr>
                          <m:e>
                            <m:r>
                              <a:rPr lang="en-US" sz="3600" b="0" i="1" smtClean="0">
                                <a:latin typeface="Cambria Math" panose="02040503050406030204" pitchFamily="18" charset="0"/>
                                <a:ea typeface="Cambria Math" panose="02040503050406030204" pitchFamily="18" charset="0"/>
                              </a:rPr>
                              <m:t>𝜎</m:t>
                            </m:r>
                          </m:e>
                          <m:sub>
                            <m:r>
                              <a:rPr lang="en-US" sz="3600" b="0" i="1" smtClean="0">
                                <a:latin typeface="Cambria Math" panose="02040503050406030204" pitchFamily="18" charset="0"/>
                                <a:ea typeface="Cambria Math" panose="02040503050406030204" pitchFamily="18" charset="0"/>
                              </a:rPr>
                              <m:t>𝑋</m:t>
                            </m:r>
                          </m:sub>
                          <m:sup>
                            <m:r>
                              <a:rPr lang="en-US" sz="3600" b="0" i="1" smtClean="0">
                                <a:latin typeface="Cambria Math" panose="02040503050406030204" pitchFamily="18" charset="0"/>
                                <a:ea typeface="Cambria Math" panose="02040503050406030204" pitchFamily="18" charset="0"/>
                              </a:rPr>
                              <m:t>2</m:t>
                            </m:r>
                          </m:sup>
                        </m:sSubSup>
                        <m:r>
                          <a:rPr lang="en-US" sz="3600" b="0" i="1" smtClean="0">
                            <a:latin typeface="Cambria Math" panose="02040503050406030204" pitchFamily="18" charset="0"/>
                            <a:ea typeface="Cambria Math" panose="02040503050406030204" pitchFamily="18" charset="0"/>
                          </a:rPr>
                          <m:t>+</m:t>
                        </m:r>
                        <m:sSubSup>
                          <m:sSubSupPr>
                            <m:ctrlPr>
                              <a:rPr lang="en-US" sz="3600" b="0" i="1" smtClean="0">
                                <a:latin typeface="Cambria Math" panose="02040503050406030204" pitchFamily="18" charset="0"/>
                                <a:ea typeface="Cambria Math" panose="02040503050406030204" pitchFamily="18" charset="0"/>
                              </a:rPr>
                            </m:ctrlPr>
                          </m:sSubSupPr>
                          <m:e>
                            <m:r>
                              <a:rPr lang="en-US" sz="3600" b="0" i="1" smtClean="0">
                                <a:latin typeface="Cambria Math" panose="02040503050406030204" pitchFamily="18" charset="0"/>
                                <a:ea typeface="Cambria Math" panose="02040503050406030204" pitchFamily="18" charset="0"/>
                              </a:rPr>
                              <m:t>𝜎</m:t>
                            </m:r>
                          </m:e>
                          <m:sub>
                            <m:r>
                              <a:rPr lang="en-US" sz="3600" b="0" i="1" smtClean="0">
                                <a:latin typeface="Cambria Math" panose="02040503050406030204" pitchFamily="18" charset="0"/>
                                <a:ea typeface="Cambria Math" panose="02040503050406030204" pitchFamily="18" charset="0"/>
                              </a:rPr>
                              <m:t>𝑌</m:t>
                            </m:r>
                          </m:sub>
                          <m:sup>
                            <m:r>
                              <a:rPr lang="en-US" sz="3600" b="0" i="1" smtClean="0">
                                <a:latin typeface="Cambria Math" panose="02040503050406030204" pitchFamily="18" charset="0"/>
                                <a:ea typeface="Cambria Math" panose="02040503050406030204" pitchFamily="18" charset="0"/>
                              </a:rPr>
                              <m:t>2</m:t>
                            </m:r>
                          </m:sup>
                        </m:sSubSup>
                        <m:r>
                          <a:rPr lang="en-US" sz="3600" b="0" i="1" smtClean="0">
                            <a:latin typeface="Cambria Math" panose="02040503050406030204" pitchFamily="18" charset="0"/>
                            <a:ea typeface="Cambria Math" panose="02040503050406030204" pitchFamily="18" charset="0"/>
                          </a:rPr>
                          <m:t>−2</m:t>
                        </m:r>
                        <m:sSub>
                          <m:sSubPr>
                            <m:ctrlPr>
                              <a:rPr lang="en-US" sz="3600" b="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𝜎</m:t>
                            </m:r>
                          </m:e>
                          <m:sub>
                            <m:r>
                              <a:rPr lang="en-US" sz="3600" b="0" i="1" smtClean="0">
                                <a:latin typeface="Cambria Math" panose="02040503050406030204" pitchFamily="18" charset="0"/>
                                <a:ea typeface="Cambria Math" panose="02040503050406030204" pitchFamily="18" charset="0"/>
                              </a:rPr>
                              <m:t>𝑋𝑌</m:t>
                            </m:r>
                          </m:sub>
                        </m:sSub>
                      </m:den>
                    </m:f>
                  </m:oMath>
                </a14:m>
                <a:endParaRPr lang="en-US" sz="3600" dirty="0"/>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310896" y="2065846"/>
                <a:ext cx="11494008" cy="4633128"/>
              </a:xfrm>
              <a:blipFill rotWithShape="0">
                <a:blip r:embed="rId2"/>
                <a:stretch>
                  <a:fillRect l="-1591" t="-328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1CCB1E4-92F7-4F3E-B7CF-A6DC87505761}" type="slidenum">
              <a:rPr lang="en-US" smtClean="0"/>
              <a:t>27</a:t>
            </a:fld>
            <a:endParaRPr lang="en-US"/>
          </a:p>
        </p:txBody>
      </p:sp>
    </p:spTree>
    <p:extLst>
      <p:ext uri="{BB962C8B-B14F-4D97-AF65-F5344CB8AC3E}">
        <p14:creationId xmlns:p14="http://schemas.microsoft.com/office/powerpoint/2010/main" val="14839724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CCB1E4-92F7-4F3E-B7CF-A6DC87505761}" type="slidenum">
              <a:rPr lang="en-US" smtClean="0"/>
              <a:t>28</a:t>
            </a:fld>
            <a:endParaRPr lang="en-US"/>
          </a:p>
        </p:txBody>
      </p:sp>
      <p:pic>
        <p:nvPicPr>
          <p:cNvPr id="4" name="Picture 3"/>
          <p:cNvPicPr>
            <a:picLocks noChangeAspect="1"/>
          </p:cNvPicPr>
          <p:nvPr/>
        </p:nvPicPr>
        <p:blipFill>
          <a:blip r:embed="rId2"/>
          <a:stretch>
            <a:fillRect/>
          </a:stretch>
        </p:blipFill>
        <p:spPr>
          <a:xfrm>
            <a:off x="457201" y="2149153"/>
            <a:ext cx="6430616" cy="4559818"/>
          </a:xfrm>
          <a:prstGeom prst="rect">
            <a:avLst/>
          </a:prstGeom>
        </p:spPr>
      </p:pic>
      <p:sp>
        <p:nvSpPr>
          <p:cNvPr id="5" name="TextBox 4"/>
          <p:cNvSpPr txBox="1"/>
          <p:nvPr/>
        </p:nvSpPr>
        <p:spPr>
          <a:xfrm>
            <a:off x="378814" y="375487"/>
            <a:ext cx="11603736" cy="2123658"/>
          </a:xfrm>
          <a:prstGeom prst="rect">
            <a:avLst/>
          </a:prstGeom>
          <a:noFill/>
        </p:spPr>
        <p:txBody>
          <a:bodyPr wrap="square" rtlCol="0">
            <a:spAutoFit/>
          </a:bodyPr>
          <a:lstStyle/>
          <a:p>
            <a:r>
              <a:rPr lang="en-US" sz="3600" dirty="0" smtClean="0"/>
              <a:t>Simulated 100 pairs of returns for the investments with the return of X and Y</a:t>
            </a:r>
          </a:p>
          <a:p>
            <a:r>
              <a:rPr lang="en-US" sz="3600" dirty="0" smtClean="0"/>
              <a:t>Used the simulations to estimate </a:t>
            </a:r>
            <a:r>
              <a:rPr lang="en-US" sz="3600" dirty="0" err="1" smtClean="0"/>
              <a:t>var</a:t>
            </a:r>
            <a:r>
              <a:rPr lang="en-US" sz="3600" dirty="0" smtClean="0"/>
              <a:t>(X), </a:t>
            </a:r>
            <a:r>
              <a:rPr lang="en-US" sz="3600" dirty="0" err="1" smtClean="0"/>
              <a:t>var</a:t>
            </a:r>
            <a:r>
              <a:rPr lang="en-US" sz="3600" dirty="0" smtClean="0"/>
              <a:t>(Y) and </a:t>
            </a:r>
            <a:r>
              <a:rPr lang="en-US" sz="3600" dirty="0" err="1" smtClean="0"/>
              <a:t>cov</a:t>
            </a:r>
            <a:r>
              <a:rPr lang="en-US" sz="3600" dirty="0" smtClean="0"/>
              <a:t>(X,Y)</a:t>
            </a:r>
          </a:p>
          <a:p>
            <a:endParaRPr lang="en-US" sz="2400" dirty="0"/>
          </a:p>
        </p:txBody>
      </p:sp>
      <mc:AlternateContent xmlns:mc="http://schemas.openxmlformats.org/markup-compatibility/2006" xmlns:a14="http://schemas.microsoft.com/office/drawing/2010/main">
        <mc:Choice Requires="a14">
          <p:sp>
            <p:nvSpPr>
              <p:cNvPr id="11" name="TextBox 10"/>
              <p:cNvSpPr txBox="1"/>
              <p:nvPr/>
            </p:nvSpPr>
            <p:spPr>
              <a:xfrm>
                <a:off x="7122160" y="3915684"/>
                <a:ext cx="4592320" cy="523220"/>
              </a:xfrm>
              <a:prstGeom prst="rect">
                <a:avLst/>
              </a:prstGeom>
              <a:noFill/>
              <a:ln w="41275">
                <a:solidFill>
                  <a:srgbClr val="C00000"/>
                </a:solidFill>
              </a:ln>
            </p:spPr>
            <p:txBody>
              <a:bodyPr wrap="square" rtlCol="0">
                <a:spAutoFit/>
              </a:bodyPr>
              <a:lstStyle/>
              <a:p>
                <a14:m>
                  <m:oMath xmlns:m="http://schemas.openxmlformats.org/officeDocument/2006/math">
                    <m:r>
                      <a:rPr lang="en-US" sz="2800" i="1" smtClean="0">
                        <a:latin typeface="Cambria Math" panose="02040503050406030204" pitchFamily="18" charset="0"/>
                        <a:ea typeface="Cambria Math" panose="02040503050406030204" pitchFamily="18" charset="0"/>
                      </a:rPr>
                      <m:t>𝛼</m:t>
                    </m:r>
                  </m:oMath>
                </a14:m>
                <a:r>
                  <a:rPr lang="en-US" sz="2800" dirty="0" smtClean="0"/>
                  <a:t> ranges from 0.532 to 0.657</a:t>
                </a:r>
                <a:endParaRPr lang="en-US" sz="2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7122160" y="3915684"/>
                <a:ext cx="4592320" cy="523220"/>
              </a:xfrm>
              <a:prstGeom prst="rect">
                <a:avLst/>
              </a:prstGeom>
              <a:blipFill rotWithShape="0">
                <a:blip r:embed="rId3"/>
                <a:stretch>
                  <a:fillRect t="-6452" b="-25806"/>
                </a:stretch>
              </a:blipFill>
              <a:ln w="41275">
                <a:solidFill>
                  <a:srgbClr val="C00000"/>
                </a:solidFill>
              </a:ln>
            </p:spPr>
            <p:txBody>
              <a:bodyPr/>
              <a:lstStyle/>
              <a:p>
                <a:r>
                  <a:rPr lang="en-US">
                    <a:noFill/>
                  </a:rPr>
                  <a:t> </a:t>
                </a:r>
              </a:p>
            </p:txBody>
          </p:sp>
        </mc:Fallback>
      </mc:AlternateContent>
    </p:spTree>
    <p:extLst>
      <p:ext uri="{BB962C8B-B14F-4D97-AF65-F5344CB8AC3E}">
        <p14:creationId xmlns:p14="http://schemas.microsoft.com/office/powerpoint/2010/main" val="41960500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10901680" y="6356350"/>
            <a:ext cx="452120" cy="323165"/>
          </a:xfrm>
        </p:spPr>
        <p:txBody>
          <a:bodyPr/>
          <a:lstStyle/>
          <a:p>
            <a:fld id="{21CCB1E4-92F7-4F3E-B7CF-A6DC87505761}" type="slidenum">
              <a:rPr lang="en-US" smtClean="0"/>
              <a:t>29</a:t>
            </a:fld>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274320" y="355600"/>
                <a:ext cx="11704320" cy="2831544"/>
              </a:xfrm>
              <a:prstGeom prst="rect">
                <a:avLst/>
              </a:prstGeom>
              <a:noFill/>
            </p:spPr>
            <p:txBody>
              <a:bodyPr wrap="square" rtlCol="0">
                <a:spAutoFit/>
              </a:bodyPr>
              <a:lstStyle/>
              <a:p>
                <a:r>
                  <a:rPr lang="en-US" sz="3200" dirty="0"/>
                  <a:t>Repeated it 1000 times, to estimate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𝛼</m:t>
                        </m:r>
                      </m:e>
                      <m:sub>
                        <m:r>
                          <a:rPr lang="en-US" sz="3200" i="1">
                            <a:latin typeface="Cambria Math" panose="02040503050406030204" pitchFamily="18" charset="0"/>
                          </a:rPr>
                          <m:t>1</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𝛼</m:t>
                        </m:r>
                      </m:e>
                      <m:sub>
                        <m:r>
                          <a:rPr lang="en-US" sz="3200" i="1">
                            <a:latin typeface="Cambria Math" panose="02040503050406030204" pitchFamily="18" charset="0"/>
                          </a:rPr>
                          <m:t>2</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𝛼</m:t>
                        </m:r>
                      </m:e>
                      <m:sub>
                        <m:r>
                          <a:rPr lang="en-US" sz="3200" i="1">
                            <a:latin typeface="Cambria Math" panose="02040503050406030204" pitchFamily="18" charset="0"/>
                          </a:rPr>
                          <m:t>1000</m:t>
                        </m:r>
                      </m:sub>
                    </m:sSub>
                  </m:oMath>
                </a14:m>
                <a:r>
                  <a:rPr lang="en-US" sz="3200" dirty="0"/>
                  <a:t> </a:t>
                </a:r>
              </a:p>
              <a:p>
                <a:r>
                  <a:rPr lang="en-US" sz="3200" dirty="0"/>
                  <a:t>Calculate the </a:t>
                </a:r>
                <a:r>
                  <a:rPr lang="en-US" sz="3200" b="1" dirty="0"/>
                  <a:t>mean over all 1000 estimates for </a:t>
                </a:r>
                <a:r>
                  <a:rPr lang="el-GR" sz="3200" b="1" dirty="0"/>
                  <a:t>α</a:t>
                </a:r>
                <a:r>
                  <a:rPr lang="en-US" sz="3200" b="1" dirty="0"/>
                  <a:t> = </a:t>
                </a:r>
                <a14:m>
                  <m:oMath xmlns:m="http://schemas.openxmlformats.org/officeDocument/2006/math">
                    <m:acc>
                      <m:accPr>
                        <m:chr m:val="̅"/>
                        <m:ctrlPr>
                          <a:rPr lang="en-US" sz="3200" b="1" i="1">
                            <a:latin typeface="Cambria Math" panose="02040503050406030204" pitchFamily="18" charset="0"/>
                          </a:rPr>
                        </m:ctrlPr>
                      </m:accPr>
                      <m:e>
                        <m:r>
                          <a:rPr lang="en-US" sz="3200" b="1" i="1">
                            <a:latin typeface="Cambria Math" panose="02040503050406030204" pitchFamily="18" charset="0"/>
                            <a:ea typeface="Cambria Math" panose="02040503050406030204" pitchFamily="18" charset="0"/>
                          </a:rPr>
                          <m:t>𝜶</m:t>
                        </m:r>
                      </m:e>
                    </m:acc>
                  </m:oMath>
                </a14:m>
                <a:r>
                  <a:rPr lang="en-US" sz="3200" b="1" dirty="0"/>
                  <a:t> </a:t>
                </a:r>
                <a:r>
                  <a:rPr lang="en-US" sz="3200" dirty="0"/>
                  <a:t>and the standard deviation SE(</a:t>
                </a:r>
                <a14:m>
                  <m:oMath xmlns:m="http://schemas.openxmlformats.org/officeDocument/2006/math">
                    <m:acc>
                      <m:accPr>
                        <m:chr m:val="̂"/>
                        <m:ctrlPr>
                          <a:rPr lang="en-US" sz="3200" i="1">
                            <a:latin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𝛼</m:t>
                        </m:r>
                      </m:e>
                    </m:acc>
                  </m:oMath>
                </a14:m>
                <a:r>
                  <a:rPr lang="en-US" sz="3200" dirty="0"/>
                  <a:t>)</a:t>
                </a:r>
              </a:p>
              <a:p>
                <a:r>
                  <a:rPr lang="en-US" sz="3200" dirty="0"/>
                  <a:t>Bootstrap uses a computer to emulate the process of obtaining new sample sets, without generating additional samples</a:t>
                </a:r>
                <a:r>
                  <a:rPr lang="en-US" dirty="0"/>
                  <a:t>.</a:t>
                </a:r>
              </a:p>
              <a:p>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274320" y="355600"/>
                <a:ext cx="11704320" cy="2831544"/>
              </a:xfrm>
              <a:prstGeom prst="rect">
                <a:avLst/>
              </a:prstGeom>
              <a:blipFill rotWithShape="0">
                <a:blip r:embed="rId2"/>
                <a:stretch>
                  <a:fillRect l="-1302" t="-2581"/>
                </a:stretch>
              </a:blipFill>
            </p:spPr>
            <p:txBody>
              <a:bodyPr/>
              <a:lstStyle/>
              <a:p>
                <a:r>
                  <a:rPr lang="en-US">
                    <a:noFill/>
                  </a:rPr>
                  <a:t> </a:t>
                </a:r>
              </a:p>
            </p:txBody>
          </p:sp>
        </mc:Fallback>
      </mc:AlternateContent>
      <p:pic>
        <p:nvPicPr>
          <p:cNvPr id="6" name="Picture 5"/>
          <p:cNvPicPr>
            <a:picLocks noChangeAspect="1"/>
          </p:cNvPicPr>
          <p:nvPr/>
        </p:nvPicPr>
        <p:blipFill>
          <a:blip r:embed="rId3"/>
          <a:stretch>
            <a:fillRect/>
          </a:stretch>
        </p:blipFill>
        <p:spPr>
          <a:xfrm>
            <a:off x="950976" y="2789726"/>
            <a:ext cx="10651744" cy="3397999"/>
          </a:xfrm>
          <a:prstGeom prst="rect">
            <a:avLst/>
          </a:prstGeom>
        </p:spPr>
      </p:pic>
      <p:sp>
        <p:nvSpPr>
          <p:cNvPr id="7" name="TextBox 6"/>
          <p:cNvSpPr txBox="1"/>
          <p:nvPr/>
        </p:nvSpPr>
        <p:spPr>
          <a:xfrm>
            <a:off x="950976" y="6033184"/>
            <a:ext cx="3493008" cy="646331"/>
          </a:xfrm>
          <a:prstGeom prst="rect">
            <a:avLst/>
          </a:prstGeom>
          <a:noFill/>
          <a:ln w="25400">
            <a:solidFill>
              <a:schemeClr val="accent4">
                <a:lumMod val="60000"/>
                <a:lumOff val="40000"/>
              </a:schemeClr>
            </a:solidFill>
          </a:ln>
        </p:spPr>
        <p:txBody>
          <a:bodyPr wrap="square" rtlCol="0">
            <a:spAutoFit/>
          </a:bodyPr>
          <a:lstStyle/>
          <a:p>
            <a:r>
              <a:rPr lang="en-US" dirty="0" smtClean="0"/>
              <a:t>Using 1000 simulated data set from the true population</a:t>
            </a:r>
            <a:endParaRPr lang="en-US" dirty="0"/>
          </a:p>
        </p:txBody>
      </p:sp>
      <p:sp>
        <p:nvSpPr>
          <p:cNvPr id="8" name="TextBox 7"/>
          <p:cNvSpPr txBox="1"/>
          <p:nvPr/>
        </p:nvSpPr>
        <p:spPr>
          <a:xfrm>
            <a:off x="4905248" y="5948872"/>
            <a:ext cx="3493008" cy="646331"/>
          </a:xfrm>
          <a:prstGeom prst="rect">
            <a:avLst/>
          </a:prstGeom>
          <a:noFill/>
          <a:ln w="25400">
            <a:solidFill>
              <a:schemeClr val="accent1"/>
            </a:solidFill>
          </a:ln>
        </p:spPr>
        <p:txBody>
          <a:bodyPr wrap="square" rtlCol="0">
            <a:spAutoFit/>
          </a:bodyPr>
          <a:lstStyle/>
          <a:p>
            <a:r>
              <a:rPr lang="en-US" dirty="0" smtClean="0"/>
              <a:t>Using 1000 bootstrap samples from a single data set</a:t>
            </a:r>
            <a:endParaRPr lang="en-US" dirty="0"/>
          </a:p>
        </p:txBody>
      </p:sp>
      <p:sp>
        <p:nvSpPr>
          <p:cNvPr id="9" name="TextBox 8"/>
          <p:cNvSpPr txBox="1"/>
          <p:nvPr/>
        </p:nvSpPr>
        <p:spPr>
          <a:xfrm>
            <a:off x="8512048" y="5948872"/>
            <a:ext cx="3493008" cy="646331"/>
          </a:xfrm>
          <a:prstGeom prst="rect">
            <a:avLst/>
          </a:prstGeom>
          <a:noFill/>
          <a:ln w="25400">
            <a:solidFill>
              <a:schemeClr val="accent1"/>
            </a:solidFill>
          </a:ln>
        </p:spPr>
        <p:txBody>
          <a:bodyPr wrap="square" rtlCol="0">
            <a:spAutoFit/>
          </a:bodyPr>
          <a:lstStyle/>
          <a:p>
            <a:r>
              <a:rPr lang="en-US" dirty="0" smtClean="0"/>
              <a:t>Boxplots are similar, indicating </a:t>
            </a:r>
            <a:r>
              <a:rPr lang="en-US" dirty="0" err="1" smtClean="0"/>
              <a:t>Bootstarp</a:t>
            </a:r>
            <a:r>
              <a:rPr lang="en-US" dirty="0" smtClean="0"/>
              <a:t> is effective </a:t>
            </a:r>
            <a:endParaRPr lang="en-US" dirty="0"/>
          </a:p>
        </p:txBody>
      </p:sp>
    </p:spTree>
    <p:extLst>
      <p:ext uri="{BB962C8B-B14F-4D97-AF65-F5344CB8AC3E}">
        <p14:creationId xmlns:p14="http://schemas.microsoft.com/office/powerpoint/2010/main" val="168198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rPr>
              <a:t>What are resampling methods?</a:t>
            </a:r>
            <a:endParaRPr lang="en-US" b="1"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Tools that involves </a:t>
            </a:r>
            <a:r>
              <a:rPr lang="en-US" b="1" u="sng" dirty="0" smtClean="0"/>
              <a:t>repeatedly drawing </a:t>
            </a:r>
            <a:r>
              <a:rPr lang="en-US" dirty="0" smtClean="0"/>
              <a:t>samples from a training set and </a:t>
            </a:r>
            <a:r>
              <a:rPr lang="en-US" b="1" u="sng" dirty="0" smtClean="0"/>
              <a:t>refitting</a:t>
            </a:r>
            <a:r>
              <a:rPr lang="en-US" dirty="0" smtClean="0"/>
              <a:t> a model of interest on each sample in order to obtain more information about the fitted model</a:t>
            </a:r>
          </a:p>
          <a:p>
            <a:pPr lvl="1"/>
            <a:r>
              <a:rPr lang="en-US" dirty="0" smtClean="0"/>
              <a:t>Model Assessment: estimate test error rates </a:t>
            </a:r>
          </a:p>
          <a:p>
            <a:pPr lvl="1"/>
            <a:r>
              <a:rPr lang="en-US" dirty="0" smtClean="0"/>
              <a:t>Model Selection: select the appropriate level of model flexibility</a:t>
            </a:r>
          </a:p>
          <a:p>
            <a:r>
              <a:rPr lang="en-US" dirty="0" smtClean="0"/>
              <a:t>They are computationally expensive! But these days we have powerful computers </a:t>
            </a:r>
            <a:r>
              <a:rPr lang="en-US" dirty="0" smtClean="0">
                <a:sym typeface="Wingdings"/>
              </a:rPr>
              <a:t></a:t>
            </a:r>
          </a:p>
          <a:p>
            <a:r>
              <a:rPr lang="en-US" dirty="0" smtClean="0">
                <a:sym typeface="Wingdings"/>
              </a:rPr>
              <a:t>Two resampling methods: </a:t>
            </a:r>
          </a:p>
          <a:p>
            <a:pPr lvl="1"/>
            <a:r>
              <a:rPr lang="en-US" dirty="0" smtClean="0">
                <a:sym typeface="Wingdings"/>
              </a:rPr>
              <a:t>Cross Validation</a:t>
            </a:r>
          </a:p>
          <a:p>
            <a:pPr lvl="1"/>
            <a:r>
              <a:rPr lang="en-US" dirty="0" smtClean="0">
                <a:sym typeface="Wingdings"/>
              </a:rPr>
              <a:t>Bootstrapping </a:t>
            </a:r>
            <a:endParaRPr lang="en-US" dirty="0"/>
          </a:p>
        </p:txBody>
      </p:sp>
      <p:sp>
        <p:nvSpPr>
          <p:cNvPr id="5" name="Slide Number Placeholder 4"/>
          <p:cNvSpPr>
            <a:spLocks noGrp="1"/>
          </p:cNvSpPr>
          <p:nvPr>
            <p:ph type="sldNum" sz="quarter" idx="12"/>
          </p:nvPr>
        </p:nvSpPr>
        <p:spPr/>
        <p:txBody>
          <a:bodyPr/>
          <a:lstStyle/>
          <a:p>
            <a:fld id="{E4FFCA10-EE3F-AF4E-9EA4-E5CA2D91A1E4}" type="slidenum">
              <a:rPr lang="en-US" smtClean="0"/>
              <a:t>3</a:t>
            </a:fld>
            <a:endParaRPr lang="en-US"/>
          </a:p>
        </p:txBody>
      </p:sp>
    </p:spTree>
    <p:extLst>
      <p:ext uri="{BB962C8B-B14F-4D97-AF65-F5344CB8AC3E}">
        <p14:creationId xmlns:p14="http://schemas.microsoft.com/office/powerpoint/2010/main" val="3755016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CCB1E4-92F7-4F3E-B7CF-A6DC87505761}" type="slidenum">
              <a:rPr lang="en-US" smtClean="0"/>
              <a:t>30</a:t>
            </a:fld>
            <a:endParaRPr lang="en-US"/>
          </a:p>
        </p:txBody>
      </p:sp>
      <p:pic>
        <p:nvPicPr>
          <p:cNvPr id="3" name="Picture 2"/>
          <p:cNvPicPr>
            <a:picLocks noChangeAspect="1"/>
          </p:cNvPicPr>
          <p:nvPr/>
        </p:nvPicPr>
        <p:blipFill>
          <a:blip r:embed="rId2"/>
          <a:stretch>
            <a:fillRect/>
          </a:stretch>
        </p:blipFill>
        <p:spPr>
          <a:xfrm>
            <a:off x="2656418" y="1361440"/>
            <a:ext cx="8296061" cy="3877311"/>
          </a:xfrm>
          <a:prstGeom prst="rect">
            <a:avLst/>
          </a:prstGeom>
        </p:spPr>
      </p:pic>
      <p:sp>
        <p:nvSpPr>
          <p:cNvPr id="4" name="Rectangle 3"/>
          <p:cNvSpPr/>
          <p:nvPr/>
        </p:nvSpPr>
        <p:spPr>
          <a:xfrm>
            <a:off x="2184036" y="154543"/>
            <a:ext cx="8004948" cy="707886"/>
          </a:xfrm>
          <a:prstGeom prst="rect">
            <a:avLst/>
          </a:prstGeom>
          <a:solidFill>
            <a:schemeClr val="accent4">
              <a:lumMod val="60000"/>
              <a:lumOff val="40000"/>
            </a:schemeClr>
          </a:solidFill>
        </p:spPr>
        <p:txBody>
          <a:bodyPr wrap="none">
            <a:spAutoFit/>
          </a:bodyPr>
          <a:lstStyle/>
          <a:p>
            <a:pPr algn="ctr"/>
            <a:r>
              <a:rPr lang="en-US" sz="4000" dirty="0"/>
              <a:t>Graphical illustration of the Bootstrap</a:t>
            </a:r>
          </a:p>
        </p:txBody>
      </p:sp>
      <mc:AlternateContent xmlns:mc="http://schemas.openxmlformats.org/markup-compatibility/2006" xmlns:a14="http://schemas.microsoft.com/office/drawing/2010/main">
        <mc:Choice Requires="a14">
          <p:sp>
            <p:nvSpPr>
              <p:cNvPr id="5" name="TextBox 4"/>
              <p:cNvSpPr txBox="1"/>
              <p:nvPr/>
            </p:nvSpPr>
            <p:spPr>
              <a:xfrm>
                <a:off x="182880" y="5374640"/>
                <a:ext cx="11907520" cy="718658"/>
              </a:xfrm>
              <a:prstGeom prst="rect">
                <a:avLst/>
              </a:prstGeom>
              <a:noFill/>
            </p:spPr>
            <p:txBody>
              <a:bodyPr wrap="square" rtlCol="0">
                <a:spAutoFit/>
              </a:bodyPr>
              <a:lstStyle/>
              <a:p>
                <a:r>
                  <a:rPr lang="en-US" sz="2000" dirty="0" smtClean="0"/>
                  <a:t>Compute the standard error of these bootstrap estimates via</a:t>
                </a:r>
                <a14:m>
                  <m:oMath xmlns:m="http://schemas.openxmlformats.org/officeDocument/2006/math">
                    <m:r>
                      <a:rPr lang="en-US" sz="2000" b="0" i="0" smtClean="0">
                        <a:latin typeface="Cambria Math" panose="02040503050406030204" pitchFamily="18" charset="0"/>
                      </a:rPr>
                      <m:t>   </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𝑆𝐸</m:t>
                        </m:r>
                      </m:e>
                      <m:sub>
                        <m:r>
                          <a:rPr lang="en-US" sz="2000" b="0" i="1" smtClean="0">
                            <a:latin typeface="Cambria Math" panose="02040503050406030204" pitchFamily="18" charset="0"/>
                          </a:rPr>
                          <m:t>𝐵</m:t>
                        </m:r>
                      </m:sub>
                    </m:sSub>
                    <m:d>
                      <m:dPr>
                        <m:ctrlPr>
                          <a:rPr lang="en-US" sz="2000" b="0" i="1" smtClean="0">
                            <a:latin typeface="Cambria Math" panose="02040503050406030204" pitchFamily="18" charset="0"/>
                          </a:rPr>
                        </m:ctrlPr>
                      </m:d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𝛼</m:t>
                            </m:r>
                          </m:e>
                        </m:acc>
                      </m:e>
                    </m:d>
                    <m:r>
                      <a:rPr lang="en-US" sz="2000" b="0" i="1" smtClean="0">
                        <a:latin typeface="Cambria Math" panose="02040503050406030204" pitchFamily="18" charset="0"/>
                      </a:rPr>
                      <m:t>=</m:t>
                    </m:r>
                    <m:rad>
                      <m:radPr>
                        <m:degHide m:val="on"/>
                        <m:ctrlPr>
                          <a:rPr lang="en-US" sz="2000" b="0" i="1" smtClean="0">
                            <a:latin typeface="Cambria Math" panose="02040503050406030204" pitchFamily="18" charset="0"/>
                          </a:rPr>
                        </m:ctrlPr>
                      </m:radPr>
                      <m:deg/>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𝐵</m:t>
                            </m:r>
                            <m:r>
                              <a:rPr lang="en-US" sz="2000" b="0" i="1" smtClean="0">
                                <a:latin typeface="Cambria Math" panose="02040503050406030204" pitchFamily="18" charset="0"/>
                              </a:rPr>
                              <m:t>−1</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𝑟</m:t>
                            </m:r>
                            <m:r>
                              <a:rPr lang="en-US" sz="2000" b="0" i="1" smtClean="0">
                                <a:latin typeface="Cambria Math" panose="02040503050406030204" pitchFamily="18" charset="0"/>
                              </a:rPr>
                              <m:t>=1</m:t>
                            </m:r>
                          </m:sub>
                          <m:sup>
                            <m:r>
                              <a:rPr lang="en-US" sz="2000" b="0" i="1" smtClean="0">
                                <a:latin typeface="Cambria Math" panose="02040503050406030204" pitchFamily="18" charset="0"/>
                              </a:rPr>
                              <m:t>𝐵</m:t>
                            </m:r>
                          </m:sup>
                          <m:e>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𝛼</m:t>
                                    </m:r>
                                  </m:e>
                                </m:acc>
                              </m:e>
                              <m:sup>
                                <m:r>
                                  <a:rPr lang="en-US" sz="2000" b="0" i="1" smtClean="0">
                                    <a:latin typeface="Cambria Math" panose="02040503050406030204" pitchFamily="18" charset="0"/>
                                  </a:rPr>
                                  <m:t>∗</m:t>
                                </m:r>
                                <m:r>
                                  <a:rPr lang="en-US" sz="2000" b="0" i="1" smtClean="0">
                                    <a:latin typeface="Cambria Math" panose="02040503050406030204" pitchFamily="18" charset="0"/>
                                  </a:rPr>
                                  <m:t>𝑟</m:t>
                                </m:r>
                              </m:sup>
                            </m:sSup>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𝐵</m:t>
                                </m:r>
                              </m:den>
                            </m:f>
                            <m:nary>
                              <m:naryPr>
                                <m:chr m:val="∑"/>
                                <m:ctrlPr>
                                  <a:rPr lang="en-US" sz="2000" b="0" i="1" smtClean="0">
                                    <a:latin typeface="Cambria Math" panose="02040503050406030204" pitchFamily="18" charset="0"/>
                                  </a:rPr>
                                </m:ctrlPr>
                              </m:naryPr>
                              <m: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𝑟</m:t>
                                    </m:r>
                                  </m:e>
                                  <m:sup>
                                    <m:r>
                                      <a:rPr lang="en-US" sz="2000" b="0" i="1" smtClean="0">
                                        <a:latin typeface="Cambria Math" panose="02040503050406030204" pitchFamily="18" charset="0"/>
                                      </a:rPr>
                                      <m:t>′</m:t>
                                    </m:r>
                                  </m:sup>
                                </m:sSup>
                                <m:r>
                                  <m:rPr>
                                    <m:brk m:alnAt="23"/>
                                  </m:rPr>
                                  <a:rPr lang="en-US" sz="2000" b="0" i="1" smtClean="0">
                                    <a:latin typeface="Cambria Math" panose="02040503050406030204" pitchFamily="18" charset="0"/>
                                  </a:rPr>
                                  <m:t>=</m:t>
                                </m:r>
                                <m:r>
                                  <a:rPr lang="en-US" sz="2000" b="0" i="1" smtClean="0">
                                    <a:latin typeface="Cambria Math" panose="02040503050406030204" pitchFamily="18" charset="0"/>
                                  </a:rPr>
                                  <m:t>1</m:t>
                                </m:r>
                              </m:sub>
                              <m:sup>
                                <m:r>
                                  <a:rPr lang="en-US" sz="2000" b="0" i="1" smtClean="0">
                                    <a:latin typeface="Cambria Math" panose="02040503050406030204" pitchFamily="18" charset="0"/>
                                  </a:rPr>
                                  <m:t>𝐵</m:t>
                                </m:r>
                              </m:sup>
                              <m:e>
                                <m:sSup>
                                  <m:sSupPr>
                                    <m:ctrlPr>
                                      <a:rPr lang="en-US" sz="2000" b="0" i="1" smtClean="0">
                                        <a:latin typeface="Cambria Math" panose="02040503050406030204" pitchFamily="18" charset="0"/>
                                      </a:rPr>
                                    </m:ctrlPr>
                                  </m:sSup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𝛼</m:t>
                                        </m:r>
                                      </m:e>
                                    </m:acc>
                                  </m:e>
                                  <m:sup>
                                    <m:r>
                                      <a:rPr lang="en-US" sz="2000" b="0" i="1" smtClean="0">
                                        <a:latin typeface="Cambria Math" panose="02040503050406030204" pitchFamily="18" charset="0"/>
                                      </a:rPr>
                                      <m:t>∗</m:t>
                                    </m:r>
                                    <m:r>
                                      <a:rPr lang="en-US" sz="2000" b="0" i="1" smtClean="0">
                                        <a:latin typeface="Cambria Math" panose="02040503050406030204" pitchFamily="18" charset="0"/>
                                      </a:rPr>
                                      <m:t>𝑟</m:t>
                                    </m:r>
                                    <m:r>
                                      <a:rPr lang="en-US" sz="2000" b="0" i="1" smtClean="0">
                                        <a:latin typeface="Cambria Math" panose="02040503050406030204" pitchFamily="18" charset="0"/>
                                      </a:rPr>
                                      <m:t>′</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e>
                                  <m:sup>
                                    <m:r>
                                      <a:rPr lang="en-US" sz="2000" b="0" i="1" smtClean="0">
                                        <a:latin typeface="Cambria Math" panose="02040503050406030204" pitchFamily="18" charset="0"/>
                                      </a:rPr>
                                      <m:t>2</m:t>
                                    </m:r>
                                  </m:sup>
                                </m:sSup>
                              </m:e>
                            </m:nary>
                          </m:e>
                        </m:nary>
                      </m:e>
                    </m:rad>
                  </m:oMath>
                </a14:m>
                <a:endParaRPr lang="en-US"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182880" y="5374640"/>
                <a:ext cx="11907520" cy="718658"/>
              </a:xfrm>
              <a:prstGeom prst="rect">
                <a:avLst/>
              </a:prstGeom>
              <a:blipFill rotWithShape="0">
                <a:blip r:embed="rId3"/>
                <a:stretch>
                  <a:fillRect l="-512"/>
                </a:stretch>
              </a:blipFill>
            </p:spPr>
            <p:txBody>
              <a:bodyPr/>
              <a:lstStyle/>
              <a:p>
                <a:r>
                  <a:rPr lang="en-US">
                    <a:noFill/>
                  </a:rPr>
                  <a:t> </a:t>
                </a:r>
              </a:p>
            </p:txBody>
          </p:sp>
        </mc:Fallback>
      </mc:AlternateContent>
    </p:spTree>
    <p:extLst>
      <p:ext uri="{BB962C8B-B14F-4D97-AF65-F5344CB8AC3E}">
        <p14:creationId xmlns:p14="http://schemas.microsoft.com/office/powerpoint/2010/main" val="30401917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6528" y="281115"/>
            <a:ext cx="9144000" cy="669861"/>
          </a:xfrm>
        </p:spPr>
        <p:txBody>
          <a:bodyPr>
            <a:normAutofit fontScale="90000"/>
          </a:bodyPr>
          <a:lstStyle/>
          <a:p>
            <a:r>
              <a:rPr lang="en-US" b="1" dirty="0" smtClean="0">
                <a:solidFill>
                  <a:srgbClr val="FF0000"/>
                </a:solidFill>
              </a:rPr>
              <a:t>Cross-Validation</a:t>
            </a:r>
            <a:endParaRPr lang="en-US" b="1" dirty="0">
              <a:solidFill>
                <a:srgbClr val="FF0000"/>
              </a:solidFill>
            </a:endParaRPr>
          </a:p>
        </p:txBody>
      </p:sp>
      <p:sp>
        <p:nvSpPr>
          <p:cNvPr id="3" name="Subtitle 2"/>
          <p:cNvSpPr>
            <a:spLocks noGrp="1"/>
          </p:cNvSpPr>
          <p:nvPr>
            <p:ph type="subTitle" idx="1"/>
          </p:nvPr>
        </p:nvSpPr>
        <p:spPr>
          <a:xfrm>
            <a:off x="466344" y="950976"/>
            <a:ext cx="11503152" cy="5550408"/>
          </a:xfrm>
        </p:spPr>
        <p:txBody>
          <a:bodyPr>
            <a:normAutofit fontScale="62500" lnSpcReduction="20000"/>
          </a:bodyPr>
          <a:lstStyle/>
          <a:p>
            <a:pPr algn="l"/>
            <a:r>
              <a:rPr lang="en-US" sz="5100" dirty="0" smtClean="0"/>
              <a:t>Can be used to:</a:t>
            </a:r>
          </a:p>
          <a:p>
            <a:pPr marL="685800" indent="-685800" algn="l">
              <a:buFont typeface="Wingdings" panose="05000000000000000000" pitchFamily="2" charset="2"/>
              <a:buChar char="q"/>
            </a:pPr>
            <a:r>
              <a:rPr lang="en-US" sz="5100" dirty="0" smtClean="0"/>
              <a:t>Estimate the test error associated with a given statistical learning method to evaluate its performance, </a:t>
            </a:r>
          </a:p>
          <a:p>
            <a:pPr marL="685800" indent="-685800" algn="l">
              <a:buFont typeface="Wingdings" panose="05000000000000000000" pitchFamily="2" charset="2"/>
              <a:buChar char="q"/>
            </a:pPr>
            <a:r>
              <a:rPr lang="en-US" sz="5100" dirty="0" smtClean="0"/>
              <a:t>or select the appropriate level of flexibility</a:t>
            </a:r>
          </a:p>
          <a:p>
            <a:pPr algn="l"/>
            <a:r>
              <a:rPr lang="en-US" sz="5100" dirty="0"/>
              <a:t>We consider a class of methods that estimate the test error rate by </a:t>
            </a:r>
            <a:r>
              <a:rPr lang="en-US" sz="5100" i="1" u="sng" dirty="0"/>
              <a:t>holding out </a:t>
            </a:r>
            <a:r>
              <a:rPr lang="en-US" sz="5100" dirty="0"/>
              <a:t>a subset of the training observations from the fitting process, and then apply the statistical methods to those hold out observations.</a:t>
            </a:r>
          </a:p>
          <a:p>
            <a:pPr algn="l"/>
            <a:r>
              <a:rPr lang="en-US" sz="4800" dirty="0"/>
              <a:t> </a:t>
            </a:r>
          </a:p>
          <a:p>
            <a:pPr algn="l"/>
            <a:r>
              <a:rPr lang="en-US" sz="5100" b="1" dirty="0" smtClean="0">
                <a:solidFill>
                  <a:srgbClr val="FF0000"/>
                </a:solidFill>
              </a:rPr>
              <a:t>Model assessment: </a:t>
            </a:r>
            <a:r>
              <a:rPr lang="en-US" sz="5100" dirty="0" smtClean="0"/>
              <a:t>is the process of evaluating a model’s performance</a:t>
            </a:r>
          </a:p>
          <a:p>
            <a:pPr algn="l"/>
            <a:r>
              <a:rPr lang="en-US" sz="5100" b="1" dirty="0" smtClean="0">
                <a:solidFill>
                  <a:srgbClr val="FF0000"/>
                </a:solidFill>
              </a:rPr>
              <a:t>Model selection:</a:t>
            </a:r>
            <a:r>
              <a:rPr lang="en-US" sz="5100" dirty="0" smtClean="0"/>
              <a:t> is the process of selecting the proper level of flexibility for a model</a:t>
            </a:r>
          </a:p>
          <a:p>
            <a:pPr algn="l"/>
            <a:endParaRPr lang="en-US" sz="4500" dirty="0" smtClean="0"/>
          </a:p>
        </p:txBody>
      </p:sp>
      <p:sp>
        <p:nvSpPr>
          <p:cNvPr id="4" name="Slide Number Placeholder 3"/>
          <p:cNvSpPr>
            <a:spLocks noGrp="1"/>
          </p:cNvSpPr>
          <p:nvPr>
            <p:ph type="sldNum" sz="quarter" idx="12"/>
          </p:nvPr>
        </p:nvSpPr>
        <p:spPr/>
        <p:txBody>
          <a:bodyPr/>
          <a:lstStyle/>
          <a:p>
            <a:fld id="{21CCB1E4-92F7-4F3E-B7CF-A6DC87505761}" type="slidenum">
              <a:rPr lang="en-US" smtClean="0"/>
              <a:t>4</a:t>
            </a:fld>
            <a:endParaRPr lang="en-US"/>
          </a:p>
        </p:txBody>
      </p:sp>
    </p:spTree>
    <p:extLst>
      <p:ext uri="{BB962C8B-B14F-4D97-AF65-F5344CB8AC3E}">
        <p14:creationId xmlns:p14="http://schemas.microsoft.com/office/powerpoint/2010/main" val="28591694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4048" y="829755"/>
            <a:ext cx="11402568" cy="1922589"/>
          </a:xfrm>
        </p:spPr>
        <p:txBody>
          <a:bodyPr>
            <a:normAutofit/>
          </a:bodyPr>
          <a:lstStyle/>
          <a:p>
            <a:pPr algn="l"/>
            <a:r>
              <a:rPr lang="en-US" sz="4000" b="1" dirty="0"/>
              <a:t>T</a:t>
            </a:r>
            <a:r>
              <a:rPr lang="en-US" sz="4000" b="1" dirty="0" smtClean="0"/>
              <a:t>est error</a:t>
            </a:r>
            <a:r>
              <a:rPr lang="en-US" sz="3600" b="1" dirty="0" smtClean="0"/>
              <a:t>: </a:t>
            </a:r>
            <a:r>
              <a:rPr lang="en-US" sz="3600" dirty="0" smtClean="0"/>
              <a:t>the average error resulting from a learning method to predict the response on a new observation (a measurement that was not used in training the method)</a:t>
            </a:r>
            <a:endParaRPr lang="en-US" sz="3600"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21CCB1E4-92F7-4F3E-B7CF-A6DC87505761}" type="slidenum">
              <a:rPr lang="en-US" smtClean="0"/>
              <a:t>5</a:t>
            </a:fld>
            <a:endParaRPr lang="en-US"/>
          </a:p>
        </p:txBody>
      </p:sp>
      <p:sp>
        <p:nvSpPr>
          <p:cNvPr id="5" name="Title 1"/>
          <p:cNvSpPr txBox="1">
            <a:spLocks/>
          </p:cNvSpPr>
          <p:nvPr/>
        </p:nvSpPr>
        <p:spPr>
          <a:xfrm>
            <a:off x="1176528" y="281115"/>
            <a:ext cx="9144000" cy="669861"/>
          </a:xfrm>
          <a:prstGeom prst="rect">
            <a:avLst/>
          </a:prstGeom>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smtClean="0">
                <a:solidFill>
                  <a:srgbClr val="FF0000"/>
                </a:solidFill>
              </a:rPr>
              <a:t>Cross-Validation</a:t>
            </a:r>
            <a:endParaRPr lang="en-US" b="1" dirty="0">
              <a:solidFill>
                <a:srgbClr val="FF0000"/>
              </a:solidFill>
            </a:endParaRPr>
          </a:p>
        </p:txBody>
      </p:sp>
    </p:spTree>
    <p:extLst>
      <p:ext uri="{BB962C8B-B14F-4D97-AF65-F5344CB8AC3E}">
        <p14:creationId xmlns:p14="http://schemas.microsoft.com/office/powerpoint/2010/main" val="22720050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5128" y="207963"/>
            <a:ext cx="9144000" cy="651573"/>
          </a:xfrm>
        </p:spPr>
        <p:txBody>
          <a:bodyPr>
            <a:normAutofit fontScale="90000"/>
          </a:bodyPr>
          <a:lstStyle/>
          <a:p>
            <a:r>
              <a:rPr lang="en-US" b="1" dirty="0" smtClean="0">
                <a:solidFill>
                  <a:srgbClr val="FF0000"/>
                </a:solidFill>
              </a:rPr>
              <a:t>Bootstrap</a:t>
            </a:r>
            <a:endParaRPr lang="en-US" b="1" dirty="0">
              <a:solidFill>
                <a:srgbClr val="FF0000"/>
              </a:solidFill>
            </a:endParaRPr>
          </a:p>
        </p:txBody>
      </p:sp>
      <p:sp>
        <p:nvSpPr>
          <p:cNvPr id="3" name="Subtitle 2"/>
          <p:cNvSpPr>
            <a:spLocks noGrp="1"/>
          </p:cNvSpPr>
          <p:nvPr>
            <p:ph type="subTitle" idx="1"/>
          </p:nvPr>
        </p:nvSpPr>
        <p:spPr>
          <a:xfrm>
            <a:off x="521208" y="1361758"/>
            <a:ext cx="11018520" cy="3457130"/>
          </a:xfrm>
        </p:spPr>
        <p:txBody>
          <a:bodyPr>
            <a:noAutofit/>
          </a:bodyPr>
          <a:lstStyle/>
          <a:p>
            <a:pPr algn="l"/>
            <a:r>
              <a:rPr lang="en-US" sz="3600" dirty="0" smtClean="0"/>
              <a:t>Is used to:</a:t>
            </a:r>
          </a:p>
          <a:p>
            <a:pPr marL="342900" indent="-342900" algn="l">
              <a:buFont typeface="Wingdings" panose="05000000000000000000" pitchFamily="2" charset="2"/>
              <a:buChar char="q"/>
            </a:pPr>
            <a:r>
              <a:rPr lang="en-US" sz="3600" dirty="0" smtClean="0"/>
              <a:t>Provide a measure of accuracy of a parameter estimate</a:t>
            </a:r>
          </a:p>
          <a:p>
            <a:pPr marL="342900" indent="-342900" algn="l">
              <a:buFont typeface="Wingdings" panose="05000000000000000000" pitchFamily="2" charset="2"/>
              <a:buChar char="q"/>
            </a:pPr>
            <a:r>
              <a:rPr lang="en-US" sz="3600" dirty="0" smtClean="0"/>
              <a:t>or provide a measure of accuracy of a given statistical learning method</a:t>
            </a:r>
            <a:endParaRPr lang="en-US" sz="3600" dirty="0"/>
          </a:p>
        </p:txBody>
      </p:sp>
      <p:sp>
        <p:nvSpPr>
          <p:cNvPr id="4" name="Slide Number Placeholder 3"/>
          <p:cNvSpPr>
            <a:spLocks noGrp="1"/>
          </p:cNvSpPr>
          <p:nvPr>
            <p:ph type="sldNum" sz="quarter" idx="12"/>
          </p:nvPr>
        </p:nvSpPr>
        <p:spPr/>
        <p:txBody>
          <a:bodyPr/>
          <a:lstStyle/>
          <a:p>
            <a:fld id="{21CCB1E4-92F7-4F3E-B7CF-A6DC87505761}" type="slidenum">
              <a:rPr lang="en-US" smtClean="0"/>
              <a:t>6</a:t>
            </a:fld>
            <a:endParaRPr lang="en-US"/>
          </a:p>
        </p:txBody>
      </p:sp>
    </p:spTree>
    <p:extLst>
      <p:ext uri="{BB962C8B-B14F-4D97-AF65-F5344CB8AC3E}">
        <p14:creationId xmlns:p14="http://schemas.microsoft.com/office/powerpoint/2010/main" val="32791193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solidFill>
                  <a:srgbClr val="FF0000"/>
                </a:solidFill>
              </a:rPr>
              <a:t>5.1.1 Typical Approach: The Validation Set Approach</a:t>
            </a:r>
            <a:endParaRPr lang="en-US" b="1" dirty="0">
              <a:solidFill>
                <a:srgbClr val="FF0000"/>
              </a:solidFill>
            </a:endParaRPr>
          </a:p>
        </p:txBody>
      </p:sp>
      <p:sp>
        <p:nvSpPr>
          <p:cNvPr id="3" name="Content Placeholder 2"/>
          <p:cNvSpPr>
            <a:spLocks noGrp="1"/>
          </p:cNvSpPr>
          <p:nvPr>
            <p:ph idx="1"/>
          </p:nvPr>
        </p:nvSpPr>
        <p:spPr/>
        <p:txBody>
          <a:bodyPr/>
          <a:lstStyle/>
          <a:p>
            <a:r>
              <a:rPr lang="en-US" dirty="0" smtClean="0"/>
              <a:t>Suppose that we would like to find a set of variables that give the lowest test (not training) error rate</a:t>
            </a:r>
          </a:p>
          <a:p>
            <a:r>
              <a:rPr lang="en-US" dirty="0" smtClean="0"/>
              <a:t>If we have a large data set, we can achieve this goal by randomly splitting the data into training and validation(testing) parts</a:t>
            </a:r>
          </a:p>
          <a:p>
            <a:r>
              <a:rPr lang="en-US" dirty="0" smtClean="0"/>
              <a:t>We would then use the training part to build each possible model (i.e. the different combinations of variables) and choose the model that gave the lowest error rate when applied to the validation data</a:t>
            </a:r>
            <a:endParaRPr lang="en-US" dirty="0"/>
          </a:p>
        </p:txBody>
      </p:sp>
      <p:sp>
        <p:nvSpPr>
          <p:cNvPr id="5" name="Slide Number Placeholder 4"/>
          <p:cNvSpPr>
            <a:spLocks noGrp="1"/>
          </p:cNvSpPr>
          <p:nvPr>
            <p:ph type="sldNum" sz="quarter" idx="12"/>
          </p:nvPr>
        </p:nvSpPr>
        <p:spPr/>
        <p:txBody>
          <a:bodyPr/>
          <a:lstStyle/>
          <a:p>
            <a:fld id="{E4FFCA10-EE3F-AF4E-9EA4-E5CA2D91A1E4}" type="slidenum">
              <a:rPr lang="en-US" smtClean="0"/>
              <a:t>7</a:t>
            </a:fld>
            <a:endParaRPr lang="en-US"/>
          </a:p>
        </p:txBody>
      </p:sp>
      <p:sp>
        <p:nvSpPr>
          <p:cNvPr id="7" name="TextBox 6"/>
          <p:cNvSpPr txBox="1"/>
          <p:nvPr/>
        </p:nvSpPr>
        <p:spPr>
          <a:xfrm>
            <a:off x="3677921" y="6314440"/>
            <a:ext cx="1415837" cy="369332"/>
          </a:xfrm>
          <a:prstGeom prst="rect">
            <a:avLst/>
          </a:prstGeom>
          <a:noFill/>
        </p:spPr>
        <p:txBody>
          <a:bodyPr wrap="none" rtlCol="0">
            <a:spAutoFit/>
          </a:bodyPr>
          <a:lstStyle/>
          <a:p>
            <a:r>
              <a:rPr lang="en-US" dirty="0"/>
              <a:t>Training Data</a:t>
            </a:r>
          </a:p>
        </p:txBody>
      </p:sp>
      <p:sp>
        <p:nvSpPr>
          <p:cNvPr id="8" name="TextBox 7"/>
          <p:cNvSpPr txBox="1"/>
          <p:nvPr/>
        </p:nvSpPr>
        <p:spPr>
          <a:xfrm>
            <a:off x="6654801" y="6314440"/>
            <a:ext cx="1328441" cy="369332"/>
          </a:xfrm>
          <a:prstGeom prst="rect">
            <a:avLst/>
          </a:prstGeom>
          <a:noFill/>
        </p:spPr>
        <p:txBody>
          <a:bodyPr wrap="none" rtlCol="0">
            <a:spAutoFit/>
          </a:bodyPr>
          <a:lstStyle/>
          <a:p>
            <a:r>
              <a:rPr lang="en-US" dirty="0"/>
              <a:t>Testing Data</a:t>
            </a:r>
          </a:p>
        </p:txBody>
      </p:sp>
      <p:pic>
        <p:nvPicPr>
          <p:cNvPr id="9" name="Picture 8" descr="5.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1841" y="5049520"/>
            <a:ext cx="5528851" cy="1264920"/>
          </a:xfrm>
          <a:prstGeom prst="rect">
            <a:avLst/>
          </a:prstGeom>
        </p:spPr>
      </p:pic>
    </p:spTree>
    <p:extLst>
      <p:ext uri="{BB962C8B-B14F-4D97-AF65-F5344CB8AC3E}">
        <p14:creationId xmlns:p14="http://schemas.microsoft.com/office/powerpoint/2010/main" val="31183442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rPr>
              <a:t>Example: Auto Data </a:t>
            </a:r>
            <a:r>
              <a:rPr lang="en-US" sz="3200" b="1" dirty="0" smtClean="0">
                <a:solidFill>
                  <a:srgbClr val="FF0000"/>
                </a:solidFill>
              </a:rPr>
              <a:t>(n=392=196*2)</a:t>
            </a:r>
            <a:endParaRPr lang="en-US" sz="3200" b="1" dirty="0">
              <a:solidFill>
                <a:srgbClr val="FF0000"/>
              </a:solidFill>
            </a:endParaRPr>
          </a:p>
        </p:txBody>
      </p:sp>
      <p:sp>
        <p:nvSpPr>
          <p:cNvPr id="3" name="Content Placeholder 2"/>
          <p:cNvSpPr>
            <a:spLocks noGrp="1"/>
          </p:cNvSpPr>
          <p:nvPr>
            <p:ph idx="1"/>
          </p:nvPr>
        </p:nvSpPr>
        <p:spPr/>
        <p:txBody>
          <a:bodyPr/>
          <a:lstStyle/>
          <a:p>
            <a:r>
              <a:rPr lang="en-US" dirty="0" smtClean="0"/>
              <a:t>Suppose that we want to </a:t>
            </a:r>
            <a:r>
              <a:rPr lang="en-US" i="1" dirty="0" smtClean="0"/>
              <a:t>predict</a:t>
            </a:r>
            <a:r>
              <a:rPr lang="en-US" dirty="0" smtClean="0"/>
              <a:t> </a:t>
            </a:r>
            <a:r>
              <a:rPr lang="en-US" b="1" dirty="0" smtClean="0">
                <a:solidFill>
                  <a:srgbClr val="FF0000"/>
                </a:solidFill>
              </a:rPr>
              <a:t>mpg</a:t>
            </a:r>
            <a:r>
              <a:rPr lang="en-US" dirty="0" smtClean="0"/>
              <a:t> from </a:t>
            </a:r>
            <a:r>
              <a:rPr lang="en-US" b="1" dirty="0" smtClean="0">
                <a:solidFill>
                  <a:srgbClr val="D2533C"/>
                </a:solidFill>
              </a:rPr>
              <a:t>horsepower</a:t>
            </a:r>
            <a:r>
              <a:rPr lang="en-US" dirty="0" smtClean="0"/>
              <a:t> </a:t>
            </a:r>
          </a:p>
          <a:p>
            <a:r>
              <a:rPr lang="en-US" dirty="0" smtClean="0"/>
              <a:t>Two models:</a:t>
            </a:r>
          </a:p>
          <a:p>
            <a:pPr lvl="1"/>
            <a:r>
              <a:rPr lang="en-US" dirty="0"/>
              <a:t>m</a:t>
            </a:r>
            <a:r>
              <a:rPr lang="en-US" dirty="0" smtClean="0"/>
              <a:t>pg ~ horsepower</a:t>
            </a:r>
          </a:p>
          <a:p>
            <a:pPr lvl="1"/>
            <a:r>
              <a:rPr lang="en-US" dirty="0"/>
              <a:t>m</a:t>
            </a:r>
            <a:r>
              <a:rPr lang="en-US" dirty="0" smtClean="0"/>
              <a:t>pg ~ horsepower + horspower</a:t>
            </a:r>
            <a:r>
              <a:rPr lang="en-US" baseline="30000" dirty="0" smtClean="0"/>
              <a:t>2</a:t>
            </a:r>
          </a:p>
          <a:p>
            <a:r>
              <a:rPr lang="en-US" dirty="0" smtClean="0"/>
              <a:t>Which model gives a better fit?</a:t>
            </a:r>
          </a:p>
          <a:p>
            <a:pPr lvl="1"/>
            <a:r>
              <a:rPr lang="en-US" dirty="0" smtClean="0"/>
              <a:t>Randomly split </a:t>
            </a:r>
            <a:r>
              <a:rPr lang="en-US" dirty="0" smtClean="0">
                <a:solidFill>
                  <a:srgbClr val="D2533C"/>
                </a:solidFill>
              </a:rPr>
              <a:t>Auto</a:t>
            </a:r>
            <a:r>
              <a:rPr lang="en-US" dirty="0" smtClean="0"/>
              <a:t> data set into training (196 obs.)  and validation data (196 obs.)</a:t>
            </a:r>
          </a:p>
          <a:p>
            <a:pPr lvl="1"/>
            <a:r>
              <a:rPr lang="en-US" dirty="0" smtClean="0"/>
              <a:t>Fit both models using the training data set</a:t>
            </a:r>
          </a:p>
          <a:p>
            <a:pPr lvl="1"/>
            <a:r>
              <a:rPr lang="en-US" dirty="0" smtClean="0"/>
              <a:t>Then, evaluate both models using the validation data set</a:t>
            </a:r>
          </a:p>
          <a:p>
            <a:pPr lvl="1"/>
            <a:r>
              <a:rPr lang="en-US" dirty="0" smtClean="0"/>
              <a:t>The model with the lowest validation (testing) MSE is the winner!</a:t>
            </a:r>
            <a:endParaRPr lang="en-US" dirty="0"/>
          </a:p>
        </p:txBody>
      </p:sp>
      <p:sp>
        <p:nvSpPr>
          <p:cNvPr id="5" name="Slide Number Placeholder 4"/>
          <p:cNvSpPr>
            <a:spLocks noGrp="1"/>
          </p:cNvSpPr>
          <p:nvPr>
            <p:ph type="sldNum" sz="quarter" idx="12"/>
          </p:nvPr>
        </p:nvSpPr>
        <p:spPr/>
        <p:txBody>
          <a:bodyPr/>
          <a:lstStyle/>
          <a:p>
            <a:fld id="{E4FFCA10-EE3F-AF4E-9EA4-E5CA2D91A1E4}" type="slidenum">
              <a:rPr lang="en-US" smtClean="0"/>
              <a:t>8</a:t>
            </a:fld>
            <a:endParaRPr lang="en-US"/>
          </a:p>
        </p:txBody>
      </p:sp>
    </p:spTree>
    <p:extLst>
      <p:ext uri="{BB962C8B-B14F-4D97-AF65-F5344CB8AC3E}">
        <p14:creationId xmlns:p14="http://schemas.microsoft.com/office/powerpoint/2010/main" val="9784515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577"/>
            <a:ext cx="10515600" cy="894544"/>
          </a:xfrm>
        </p:spPr>
        <p:txBody>
          <a:bodyPr/>
          <a:lstStyle/>
          <a:p>
            <a:pPr algn="ctr"/>
            <a:r>
              <a:rPr lang="en-US" b="1" dirty="0" smtClean="0">
                <a:solidFill>
                  <a:srgbClr val="FF0000"/>
                </a:solidFill>
              </a:rPr>
              <a:t>Results: Auto Data</a:t>
            </a:r>
            <a:endParaRPr lang="en-US" b="1" dirty="0">
              <a:solidFill>
                <a:srgbClr val="FF0000"/>
              </a:solidFill>
            </a:endParaRPr>
          </a:p>
        </p:txBody>
      </p:sp>
      <p:sp>
        <p:nvSpPr>
          <p:cNvPr id="3" name="Content Placeholder 2"/>
          <p:cNvSpPr>
            <a:spLocks noGrp="1"/>
          </p:cNvSpPr>
          <p:nvPr>
            <p:ph idx="1"/>
          </p:nvPr>
        </p:nvSpPr>
        <p:spPr>
          <a:xfrm>
            <a:off x="118872" y="936760"/>
            <a:ext cx="11978640" cy="4351338"/>
          </a:xfrm>
        </p:spPr>
        <p:txBody>
          <a:bodyPr/>
          <a:lstStyle/>
          <a:p>
            <a:r>
              <a:rPr lang="en-US" b="1" dirty="0" smtClean="0"/>
              <a:t>Left</a:t>
            </a:r>
            <a:r>
              <a:rPr lang="en-US" dirty="0" smtClean="0"/>
              <a:t>: Validation error rate for a single split (MSE for quadratic fit</a:t>
            </a:r>
            <a:r>
              <a:rPr lang="en-US" b="1" dirty="0" smtClean="0"/>
              <a:t>&lt;</a:t>
            </a:r>
            <a:r>
              <a:rPr lang="en-US" dirty="0" smtClean="0"/>
              <a:t> MSE for linear)</a:t>
            </a:r>
          </a:p>
          <a:p>
            <a:r>
              <a:rPr lang="en-US" b="1" dirty="0" smtClean="0"/>
              <a:t>Right</a:t>
            </a:r>
            <a:r>
              <a:rPr lang="en-US" dirty="0" smtClean="0"/>
              <a:t>: Validation method repeated 10 times, with randomly splitting! (all curves indicate quadratic model is superior)</a:t>
            </a:r>
          </a:p>
          <a:p>
            <a:r>
              <a:rPr lang="en-US" dirty="0" smtClean="0"/>
              <a:t>There is a lot of variability among the MSE’s… Not good! We need more stable methods!</a:t>
            </a:r>
          </a:p>
          <a:p>
            <a:endParaRPr lang="en-US" dirty="0"/>
          </a:p>
        </p:txBody>
      </p:sp>
      <p:sp>
        <p:nvSpPr>
          <p:cNvPr id="5" name="Slide Number Placeholder 4"/>
          <p:cNvSpPr>
            <a:spLocks noGrp="1"/>
          </p:cNvSpPr>
          <p:nvPr>
            <p:ph type="sldNum" sz="quarter" idx="12"/>
          </p:nvPr>
        </p:nvSpPr>
        <p:spPr/>
        <p:txBody>
          <a:bodyPr/>
          <a:lstStyle/>
          <a:p>
            <a:fld id="{E4FFCA10-EE3F-AF4E-9EA4-E5CA2D91A1E4}" type="slidenum">
              <a:rPr lang="en-US" smtClean="0"/>
              <a:t>9</a:t>
            </a:fld>
            <a:endParaRPr lang="en-US"/>
          </a:p>
        </p:txBody>
      </p:sp>
      <p:pic>
        <p:nvPicPr>
          <p:cNvPr id="7" name="Picture 6" descr="5.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9104" y="2790860"/>
            <a:ext cx="9551696" cy="3930616"/>
          </a:xfrm>
          <a:prstGeom prst="rect">
            <a:avLst/>
          </a:prstGeom>
        </p:spPr>
      </p:pic>
      <p:cxnSp>
        <p:nvCxnSpPr>
          <p:cNvPr id="9" name="Straight Connector 8"/>
          <p:cNvCxnSpPr/>
          <p:nvPr/>
        </p:nvCxnSpPr>
        <p:spPr>
          <a:xfrm flipV="1">
            <a:off x="6878320" y="3807974"/>
            <a:ext cx="0" cy="210514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983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900" decel="100000" fill="hold"/>
                                        <p:tgtEl>
                                          <p:spTgt spid="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2666</TotalTime>
  <Words>1605</Words>
  <Application>Microsoft Office PowerPoint</Application>
  <PresentationFormat>Widescreen</PresentationFormat>
  <Paragraphs>214</Paragraphs>
  <Slides>30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Cambria Math</vt:lpstr>
      <vt:lpstr>Wingdings</vt:lpstr>
      <vt:lpstr>Office Theme</vt:lpstr>
      <vt:lpstr>Resampling Methods</vt:lpstr>
      <vt:lpstr>Outline</vt:lpstr>
      <vt:lpstr>What are resampling methods?</vt:lpstr>
      <vt:lpstr>Cross-Validation</vt:lpstr>
      <vt:lpstr>Test error: the average error resulting from a learning method to predict the response on a new observation (a measurement that was not used in training the method)</vt:lpstr>
      <vt:lpstr>Bootstrap</vt:lpstr>
      <vt:lpstr>5.1.1 Typical Approach: The Validation Set Approach</vt:lpstr>
      <vt:lpstr>Example: Auto Data (n=392=196*2)</vt:lpstr>
      <vt:lpstr>Results: Auto Data</vt:lpstr>
      <vt:lpstr>The Validation Set Approach</vt:lpstr>
      <vt:lpstr>5.1.2 Leave-One-Out Cross Validation (LOOCV)</vt:lpstr>
      <vt:lpstr>LOOCV vs. the Validation Set Approach</vt:lpstr>
      <vt:lpstr>5.1.3 k-fold Cross Validation</vt:lpstr>
      <vt:lpstr>K-fold Cross Validation (k=5) </vt:lpstr>
      <vt:lpstr>Auto Data: LOOCV vs. K-fold CV</vt:lpstr>
      <vt:lpstr>Auto Data: Validation Set Approach vs. K-fold CV Approach</vt:lpstr>
      <vt:lpstr>K-fold Cross Validation on Three Simulated Date</vt:lpstr>
      <vt:lpstr> Bias- Variance Trade-off for k-fold CV</vt:lpstr>
      <vt:lpstr> Cross Validation on Classification Problems</vt:lpstr>
      <vt:lpstr>CV to Choose Order of Polynomial</vt:lpstr>
      <vt:lpstr>Cross Validation when Y is Qualitative</vt:lpstr>
      <vt:lpstr>log p/(1-p)=β_0+β_1 x_1+β_2 x_2</vt:lpstr>
      <vt:lpstr>log p/(1-p)=β_0+β_1 x_1+β_2 x_1^2+β_3 x_1^3+β_4 x_2+β_5 x_2^2+β_6 x_2^3</vt:lpstr>
      <vt:lpstr>PowerPoint Presentation</vt:lpstr>
      <vt:lpstr>CV to Choose the Order</vt:lpstr>
      <vt:lpstr>PowerPoint Presentation</vt:lpstr>
      <vt:lpstr>Toy Example Determine the best investment allocation under a simple model</vt:lpstr>
      <vt:lpstr>PowerPoint Presentation</vt:lpstr>
      <vt:lpstr>PowerPoint Presentation</vt:lpstr>
      <vt:lpstr>PowerPoint Presentation</vt:lpstr>
    </vt:vector>
  </TitlesOfParts>
  <Company>Worcester Polytechnic Institute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Resampling Methods</dc:title>
  <dc:creator>Fatemeh Emdad</dc:creator>
  <cp:lastModifiedBy>Fatemeh Emdad</cp:lastModifiedBy>
  <cp:revision>45</cp:revision>
  <dcterms:created xsi:type="dcterms:W3CDTF">2015-09-23T20:44:11Z</dcterms:created>
  <dcterms:modified xsi:type="dcterms:W3CDTF">2016-09-26T16:17:50Z</dcterms:modified>
</cp:coreProperties>
</file>