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324"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snapToGrid="0">
      <p:cViewPr varScale="1">
        <p:scale>
          <a:sx n="64" d="100"/>
          <a:sy n="64" d="100"/>
        </p:scale>
        <p:origin x="3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762DEE-A843-4F18-AC0D-3E4317DBAA4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318165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62DEE-A843-4F18-AC0D-3E4317DBAA4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127585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62DEE-A843-4F18-AC0D-3E4317DBAA4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373999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762DEE-A843-4F18-AC0D-3E4317DBAA4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85890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62DEE-A843-4F18-AC0D-3E4317DBAA4D}" type="datetimeFigureOut">
              <a:rPr lang="en-US" smtClean="0"/>
              <a:t>10/11/2016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167508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762DEE-A843-4F18-AC0D-3E4317DBAA4D}"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3981308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762DEE-A843-4F18-AC0D-3E4317DBAA4D}" type="datetimeFigureOut">
              <a:rPr lang="en-US" smtClean="0"/>
              <a:t>10/11/2016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19438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762DEE-A843-4F18-AC0D-3E4317DBAA4D}" type="datetimeFigureOut">
              <a:rPr lang="en-US" smtClean="0"/>
              <a:t>10/11/2016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256611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62DEE-A843-4F18-AC0D-3E4317DBAA4D}" type="datetimeFigureOut">
              <a:rPr lang="en-US" smtClean="0"/>
              <a:t>10/11/2016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138402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62DEE-A843-4F18-AC0D-3E4317DBAA4D}"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190911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62DEE-A843-4F18-AC0D-3E4317DBAA4D}" type="datetimeFigureOut">
              <a:rPr lang="en-US" smtClean="0"/>
              <a:t>10/11/2016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0A192A-C8DF-434C-9CC9-9495BC6B35C0}" type="slidenum">
              <a:rPr lang="en-US" smtClean="0"/>
              <a:t>‹#›</a:t>
            </a:fld>
            <a:endParaRPr lang="en-US"/>
          </a:p>
        </p:txBody>
      </p:sp>
    </p:spTree>
    <p:extLst>
      <p:ext uri="{BB962C8B-B14F-4D97-AF65-F5344CB8AC3E}">
        <p14:creationId xmlns:p14="http://schemas.microsoft.com/office/powerpoint/2010/main" val="303170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62DEE-A843-4F18-AC0D-3E4317DBAA4D}" type="datetimeFigureOut">
              <a:rPr lang="en-US" smtClean="0"/>
              <a:t>10/11/2016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A192A-C8DF-434C-9CC9-9495BC6B35C0}" type="slidenum">
              <a:rPr lang="en-US" smtClean="0"/>
              <a:t>‹#›</a:t>
            </a:fld>
            <a:endParaRPr lang="en-US"/>
          </a:p>
        </p:txBody>
      </p:sp>
    </p:spTree>
    <p:extLst>
      <p:ext uri="{BB962C8B-B14F-4D97-AF65-F5344CB8AC3E}">
        <p14:creationId xmlns:p14="http://schemas.microsoft.com/office/powerpoint/2010/main" val="28036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2.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2080" y="187643"/>
            <a:ext cx="9144000" cy="1722437"/>
          </a:xfrm>
        </p:spPr>
        <p:txBody>
          <a:bodyPr>
            <a:normAutofit fontScale="90000"/>
          </a:bodyPr>
          <a:lstStyle/>
          <a:p>
            <a:r>
              <a:rPr lang="en-US" b="1" dirty="0">
                <a:solidFill>
                  <a:srgbClr val="FF0000"/>
                </a:solidFill>
              </a:rPr>
              <a:t>Dimension Reduction Methods</a:t>
            </a:r>
            <a:r>
              <a:rPr lang="en-US" dirty="0"/>
              <a:t/>
            </a:r>
            <a:br>
              <a:rPr lang="en-US" dirty="0"/>
            </a:br>
            <a:r>
              <a:rPr lang="en-US" dirty="0"/>
              <a:t> </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386080" y="1320800"/>
                <a:ext cx="11633200" cy="3937000"/>
              </a:xfrm>
            </p:spPr>
            <p:txBody>
              <a:bodyPr>
                <a:normAutofit fontScale="92500"/>
              </a:bodyPr>
              <a:lstStyle/>
              <a:p>
                <a:pPr marL="571500" indent="-571500" algn="l">
                  <a:buFont typeface="Wingdings" panose="05000000000000000000" pitchFamily="2" charset="2"/>
                  <a:buChar char="v"/>
                </a:pPr>
                <a:r>
                  <a:rPr lang="en-US" sz="3600" dirty="0" smtClean="0"/>
                  <a:t>The methods that we have discussed </a:t>
                </a:r>
                <a:r>
                  <a:rPr lang="en-US" sz="3600" b="1" dirty="0" smtClean="0"/>
                  <a:t>so far</a:t>
                </a:r>
                <a:r>
                  <a:rPr lang="en-US" sz="3600" dirty="0" smtClean="0"/>
                  <a:t> in this chapter</a:t>
                </a:r>
                <a:br>
                  <a:rPr lang="en-US" sz="3600" dirty="0" smtClean="0"/>
                </a:br>
                <a:r>
                  <a:rPr lang="en-US" sz="3600" dirty="0" smtClean="0"/>
                  <a:t>have involved </a:t>
                </a:r>
                <a:r>
                  <a:rPr lang="en-US" sz="3600" b="1" dirty="0" smtClean="0"/>
                  <a:t>fitting linear regression models</a:t>
                </a:r>
                <a:r>
                  <a:rPr lang="en-US" sz="3600" dirty="0" smtClean="0"/>
                  <a:t>, </a:t>
                </a:r>
                <a:r>
                  <a:rPr lang="en-US" sz="3600" b="1" dirty="0" smtClean="0"/>
                  <a:t>via least</a:t>
                </a:r>
                <a:br>
                  <a:rPr lang="en-US" sz="3600" b="1" dirty="0" smtClean="0"/>
                </a:br>
                <a:r>
                  <a:rPr lang="en-US" sz="3600" b="1" dirty="0" smtClean="0"/>
                  <a:t>squares or a shrunken approach, using the original</a:t>
                </a:r>
                <a:br>
                  <a:rPr lang="en-US" sz="3600" b="1" dirty="0" smtClean="0"/>
                </a:br>
                <a:r>
                  <a:rPr lang="en-US" sz="3600" b="1" dirty="0" smtClean="0"/>
                  <a:t>predictors,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oMath>
                </a14:m>
                <a:r>
                  <a:rPr lang="en-US" sz="3600" dirty="0" smtClean="0"/>
                  <a:t> </a:t>
                </a:r>
                <a14:m>
                  <m:oMath xmlns:m="http://schemas.openxmlformats.org/officeDocument/2006/math">
                    <m:sSub>
                      <m:sSubPr>
                        <m:ctrlPr>
                          <a:rPr lang="en-US" sz="3600" i="1">
                            <a:latin typeface="Cambria Math" panose="02040503050406030204" pitchFamily="18" charset="0"/>
                          </a:rPr>
                        </m:ctrlPr>
                      </m:sSubPr>
                      <m:e>
                        <m:r>
                          <a:rPr lang="en-US" sz="3600" b="0" i="1">
                            <a:latin typeface="Cambria Math" panose="02040503050406030204" pitchFamily="18" charset="0"/>
                          </a:rPr>
                          <m:t>𝑋</m:t>
                        </m:r>
                      </m:e>
                      <m:sub>
                        <m:r>
                          <a:rPr lang="en-US" sz="3600" b="0" i="1" smtClean="0">
                            <a:latin typeface="Cambria Math" panose="02040503050406030204" pitchFamily="18" charset="0"/>
                          </a:rPr>
                          <m:t>2</m:t>
                        </m:r>
                      </m:sub>
                    </m:sSub>
                    <m:r>
                      <a:rPr lang="en-US" sz="3600" b="0" i="1">
                        <a:latin typeface="Cambria Math" panose="02040503050406030204" pitchFamily="18" charset="0"/>
                      </a:rPr>
                      <m:t>,</m:t>
                    </m:r>
                    <m:r>
                      <a:rPr lang="en-US" sz="3600" b="0" i="0" smtClean="0">
                        <a:latin typeface="Cambria Math" panose="02040503050406030204" pitchFamily="18" charset="0"/>
                      </a:rPr>
                      <m:t>…,</m:t>
                    </m:r>
                    <m:sSub>
                      <m:sSubPr>
                        <m:ctrlPr>
                          <a:rPr lang="en-US" sz="3600" i="1">
                            <a:latin typeface="Cambria Math" panose="02040503050406030204" pitchFamily="18" charset="0"/>
                          </a:rPr>
                        </m:ctrlPr>
                      </m:sSubPr>
                      <m:e>
                        <m:r>
                          <a:rPr lang="en-US" sz="3600" b="0" i="1">
                            <a:latin typeface="Cambria Math" panose="02040503050406030204" pitchFamily="18" charset="0"/>
                          </a:rPr>
                          <m:t>𝑋</m:t>
                        </m:r>
                      </m:e>
                      <m:sub>
                        <m:r>
                          <a:rPr lang="en-US" sz="3600" b="0" i="1" smtClean="0">
                            <a:latin typeface="Cambria Math" panose="02040503050406030204" pitchFamily="18" charset="0"/>
                          </a:rPr>
                          <m:t>𝑝</m:t>
                        </m:r>
                      </m:sub>
                    </m:sSub>
                  </m:oMath>
                </a14:m>
                <a:r>
                  <a:rPr lang="en-US" sz="3600" b="1" dirty="0" smtClean="0"/>
                  <a:t>.</a:t>
                </a:r>
              </a:p>
              <a:p>
                <a:pPr marL="571500" indent="-571500" algn="l">
                  <a:buFont typeface="Wingdings" panose="05000000000000000000" pitchFamily="2" charset="2"/>
                  <a:buChar char="v"/>
                </a:pPr>
                <a:r>
                  <a:rPr lang="en-US" sz="3600" dirty="0" smtClean="0"/>
                  <a:t>We now explore a class of approaches that </a:t>
                </a:r>
                <a:r>
                  <a:rPr lang="en-US" sz="3600" b="1" dirty="0" smtClean="0"/>
                  <a:t>transform the</a:t>
                </a:r>
                <a:br>
                  <a:rPr lang="en-US" sz="3600" b="1" dirty="0" smtClean="0"/>
                </a:br>
                <a:r>
                  <a:rPr lang="en-US" sz="3600" b="1" dirty="0" smtClean="0"/>
                  <a:t>predictors</a:t>
                </a:r>
                <a:r>
                  <a:rPr lang="en-US" sz="3600" dirty="0" smtClean="0"/>
                  <a:t> and then </a:t>
                </a:r>
                <a:r>
                  <a:rPr lang="en-US" sz="3600" b="1" dirty="0" smtClean="0"/>
                  <a:t>fit a least squares model using the</a:t>
                </a:r>
                <a:br>
                  <a:rPr lang="en-US" sz="3600" b="1" dirty="0" smtClean="0"/>
                </a:br>
                <a:r>
                  <a:rPr lang="en-US" sz="3600" b="1" dirty="0" smtClean="0"/>
                  <a:t>transformed variables</a:t>
                </a:r>
                <a:r>
                  <a:rPr lang="en-US" sz="3600" dirty="0" smtClean="0"/>
                  <a:t>. We will refer to these techniques as</a:t>
                </a:r>
                <a:br>
                  <a:rPr lang="en-US" sz="3600" dirty="0" smtClean="0"/>
                </a:br>
                <a:r>
                  <a:rPr lang="en-US" sz="3600" b="1" i="1" u="sng" dirty="0" smtClean="0">
                    <a:solidFill>
                      <a:srgbClr val="FF0000"/>
                    </a:solidFill>
                  </a:rPr>
                  <a:t>dimension reduction methods</a:t>
                </a:r>
                <a:r>
                  <a:rPr lang="en-US" dirty="0" smtClean="0"/>
                  <a:t>.</a:t>
                </a:r>
                <a:endParaRPr lang="en-US" dirty="0"/>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386080" y="1320800"/>
                <a:ext cx="11633200" cy="3937000"/>
              </a:xfrm>
              <a:blipFill rotWithShape="0">
                <a:blip r:embed="rId2"/>
                <a:stretch>
                  <a:fillRect l="-1257" t="-3406" b="-3715"/>
                </a:stretch>
              </a:blipFill>
            </p:spPr>
            <p:txBody>
              <a:bodyPr/>
              <a:lstStyle/>
              <a:p>
                <a:r>
                  <a:rPr lang="en-US">
                    <a:noFill/>
                  </a:rPr>
                  <a:t> </a:t>
                </a:r>
              </a:p>
            </p:txBody>
          </p:sp>
        </mc:Fallback>
      </mc:AlternateContent>
    </p:spTree>
    <p:extLst>
      <p:ext uri="{BB962C8B-B14F-4D97-AF65-F5344CB8AC3E}">
        <p14:creationId xmlns:p14="http://schemas.microsoft.com/office/powerpoint/2010/main" val="2665735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62456" y="620620"/>
            <a:ext cx="9189720" cy="4056029"/>
          </a:xfrm>
          <a:prstGeom prst="rect">
            <a:avLst/>
          </a:prstGeom>
        </p:spPr>
      </p:pic>
      <p:sp>
        <p:nvSpPr>
          <p:cNvPr id="2" name="Title 1"/>
          <p:cNvSpPr>
            <a:spLocks noGrp="1"/>
          </p:cNvSpPr>
          <p:nvPr>
            <p:ph type="title"/>
          </p:nvPr>
        </p:nvSpPr>
        <p:spPr>
          <a:xfrm>
            <a:off x="838200" y="154813"/>
            <a:ext cx="10515600" cy="558419"/>
          </a:xfrm>
        </p:spPr>
        <p:txBody>
          <a:bodyPr>
            <a:normAutofit fontScale="90000"/>
          </a:bodyPr>
          <a:lstStyle/>
          <a:p>
            <a:pPr algn="ctr"/>
            <a:r>
              <a:rPr lang="en-US" b="1" dirty="0" smtClean="0">
                <a:solidFill>
                  <a:srgbClr val="FF0000"/>
                </a:solidFill>
              </a:rPr>
              <a:t>Choosing the number of directions M</a:t>
            </a:r>
            <a:endParaRPr lang="en-US" b="1" dirty="0">
              <a:solidFill>
                <a:srgbClr val="FF0000"/>
              </a:solidFill>
            </a:endParaRPr>
          </a:p>
        </p:txBody>
      </p:sp>
      <p:sp>
        <p:nvSpPr>
          <p:cNvPr id="5" name="TextBox 4"/>
          <p:cNvSpPr txBox="1"/>
          <p:nvPr/>
        </p:nvSpPr>
        <p:spPr>
          <a:xfrm>
            <a:off x="246888" y="5102352"/>
            <a:ext cx="11850624" cy="1384995"/>
          </a:xfrm>
          <a:prstGeom prst="rect">
            <a:avLst/>
          </a:prstGeom>
          <a:noFill/>
        </p:spPr>
        <p:txBody>
          <a:bodyPr wrap="square" rtlCol="0">
            <a:spAutoFit/>
          </a:bodyPr>
          <a:lstStyle/>
          <a:p>
            <a:r>
              <a:rPr lang="en-US" sz="2800" b="1" dirty="0"/>
              <a:t>Left</a:t>
            </a:r>
            <a:r>
              <a:rPr lang="en-US" sz="2800" dirty="0"/>
              <a:t>: PCR standardized </a:t>
            </a:r>
            <a:r>
              <a:rPr lang="en-US" sz="2800" dirty="0" smtClean="0"/>
              <a:t>coefficient </a:t>
            </a:r>
            <a:r>
              <a:rPr lang="en-US" sz="2800" dirty="0"/>
              <a:t>estimates on the </a:t>
            </a:r>
            <a:r>
              <a:rPr lang="en-US" sz="2800" dirty="0" smtClean="0"/>
              <a:t>Credit data </a:t>
            </a:r>
            <a:r>
              <a:rPr lang="en-US" sz="2800" dirty="0"/>
              <a:t>set for </a:t>
            </a:r>
            <a:r>
              <a:rPr lang="en-US" sz="2800" dirty="0" smtClean="0"/>
              <a:t>different </a:t>
            </a:r>
            <a:r>
              <a:rPr lang="en-US" sz="2800" dirty="0"/>
              <a:t>values of M. </a:t>
            </a:r>
            <a:endParaRPr lang="en-US" sz="2800" dirty="0" smtClean="0"/>
          </a:p>
          <a:p>
            <a:r>
              <a:rPr lang="en-US" sz="2800" b="1" dirty="0" smtClean="0"/>
              <a:t>Right</a:t>
            </a:r>
            <a:r>
              <a:rPr lang="en-US" sz="2800" dirty="0"/>
              <a:t>: The 10-fold </a:t>
            </a:r>
            <a:r>
              <a:rPr lang="en-US" sz="2800" dirty="0" smtClean="0"/>
              <a:t>cross validation </a:t>
            </a:r>
            <a:r>
              <a:rPr lang="en-US" sz="2800" dirty="0"/>
              <a:t>MSE obtained using PCR, as a function of M</a:t>
            </a:r>
          </a:p>
        </p:txBody>
      </p:sp>
    </p:spTree>
    <p:extLst>
      <p:ext uri="{BB962C8B-B14F-4D97-AF65-F5344CB8AC3E}">
        <p14:creationId xmlns:p14="http://schemas.microsoft.com/office/powerpoint/2010/main" val="38012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381"/>
            <a:ext cx="10515600" cy="329819"/>
          </a:xfrm>
        </p:spPr>
        <p:txBody>
          <a:bodyPr>
            <a:normAutofit fontScale="90000"/>
          </a:bodyPr>
          <a:lstStyle/>
          <a:p>
            <a:pPr algn="ctr"/>
            <a:r>
              <a:rPr lang="en-US" b="1" dirty="0">
                <a:solidFill>
                  <a:srgbClr val="FF0000"/>
                </a:solidFill>
              </a:rPr>
              <a:t>Partial Least Squares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6448" y="646048"/>
                <a:ext cx="11497056" cy="5910199"/>
              </a:xfrm>
            </p:spPr>
            <p:txBody>
              <a:bodyPr>
                <a:noAutofit/>
              </a:bodyPr>
              <a:lstStyle/>
              <a:p>
                <a:r>
                  <a:rPr lang="en-US" sz="3200" dirty="0"/>
                  <a:t>PCR </a:t>
                </a:r>
                <a:r>
                  <a:rPr lang="en-US" sz="3200" dirty="0" smtClean="0"/>
                  <a:t>identifies </a:t>
                </a:r>
                <a:r>
                  <a:rPr lang="en-US" sz="3200" dirty="0"/>
                  <a:t>linear combinations, or directions, that </a:t>
                </a:r>
                <a:r>
                  <a:rPr lang="en-US" sz="3200" dirty="0" smtClean="0"/>
                  <a:t>best represent </a:t>
                </a:r>
                <a:r>
                  <a:rPr lang="en-US" sz="3200" dirty="0"/>
                  <a:t>the predictors </a:t>
                </a:r>
                <a14:m>
                  <m:oMath xmlns:m="http://schemas.openxmlformats.org/officeDocument/2006/math">
                    <m:sSub>
                      <m:sSubPr>
                        <m:ctrlPr>
                          <a:rPr lang="en-US" sz="3200" i="1">
                            <a:latin typeface="Cambria Math" panose="02040503050406030204" pitchFamily="18" charset="0"/>
                          </a:rPr>
                        </m:ctrlPr>
                      </m:sSubPr>
                      <m:e>
                        <m:r>
                          <a:rPr lang="en-US" sz="3200" b="0" i="1">
                            <a:latin typeface="Cambria Math" panose="02040503050406030204" pitchFamily="18" charset="0"/>
                          </a:rPr>
                          <m:t>𝑋</m:t>
                        </m:r>
                      </m:e>
                      <m:sub>
                        <m:r>
                          <a:rPr lang="en-US" sz="3200" b="0" i="1">
                            <a:latin typeface="Cambria Math" panose="02040503050406030204" pitchFamily="18" charset="0"/>
                          </a:rPr>
                          <m:t>1</m:t>
                        </m:r>
                      </m:sub>
                    </m:sSub>
                    <m:r>
                      <a:rPr lang="en-US" sz="3200" b="0" i="1">
                        <a:latin typeface="Cambria Math" panose="02040503050406030204" pitchFamily="18" charset="0"/>
                      </a:rPr>
                      <m:t>,</m:t>
                    </m:r>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b="0" i="1">
                            <a:latin typeface="Cambria Math" panose="02040503050406030204" pitchFamily="18" charset="0"/>
                          </a:rPr>
                          <m:t>𝑋</m:t>
                        </m:r>
                      </m:e>
                      <m:sub>
                        <m:r>
                          <a:rPr lang="en-US" sz="3200" b="0" i="1">
                            <a:latin typeface="Cambria Math" panose="02040503050406030204" pitchFamily="18" charset="0"/>
                          </a:rPr>
                          <m:t>2</m:t>
                        </m:r>
                      </m:sub>
                    </m:sSub>
                    <m:r>
                      <a:rPr lang="en-US" sz="3200" b="0" i="1">
                        <a:latin typeface="Cambria Math" panose="02040503050406030204" pitchFamily="18" charset="0"/>
                      </a:rPr>
                      <m:t>,</m:t>
                    </m:r>
                    <m:r>
                      <a:rPr lang="en-US" sz="3200" b="0">
                        <a:latin typeface="Cambria Math" panose="02040503050406030204" pitchFamily="18" charset="0"/>
                      </a:rPr>
                      <m:t>…,</m:t>
                    </m:r>
                    <m:sSub>
                      <m:sSubPr>
                        <m:ctrlPr>
                          <a:rPr lang="en-US" sz="3200" i="1">
                            <a:latin typeface="Cambria Math" panose="02040503050406030204" pitchFamily="18" charset="0"/>
                          </a:rPr>
                        </m:ctrlPr>
                      </m:sSubPr>
                      <m:e>
                        <m:r>
                          <a:rPr lang="en-US" sz="3200" b="0" i="1">
                            <a:latin typeface="Cambria Math" panose="02040503050406030204" pitchFamily="18" charset="0"/>
                          </a:rPr>
                          <m:t>𝑋</m:t>
                        </m:r>
                      </m:e>
                      <m:sub>
                        <m:r>
                          <a:rPr lang="en-US" sz="3200" b="0" i="1">
                            <a:latin typeface="Cambria Math" panose="02040503050406030204" pitchFamily="18" charset="0"/>
                          </a:rPr>
                          <m:t>𝑝</m:t>
                        </m:r>
                      </m:sub>
                    </m:sSub>
                  </m:oMath>
                </a14:m>
                <a:r>
                  <a:rPr lang="en-US" sz="3200" dirty="0"/>
                  <a:t>.</a:t>
                </a:r>
              </a:p>
              <a:p>
                <a:r>
                  <a:rPr lang="en-US" sz="3200" dirty="0"/>
                  <a:t> These directions are </a:t>
                </a:r>
                <a:r>
                  <a:rPr lang="en-US" sz="3200" dirty="0" smtClean="0"/>
                  <a:t>identified </a:t>
                </a:r>
                <a:r>
                  <a:rPr lang="en-US" sz="3200" dirty="0"/>
                  <a:t>in an unsupervised way, </a:t>
                </a:r>
                <a:r>
                  <a:rPr lang="en-US" sz="3200" dirty="0" smtClean="0"/>
                  <a:t>since the </a:t>
                </a:r>
                <a:r>
                  <a:rPr lang="en-US" sz="3200" dirty="0"/>
                  <a:t>response Y is not used to help determine the </a:t>
                </a:r>
                <a:r>
                  <a:rPr lang="en-US" sz="3200" dirty="0" smtClean="0"/>
                  <a:t>principal component </a:t>
                </a:r>
                <a:r>
                  <a:rPr lang="en-US" sz="3200" dirty="0"/>
                  <a:t>directions.</a:t>
                </a:r>
              </a:p>
              <a:p>
                <a:r>
                  <a:rPr lang="en-US" sz="3200" dirty="0"/>
                  <a:t> That is, the response does not supervise the </a:t>
                </a:r>
                <a:r>
                  <a:rPr lang="en-US" sz="3200" dirty="0" smtClean="0"/>
                  <a:t>identification of </a:t>
                </a:r>
                <a:r>
                  <a:rPr lang="en-US" sz="3200" dirty="0"/>
                  <a:t>the principal components.</a:t>
                </a:r>
              </a:p>
              <a:p>
                <a:r>
                  <a:rPr lang="en-US" sz="3200" dirty="0"/>
                  <a:t> Consequently, PCR </a:t>
                </a:r>
                <a:r>
                  <a:rPr lang="en-US" sz="3200" dirty="0" smtClean="0"/>
                  <a:t>suffers </a:t>
                </a:r>
                <a:r>
                  <a:rPr lang="en-US" sz="3200" dirty="0"/>
                  <a:t>from a potentially </a:t>
                </a:r>
                <a:r>
                  <a:rPr lang="en-US" sz="3200" dirty="0" smtClean="0"/>
                  <a:t>serious drawback</a:t>
                </a:r>
                <a:r>
                  <a:rPr lang="en-US" sz="3200" dirty="0"/>
                  <a:t>: there is no guarantee that the directions </a:t>
                </a:r>
                <a:r>
                  <a:rPr lang="en-US" sz="3200" dirty="0" smtClean="0"/>
                  <a:t>that best </a:t>
                </a:r>
                <a:r>
                  <a:rPr lang="en-US" sz="3200" dirty="0"/>
                  <a:t>explain the predictors will also be the best </a:t>
                </a:r>
                <a:r>
                  <a:rPr lang="en-US" sz="3200" dirty="0" smtClean="0"/>
                  <a:t>directions to </a:t>
                </a:r>
                <a:r>
                  <a:rPr lang="en-US" sz="3200" dirty="0"/>
                  <a:t>use for predicting the response.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6448" y="646048"/>
                <a:ext cx="11497056" cy="5910199"/>
              </a:xfrm>
              <a:blipFill rotWithShape="0">
                <a:blip r:embed="rId2"/>
                <a:stretch>
                  <a:fillRect l="-1220" t="-2167" r="-583"/>
                </a:stretch>
              </a:blipFill>
            </p:spPr>
            <p:txBody>
              <a:bodyPr/>
              <a:lstStyle/>
              <a:p>
                <a:r>
                  <a:rPr lang="en-US">
                    <a:noFill/>
                  </a:rPr>
                  <a:t> </a:t>
                </a:r>
              </a:p>
            </p:txBody>
          </p:sp>
        </mc:Fallback>
      </mc:AlternateContent>
    </p:spTree>
    <p:extLst>
      <p:ext uri="{BB962C8B-B14F-4D97-AF65-F5344CB8AC3E}">
        <p14:creationId xmlns:p14="http://schemas.microsoft.com/office/powerpoint/2010/main" val="3398484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27381"/>
            <a:ext cx="10515600" cy="823595"/>
          </a:xfrm>
        </p:spPr>
        <p:txBody>
          <a:bodyPr/>
          <a:lstStyle/>
          <a:p>
            <a:pPr algn="ctr"/>
            <a:r>
              <a:rPr lang="en-US" b="1" dirty="0">
                <a:solidFill>
                  <a:srgbClr val="FF0000"/>
                </a:solidFill>
              </a:rPr>
              <a:t>Partial Least Squares: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6888" y="950976"/>
                <a:ext cx="11759184" cy="5522976"/>
              </a:xfrm>
            </p:spPr>
            <p:txBody>
              <a:bodyPr>
                <a:noAutofit/>
              </a:bodyPr>
              <a:lstStyle/>
              <a:p>
                <a:r>
                  <a:rPr lang="en-US" sz="3200" dirty="0" smtClean="0"/>
                  <a:t>Like PCR, PLS is a dimension reduction method, which first identifies </a:t>
                </a:r>
                <a:r>
                  <a:rPr lang="en-US" sz="3200" dirty="0"/>
                  <a:t>a new set of features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𝑍</m:t>
                        </m:r>
                      </m:e>
                      <m:sub>
                        <m:r>
                          <a:rPr lang="en-US" sz="3200" b="0" i="1">
                            <a:latin typeface="Cambria Math" panose="02040503050406030204" pitchFamily="18" charset="0"/>
                          </a:rPr>
                          <m:t>1</m:t>
                        </m:r>
                      </m:sub>
                    </m:sSub>
                    <m:r>
                      <a:rPr lang="en-US" sz="3200" b="0" i="1">
                        <a:latin typeface="Cambria Math" panose="02040503050406030204" pitchFamily="18" charset="0"/>
                      </a:rPr>
                      <m:t>,</m:t>
                    </m:r>
                  </m:oMath>
                </a14:m>
                <a:r>
                  <a:rPr lang="en-US" sz="3200" dirty="0"/>
                  <a:t>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𝑍</m:t>
                        </m:r>
                      </m:e>
                      <m:sub>
                        <m:r>
                          <a:rPr lang="en-US" sz="3200" b="0" i="1">
                            <a:latin typeface="Cambria Math" panose="02040503050406030204" pitchFamily="18" charset="0"/>
                          </a:rPr>
                          <m:t>2</m:t>
                        </m:r>
                      </m:sub>
                    </m:sSub>
                    <m:r>
                      <a:rPr lang="en-US" sz="3200" b="0" i="1">
                        <a:latin typeface="Cambria Math" panose="02040503050406030204" pitchFamily="18" charset="0"/>
                      </a:rPr>
                      <m:t>,</m:t>
                    </m:r>
                    <m:r>
                      <a:rPr lang="en-US" sz="3200" b="0">
                        <a:latin typeface="Cambria Math" panose="02040503050406030204" pitchFamily="18" charset="0"/>
                      </a:rPr>
                      <m:t>…,</m:t>
                    </m:r>
                    <m:sSub>
                      <m:sSubPr>
                        <m:ctrlPr>
                          <a:rPr lang="en-US" sz="3200" i="1">
                            <a:latin typeface="Cambria Math" panose="02040503050406030204" pitchFamily="18" charset="0"/>
                          </a:rPr>
                        </m:ctrlPr>
                      </m:sSubPr>
                      <m:e>
                        <m:r>
                          <a:rPr lang="en-US" sz="3200" b="0" i="1" smtClean="0">
                            <a:latin typeface="Cambria Math" panose="02040503050406030204" pitchFamily="18" charset="0"/>
                          </a:rPr>
                          <m:t>𝑍</m:t>
                        </m:r>
                      </m:e>
                      <m:sub>
                        <m:r>
                          <a:rPr lang="en-US" sz="3200" b="0" i="1" smtClean="0">
                            <a:latin typeface="Cambria Math" panose="02040503050406030204" pitchFamily="18" charset="0"/>
                          </a:rPr>
                          <m:t>𝑀</m:t>
                        </m:r>
                      </m:sub>
                    </m:sSub>
                  </m:oMath>
                </a14:m>
                <a:r>
                  <a:rPr lang="en-US" sz="3200" dirty="0"/>
                  <a:t>that are</a:t>
                </a:r>
              </a:p>
              <a:p>
                <a:r>
                  <a:rPr lang="en-US" sz="3200" dirty="0"/>
                  <a:t>linear combinations of the original features, and then </a:t>
                </a:r>
                <a:r>
                  <a:rPr lang="en-US" sz="3200" dirty="0" smtClean="0"/>
                  <a:t>fits a linear </a:t>
                </a:r>
                <a:r>
                  <a:rPr lang="en-US" sz="3200" dirty="0"/>
                  <a:t>model via OLS using these M new features.</a:t>
                </a:r>
              </a:p>
              <a:p>
                <a:r>
                  <a:rPr lang="en-US" sz="3200" dirty="0"/>
                  <a:t> But unlike PCR, PLS </a:t>
                </a:r>
                <a:r>
                  <a:rPr lang="en-US" sz="3200" dirty="0" smtClean="0"/>
                  <a:t>identifies </a:t>
                </a:r>
                <a:r>
                  <a:rPr lang="en-US" sz="3200" dirty="0"/>
                  <a:t>these new features in </a:t>
                </a:r>
                <a:r>
                  <a:rPr lang="en-US" sz="3200" dirty="0" smtClean="0"/>
                  <a:t>a supervised </a:t>
                </a:r>
                <a:r>
                  <a:rPr lang="en-US" sz="3200" dirty="0"/>
                  <a:t>way </a:t>
                </a:r>
                <a:r>
                  <a:rPr lang="en-US" sz="3200" dirty="0" smtClean="0"/>
                  <a:t>- that </a:t>
                </a:r>
                <a:r>
                  <a:rPr lang="en-US" sz="3200" dirty="0"/>
                  <a:t>is, it makes use of the response Y </a:t>
                </a:r>
                <a:r>
                  <a:rPr lang="en-US" sz="3200" dirty="0" smtClean="0"/>
                  <a:t>in order </a:t>
                </a:r>
                <a:r>
                  <a:rPr lang="en-US" sz="3200" dirty="0"/>
                  <a:t>to identify new features that not only </a:t>
                </a:r>
                <a:r>
                  <a:rPr lang="en-US" sz="3200" dirty="0" smtClean="0"/>
                  <a:t>approximate the </a:t>
                </a:r>
                <a:r>
                  <a:rPr lang="en-US" sz="3200" dirty="0"/>
                  <a:t>old features well, but also that are related to </a:t>
                </a:r>
                <a:r>
                  <a:rPr lang="en-US" sz="3200" dirty="0" smtClean="0"/>
                  <a:t>the response.</a:t>
                </a:r>
                <a:endParaRPr lang="en-US" sz="3200" dirty="0"/>
              </a:p>
              <a:p>
                <a:r>
                  <a:rPr lang="en-US" sz="3200" dirty="0"/>
                  <a:t> Roughly speaking, the PLS approach attempts to </a:t>
                </a:r>
                <a:r>
                  <a:rPr lang="en-US" sz="3200" dirty="0" smtClean="0"/>
                  <a:t>find directions </a:t>
                </a:r>
                <a:r>
                  <a:rPr lang="en-US" sz="3200" dirty="0"/>
                  <a:t>that help explain both the response and </a:t>
                </a:r>
                <a:r>
                  <a:rPr lang="en-US" sz="3200" dirty="0" smtClean="0"/>
                  <a:t>the predictors</a:t>
                </a:r>
                <a:r>
                  <a:rPr lang="en-US" sz="32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6888" y="950976"/>
                <a:ext cx="11759184" cy="5522976"/>
              </a:xfrm>
              <a:blipFill rotWithShape="0">
                <a:blip r:embed="rId2"/>
                <a:stretch>
                  <a:fillRect l="-1192" t="-2318" r="-1503"/>
                </a:stretch>
              </a:blipFill>
            </p:spPr>
            <p:txBody>
              <a:bodyPr/>
              <a:lstStyle/>
              <a:p>
                <a:r>
                  <a:rPr lang="en-US">
                    <a:noFill/>
                  </a:rPr>
                  <a:t> </a:t>
                </a:r>
              </a:p>
            </p:txBody>
          </p:sp>
        </mc:Fallback>
      </mc:AlternateContent>
    </p:spTree>
    <p:extLst>
      <p:ext uri="{BB962C8B-B14F-4D97-AF65-F5344CB8AC3E}">
        <p14:creationId xmlns:p14="http://schemas.microsoft.com/office/powerpoint/2010/main" val="3370679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48" y="136525"/>
            <a:ext cx="10515600" cy="668147"/>
          </a:xfrm>
        </p:spPr>
        <p:txBody>
          <a:bodyPr>
            <a:normAutofit fontScale="90000"/>
          </a:bodyPr>
          <a:lstStyle/>
          <a:p>
            <a:pPr algn="ctr"/>
            <a:r>
              <a:rPr lang="en-US" b="1" dirty="0">
                <a:solidFill>
                  <a:srgbClr val="FF0000"/>
                </a:solidFill>
              </a:rPr>
              <a:t>Details of Partial Least Squares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2128" y="966088"/>
                <a:ext cx="11689080" cy="5471287"/>
              </a:xfrm>
            </p:spPr>
            <p:txBody>
              <a:bodyPr>
                <a:normAutofit/>
              </a:bodyPr>
              <a:lstStyle/>
              <a:p>
                <a:r>
                  <a:rPr lang="en-US" sz="3200" dirty="0" smtClean="0"/>
                  <a:t>After standardizing the p predictors, PLS computes the first </a:t>
                </a:r>
                <a:r>
                  <a:rPr lang="en-US" sz="3200" dirty="0"/>
                  <a:t>direction </a:t>
                </a:r>
                <a14:m>
                  <m:oMath xmlns:m="http://schemas.openxmlformats.org/officeDocument/2006/math">
                    <m:sSub>
                      <m:sSubPr>
                        <m:ctrlPr>
                          <a:rPr lang="en-US" sz="3200" i="1">
                            <a:latin typeface="Cambria Math" panose="02040503050406030204" pitchFamily="18" charset="0"/>
                          </a:rPr>
                        </m:ctrlPr>
                      </m:sSubPr>
                      <m:e>
                        <m:r>
                          <a:rPr lang="en-US" sz="3200" b="0" i="1" smtClean="0">
                            <a:latin typeface="Cambria Math" panose="02040503050406030204" pitchFamily="18" charset="0"/>
                          </a:rPr>
                          <m:t>𝑍</m:t>
                        </m:r>
                      </m:e>
                      <m:sub>
                        <m:r>
                          <a:rPr lang="en-US" sz="3200" b="0" i="1">
                            <a:latin typeface="Cambria Math" panose="02040503050406030204" pitchFamily="18" charset="0"/>
                          </a:rPr>
                          <m:t>1</m:t>
                        </m:r>
                      </m:sub>
                    </m:sSub>
                  </m:oMath>
                </a14:m>
                <a:r>
                  <a:rPr lang="en-US" sz="3200" dirty="0" smtClean="0"/>
                  <a:t> </a:t>
                </a:r>
                <a:r>
                  <a:rPr lang="en-US" sz="3200" dirty="0"/>
                  <a:t>by setting each </a:t>
                </a:r>
                <a14:m>
                  <m:oMath xmlns:m="http://schemas.openxmlformats.org/officeDocument/2006/math">
                    <m:sSub>
                      <m:sSubPr>
                        <m:ctrlPr>
                          <a:rPr lang="en-US" sz="3200" i="1" dirty="0" smtClean="0">
                            <a:latin typeface="Cambria Math" panose="02040503050406030204" pitchFamily="18" charset="0"/>
                          </a:rPr>
                        </m:ctrlPr>
                      </m:sSubPr>
                      <m:e>
                        <m:r>
                          <a:rPr lang="en-US" sz="3200" i="1" dirty="0" smtClean="0">
                            <a:latin typeface="Cambria Math" panose="02040503050406030204" pitchFamily="18" charset="0"/>
                            <a:ea typeface="Cambria Math" panose="02040503050406030204" pitchFamily="18" charset="0"/>
                          </a:rPr>
                          <m:t>𝜑</m:t>
                        </m:r>
                      </m:e>
                      <m:sub>
                        <m:r>
                          <a:rPr lang="en-US" sz="3200" b="0" i="1" dirty="0" smtClean="0">
                            <a:latin typeface="Cambria Math" panose="02040503050406030204" pitchFamily="18" charset="0"/>
                          </a:rPr>
                          <m:t>1</m:t>
                        </m:r>
                        <m:r>
                          <a:rPr lang="en-US" sz="3200" b="0" i="1" dirty="0" smtClean="0">
                            <a:latin typeface="Cambria Math" panose="02040503050406030204" pitchFamily="18" charset="0"/>
                          </a:rPr>
                          <m:t>𝑗</m:t>
                        </m:r>
                      </m:sub>
                    </m:sSub>
                  </m:oMath>
                </a14:m>
                <a:r>
                  <a:rPr lang="en-US" sz="3200" dirty="0"/>
                  <a:t> in (1) equal to </a:t>
                </a:r>
                <a:r>
                  <a:rPr lang="en-US" sz="3200" dirty="0" smtClean="0"/>
                  <a:t>the coefficient </a:t>
                </a:r>
                <a:r>
                  <a:rPr lang="en-US" sz="3200" dirty="0"/>
                  <a:t>from the simple linear regression of Y onto </a:t>
                </a:r>
                <a14:m>
                  <m:oMath xmlns:m="http://schemas.openxmlformats.org/officeDocument/2006/math">
                    <m:sSub>
                      <m:sSubPr>
                        <m:ctrlPr>
                          <a:rPr lang="en-US" sz="3200" i="1">
                            <a:latin typeface="Cambria Math" panose="02040503050406030204" pitchFamily="18" charset="0"/>
                          </a:rPr>
                        </m:ctrlPr>
                      </m:sSubPr>
                      <m:e>
                        <m:r>
                          <a:rPr lang="en-US" sz="3200" b="0" i="1">
                            <a:latin typeface="Cambria Math" panose="02040503050406030204" pitchFamily="18" charset="0"/>
                          </a:rPr>
                          <m:t>𝑋</m:t>
                        </m:r>
                      </m:e>
                      <m:sub>
                        <m:r>
                          <a:rPr lang="en-US" sz="3200" b="0" i="1" smtClean="0">
                            <a:latin typeface="Cambria Math" panose="02040503050406030204" pitchFamily="18" charset="0"/>
                          </a:rPr>
                          <m:t>𝑗</m:t>
                        </m:r>
                      </m:sub>
                    </m:sSub>
                  </m:oMath>
                </a14:m>
                <a:r>
                  <a:rPr lang="en-US" sz="3200" dirty="0" smtClean="0"/>
                  <a:t>.</a:t>
                </a:r>
                <a:endParaRPr lang="en-US" sz="3200" dirty="0"/>
              </a:p>
              <a:p>
                <a:r>
                  <a:rPr lang="en-US" sz="3200" dirty="0"/>
                  <a:t> One can show that this </a:t>
                </a:r>
                <a:r>
                  <a:rPr lang="en-US" sz="3200" dirty="0" smtClean="0"/>
                  <a:t>coefficient </a:t>
                </a:r>
                <a:r>
                  <a:rPr lang="en-US" sz="3200" dirty="0"/>
                  <a:t>is proportional to </a:t>
                </a:r>
                <a:r>
                  <a:rPr lang="en-US" sz="3200" dirty="0" smtClean="0"/>
                  <a:t>the correlation </a:t>
                </a:r>
                <a:r>
                  <a:rPr lang="en-US" sz="3200" dirty="0"/>
                  <a:t>between Y and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𝑗</m:t>
                        </m:r>
                      </m:sub>
                    </m:sSub>
                  </m:oMath>
                </a14:m>
                <a:r>
                  <a:rPr lang="en-US" sz="3200" dirty="0"/>
                  <a:t> .</a:t>
                </a:r>
              </a:p>
              <a:p>
                <a:r>
                  <a:rPr lang="en-US" sz="3200" dirty="0"/>
                  <a:t> Hence, in computing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 </m:t>
                        </m:r>
                        <m:r>
                          <a:rPr lang="en-US" sz="3200" i="1">
                            <a:latin typeface="Cambria Math" panose="02040503050406030204" pitchFamily="18" charset="0"/>
                          </a:rPr>
                          <m:t>𝑍</m:t>
                        </m:r>
                      </m:e>
                      <m:sub>
                        <m:r>
                          <a:rPr lang="en-US" sz="3200" b="0" i="1" smtClean="0">
                            <a:latin typeface="Cambria Math" panose="02040503050406030204" pitchFamily="18" charset="0"/>
                          </a:rPr>
                          <m:t>1</m:t>
                        </m:r>
                      </m:sub>
                    </m:sSub>
                    <m:r>
                      <a:rPr lang="en-US" sz="3200" i="1">
                        <a:latin typeface="Cambria Math" panose="02040503050406030204" pitchFamily="18" charset="0"/>
                      </a:rPr>
                      <m:t>=</m:t>
                    </m:r>
                    <m:nary>
                      <m:naryPr>
                        <m:chr m:val="∑"/>
                        <m:ctrlPr>
                          <a:rPr lang="en-US" sz="3200" i="1">
                            <a:latin typeface="Cambria Math" panose="02040503050406030204" pitchFamily="18" charset="0"/>
                          </a:rPr>
                        </m:ctrlPr>
                      </m:naryPr>
                      <m:sub>
                        <m:r>
                          <m:rPr>
                            <m:brk m:alnAt="23"/>
                          </m:rPr>
                          <a:rPr lang="en-US" sz="3200" i="1">
                            <a:latin typeface="Cambria Math" panose="02040503050406030204" pitchFamily="18" charset="0"/>
                          </a:rPr>
                          <m:t>𝑗</m:t>
                        </m:r>
                        <m:r>
                          <a:rPr lang="en-US" sz="3200" i="1">
                            <a:latin typeface="Cambria Math" panose="02040503050406030204" pitchFamily="18" charset="0"/>
                          </a:rPr>
                          <m:t>=1</m:t>
                        </m:r>
                      </m:sub>
                      <m:sup>
                        <m:r>
                          <a:rPr lang="en-US" sz="3200" i="1">
                            <a:latin typeface="Cambria Math" panose="02040503050406030204" pitchFamily="18" charset="0"/>
                          </a:rPr>
                          <m:t>𝑝</m:t>
                        </m:r>
                      </m:sup>
                      <m:e>
                        <m:sSub>
                          <m:sSubPr>
                            <m:ctrlPr>
                              <a:rPr lang="en-US" sz="3200" i="1">
                                <a:latin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𝜑</m:t>
                            </m:r>
                          </m:e>
                          <m:sub>
                            <m:r>
                              <a:rPr lang="en-US" sz="3200" b="0" i="1" smtClean="0">
                                <a:latin typeface="Cambria Math" panose="02040503050406030204" pitchFamily="18" charset="0"/>
                                <a:ea typeface="Cambria Math" panose="02040503050406030204" pitchFamily="18" charset="0"/>
                              </a:rPr>
                              <m:t>1</m:t>
                            </m:r>
                            <m:r>
                              <a:rPr lang="en-US" sz="3200" i="1">
                                <a:latin typeface="Cambria Math" panose="02040503050406030204" pitchFamily="18" charset="0"/>
                              </a:rPr>
                              <m:t>𝑗</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𝑗</m:t>
                            </m:r>
                          </m:sub>
                        </m:sSub>
                      </m:e>
                    </m:nary>
                  </m:oMath>
                </a14:m>
                <a:r>
                  <a:rPr lang="en-US" sz="3200" dirty="0" smtClean="0"/>
                  <a:t> </a:t>
                </a:r>
                <a:r>
                  <a:rPr lang="en-US" sz="3200" dirty="0"/>
                  <a:t>, PLS places </a:t>
                </a:r>
                <a:r>
                  <a:rPr lang="en-US" sz="3200" dirty="0" smtClean="0"/>
                  <a:t>the highest </a:t>
                </a:r>
                <a:r>
                  <a:rPr lang="en-US" sz="3200" dirty="0"/>
                  <a:t>weight on the variables that are most </a:t>
                </a:r>
                <a:r>
                  <a:rPr lang="en-US" sz="3200" dirty="0" smtClean="0"/>
                  <a:t>strongly related </a:t>
                </a:r>
                <a:r>
                  <a:rPr lang="en-US" sz="3200" dirty="0"/>
                  <a:t>to the response.</a:t>
                </a:r>
              </a:p>
              <a:p>
                <a:r>
                  <a:rPr lang="en-US" sz="3200" dirty="0"/>
                  <a:t> Subsequent directions are found by taking residuals </a:t>
                </a:r>
                <a:r>
                  <a:rPr lang="en-US" sz="3200" dirty="0" smtClean="0"/>
                  <a:t>and then </a:t>
                </a:r>
                <a:r>
                  <a:rPr lang="en-US" sz="3200" dirty="0"/>
                  <a:t>repeating the above prescription.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2128" y="966088"/>
                <a:ext cx="11689080" cy="5471287"/>
              </a:xfrm>
              <a:blipFill rotWithShape="0">
                <a:blip r:embed="rId2"/>
                <a:stretch>
                  <a:fillRect l="-1199" t="-2339" r="-1460"/>
                </a:stretch>
              </a:blipFill>
            </p:spPr>
            <p:txBody>
              <a:bodyPr/>
              <a:lstStyle/>
              <a:p>
                <a:r>
                  <a:rPr lang="en-US">
                    <a:noFill/>
                  </a:rPr>
                  <a:t> </a:t>
                </a:r>
              </a:p>
            </p:txBody>
          </p:sp>
        </mc:Fallback>
      </mc:AlternateContent>
    </p:spTree>
    <p:extLst>
      <p:ext uri="{BB962C8B-B14F-4D97-AF65-F5344CB8AC3E}">
        <p14:creationId xmlns:p14="http://schemas.microsoft.com/office/powerpoint/2010/main" val="735841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237"/>
            <a:ext cx="10515600" cy="558419"/>
          </a:xfrm>
        </p:spPr>
        <p:txBody>
          <a:bodyPr>
            <a:normAutofit fontScale="90000"/>
          </a:bodyPr>
          <a:lstStyle/>
          <a:p>
            <a:pPr algn="ctr"/>
            <a:r>
              <a:rPr lang="en-US" b="1" dirty="0">
                <a:solidFill>
                  <a:srgbClr val="FF0000"/>
                </a:solidFill>
              </a:rPr>
              <a:t>Summary</a:t>
            </a:r>
          </a:p>
        </p:txBody>
      </p:sp>
      <p:sp>
        <p:nvSpPr>
          <p:cNvPr id="3" name="Content Placeholder 2"/>
          <p:cNvSpPr>
            <a:spLocks noGrp="1"/>
          </p:cNvSpPr>
          <p:nvPr>
            <p:ph idx="1"/>
          </p:nvPr>
        </p:nvSpPr>
        <p:spPr>
          <a:xfrm>
            <a:off x="173736" y="920369"/>
            <a:ext cx="10814304" cy="4351338"/>
          </a:xfrm>
        </p:spPr>
        <p:txBody>
          <a:bodyPr/>
          <a:lstStyle/>
          <a:p>
            <a:r>
              <a:rPr lang="en-US" sz="3600" dirty="0"/>
              <a:t>Model selection methods are an essential tool for </a:t>
            </a:r>
            <a:r>
              <a:rPr lang="en-US" sz="3600" dirty="0" smtClean="0"/>
              <a:t>data analysis</a:t>
            </a:r>
            <a:r>
              <a:rPr lang="en-US" sz="3600" dirty="0"/>
              <a:t>, especially for big datasets involving </a:t>
            </a:r>
            <a:r>
              <a:rPr lang="en-US" sz="3600" dirty="0" smtClean="0"/>
              <a:t>many predictors</a:t>
            </a:r>
            <a:r>
              <a:rPr lang="en-US" sz="3600" dirty="0"/>
              <a:t>.</a:t>
            </a:r>
          </a:p>
          <a:p>
            <a:r>
              <a:rPr lang="en-US" sz="3600" dirty="0"/>
              <a:t> Research into methods that give sparsity, such as the </a:t>
            </a:r>
            <a:r>
              <a:rPr lang="en-US" sz="3600" dirty="0" smtClean="0"/>
              <a:t>lasso is </a:t>
            </a:r>
            <a:r>
              <a:rPr lang="en-US" sz="3600" dirty="0"/>
              <a:t>an especially hot area.</a:t>
            </a:r>
          </a:p>
          <a:p>
            <a:r>
              <a:rPr lang="en-US" sz="3600" dirty="0"/>
              <a:t> Later, we will return to sparsity in more detail, and </a:t>
            </a:r>
            <a:r>
              <a:rPr lang="en-US" sz="3600" dirty="0" smtClean="0"/>
              <a:t>will describe </a:t>
            </a:r>
            <a:r>
              <a:rPr lang="en-US" sz="3600" dirty="0"/>
              <a:t>related approaches such as the elastic net.</a:t>
            </a:r>
          </a:p>
          <a:p>
            <a:pPr marL="0" indent="0">
              <a:buNone/>
            </a:pPr>
            <a:endParaRPr lang="en-US" dirty="0"/>
          </a:p>
        </p:txBody>
      </p:sp>
    </p:spTree>
    <p:extLst>
      <p:ext uri="{BB962C8B-B14F-4D97-AF65-F5344CB8AC3E}">
        <p14:creationId xmlns:p14="http://schemas.microsoft.com/office/powerpoint/2010/main" val="239855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0454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81200" y="261939"/>
            <a:ext cx="8229600" cy="574675"/>
          </a:xfrm>
        </p:spPr>
        <p:txBody>
          <a:bodyPr>
            <a:normAutofit fontScale="90000"/>
          </a:bodyPr>
          <a:lstStyle/>
          <a:p>
            <a:pPr eaLnBrk="1" hangingPunct="1"/>
            <a:r>
              <a:rPr lang="en-GB" altLang="en-US" sz="4000" b="1" dirty="0">
                <a:solidFill>
                  <a:srgbClr val="FF0000"/>
                </a:solidFill>
              </a:rPr>
              <a:t>PURPOSE OF FACTOR ANALYSIS</a:t>
            </a:r>
            <a:r>
              <a:rPr lang="en-GB" altLang="en-US" sz="4000" dirty="0">
                <a:solidFill>
                  <a:srgbClr val="FF0000"/>
                </a:solidFill>
              </a:rPr>
              <a:t> </a:t>
            </a:r>
            <a:endParaRPr lang="en-AU" altLang="en-US" sz="4000" dirty="0">
              <a:solidFill>
                <a:srgbClr val="FF0000"/>
              </a:solidFill>
            </a:endParaRPr>
          </a:p>
        </p:txBody>
      </p:sp>
      <p:sp>
        <p:nvSpPr>
          <p:cNvPr id="3075" name="Rectangle 3"/>
          <p:cNvSpPr>
            <a:spLocks noGrp="1" noChangeArrowheads="1"/>
          </p:cNvSpPr>
          <p:nvPr>
            <p:ph type="body" idx="1"/>
          </p:nvPr>
        </p:nvSpPr>
        <p:spPr>
          <a:xfrm>
            <a:off x="201168" y="1188720"/>
            <a:ext cx="11878056" cy="5480369"/>
          </a:xfrm>
        </p:spPr>
        <p:txBody>
          <a:bodyPr/>
          <a:lstStyle/>
          <a:p>
            <a:pPr eaLnBrk="1" hangingPunct="1">
              <a:lnSpc>
                <a:spcPct val="90000"/>
              </a:lnSpc>
            </a:pPr>
            <a:r>
              <a:rPr lang="en-GB" altLang="en-US" sz="2400" b="1" dirty="0"/>
              <a:t>Simplification </a:t>
            </a:r>
            <a:r>
              <a:rPr lang="en-GB" altLang="en-US" sz="2400" dirty="0"/>
              <a:t> -   </a:t>
            </a:r>
            <a:r>
              <a:rPr lang="en-GB" altLang="en-US" sz="2400" b="1" dirty="0"/>
              <a:t>identifying basic underlying factors </a:t>
            </a:r>
            <a:r>
              <a:rPr lang="en-GB" altLang="en-US" sz="2400" dirty="0"/>
              <a:t>(or dimensions or constructs) that </a:t>
            </a:r>
            <a:r>
              <a:rPr lang="en-GB" altLang="en-US" sz="2400" b="1" dirty="0"/>
              <a:t>explain relationships among a larger number of other</a:t>
            </a:r>
            <a:r>
              <a:rPr lang="en-GB" altLang="en-US" sz="2400" dirty="0"/>
              <a:t> </a:t>
            </a:r>
          </a:p>
          <a:p>
            <a:pPr eaLnBrk="1" hangingPunct="1">
              <a:lnSpc>
                <a:spcPct val="90000"/>
              </a:lnSpc>
            </a:pPr>
            <a:r>
              <a:rPr lang="en-GB" altLang="en-US" sz="2400" b="1" dirty="0"/>
              <a:t>how much of the variation </a:t>
            </a:r>
            <a:r>
              <a:rPr lang="en-GB" altLang="en-US" sz="2400" dirty="0"/>
              <a:t>in  a large number of variables can be accounted for by a very much smaller number of factors or underlying dimensions </a:t>
            </a:r>
          </a:p>
          <a:p>
            <a:pPr eaLnBrk="1" hangingPunct="1">
              <a:lnSpc>
                <a:spcPct val="90000"/>
              </a:lnSpc>
            </a:pPr>
            <a:endParaRPr lang="en-GB" altLang="en-US" sz="2400" dirty="0"/>
          </a:p>
          <a:p>
            <a:pPr eaLnBrk="1" hangingPunct="1">
              <a:lnSpc>
                <a:spcPct val="90000"/>
              </a:lnSpc>
            </a:pPr>
            <a:r>
              <a:rPr lang="en-GB" altLang="en-US" sz="2400" dirty="0"/>
              <a:t>It </a:t>
            </a:r>
            <a:r>
              <a:rPr lang="en-GB" altLang="en-US" sz="2400" b="1" dirty="0"/>
              <a:t>condenses information</a:t>
            </a:r>
            <a:r>
              <a:rPr lang="en-GB" altLang="en-US" sz="2400" dirty="0"/>
              <a:t> contained in a number of original variables into a smaller set of dimensions (factors) with a minimum loss of information:  </a:t>
            </a:r>
          </a:p>
          <a:p>
            <a:pPr lvl="1" eaLnBrk="1" hangingPunct="1">
              <a:lnSpc>
                <a:spcPct val="90000"/>
              </a:lnSpc>
            </a:pPr>
            <a:r>
              <a:rPr lang="en-GB" altLang="en-US" dirty="0"/>
              <a:t>Factor analysis extends correlation, by analysing  complex interactions between variables.</a:t>
            </a:r>
          </a:p>
          <a:p>
            <a:pPr lvl="1" eaLnBrk="1" hangingPunct="1">
              <a:lnSpc>
                <a:spcPct val="90000"/>
              </a:lnSpc>
              <a:buFontTx/>
              <a:buNone/>
            </a:pPr>
            <a:endParaRPr lang="en-GB" altLang="en-US" dirty="0"/>
          </a:p>
          <a:p>
            <a:pPr lvl="1" eaLnBrk="1" hangingPunct="1">
              <a:lnSpc>
                <a:spcPct val="90000"/>
              </a:lnSpc>
              <a:buFontTx/>
              <a:buNone/>
            </a:pPr>
            <a:endParaRPr lang="en-AU" altLang="en-US" dirty="0"/>
          </a:p>
        </p:txBody>
      </p:sp>
    </p:spTree>
    <p:extLst>
      <p:ext uri="{BB962C8B-B14F-4D97-AF65-F5344CB8AC3E}">
        <p14:creationId xmlns:p14="http://schemas.microsoft.com/office/powerpoint/2010/main" val="1082900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55448" y="365125"/>
            <a:ext cx="11198352" cy="1325563"/>
          </a:xfrm>
        </p:spPr>
        <p:txBody>
          <a:bodyPr/>
          <a:lstStyle/>
          <a:p>
            <a:pPr eaLnBrk="1" hangingPunct="1"/>
            <a:r>
              <a:rPr lang="en-AU" altLang="en-US" sz="2800" b="1" dirty="0">
                <a:solidFill>
                  <a:srgbClr val="FF0000"/>
                </a:solidFill>
              </a:rPr>
              <a:t>EXAMPLES OF CONDENSING VARIABLES TO A SMALLER NUMBER OF FACTORS</a:t>
            </a:r>
          </a:p>
        </p:txBody>
      </p:sp>
      <p:graphicFrame>
        <p:nvGraphicFramePr>
          <p:cNvPr id="5178" name="Group 58"/>
          <p:cNvGraphicFramePr>
            <a:graphicFrameLocks noGrp="1"/>
          </p:cNvGraphicFramePr>
          <p:nvPr>
            <p:extLst>
              <p:ext uri="{D42A27DB-BD31-4B8C-83A1-F6EECF244321}">
                <p14:modId xmlns:p14="http://schemas.microsoft.com/office/powerpoint/2010/main" val="507792650"/>
              </p:ext>
            </p:extLst>
          </p:nvPr>
        </p:nvGraphicFramePr>
        <p:xfrm>
          <a:off x="2063751" y="1841500"/>
          <a:ext cx="8208963" cy="4649788"/>
        </p:xfrm>
        <a:graphic>
          <a:graphicData uri="http://schemas.openxmlformats.org/drawingml/2006/table">
            <a:tbl>
              <a:tblPr/>
              <a:tblGrid>
                <a:gridCol w="4105275"/>
                <a:gridCol w="4103688"/>
              </a:tblGrid>
              <a:tr h="4127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cs typeface="Times New Roman" pitchFamily="18" charset="0"/>
                        </a:rPr>
                        <a:t>Variables </a:t>
                      </a:r>
                      <a:endParaRPr kumimoji="0" lang="en-GB" sz="2000" b="0" i="0" u="none" strike="noStrike" cap="none" normalizeH="0" baseline="0" dirty="0" smtClean="0">
                        <a:ln>
                          <a:noFill/>
                        </a:ln>
                        <a:solidFill>
                          <a:schemeClr val="tx1"/>
                        </a:solidFill>
                        <a:effectLst/>
                        <a:latin typeface="Arial" charset="0"/>
                        <a:cs typeface="Arial"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Arial" charset="0"/>
                          <a:cs typeface="Times New Roman" pitchFamily="18" charset="0"/>
                        </a:rPr>
                        <a:t>Factors</a:t>
                      </a:r>
                      <a:r>
                        <a:rPr kumimoji="0" lang="en-US" sz="2000" b="0" i="0" u="none" strike="noStrike" cap="none" normalizeH="0" baseline="0" smtClean="0">
                          <a:ln>
                            <a:noFill/>
                          </a:ln>
                          <a:solidFill>
                            <a:schemeClr val="tx1"/>
                          </a:solidFill>
                          <a:effectLst/>
                          <a:latin typeface="Arial" charset="0"/>
                          <a:cs typeface="Times New Roman" pitchFamily="18" charset="0"/>
                        </a:rPr>
                        <a:t> </a:t>
                      </a:r>
                      <a:endParaRPr kumimoji="0" lang="en-US" sz="2000" b="0" i="0" u="none" strike="noStrike" cap="none" normalizeH="0" baseline="0" smtClean="0">
                        <a:ln>
                          <a:noFill/>
                        </a:ln>
                        <a:solidFill>
                          <a:schemeClr val="tx1"/>
                        </a:solidFill>
                        <a:effectLst/>
                        <a:latin typeface="Arial" charset="0"/>
                        <a:cs typeface="Arial"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7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Friendly</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Courteous</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Competent </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etc</a:t>
                      </a:r>
                      <a:endParaRPr kumimoji="0" lang="en-GB" sz="2000" b="0" i="0" u="none" strike="noStrike" cap="none" normalizeH="0" baseline="0" smtClean="0">
                        <a:ln>
                          <a:noFill/>
                        </a:ln>
                        <a:solidFill>
                          <a:schemeClr val="tx1"/>
                        </a:solidFill>
                        <a:effectLst/>
                        <a:latin typeface="Arial" charset="0"/>
                        <a:cs typeface="Arial"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cs typeface="Times New Roman" pitchFamily="18" charset="0"/>
                        </a:rPr>
                        <a:t>Hotel Employee Quality</a:t>
                      </a:r>
                      <a:endParaRPr kumimoji="0" lang="en-GB" sz="2000" b="0" i="0" u="none" strike="noStrike" cap="none" normalizeH="0" baseline="0" dirty="0" smtClean="0">
                        <a:ln>
                          <a:noFill/>
                        </a:ln>
                        <a:solidFill>
                          <a:schemeClr val="tx1"/>
                        </a:solidFill>
                        <a:effectLst/>
                        <a:latin typeface="Arial" charset="0"/>
                        <a:cs typeface="Arial"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5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Room size</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Bed size</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View</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Cost </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etc</a:t>
                      </a:r>
                      <a:endParaRPr kumimoji="0" lang="en-GB" sz="2000" b="0" i="0" u="none" strike="noStrike" cap="none" normalizeH="0" baseline="0" smtClean="0">
                        <a:ln>
                          <a:noFill/>
                        </a:ln>
                        <a:solidFill>
                          <a:schemeClr val="tx1"/>
                        </a:solidFill>
                        <a:effectLst/>
                        <a:latin typeface="Arial" charset="0"/>
                        <a:cs typeface="Arial"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Hotel Room Quality</a:t>
                      </a:r>
                      <a:endParaRPr kumimoji="0" lang="en-GB" sz="2000" b="0" i="0" u="none" strike="noStrike" cap="none" normalizeH="0" baseline="0" smtClean="0">
                        <a:ln>
                          <a:noFill/>
                        </a:ln>
                        <a:solidFill>
                          <a:schemeClr val="tx1"/>
                        </a:solidFill>
                        <a:effectLst/>
                        <a:latin typeface="Arial" charset="0"/>
                        <a:cs typeface="Arial"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107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Extensive menu choice</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Service and attention</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Cleanliness </a:t>
                      </a:r>
                      <a:endParaRPr kumimoji="0" lang="en-AU" sz="2000" b="0" i="0" u="none" strike="noStrike" cap="none" normalizeH="0" baseline="0" smtClean="0">
                        <a:ln>
                          <a:noFill/>
                        </a:ln>
                        <a:solidFill>
                          <a:schemeClr val="tx1"/>
                        </a:solidFill>
                        <a:effectLst/>
                        <a:latin typeface="Arial"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etc</a:t>
                      </a:r>
                      <a:endParaRPr kumimoji="0" lang="en-GB" sz="2000" b="0" i="0" u="none" strike="noStrike" cap="none" normalizeH="0" baseline="0" smtClean="0">
                        <a:ln>
                          <a:noFill/>
                        </a:ln>
                        <a:solidFill>
                          <a:schemeClr val="tx1"/>
                        </a:solidFill>
                        <a:effectLst/>
                        <a:latin typeface="Arial" charset="0"/>
                        <a:cs typeface="Arial"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Arial" charset="0"/>
                          <a:cs typeface="Times New Roman" pitchFamily="18" charset="0"/>
                        </a:rPr>
                        <a:t>Hotel Catering Quality</a:t>
                      </a:r>
                      <a:endParaRPr kumimoji="0" lang="en-GB" sz="2000" b="0" i="0" u="none" strike="noStrike" cap="none" normalizeH="0" baseline="0" smtClean="0">
                        <a:ln>
                          <a:noFill/>
                        </a:ln>
                        <a:solidFill>
                          <a:schemeClr val="tx1"/>
                        </a:solidFill>
                        <a:effectLst/>
                        <a:latin typeface="Arial" charset="0"/>
                        <a:cs typeface="Arial"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Rectangle 2"/>
          <p:cNvSpPr/>
          <p:nvPr/>
        </p:nvSpPr>
        <p:spPr>
          <a:xfrm>
            <a:off x="6754761" y="2507226"/>
            <a:ext cx="3274142" cy="3667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57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38200" y="365125"/>
            <a:ext cx="10515600" cy="512699"/>
          </a:xfrm>
        </p:spPr>
        <p:txBody>
          <a:bodyPr>
            <a:normAutofit fontScale="90000"/>
          </a:bodyPr>
          <a:lstStyle/>
          <a:p>
            <a:pPr algn="ctr" eaLnBrk="1" hangingPunct="1"/>
            <a:r>
              <a:rPr lang="en-AU" altLang="en-US" b="1" dirty="0" smtClean="0">
                <a:solidFill>
                  <a:srgbClr val="FF0000"/>
                </a:solidFill>
              </a:rPr>
              <a:t>FACTORS</a:t>
            </a:r>
          </a:p>
        </p:txBody>
      </p:sp>
      <p:sp>
        <p:nvSpPr>
          <p:cNvPr id="5123" name="Rectangle 3"/>
          <p:cNvSpPr>
            <a:spLocks noGrp="1" noChangeArrowheads="1"/>
          </p:cNvSpPr>
          <p:nvPr>
            <p:ph type="body" idx="1"/>
          </p:nvPr>
        </p:nvSpPr>
        <p:spPr>
          <a:xfrm>
            <a:off x="649224" y="1083882"/>
            <a:ext cx="9671304" cy="4608512"/>
          </a:xfrm>
        </p:spPr>
        <p:txBody>
          <a:bodyPr>
            <a:normAutofit/>
          </a:bodyPr>
          <a:lstStyle/>
          <a:p>
            <a:pPr eaLnBrk="1" hangingPunct="1"/>
            <a:r>
              <a:rPr lang="en-AU" altLang="en-US" sz="3200" dirty="0" smtClean="0"/>
              <a:t>Factors are the underlying dimensions or constructs to which highly inter-correlated variables are subordinate.</a:t>
            </a:r>
          </a:p>
          <a:p>
            <a:pPr eaLnBrk="1" hangingPunct="1"/>
            <a:r>
              <a:rPr lang="en-AU" altLang="en-US" sz="3200" dirty="0" smtClean="0"/>
              <a:t>E.G. The super-ordinate factor of Room Quality on  a previous slide contains variables like cost, room size, bed size </a:t>
            </a:r>
            <a:r>
              <a:rPr lang="en-AU" altLang="en-US" sz="3200" dirty="0" err="1" smtClean="0"/>
              <a:t>etc</a:t>
            </a:r>
            <a:r>
              <a:rPr lang="en-AU" altLang="en-US" sz="3200" dirty="0" smtClean="0"/>
              <a:t>                </a:t>
            </a:r>
          </a:p>
          <a:p>
            <a:pPr eaLnBrk="1" hangingPunct="1"/>
            <a:r>
              <a:rPr lang="en-AU" altLang="en-US" sz="3200" dirty="0" smtClean="0"/>
              <a:t>Factors are also called </a:t>
            </a:r>
            <a:r>
              <a:rPr lang="en-AU" altLang="en-US" sz="3200" b="1" dirty="0" smtClean="0"/>
              <a:t>Dimensions</a:t>
            </a:r>
            <a:r>
              <a:rPr lang="en-AU" altLang="en-US" sz="3200" dirty="0" smtClean="0"/>
              <a:t>, and </a:t>
            </a:r>
            <a:r>
              <a:rPr lang="en-AU" altLang="en-US" sz="3200" b="1" dirty="0" smtClean="0"/>
              <a:t>Constructs</a:t>
            </a:r>
            <a:r>
              <a:rPr lang="en-AU" altLang="en-US" sz="3200" dirty="0" smtClean="0"/>
              <a:t> in the literature.</a:t>
            </a:r>
          </a:p>
        </p:txBody>
      </p:sp>
    </p:spTree>
    <p:extLst>
      <p:ext uri="{BB962C8B-B14F-4D97-AF65-F5344CB8AC3E}">
        <p14:creationId xmlns:p14="http://schemas.microsoft.com/office/powerpoint/2010/main" val="3797522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74638"/>
            <a:ext cx="8229600" cy="850900"/>
          </a:xfrm>
        </p:spPr>
        <p:txBody>
          <a:bodyPr/>
          <a:lstStyle/>
          <a:p>
            <a:pPr algn="ctr" eaLnBrk="1" hangingPunct="1"/>
            <a:r>
              <a:rPr lang="en-GB" altLang="en-US" sz="4000" b="1" dirty="0">
                <a:solidFill>
                  <a:srgbClr val="FF0000"/>
                </a:solidFill>
              </a:rPr>
              <a:t>THEORETICAL INTRODUCTION</a:t>
            </a:r>
            <a:endParaRPr lang="en-AU" altLang="en-US" sz="4000" b="1" dirty="0">
              <a:solidFill>
                <a:srgbClr val="FF0000"/>
              </a:solidFill>
            </a:endParaRPr>
          </a:p>
        </p:txBody>
      </p:sp>
      <p:sp>
        <p:nvSpPr>
          <p:cNvPr id="6147" name="Rectangle 3"/>
          <p:cNvSpPr>
            <a:spLocks noGrp="1" noChangeArrowheads="1"/>
          </p:cNvSpPr>
          <p:nvPr>
            <p:ph type="body" idx="1"/>
          </p:nvPr>
        </p:nvSpPr>
        <p:spPr>
          <a:xfrm>
            <a:off x="301752" y="1341438"/>
            <a:ext cx="11695176" cy="5361114"/>
          </a:xfrm>
        </p:spPr>
        <p:txBody>
          <a:bodyPr>
            <a:noAutofit/>
          </a:bodyPr>
          <a:lstStyle/>
          <a:p>
            <a:pPr eaLnBrk="1" hangingPunct="1"/>
            <a:r>
              <a:rPr lang="en-GB" altLang="en-US" sz="3200" dirty="0" smtClean="0"/>
              <a:t>There are 2 closely related types of factor analysis: </a:t>
            </a:r>
          </a:p>
          <a:p>
            <a:pPr lvl="1" eaLnBrk="1" hangingPunct="1"/>
            <a:r>
              <a:rPr lang="en-GB" altLang="en-US" sz="3200" b="1" dirty="0" smtClean="0"/>
              <a:t>Explanatory Factor Analysis </a:t>
            </a:r>
            <a:r>
              <a:rPr lang="en-GB" altLang="en-US" sz="3200" dirty="0" smtClean="0"/>
              <a:t>(EFA) </a:t>
            </a:r>
          </a:p>
          <a:p>
            <a:pPr lvl="2" eaLnBrk="1" hangingPunct="1"/>
            <a:r>
              <a:rPr lang="en-GB" altLang="en-US" sz="3200" dirty="0" smtClean="0"/>
              <a:t>aims to reduce large number of variables into a smaller number of factors and thereby identify the factor structure or model - EFA is exploratory</a:t>
            </a:r>
          </a:p>
          <a:p>
            <a:pPr lvl="1" eaLnBrk="1" hangingPunct="1"/>
            <a:r>
              <a:rPr lang="en-GB" altLang="en-US" sz="3200" b="1" dirty="0" smtClean="0"/>
              <a:t>Confirmatory Factor Analysis </a:t>
            </a:r>
            <a:r>
              <a:rPr lang="en-GB" altLang="en-US" sz="3200" dirty="0" smtClean="0"/>
              <a:t>(CFA)</a:t>
            </a:r>
          </a:p>
          <a:p>
            <a:pPr lvl="2" eaLnBrk="1" hangingPunct="1"/>
            <a:r>
              <a:rPr lang="en-GB" altLang="en-US" sz="3200" dirty="0" smtClean="0"/>
              <a:t>aims to confirm theoretical predictions whether a specified set of constructs is influencing responses in a predicted way - CFA provides a way of confirming that the factor structure or model obtained in an EFA study is robust  </a:t>
            </a:r>
            <a:endParaRPr lang="en-AU" altLang="en-US" sz="3200" dirty="0" smtClean="0"/>
          </a:p>
        </p:txBody>
      </p:sp>
    </p:spTree>
    <p:extLst>
      <p:ext uri="{BB962C8B-B14F-4D97-AF65-F5344CB8AC3E}">
        <p14:creationId xmlns:p14="http://schemas.microsoft.com/office/powerpoint/2010/main" val="2410879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Dimension Reduction Methods: details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 y="1825625"/>
                <a:ext cx="11927840" cy="4351338"/>
              </a:xfrm>
            </p:spPr>
            <p:txBody>
              <a:bodyPr>
                <a:noAutofit/>
              </a:bodyPr>
              <a:lstStyle/>
              <a:p>
                <a:r>
                  <a:rPr lang="en-US" sz="2400" dirty="0" smtClean="0"/>
                  <a:t>Let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𝑀</m:t>
                        </m:r>
                      </m:sub>
                    </m:sSub>
                    <m:r>
                      <a:rPr lang="en-US" sz="2400" b="0" i="1" smtClean="0">
                        <a:latin typeface="Cambria Math" panose="02040503050406030204" pitchFamily="18" charset="0"/>
                      </a:rPr>
                      <m:t> </m:t>
                    </m:r>
                  </m:oMath>
                </a14:m>
                <a:r>
                  <a:rPr lang="en-US" sz="2400" dirty="0" smtClean="0"/>
                  <a:t>represent M &lt; p linear combinations of our </a:t>
                </a:r>
                <a:r>
                  <a:rPr lang="en-US" sz="2400" dirty="0"/>
                  <a:t>original p predictors. That is,</a:t>
                </a:r>
              </a:p>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𝑍</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𝑚𝑗</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𝑗</m:t>
                            </m:r>
                          </m:sub>
                        </m:sSub>
                      </m:e>
                    </m:nary>
                    <m:r>
                      <a:rPr lang="en-US" sz="2400" b="0" i="1" smtClean="0">
                        <a:latin typeface="Cambria Math" panose="02040503050406030204" pitchFamily="18" charset="0"/>
                      </a:rPr>
                      <m:t>   </m:t>
                    </m:r>
                    <m:r>
                      <a:rPr lang="en-US" sz="2400" b="0" i="1" smtClean="0">
                        <a:latin typeface="Cambria Math" panose="02040503050406030204" pitchFamily="18" charset="0"/>
                      </a:rPr>
                      <m:t>𝑓𝑜𝑟</m:t>
                    </m:r>
                    <m:r>
                      <a:rPr lang="en-US" sz="2400" b="0" i="1" smtClean="0">
                        <a:latin typeface="Cambria Math" panose="02040503050406030204" pitchFamily="18" charset="0"/>
                      </a:rPr>
                      <m:t> </m:t>
                    </m:r>
                    <m:r>
                      <a:rPr lang="en-US" sz="2400" b="0" i="1" smtClean="0">
                        <a:latin typeface="Cambria Math" panose="02040503050406030204" pitchFamily="18" charset="0"/>
                      </a:rPr>
                      <m:t>𝑠𝑜𝑚𝑒</m:t>
                    </m:r>
                    <m:r>
                      <a:rPr lang="en-US" sz="2400" b="0" i="1" smtClean="0">
                        <a:latin typeface="Cambria Math" panose="02040503050406030204" pitchFamily="18" charset="0"/>
                      </a:rPr>
                      <m:t> </m:t>
                    </m:r>
                    <m:r>
                      <a:rPr lang="en-US" sz="2400" b="0" i="1" smtClean="0">
                        <a:latin typeface="Cambria Math" panose="02040503050406030204" pitchFamily="18" charset="0"/>
                      </a:rPr>
                      <m:t>𝑐𝑜𝑛𝑠𝑡𝑎𝑛𝑡𝑠</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𝑚</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rPr>
                          <m:t>𝑚𝑝</m:t>
                        </m:r>
                      </m:sub>
                    </m:sSub>
                  </m:oMath>
                </a14:m>
                <a:r>
                  <a:rPr lang="en-US" sz="2400" dirty="0" smtClean="0"/>
                  <a:t>   (1)</a:t>
                </a:r>
              </a:p>
              <a:p>
                <a:pPr marL="0" indent="0">
                  <a:buNone/>
                </a:pPr>
                <a:endParaRPr lang="en-US" sz="2400" dirty="0"/>
              </a:p>
              <a:p>
                <a:r>
                  <a:rPr lang="en-US" sz="2400" dirty="0"/>
                  <a:t> We can then </a:t>
                </a:r>
                <a:r>
                  <a:rPr lang="en-US" sz="2400" dirty="0" smtClean="0"/>
                  <a:t>fit </a:t>
                </a:r>
                <a:r>
                  <a:rPr lang="en-US" sz="2400" dirty="0"/>
                  <a:t>the linear regression model</a:t>
                </a:r>
                <a:r>
                  <a:rPr lang="en-US" sz="2400" dirty="0" smtClean="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𝑚</m:t>
                        </m:r>
                        <m:r>
                          <a:rPr lang="en-US" sz="2400" b="0" i="1" smtClean="0">
                            <a:latin typeface="Cambria Math" panose="02040503050406030204" pitchFamily="18" charset="0"/>
                          </a:rPr>
                          <m:t>=1</m:t>
                        </m:r>
                      </m:sub>
                      <m:sup>
                        <m:r>
                          <a:rPr lang="en-US" sz="2400" b="0" i="1" smtClean="0">
                            <a:latin typeface="Cambria Math" panose="02040503050406030204" pitchFamily="18" charset="0"/>
                          </a:rPr>
                          <m:t>𝑀</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𝑚</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𝑖𝑚</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𝑖</m:t>
                            </m:r>
                          </m:sub>
                        </m:sSub>
                      </m:e>
                    </m:nary>
                  </m:oMath>
                </a14:m>
                <a:r>
                  <a:rPr lang="en-US" sz="2400" dirty="0" smtClean="0"/>
                  <a:t>   </a:t>
                </a:r>
                <a:r>
                  <a:rPr lang="en-US" sz="2400" dirty="0" err="1" smtClean="0"/>
                  <a:t>i</a:t>
                </a:r>
                <a:r>
                  <a:rPr lang="en-US" sz="2400" dirty="0" smtClean="0"/>
                  <a:t>=1,2,…,n  </a:t>
                </a:r>
                <a:r>
                  <a:rPr lang="en-US" sz="2400" dirty="0"/>
                  <a:t>(</a:t>
                </a:r>
                <a:r>
                  <a:rPr lang="en-US" sz="2400" dirty="0" smtClean="0"/>
                  <a:t>2) using </a:t>
                </a:r>
                <a:r>
                  <a:rPr lang="en-US" sz="2400" dirty="0"/>
                  <a:t>ordinary least squares.</a:t>
                </a:r>
              </a:p>
              <a:p>
                <a:r>
                  <a:rPr lang="en-US" sz="2400" dirty="0"/>
                  <a:t> Note that in model (2), the regression </a:t>
                </a:r>
                <a:r>
                  <a:rPr lang="en-US" sz="2400" dirty="0" smtClean="0"/>
                  <a:t>coefficients </a:t>
                </a:r>
                <a:r>
                  <a:rPr lang="en-US" sz="2400" dirty="0"/>
                  <a:t>are </a:t>
                </a:r>
                <a:r>
                  <a:rPr lang="en-US" sz="2400" dirty="0" smtClean="0"/>
                  <a:t>given by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rPr>
                          <m:t>𝑀</m:t>
                        </m:r>
                      </m:sub>
                    </m:sSub>
                  </m:oMath>
                </a14:m>
                <a:r>
                  <a:rPr lang="en-US" sz="2400" dirty="0" smtClean="0"/>
                  <a:t>. </a:t>
                </a:r>
                <a:r>
                  <a:rPr lang="en-US" sz="2400" dirty="0"/>
                  <a:t>If the constants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rPr>
                          <m:t>𝑚</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rPr>
                          <m:t>𝑚</m:t>
                        </m:r>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i="1">
                            <a:latin typeface="Cambria Math" panose="02040503050406030204" pitchFamily="18" charset="0"/>
                          </a:rPr>
                          <m:t>𝑚𝑝</m:t>
                        </m:r>
                      </m:sub>
                    </m:sSub>
                  </m:oMath>
                </a14:m>
                <a:r>
                  <a:rPr lang="en-US" sz="2400" dirty="0"/>
                  <a:t> are </a:t>
                </a:r>
                <a:r>
                  <a:rPr lang="en-US" sz="2400" dirty="0" smtClean="0"/>
                  <a:t>chosen wisely</a:t>
                </a:r>
                <a:r>
                  <a:rPr lang="en-US" sz="2400" dirty="0"/>
                  <a:t>, then such dimension reduction approaches can </a:t>
                </a:r>
                <a:r>
                  <a:rPr lang="en-US" sz="2400" dirty="0" smtClean="0"/>
                  <a:t>often outperform </a:t>
                </a:r>
                <a:r>
                  <a:rPr lang="en-US" sz="2400" dirty="0"/>
                  <a:t>OLS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 y="1825625"/>
                <a:ext cx="11927840" cy="4351338"/>
              </a:xfrm>
              <a:blipFill rotWithShape="0">
                <a:blip r:embed="rId2"/>
                <a:stretch>
                  <a:fillRect l="-664" t="-1961" r="-1022"/>
                </a:stretch>
              </a:blipFill>
            </p:spPr>
            <p:txBody>
              <a:bodyPr/>
              <a:lstStyle/>
              <a:p>
                <a:r>
                  <a:rPr lang="en-US">
                    <a:noFill/>
                  </a:rPr>
                  <a:t> </a:t>
                </a:r>
              </a:p>
            </p:txBody>
          </p:sp>
        </mc:Fallback>
      </mc:AlternateContent>
    </p:spTree>
    <p:extLst>
      <p:ext uri="{BB962C8B-B14F-4D97-AF65-F5344CB8AC3E}">
        <p14:creationId xmlns:p14="http://schemas.microsoft.com/office/powerpoint/2010/main" val="2439719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365125"/>
            <a:ext cx="10515600" cy="951611"/>
          </a:xfrm>
        </p:spPr>
        <p:txBody>
          <a:bodyPr/>
          <a:lstStyle/>
          <a:p>
            <a:pPr algn="ctr" eaLnBrk="1" hangingPunct="1"/>
            <a:r>
              <a:rPr lang="en-US" altLang="en-US" dirty="0" smtClean="0">
                <a:cs typeface="Times New Roman" panose="02020603050405020304" pitchFamily="18" charset="0"/>
              </a:rPr>
              <a:t> </a:t>
            </a:r>
            <a:r>
              <a:rPr lang="en-US" altLang="en-US" sz="3600" b="1" dirty="0">
                <a:solidFill>
                  <a:srgbClr val="FF0000"/>
                </a:solidFill>
                <a:cs typeface="Times New Roman" panose="02020603050405020304" pitchFamily="18" charset="0"/>
              </a:rPr>
              <a:t>CHARLES SPEARMAN AND LATENT MENTAL ABILITIES</a:t>
            </a:r>
            <a:endParaRPr lang="en-AU" altLang="en-US" sz="3600" b="1" dirty="0">
              <a:solidFill>
                <a:srgbClr val="FF0000"/>
              </a:solidFill>
              <a:cs typeface="Times New Roman" panose="02020603050405020304" pitchFamily="18" charset="0"/>
            </a:endParaRPr>
          </a:p>
        </p:txBody>
      </p:sp>
      <p:sp>
        <p:nvSpPr>
          <p:cNvPr id="7171" name="Rectangle 3"/>
          <p:cNvSpPr>
            <a:spLocks noGrp="1" noChangeArrowheads="1"/>
          </p:cNvSpPr>
          <p:nvPr>
            <p:ph type="body" idx="1"/>
          </p:nvPr>
        </p:nvSpPr>
        <p:spPr>
          <a:xfrm>
            <a:off x="248412" y="1316736"/>
            <a:ext cx="11695175" cy="5157787"/>
          </a:xfrm>
        </p:spPr>
        <p:txBody>
          <a:bodyPr/>
          <a:lstStyle/>
          <a:p>
            <a:pPr marL="609600" indent="-609600" algn="just">
              <a:buNone/>
            </a:pPr>
            <a:r>
              <a:rPr lang="en-AU" altLang="en-US" dirty="0" smtClean="0">
                <a:latin typeface="Times" panose="02020603050405020304" pitchFamily="18" charset="0"/>
                <a:sym typeface="Wingdings" panose="05000000000000000000" pitchFamily="2" charset="2"/>
              </a:rPr>
              <a:t>      </a:t>
            </a:r>
            <a:r>
              <a:rPr lang="en-AU" altLang="en-US" sz="3600" dirty="0" smtClean="0">
                <a:latin typeface="Times" panose="02020603050405020304" pitchFamily="18" charset="0"/>
                <a:sym typeface="Wingdings" panose="05000000000000000000" pitchFamily="2" charset="2"/>
              </a:rPr>
              <a:t>F</a:t>
            </a:r>
            <a:r>
              <a:rPr lang="en-US" altLang="en-US" sz="3600" dirty="0" smtClean="0">
                <a:cs typeface="Times New Roman" panose="02020603050405020304" pitchFamily="18" charset="0"/>
              </a:rPr>
              <a:t>actor analysis began with </a:t>
            </a:r>
            <a:r>
              <a:rPr lang="en-US" altLang="en-US" sz="3600" b="1" dirty="0" smtClean="0">
                <a:cs typeface="Times New Roman" panose="02020603050405020304" pitchFamily="18" charset="0"/>
              </a:rPr>
              <a:t>Spearman</a:t>
            </a:r>
            <a:r>
              <a:rPr lang="en-US" altLang="en-US" sz="3600" dirty="0" smtClean="0">
                <a:cs typeface="Times New Roman" panose="02020603050405020304" pitchFamily="18" charset="0"/>
              </a:rPr>
              <a:t> (1863-1945) who </a:t>
            </a:r>
            <a:r>
              <a:rPr lang="en-US" altLang="en-US" sz="3600" b="1" dirty="0" smtClean="0">
                <a:cs typeface="Times New Roman" panose="02020603050405020304" pitchFamily="18" charset="0"/>
              </a:rPr>
              <a:t>applied a set of 20 academic tests to estimate the intelligence of a group of children</a:t>
            </a:r>
            <a:r>
              <a:rPr lang="en-US" altLang="en-US" sz="3600" dirty="0" smtClean="0">
                <a:cs typeface="Times New Roman" panose="02020603050405020304" pitchFamily="18" charset="0"/>
              </a:rPr>
              <a:t>. </a:t>
            </a:r>
          </a:p>
          <a:p>
            <a:pPr marL="609600" indent="-609600" algn="just">
              <a:buNone/>
            </a:pPr>
            <a:r>
              <a:rPr lang="en-AU" altLang="en-US" sz="3600" dirty="0" smtClean="0">
                <a:latin typeface="Times" panose="02020603050405020304" pitchFamily="18" charset="0"/>
                <a:sym typeface="Wingdings" panose="05000000000000000000" pitchFamily="2" charset="2"/>
              </a:rPr>
              <a:t>      On </a:t>
            </a:r>
            <a:r>
              <a:rPr lang="en-US" altLang="en-US" sz="3600" dirty="0" smtClean="0">
                <a:cs typeface="Times New Roman" panose="02020603050405020304" pitchFamily="18" charset="0"/>
              </a:rPr>
              <a:t>calculating correlations between each of the individual tests he found that they were </a:t>
            </a:r>
            <a:r>
              <a:rPr lang="en-US" altLang="en-US" sz="3600" b="1" dirty="0" smtClean="0">
                <a:cs typeface="Times New Roman" panose="02020603050405020304" pitchFamily="18" charset="0"/>
              </a:rPr>
              <a:t>strongly correlated</a:t>
            </a:r>
            <a:r>
              <a:rPr lang="en-US" altLang="en-US" sz="3600" dirty="0" smtClean="0">
                <a:cs typeface="Times New Roman" panose="02020603050405020304" pitchFamily="18" charset="0"/>
              </a:rPr>
              <a:t> with one another. </a:t>
            </a:r>
          </a:p>
          <a:p>
            <a:pPr marL="609600" indent="-609600" algn="just">
              <a:buNone/>
            </a:pPr>
            <a:r>
              <a:rPr lang="en-AU" altLang="en-US" sz="3600" dirty="0" smtClean="0">
                <a:latin typeface="Times" panose="02020603050405020304" pitchFamily="18" charset="0"/>
                <a:sym typeface="Wingdings" panose="05000000000000000000" pitchFamily="2" charset="2"/>
              </a:rPr>
              <a:t>      </a:t>
            </a:r>
            <a:r>
              <a:rPr lang="en-US" altLang="en-US" sz="3600" dirty="0" smtClean="0">
                <a:cs typeface="Times New Roman" panose="02020603050405020304" pitchFamily="18" charset="0"/>
              </a:rPr>
              <a:t>Spearman therefore concluded that he </a:t>
            </a:r>
            <a:r>
              <a:rPr lang="en-US" altLang="en-US" sz="3600" b="1" dirty="0" smtClean="0">
                <a:cs typeface="Times New Roman" panose="02020603050405020304" pitchFamily="18" charset="0"/>
              </a:rPr>
              <a:t>wasn’t actually measuring 20 completely different things</a:t>
            </a:r>
            <a:r>
              <a:rPr lang="en-US" altLang="en-US" sz="3600" dirty="0" smtClean="0">
                <a:cs typeface="Times New Roman" panose="02020603050405020304" pitchFamily="18" charset="0"/>
              </a:rPr>
              <a:t>, rather measuring a much </a:t>
            </a:r>
            <a:r>
              <a:rPr lang="en-US" altLang="en-US" sz="3600" b="1" dirty="0" smtClean="0">
                <a:cs typeface="Times New Roman" panose="02020603050405020304" pitchFamily="18" charset="0"/>
              </a:rPr>
              <a:t>smaller number of underlying abilities</a:t>
            </a:r>
            <a:r>
              <a:rPr lang="en-US" altLang="en-US" sz="3600" dirty="0" smtClean="0">
                <a:cs typeface="Times New Roman" panose="02020603050405020304" pitchFamily="18" charset="0"/>
              </a:rPr>
              <a:t>. </a:t>
            </a:r>
          </a:p>
          <a:p>
            <a:pPr marL="609600" indent="-609600" algn="just">
              <a:buNone/>
            </a:pPr>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17788474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altLang="en-US" dirty="0" smtClean="0">
                <a:cs typeface="Times New Roman" panose="02020603050405020304" pitchFamily="18" charset="0"/>
              </a:rPr>
              <a:t> </a:t>
            </a:r>
            <a:r>
              <a:rPr lang="en-US" altLang="en-US" dirty="0" smtClean="0">
                <a:solidFill>
                  <a:srgbClr val="FF0000"/>
                </a:solidFill>
                <a:cs typeface="Times New Roman" panose="02020603050405020304" pitchFamily="18" charset="0"/>
              </a:rPr>
              <a:t>CHARLES SPEARMAN AND LATENT MENTAL ABILITIES</a:t>
            </a:r>
            <a:endParaRPr lang="en-AU" altLang="en-US" dirty="0" smtClean="0">
              <a:solidFill>
                <a:srgbClr val="FF0000"/>
              </a:solidFill>
              <a:cs typeface="Times New Roman" panose="02020603050405020304" pitchFamily="18" charset="0"/>
            </a:endParaRPr>
          </a:p>
        </p:txBody>
      </p:sp>
      <p:sp>
        <p:nvSpPr>
          <p:cNvPr id="8195" name="Rectangle 3"/>
          <p:cNvSpPr>
            <a:spLocks noGrp="1" noChangeArrowheads="1"/>
          </p:cNvSpPr>
          <p:nvPr>
            <p:ph type="body" idx="1"/>
          </p:nvPr>
        </p:nvSpPr>
        <p:spPr>
          <a:xfrm>
            <a:off x="253647" y="1697453"/>
            <a:ext cx="11631168" cy="4941887"/>
          </a:xfrm>
        </p:spPr>
        <p:txBody>
          <a:bodyPr/>
          <a:lstStyle/>
          <a:p>
            <a:pPr marL="609600" indent="-609600" algn="just">
              <a:lnSpc>
                <a:spcPct val="80000"/>
              </a:lnSpc>
              <a:buNone/>
            </a:pPr>
            <a:r>
              <a:rPr lang="en-US" altLang="en-US" sz="2000" dirty="0">
                <a:cs typeface="Times New Roman" panose="02020603050405020304" pitchFamily="18" charset="0"/>
              </a:rPr>
              <a:t>     </a:t>
            </a:r>
            <a:r>
              <a:rPr lang="en-US" altLang="en-US" dirty="0">
                <a:cs typeface="Times New Roman" panose="02020603050405020304" pitchFamily="18" charset="0"/>
              </a:rPr>
              <a:t>The </a:t>
            </a:r>
            <a:r>
              <a:rPr lang="en-US" altLang="en-US" b="1" dirty="0">
                <a:cs typeface="Times New Roman" panose="02020603050405020304" pitchFamily="18" charset="0"/>
              </a:rPr>
              <a:t>test scores were all correlated </a:t>
            </a:r>
            <a:r>
              <a:rPr lang="en-US" altLang="en-US" dirty="0">
                <a:cs typeface="Times New Roman" panose="02020603050405020304" pitchFamily="18" charset="0"/>
              </a:rPr>
              <a:t>because there were </a:t>
            </a:r>
            <a:r>
              <a:rPr lang="en-US" altLang="en-US" b="1" dirty="0">
                <a:cs typeface="Times New Roman" panose="02020603050405020304" pitchFamily="18" charset="0"/>
              </a:rPr>
              <a:t>intellectual abilities common to all the tests.</a:t>
            </a:r>
            <a:r>
              <a:rPr lang="en-US" altLang="en-US" dirty="0">
                <a:cs typeface="Times New Roman" panose="02020603050405020304" pitchFamily="18" charset="0"/>
              </a:rPr>
              <a:t> </a:t>
            </a:r>
          </a:p>
          <a:p>
            <a:pPr marL="609600" indent="-609600" algn="just">
              <a:lnSpc>
                <a:spcPct val="80000"/>
              </a:lnSpc>
              <a:buNone/>
            </a:pPr>
            <a:endParaRPr lang="en-US" altLang="en-US" dirty="0">
              <a:cs typeface="Times New Roman" panose="02020603050405020304" pitchFamily="18" charset="0"/>
            </a:endParaRPr>
          </a:p>
          <a:p>
            <a:pPr marL="609600" indent="-609600" algn="just">
              <a:lnSpc>
                <a:spcPct val="80000"/>
              </a:lnSpc>
              <a:buNone/>
            </a:pPr>
            <a:r>
              <a:rPr lang="en-US" altLang="en-US" dirty="0">
                <a:cs typeface="Times New Roman" panose="02020603050405020304" pitchFamily="18" charset="0"/>
              </a:rPr>
              <a:t>Two options existed: </a:t>
            </a:r>
          </a:p>
          <a:p>
            <a:pPr marL="609600" indent="-609600" algn="just">
              <a:lnSpc>
                <a:spcPct val="80000"/>
              </a:lnSpc>
              <a:buNone/>
            </a:pPr>
            <a:r>
              <a:rPr lang="en-US" altLang="en-US" dirty="0">
                <a:cs typeface="Times New Roman" panose="02020603050405020304" pitchFamily="18" charset="0"/>
              </a:rPr>
              <a:t>      1.	The strong positive correlations reflected a </a:t>
            </a:r>
            <a:r>
              <a:rPr lang="en-US" altLang="en-US" b="1" dirty="0" smtClean="0">
                <a:cs typeface="Times New Roman" panose="02020603050405020304" pitchFamily="18" charset="0"/>
              </a:rPr>
              <a:t>single underlying </a:t>
            </a:r>
            <a:r>
              <a:rPr lang="en-US" altLang="en-US" dirty="0">
                <a:cs typeface="Times New Roman" panose="02020603050405020304" pitchFamily="18" charset="0"/>
              </a:rPr>
              <a:t>general </a:t>
            </a:r>
            <a:r>
              <a:rPr lang="en-US" altLang="en-US" b="1" dirty="0">
                <a:cs typeface="Times New Roman" panose="02020603050405020304" pitchFamily="18" charset="0"/>
              </a:rPr>
              <a:t>factor</a:t>
            </a:r>
            <a:r>
              <a:rPr lang="en-US" altLang="en-US" dirty="0">
                <a:cs typeface="Times New Roman" panose="02020603050405020304" pitchFamily="18" charset="0"/>
              </a:rPr>
              <a:t> (a general intelligence) </a:t>
            </a:r>
            <a:r>
              <a:rPr lang="en-US" altLang="en-US" dirty="0" smtClean="0">
                <a:cs typeface="Times New Roman" panose="02020603050405020304" pitchFamily="18" charset="0"/>
              </a:rPr>
              <a:t>along with </a:t>
            </a:r>
            <a:r>
              <a:rPr lang="en-US" altLang="en-US" dirty="0">
                <a:cs typeface="Times New Roman" panose="02020603050405020304" pitchFamily="18" charset="0"/>
              </a:rPr>
              <a:t>a specific aptitude for each individual test, or</a:t>
            </a:r>
          </a:p>
          <a:p>
            <a:pPr marL="1371600" lvl="2" indent="-457200" algn="just">
              <a:lnSpc>
                <a:spcPct val="80000"/>
              </a:lnSpc>
              <a:buNone/>
            </a:pPr>
            <a:r>
              <a:rPr lang="en-US" altLang="en-US" sz="2800" dirty="0">
                <a:cs typeface="Times New Roman" panose="02020603050405020304" pitchFamily="18" charset="0"/>
              </a:rPr>
              <a:t> </a:t>
            </a:r>
          </a:p>
          <a:p>
            <a:pPr marL="990600" lvl="1" indent="-533400" algn="just">
              <a:lnSpc>
                <a:spcPct val="80000"/>
              </a:lnSpc>
              <a:buNone/>
            </a:pPr>
            <a:r>
              <a:rPr lang="en-US" altLang="en-US" sz="2800" dirty="0">
                <a:cs typeface="Times New Roman" panose="02020603050405020304" pitchFamily="18" charset="0"/>
              </a:rPr>
              <a:t> 2. The positive correlations reflected the </a:t>
            </a:r>
            <a:r>
              <a:rPr lang="en-US" altLang="en-US" sz="2800" b="1" dirty="0">
                <a:cs typeface="Times New Roman" panose="02020603050405020304" pitchFamily="18" charset="0"/>
              </a:rPr>
              <a:t>existence of a small set of underlying abilities</a:t>
            </a:r>
            <a:r>
              <a:rPr lang="en-US" altLang="en-US" sz="2800" dirty="0">
                <a:cs typeface="Times New Roman" panose="02020603050405020304" pitchFamily="18" charset="0"/>
              </a:rPr>
              <a:t>. And so the mind could be seen as comprising a small set of separate “compartments” for arithmetic, verbal ability, spatial ability,  etc.</a:t>
            </a:r>
          </a:p>
        </p:txBody>
      </p:sp>
    </p:spTree>
    <p:extLst>
      <p:ext uri="{BB962C8B-B14F-4D97-AF65-F5344CB8AC3E}">
        <p14:creationId xmlns:p14="http://schemas.microsoft.com/office/powerpoint/2010/main" val="2883202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US" altLang="en-US" dirty="0" smtClean="0">
                <a:cs typeface="Times New Roman" panose="02020603050405020304" pitchFamily="18" charset="0"/>
              </a:rPr>
              <a:t> </a:t>
            </a:r>
            <a:r>
              <a:rPr lang="en-US" altLang="en-US" b="1" dirty="0" smtClean="0">
                <a:solidFill>
                  <a:srgbClr val="FF0000"/>
                </a:solidFill>
                <a:cs typeface="Times New Roman" panose="02020603050405020304" pitchFamily="18" charset="0"/>
              </a:rPr>
              <a:t>CHARLES SPEARMAN AND LATENT MENTAL ABILITIES</a:t>
            </a:r>
            <a:endParaRPr lang="en-AU" altLang="en-US" b="1" dirty="0" smtClean="0">
              <a:solidFill>
                <a:srgbClr val="FF0000"/>
              </a:solidFill>
              <a:cs typeface="Times New Roman" panose="02020603050405020304" pitchFamily="18" charset="0"/>
            </a:endParaRPr>
          </a:p>
        </p:txBody>
      </p:sp>
      <p:sp>
        <p:nvSpPr>
          <p:cNvPr id="9219" name="Rectangle 3"/>
          <p:cNvSpPr>
            <a:spLocks noGrp="1" noChangeArrowheads="1"/>
          </p:cNvSpPr>
          <p:nvPr>
            <p:ph type="body" idx="1"/>
          </p:nvPr>
        </p:nvSpPr>
        <p:spPr>
          <a:xfrm>
            <a:off x="338328" y="1989138"/>
            <a:ext cx="11603736" cy="4100766"/>
          </a:xfrm>
        </p:spPr>
        <p:txBody>
          <a:bodyPr>
            <a:normAutofit/>
          </a:bodyPr>
          <a:lstStyle/>
          <a:p>
            <a:pPr marL="609600" indent="-609600" algn="just">
              <a:buNone/>
            </a:pPr>
            <a:r>
              <a:rPr lang="en-US" altLang="en-US" dirty="0">
                <a:cs typeface="Times New Roman" panose="02020603050405020304" pitchFamily="18" charset="0"/>
              </a:rPr>
              <a:t>      </a:t>
            </a:r>
            <a:r>
              <a:rPr lang="en-US" altLang="en-US" sz="3200" dirty="0">
                <a:cs typeface="Times New Roman" panose="02020603050405020304" pitchFamily="18" charset="0"/>
              </a:rPr>
              <a:t>Spearman opted for the first option, with performance on a single test to be the product of 2 things  (</a:t>
            </a:r>
            <a:r>
              <a:rPr lang="en-US" altLang="en-US" sz="3200" dirty="0" err="1">
                <a:cs typeface="Times New Roman" panose="02020603050405020304" pitchFamily="18" charset="0"/>
              </a:rPr>
              <a:t>i</a:t>
            </a:r>
            <a:r>
              <a:rPr lang="en-US" altLang="en-US" sz="3200" dirty="0">
                <a:cs typeface="Times New Roman" panose="02020603050405020304" pitchFamily="18" charset="0"/>
              </a:rPr>
              <a:t>). </a:t>
            </a:r>
            <a:r>
              <a:rPr lang="en-US" altLang="en-US" sz="3200" b="1" dirty="0">
                <a:cs typeface="Times New Roman" panose="02020603050405020304" pitchFamily="18" charset="0"/>
              </a:rPr>
              <a:t>underlying general intelligence</a:t>
            </a:r>
            <a:r>
              <a:rPr lang="en-US" altLang="en-US" sz="3200" dirty="0">
                <a:cs typeface="Times New Roman" panose="02020603050405020304" pitchFamily="18" charset="0"/>
              </a:rPr>
              <a:t>, plus (ii). </a:t>
            </a:r>
            <a:r>
              <a:rPr lang="en-US" altLang="en-US" sz="3200" b="1" dirty="0">
                <a:cs typeface="Times New Roman" panose="02020603050405020304" pitchFamily="18" charset="0"/>
              </a:rPr>
              <a:t>specific ability for that test</a:t>
            </a:r>
            <a:r>
              <a:rPr lang="en-US" altLang="en-US" sz="3200" dirty="0">
                <a:cs typeface="Times New Roman" panose="02020603050405020304" pitchFamily="18" charset="0"/>
              </a:rPr>
              <a:t>. </a:t>
            </a:r>
          </a:p>
          <a:p>
            <a:pPr marL="609600" indent="-609600" algn="just">
              <a:buNone/>
            </a:pPr>
            <a:endParaRPr lang="en-US" altLang="en-US" sz="3200" dirty="0">
              <a:cs typeface="Times New Roman" panose="02020603050405020304" pitchFamily="18" charset="0"/>
            </a:endParaRPr>
          </a:p>
          <a:p>
            <a:pPr marL="609600" indent="-609600" algn="just">
              <a:buNone/>
            </a:pPr>
            <a:r>
              <a:rPr lang="en-US" altLang="en-US" sz="3200" dirty="0">
                <a:cs typeface="Times New Roman" panose="02020603050405020304" pitchFamily="18" charset="0"/>
              </a:rPr>
              <a:t>      Today we accept the notion that </a:t>
            </a:r>
            <a:r>
              <a:rPr lang="en-US" altLang="en-US" sz="3200" b="1" dirty="0">
                <a:cs typeface="Times New Roman" panose="02020603050405020304" pitchFamily="18" charset="0"/>
              </a:rPr>
              <a:t>there exists a small number of underlying mental abilities that explains performance across a range of academic tests. </a:t>
            </a:r>
          </a:p>
          <a:p>
            <a:pPr marL="609600" indent="-609600" algn="just">
              <a:buNone/>
            </a:pPr>
            <a:endParaRPr lang="en-US" altLang="en-US" sz="2400" dirty="0">
              <a:cs typeface="Times New Roman" panose="02020603050405020304" pitchFamily="18" charset="0"/>
            </a:endParaRPr>
          </a:p>
          <a:p>
            <a:pPr marL="609600" indent="-609600" algn="just">
              <a:buNone/>
            </a:pPr>
            <a:endParaRPr lang="en-US" altLang="en-US" sz="2400" dirty="0">
              <a:cs typeface="Times New Roman" panose="02020603050405020304" pitchFamily="18" charset="0"/>
            </a:endParaRPr>
          </a:p>
        </p:txBody>
      </p:sp>
    </p:spTree>
    <p:extLst>
      <p:ext uri="{BB962C8B-B14F-4D97-AF65-F5344CB8AC3E}">
        <p14:creationId xmlns:p14="http://schemas.microsoft.com/office/powerpoint/2010/main" val="3211070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altLang="en-US" b="1" dirty="0" smtClean="0">
                <a:solidFill>
                  <a:srgbClr val="FF0000"/>
                </a:solidFill>
              </a:rPr>
              <a:t>PERSONALITY FACTORS</a:t>
            </a:r>
          </a:p>
        </p:txBody>
      </p:sp>
      <p:sp>
        <p:nvSpPr>
          <p:cNvPr id="10243" name="Rectangle 3"/>
          <p:cNvSpPr>
            <a:spLocks noGrp="1" noChangeArrowheads="1"/>
          </p:cNvSpPr>
          <p:nvPr>
            <p:ph type="body" idx="1"/>
          </p:nvPr>
        </p:nvSpPr>
        <p:spPr>
          <a:xfrm>
            <a:off x="310896" y="2205039"/>
            <a:ext cx="11603736" cy="3921125"/>
          </a:xfrm>
        </p:spPr>
        <p:txBody>
          <a:bodyPr>
            <a:normAutofit/>
          </a:bodyPr>
          <a:lstStyle/>
          <a:p>
            <a:pPr eaLnBrk="1" hangingPunct="1"/>
            <a:r>
              <a:rPr lang="en-US" altLang="en-US" sz="3600" dirty="0" smtClean="0"/>
              <a:t>In a similar way </a:t>
            </a:r>
            <a:r>
              <a:rPr lang="en-US" altLang="en-US" sz="3600" b="1" dirty="0" smtClean="0"/>
              <a:t>Cattell</a:t>
            </a:r>
            <a:r>
              <a:rPr lang="en-US" altLang="en-US" sz="3600" dirty="0" smtClean="0"/>
              <a:t> and </a:t>
            </a:r>
            <a:r>
              <a:rPr lang="en-US" altLang="en-US" sz="3600" b="1" dirty="0" smtClean="0"/>
              <a:t>Eysenck</a:t>
            </a:r>
            <a:r>
              <a:rPr lang="en-US" altLang="en-US" sz="3600" dirty="0" smtClean="0"/>
              <a:t> determined the basic </a:t>
            </a:r>
            <a:r>
              <a:rPr lang="en-US" altLang="en-US" sz="3600" b="1" dirty="0" smtClean="0"/>
              <a:t>underlying personality factors </a:t>
            </a:r>
            <a:r>
              <a:rPr lang="en-US" altLang="en-US" sz="3600" dirty="0" smtClean="0"/>
              <a:t>that underlie a huge variety of personality descriptors using factor analysis e.g. introversion-extraversion, neuroticism etc. are the superordinate personality dimensions</a:t>
            </a:r>
          </a:p>
        </p:txBody>
      </p:sp>
    </p:spTree>
    <p:extLst>
      <p:ext uri="{BB962C8B-B14F-4D97-AF65-F5344CB8AC3E}">
        <p14:creationId xmlns:p14="http://schemas.microsoft.com/office/powerpoint/2010/main" val="1235630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media.aws.iaaf.org/media/LargeL/0902b80b-7d60-42b1-939a-8c58ca90554f.jpg?v=1618360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23" y="3399666"/>
            <a:ext cx="3399849" cy="226656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3.bp.blogspot.com/-9ZMjZKqFASI/UEoj5wP7DqI/AAAAAAAAAAk/Xxk15yMy7Ms/s1600/ChessStartingPosi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622" y="916241"/>
            <a:ext cx="3399849" cy="22609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www.learn-sudoku.com/images/sample_puzzle_half.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3113" y="3399666"/>
            <a:ext cx="3251880" cy="226656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www.wired.com/playbook/wp-content/uploads/2012/09/AP11091102014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02084" y="916240"/>
            <a:ext cx="3202909" cy="2260901"/>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tp://www.emblibrary.com/EL/Product_images/C839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0606" y="916240"/>
            <a:ext cx="3594538" cy="2260902"/>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tp://i.dailymail.co.uk/i/pix/2013/10/23/article-2474596-1468D22A000005DC-677_634x415.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0607" y="3399666"/>
            <a:ext cx="3594538" cy="22665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24303" y="441434"/>
            <a:ext cx="8050925" cy="369332"/>
          </a:xfrm>
          <a:prstGeom prst="rect">
            <a:avLst/>
          </a:prstGeom>
          <a:noFill/>
        </p:spPr>
        <p:txBody>
          <a:bodyPr wrap="square" rtlCol="0">
            <a:spAutoFit/>
          </a:bodyPr>
          <a:lstStyle/>
          <a:p>
            <a:r>
              <a:rPr lang="en-US" dirty="0" smtClean="0"/>
              <a:t>Chess                                               Hammer Throw                                          Bridge</a:t>
            </a:r>
            <a:endParaRPr lang="en-US" dirty="0"/>
          </a:p>
        </p:txBody>
      </p:sp>
      <p:sp>
        <p:nvSpPr>
          <p:cNvPr id="9" name="TextBox 8"/>
          <p:cNvSpPr txBox="1"/>
          <p:nvPr/>
        </p:nvSpPr>
        <p:spPr>
          <a:xfrm>
            <a:off x="1213944" y="5888755"/>
            <a:ext cx="8050925" cy="369332"/>
          </a:xfrm>
          <a:prstGeom prst="rect">
            <a:avLst/>
          </a:prstGeom>
          <a:noFill/>
        </p:spPr>
        <p:txBody>
          <a:bodyPr wrap="square" rtlCol="0">
            <a:spAutoFit/>
          </a:bodyPr>
          <a:lstStyle/>
          <a:p>
            <a:r>
              <a:rPr lang="en-US" dirty="0" smtClean="0"/>
              <a:t>   Shot Put                                           Sudoku                                                  Discus</a:t>
            </a:r>
            <a:endParaRPr lang="en-US" dirty="0"/>
          </a:p>
        </p:txBody>
      </p:sp>
    </p:spTree>
    <p:extLst>
      <p:ext uri="{BB962C8B-B14F-4D97-AF65-F5344CB8AC3E}">
        <p14:creationId xmlns:p14="http://schemas.microsoft.com/office/powerpoint/2010/main" val="1444657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ctr" eaLnBrk="1" hangingPunct="1"/>
            <a:r>
              <a:rPr lang="en-GB" altLang="en-US" sz="3600" b="1" dirty="0">
                <a:solidFill>
                  <a:srgbClr val="FF0000"/>
                </a:solidFill>
              </a:rPr>
              <a:t>EXAMPLE OF CORRELATION MATRIX REVEALING UNDERLYING FACTORS</a:t>
            </a:r>
            <a:endParaRPr lang="en-AU" altLang="en-US" sz="3600" b="1" dirty="0">
              <a:solidFill>
                <a:srgbClr val="FF0000"/>
              </a:solidFill>
            </a:endParaRPr>
          </a:p>
        </p:txBody>
      </p:sp>
      <p:graphicFrame>
        <p:nvGraphicFramePr>
          <p:cNvPr id="10570" name="Group 330"/>
          <p:cNvGraphicFramePr>
            <a:graphicFrameLocks noGrp="1"/>
          </p:cNvGraphicFramePr>
          <p:nvPr/>
        </p:nvGraphicFramePr>
        <p:xfrm>
          <a:off x="1992313" y="2276475"/>
          <a:ext cx="8280400" cy="4165602"/>
        </p:xfrm>
        <a:graphic>
          <a:graphicData uri="http://schemas.openxmlformats.org/drawingml/2006/table">
            <a:tbl>
              <a:tblPr/>
              <a:tblGrid>
                <a:gridCol w="2063750"/>
                <a:gridCol w="1035050"/>
                <a:gridCol w="1036637"/>
                <a:gridCol w="1035050"/>
                <a:gridCol w="949325"/>
                <a:gridCol w="1122363"/>
                <a:gridCol w="1038225"/>
              </a:tblGrid>
              <a:tr h="901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
                      </a:r>
                      <a:br>
                        <a:rPr kumimoji="0" lang="en-GB" sz="2000" b="0" i="0" u="none" strike="noStrike" cap="none" normalizeH="0" baseline="0" smtClean="0">
                          <a:ln>
                            <a:noFill/>
                          </a:ln>
                          <a:solidFill>
                            <a:schemeClr val="tx1"/>
                          </a:solidFill>
                          <a:effectLst/>
                          <a:latin typeface="Times New Roman" pitchFamily="18" charset="0"/>
                          <a:cs typeface="Times New Roman" pitchFamily="18" charset="0"/>
                        </a:rPr>
                      </a:br>
                      <a:endParaRPr kumimoji="0" lang="en-AU"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Chess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Bridge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Sudoku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Discus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Hammer Throw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Shot Put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Chess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0.89</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0.85</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Bridge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0.89</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0.80</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Sudoku</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0.85</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New Roman" pitchFamily="18" charset="0"/>
                          <a:cs typeface="Times New Roman" pitchFamily="18" charset="0"/>
                        </a:rPr>
                        <a:t>0.80</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Discus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1" u="none" strike="noStrike" cap="none" normalizeH="0" baseline="0" smtClean="0">
                          <a:ln>
                            <a:noFill/>
                          </a:ln>
                          <a:solidFill>
                            <a:schemeClr val="tx1"/>
                          </a:solidFill>
                          <a:effectLst/>
                          <a:latin typeface="Times New Roman" pitchFamily="18" charset="0"/>
                          <a:cs typeface="Times New Roman" pitchFamily="18" charset="0"/>
                        </a:rPr>
                        <a:t>0.76</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1" u="none" strike="noStrike" cap="none" normalizeH="0" baseline="0" smtClean="0">
                          <a:ln>
                            <a:noFill/>
                          </a:ln>
                          <a:solidFill>
                            <a:schemeClr val="tx1"/>
                          </a:solidFill>
                          <a:effectLst/>
                          <a:latin typeface="Times New Roman" pitchFamily="18" charset="0"/>
                          <a:cs typeface="Times New Roman" pitchFamily="18" charset="0"/>
                        </a:rPr>
                        <a:t>0.71</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Hammer Throw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1" u="none" strike="noStrike" cap="none" normalizeH="0" baseline="0" smtClean="0">
                          <a:ln>
                            <a:noFill/>
                          </a:ln>
                          <a:solidFill>
                            <a:schemeClr val="tx1"/>
                          </a:solidFill>
                          <a:effectLst/>
                          <a:latin typeface="Times New Roman" pitchFamily="18" charset="0"/>
                          <a:cs typeface="Times New Roman" pitchFamily="18" charset="0"/>
                        </a:rPr>
                        <a:t>0.76</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1" u="none" strike="noStrike" cap="none" normalizeH="0" baseline="0" smtClean="0">
                          <a:ln>
                            <a:noFill/>
                          </a:ln>
                          <a:solidFill>
                            <a:schemeClr val="tx1"/>
                          </a:solidFill>
                          <a:effectLst/>
                          <a:latin typeface="Times New Roman" pitchFamily="18" charset="0"/>
                          <a:cs typeface="Times New Roman" pitchFamily="18" charset="0"/>
                        </a:rPr>
                        <a:t>0.85</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Shot Put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New Roman" pitchFamily="18" charset="0"/>
                          <a:cs typeface="Times New Roman" pitchFamily="18" charset="0"/>
                        </a:rPr>
                        <a:t>0.02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1" u="none" strike="noStrike" cap="none" normalizeH="0" baseline="0" smtClean="0">
                          <a:ln>
                            <a:noFill/>
                          </a:ln>
                          <a:solidFill>
                            <a:schemeClr val="tx1"/>
                          </a:solidFill>
                          <a:effectLst/>
                          <a:latin typeface="Times New Roman" pitchFamily="18" charset="0"/>
                          <a:cs typeface="Times New Roman" pitchFamily="18" charset="0"/>
                        </a:rPr>
                        <a:t>0.71</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1" i="1" u="none" strike="noStrike" cap="none" normalizeH="0" baseline="0" smtClean="0">
                          <a:ln>
                            <a:noFill/>
                          </a:ln>
                          <a:solidFill>
                            <a:schemeClr val="tx1"/>
                          </a:solidFill>
                          <a:effectLst/>
                          <a:latin typeface="Times New Roman" pitchFamily="18" charset="0"/>
                          <a:cs typeface="Times New Roman" pitchFamily="18" charset="0"/>
                        </a:rPr>
                        <a:t>0.85</a:t>
                      </a:r>
                      <a:endParaRPr kumimoji="0" lang="en-GB" sz="20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Times New Roman" pitchFamily="18" charset="0"/>
                          <a:cs typeface="Times New Roman" pitchFamily="18" charset="0"/>
                        </a:rPr>
                        <a:t>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Oval 1"/>
          <p:cNvSpPr/>
          <p:nvPr/>
        </p:nvSpPr>
        <p:spPr>
          <a:xfrm>
            <a:off x="3721608" y="2962656"/>
            <a:ext cx="3319272" cy="195681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976871" y="4562856"/>
            <a:ext cx="3295841" cy="21122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41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ctr" eaLnBrk="1" hangingPunct="1"/>
            <a:r>
              <a:rPr lang="en-AU" altLang="en-US" sz="4000" b="1" dirty="0">
                <a:solidFill>
                  <a:srgbClr val="FF0000"/>
                </a:solidFill>
              </a:rPr>
              <a:t>INTERPRETATION OF THE CORRELATION MATRIX</a:t>
            </a:r>
          </a:p>
        </p:txBody>
      </p:sp>
      <p:sp>
        <p:nvSpPr>
          <p:cNvPr id="12291" name="Rectangle 3"/>
          <p:cNvSpPr>
            <a:spLocks noGrp="1" noChangeArrowheads="1"/>
          </p:cNvSpPr>
          <p:nvPr>
            <p:ph type="body" idx="1"/>
          </p:nvPr>
        </p:nvSpPr>
        <p:spPr>
          <a:xfrm>
            <a:off x="292608" y="1844676"/>
            <a:ext cx="11603736" cy="4824413"/>
          </a:xfrm>
        </p:spPr>
        <p:txBody>
          <a:bodyPr/>
          <a:lstStyle/>
          <a:p>
            <a:pPr eaLnBrk="1" hangingPunct="1">
              <a:lnSpc>
                <a:spcPct val="90000"/>
              </a:lnSpc>
            </a:pPr>
            <a:r>
              <a:rPr lang="en-AU" altLang="en-US" dirty="0"/>
              <a:t>Notice the pattern of correlations and factor loadings in the tables above. </a:t>
            </a:r>
          </a:p>
          <a:p>
            <a:pPr eaLnBrk="1" hangingPunct="1">
              <a:lnSpc>
                <a:spcPct val="90000"/>
              </a:lnSpc>
            </a:pPr>
            <a:r>
              <a:rPr lang="en-AU" altLang="en-US" dirty="0"/>
              <a:t>Chess, Bridge and </a:t>
            </a:r>
            <a:r>
              <a:rPr lang="en-AU" altLang="en-US" dirty="0" err="1"/>
              <a:t>Sodoku</a:t>
            </a:r>
            <a:r>
              <a:rPr lang="en-AU" altLang="en-US" dirty="0"/>
              <a:t> are highly related while Discus, Hammer and Shot form another highly correlated group.</a:t>
            </a:r>
          </a:p>
          <a:p>
            <a:pPr eaLnBrk="1" hangingPunct="1">
              <a:lnSpc>
                <a:spcPct val="90000"/>
              </a:lnSpc>
            </a:pPr>
            <a:r>
              <a:rPr lang="en-AU" altLang="en-US" dirty="0"/>
              <a:t>Members of one grouping have minimum relationships  (random r close to zero) with members of the other.</a:t>
            </a:r>
          </a:p>
          <a:p>
            <a:pPr eaLnBrk="1" hangingPunct="1">
              <a:lnSpc>
                <a:spcPct val="90000"/>
              </a:lnSpc>
            </a:pPr>
            <a:r>
              <a:rPr lang="en-AU" altLang="en-US" dirty="0"/>
              <a:t>Therefore two underlying factors are evident – perhaps we could name them as </a:t>
            </a:r>
            <a:r>
              <a:rPr lang="en-AU" altLang="en-US" b="1" dirty="0"/>
              <a:t>logical thinking</a:t>
            </a:r>
            <a:r>
              <a:rPr lang="en-AU" altLang="en-US" dirty="0"/>
              <a:t> and </a:t>
            </a:r>
            <a:r>
              <a:rPr lang="en-AU" altLang="en-US" b="1" dirty="0"/>
              <a:t>physical strength</a:t>
            </a:r>
            <a:r>
              <a:rPr lang="en-AU" altLang="en-US" dirty="0"/>
              <a:t>. </a:t>
            </a:r>
          </a:p>
          <a:p>
            <a:pPr eaLnBrk="1" hangingPunct="1">
              <a:lnSpc>
                <a:spcPct val="90000"/>
              </a:lnSpc>
              <a:buFontTx/>
              <a:buNone/>
            </a:pPr>
            <a:endParaRPr lang="en-AU" altLang="en-US" dirty="0"/>
          </a:p>
        </p:txBody>
      </p:sp>
      <p:sp>
        <p:nvSpPr>
          <p:cNvPr id="2" name="Rectangle 1"/>
          <p:cNvSpPr/>
          <p:nvPr/>
        </p:nvSpPr>
        <p:spPr>
          <a:xfrm>
            <a:off x="953729" y="4601497"/>
            <a:ext cx="2330245" cy="373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45095" y="4601497"/>
            <a:ext cx="2504866" cy="373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79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ctr" eaLnBrk="1" hangingPunct="1"/>
            <a:r>
              <a:rPr lang="en-GB" altLang="en-US" dirty="0" smtClean="0">
                <a:solidFill>
                  <a:srgbClr val="FF0000"/>
                </a:solidFill>
              </a:rPr>
              <a:t>SELECTING THE FACTORS</a:t>
            </a:r>
          </a:p>
        </p:txBody>
      </p:sp>
      <p:sp>
        <p:nvSpPr>
          <p:cNvPr id="13315" name="Rectangle 3"/>
          <p:cNvSpPr>
            <a:spLocks noGrp="1" noChangeArrowheads="1"/>
          </p:cNvSpPr>
          <p:nvPr>
            <p:ph type="body" idx="1"/>
          </p:nvPr>
        </p:nvSpPr>
        <p:spPr>
          <a:xfrm>
            <a:off x="367862" y="1412876"/>
            <a:ext cx="11571890" cy="4872309"/>
          </a:xfrm>
        </p:spPr>
        <p:txBody>
          <a:bodyPr>
            <a:noAutofit/>
          </a:bodyPr>
          <a:lstStyle/>
          <a:p>
            <a:pPr eaLnBrk="1" hangingPunct="1"/>
            <a:r>
              <a:rPr lang="en-GB" altLang="en-US" sz="3200" b="1" dirty="0" smtClean="0"/>
              <a:t>Kaiser’s rule</a:t>
            </a:r>
            <a:r>
              <a:rPr lang="en-GB" altLang="en-US" sz="3200" dirty="0" smtClean="0"/>
              <a:t>:</a:t>
            </a:r>
            <a:r>
              <a:rPr lang="en-US" altLang="en-US" sz="3200" dirty="0" smtClean="0"/>
              <a:t> </a:t>
            </a:r>
            <a:endParaRPr lang="en-GB" altLang="en-US" sz="3200" dirty="0" smtClean="0"/>
          </a:p>
          <a:p>
            <a:pPr lvl="1" eaLnBrk="1" hangingPunct="1"/>
            <a:r>
              <a:rPr lang="en-GB" altLang="en-US" sz="3200" dirty="0" smtClean="0"/>
              <a:t>choose  factors with </a:t>
            </a:r>
            <a:r>
              <a:rPr lang="en-GB" altLang="en-US" sz="3200" b="1" dirty="0" smtClean="0">
                <a:solidFill>
                  <a:srgbClr val="FF0000"/>
                </a:solidFill>
              </a:rPr>
              <a:t>eigenvalues &gt; 1</a:t>
            </a:r>
            <a:r>
              <a:rPr lang="en-GB" altLang="en-US" sz="3200" dirty="0" smtClean="0"/>
              <a:t>. Components with eigenvalues greater than one explain more variation than an original item.</a:t>
            </a:r>
          </a:p>
          <a:p>
            <a:pPr eaLnBrk="1" hangingPunct="1"/>
            <a:r>
              <a:rPr lang="en-US" altLang="en-US" sz="3200" b="1" dirty="0" smtClean="0"/>
              <a:t>Scree Plot</a:t>
            </a:r>
            <a:r>
              <a:rPr lang="en-US" altLang="en-US" sz="3200" dirty="0" smtClean="0"/>
              <a:t>:</a:t>
            </a:r>
          </a:p>
          <a:p>
            <a:pPr lvl="1" eaLnBrk="1" hangingPunct="1"/>
            <a:r>
              <a:rPr lang="en-GB" altLang="en-US" sz="3200" dirty="0" smtClean="0"/>
              <a:t>successive eigenvalues are plotted on a graph. Keep those components above the point where the plot abruptly levels out.</a:t>
            </a:r>
            <a:r>
              <a:rPr lang="en-US" altLang="en-US" sz="3200" dirty="0" smtClean="0"/>
              <a:t> The flattened area is accumulation of scree or rubbish, factors of no real importance. </a:t>
            </a:r>
            <a:endParaRPr lang="en-GB" altLang="en-US" sz="3200" dirty="0" smtClean="0"/>
          </a:p>
        </p:txBody>
      </p:sp>
    </p:spTree>
    <p:extLst>
      <p:ext uri="{BB962C8B-B14F-4D97-AF65-F5344CB8AC3E}">
        <p14:creationId xmlns:p14="http://schemas.microsoft.com/office/powerpoint/2010/main" val="40113507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365126"/>
            <a:ext cx="10515600" cy="822544"/>
          </a:xfrm>
        </p:spPr>
        <p:txBody>
          <a:bodyPr/>
          <a:lstStyle/>
          <a:p>
            <a:pPr algn="ctr" eaLnBrk="1" hangingPunct="1"/>
            <a:r>
              <a:rPr lang="en-GB" altLang="en-US" sz="4000" b="1" dirty="0">
                <a:solidFill>
                  <a:srgbClr val="FF0000"/>
                </a:solidFill>
              </a:rPr>
              <a:t>EXAMPLE OF SCREE PLOT :  2 OR 3 FACTORS?</a:t>
            </a:r>
          </a:p>
        </p:txBody>
      </p:sp>
      <p:sp>
        <p:nvSpPr>
          <p:cNvPr id="14339" name="Rectangle 5"/>
          <p:cNvSpPr>
            <a:spLocks noChangeArrowheads="1"/>
          </p:cNvSpPr>
          <p:nvPr/>
        </p:nvSpPr>
        <p:spPr bwMode="auto">
          <a:xfrm>
            <a:off x="1524001" y="16155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aphicFrame>
        <p:nvGraphicFramePr>
          <p:cNvPr id="14340" name="Object 4"/>
          <p:cNvGraphicFramePr>
            <a:graphicFrameLocks noChangeAspect="1"/>
          </p:cNvGraphicFramePr>
          <p:nvPr>
            <p:extLst>
              <p:ext uri="{D42A27DB-BD31-4B8C-83A1-F6EECF244321}">
                <p14:modId xmlns:p14="http://schemas.microsoft.com/office/powerpoint/2010/main" val="189910906"/>
              </p:ext>
            </p:extLst>
          </p:nvPr>
        </p:nvGraphicFramePr>
        <p:xfrm>
          <a:off x="2806263" y="1187670"/>
          <a:ext cx="6348247" cy="5496909"/>
        </p:xfrm>
        <a:graphic>
          <a:graphicData uri="http://schemas.openxmlformats.org/presentationml/2006/ole">
            <mc:AlternateContent xmlns:mc="http://schemas.openxmlformats.org/markup-compatibility/2006">
              <mc:Choice xmlns:v="urn:schemas-microsoft-com:vml" Requires="v">
                <p:oleObj spid="_x0000_s1044" name="Picture" r:id="rId3" imgW="4535424" imgH="3700882" progId="StaticEnhancedMetafile">
                  <p:embed/>
                </p:oleObj>
              </mc:Choice>
              <mc:Fallback>
                <p:oleObj name="Picture" r:id="rId3" imgW="4535424" imgH="3700882" progId="StaticEnhancedMetafil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6263" y="1187670"/>
                        <a:ext cx="6348247" cy="549690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292019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51703" y="0"/>
            <a:ext cx="8229600" cy="706437"/>
          </a:xfrm>
        </p:spPr>
        <p:txBody>
          <a:bodyPr/>
          <a:lstStyle/>
          <a:p>
            <a:pPr algn="ctr" eaLnBrk="1" hangingPunct="1"/>
            <a:r>
              <a:rPr lang="en-US" altLang="en-US" sz="4000" b="1" dirty="0" smtClean="0">
                <a:solidFill>
                  <a:srgbClr val="FF0000"/>
                </a:solidFill>
              </a:rPr>
              <a:t>AN </a:t>
            </a:r>
            <a:r>
              <a:rPr lang="en-US" altLang="en-US" sz="4000" b="1" dirty="0">
                <a:solidFill>
                  <a:srgbClr val="FF0000"/>
                </a:solidFill>
              </a:rPr>
              <a:t>EXAMPLE</a:t>
            </a:r>
            <a:endParaRPr lang="en-AU" altLang="en-US" sz="4000" b="1" dirty="0">
              <a:solidFill>
                <a:srgbClr val="FF0000"/>
              </a:solidFill>
            </a:endParaRPr>
          </a:p>
        </p:txBody>
      </p:sp>
      <p:sp>
        <p:nvSpPr>
          <p:cNvPr id="15363" name="Rectangle 3"/>
          <p:cNvSpPr>
            <a:spLocks noGrp="1" noChangeArrowheads="1"/>
          </p:cNvSpPr>
          <p:nvPr>
            <p:ph type="body" idx="1"/>
          </p:nvPr>
        </p:nvSpPr>
        <p:spPr>
          <a:xfrm>
            <a:off x="88490" y="610063"/>
            <a:ext cx="12015020" cy="6247937"/>
          </a:xfrm>
        </p:spPr>
        <p:txBody>
          <a:bodyPr>
            <a:normAutofit lnSpcReduction="10000"/>
          </a:bodyPr>
          <a:lstStyle/>
          <a:p>
            <a:pPr marL="609600" indent="-609600">
              <a:buNone/>
            </a:pPr>
            <a:r>
              <a:rPr lang="en-US" altLang="en-US" sz="2400" dirty="0">
                <a:cs typeface="Times New Roman" panose="02020603050405020304" pitchFamily="18" charset="0"/>
              </a:rPr>
              <a:t>Suppose we were to ask employees 12 questions about their </a:t>
            </a:r>
            <a:r>
              <a:rPr lang="en-US" altLang="en-US" sz="2400" dirty="0" smtClean="0">
                <a:cs typeface="Times New Roman" panose="02020603050405020304" pitchFamily="18" charset="0"/>
              </a:rPr>
              <a:t>supervisors &amp; leadership: </a:t>
            </a:r>
            <a:endParaRPr lang="en-US" altLang="en-US" sz="2400" dirty="0">
              <a:cs typeface="Times New Roman" panose="02020603050405020304" pitchFamily="18" charset="0"/>
            </a:endParaRPr>
          </a:p>
          <a:p>
            <a:pPr marL="609600" indent="-609600">
              <a:buNone/>
            </a:pPr>
            <a:endParaRPr lang="en-US" altLang="en-US" sz="2400" dirty="0">
              <a:cs typeface="Times New Roman" panose="02020603050405020304" pitchFamily="18" charset="0"/>
            </a:endParaRPr>
          </a:p>
          <a:p>
            <a:pPr marL="609600" indent="-609600">
              <a:buNone/>
            </a:pPr>
            <a:r>
              <a:rPr lang="en-US" altLang="en-US" sz="2400" dirty="0">
                <a:cs typeface="Times New Roman" panose="02020603050405020304" pitchFamily="18" charset="0"/>
              </a:rPr>
              <a:t>1   My supervisor sets an example by working hard</a:t>
            </a:r>
          </a:p>
          <a:p>
            <a:pPr marL="609600" indent="-609600">
              <a:buNone/>
            </a:pPr>
            <a:r>
              <a:rPr lang="en-US" altLang="en-US" sz="2400" dirty="0">
                <a:cs typeface="Times New Roman" panose="02020603050405020304" pitchFamily="18" charset="0"/>
              </a:rPr>
              <a:t>2   My supervisor displays a high level of specialist knowledge and skill</a:t>
            </a:r>
          </a:p>
          <a:p>
            <a:pPr marL="609600" indent="-609600">
              <a:buNone/>
            </a:pPr>
            <a:r>
              <a:rPr lang="en-US" altLang="en-US" sz="2400" dirty="0">
                <a:cs typeface="Times New Roman" panose="02020603050405020304" pitchFamily="18" charset="0"/>
              </a:rPr>
              <a:t>3   My supervisor focuses on dealing with issues related to people</a:t>
            </a:r>
          </a:p>
          <a:p>
            <a:pPr marL="609600" indent="-609600">
              <a:buNone/>
            </a:pPr>
            <a:r>
              <a:rPr lang="en-US" altLang="en-US" sz="2400" dirty="0">
                <a:cs typeface="Times New Roman" panose="02020603050405020304" pitchFamily="18" charset="0"/>
              </a:rPr>
              <a:t>4   My supervisor is cooperative</a:t>
            </a:r>
          </a:p>
          <a:p>
            <a:pPr marL="609600" indent="-609600">
              <a:buNone/>
            </a:pPr>
            <a:r>
              <a:rPr lang="en-US" altLang="en-US" sz="2400" dirty="0">
                <a:cs typeface="Times New Roman" panose="02020603050405020304" pitchFamily="18" charset="0"/>
              </a:rPr>
              <a:t>5   My supervisor makes it clear what rewards employees will receive for performance</a:t>
            </a:r>
          </a:p>
          <a:p>
            <a:pPr marL="609600" indent="-609600">
              <a:buNone/>
            </a:pPr>
            <a:r>
              <a:rPr lang="en-US" altLang="en-US" sz="2400" dirty="0">
                <a:cs typeface="Times New Roman" panose="02020603050405020304" pitchFamily="18" charset="0"/>
              </a:rPr>
              <a:t>6   My supervisor generates enthusiasm in subordinates</a:t>
            </a:r>
          </a:p>
          <a:p>
            <a:pPr marL="609600" indent="-609600">
              <a:buNone/>
            </a:pPr>
            <a:r>
              <a:rPr lang="en-US" altLang="en-US" sz="2400" dirty="0">
                <a:cs typeface="Times New Roman" panose="02020603050405020304" pitchFamily="18" charset="0"/>
              </a:rPr>
              <a:t>7   My supervisor consults employees regarding changes and their implementation</a:t>
            </a:r>
          </a:p>
          <a:p>
            <a:pPr marL="609600" indent="-609600">
              <a:buNone/>
            </a:pPr>
            <a:r>
              <a:rPr lang="en-US" altLang="en-US" sz="2400" dirty="0">
                <a:cs typeface="Times New Roman" panose="02020603050405020304" pitchFamily="18" charset="0"/>
              </a:rPr>
              <a:t>8   My supervisor shares information with employees</a:t>
            </a:r>
          </a:p>
          <a:p>
            <a:pPr marL="609600" indent="-609600">
              <a:buNone/>
            </a:pPr>
            <a:r>
              <a:rPr lang="en-US" altLang="en-US" sz="2400" dirty="0">
                <a:cs typeface="Times New Roman" panose="02020603050405020304" pitchFamily="18" charset="0"/>
              </a:rPr>
              <a:t>9   My supervisor effectively implements company policy</a:t>
            </a:r>
          </a:p>
          <a:p>
            <a:pPr marL="609600" indent="-609600">
              <a:buNone/>
            </a:pPr>
            <a:r>
              <a:rPr lang="en-US" altLang="en-US" sz="2400" dirty="0">
                <a:cs typeface="Times New Roman" panose="02020603050405020304" pitchFamily="18" charset="0"/>
              </a:rPr>
              <a:t>10 My supervisor effectively delegates responsibility</a:t>
            </a:r>
          </a:p>
          <a:p>
            <a:pPr marL="609600" indent="-609600">
              <a:buNone/>
            </a:pPr>
            <a:r>
              <a:rPr lang="en-US" altLang="en-US" sz="2400" dirty="0">
                <a:cs typeface="Times New Roman" panose="02020603050405020304" pitchFamily="18" charset="0"/>
              </a:rPr>
              <a:t>11 My supervisor provides rewards in return for hard work</a:t>
            </a:r>
          </a:p>
          <a:p>
            <a:pPr marL="609600" indent="-609600">
              <a:buNone/>
            </a:pPr>
            <a:r>
              <a:rPr lang="en-US" altLang="en-US" sz="2400" dirty="0">
                <a:cs typeface="Times New Roman" panose="02020603050405020304" pitchFamily="18" charset="0"/>
              </a:rPr>
              <a:t>12 My supervisor concentrates on task coordination</a:t>
            </a:r>
          </a:p>
          <a:p>
            <a:pPr marL="609600" indent="-609600">
              <a:buNone/>
            </a:pPr>
            <a:endParaRPr lang="en-AU" altLang="en-US" sz="2000" dirty="0">
              <a:cs typeface="Times New Roman" panose="02020603050405020304" pitchFamily="18" charset="0"/>
            </a:endParaRPr>
          </a:p>
        </p:txBody>
      </p:sp>
    </p:spTree>
    <p:extLst>
      <p:ext uri="{BB962C8B-B14F-4D97-AF65-F5344CB8AC3E}">
        <p14:creationId xmlns:p14="http://schemas.microsoft.com/office/powerpoint/2010/main" val="2781473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2024" y="417448"/>
                <a:ext cx="11841480" cy="5864479"/>
              </a:xfrm>
            </p:spPr>
            <p:txBody>
              <a:bodyPr>
                <a:normAutofit/>
              </a:bodyPr>
              <a:lstStyle/>
              <a:p>
                <a:r>
                  <a:rPr lang="en-US" dirty="0" smtClean="0"/>
                  <a:t>Notice that from definition (1) </a:t>
                </a:r>
              </a:p>
              <a:p>
                <a:pPr marL="0"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𝑚</m:t>
                          </m:r>
                          <m:r>
                            <a:rPr lang="en-US" i="1">
                              <a:latin typeface="Cambria Math" panose="02040503050406030204" pitchFamily="18" charset="0"/>
                            </a:rPr>
                            <m:t>=1</m:t>
                          </m:r>
                        </m:sub>
                        <m:sup>
                          <m:r>
                            <a:rPr lang="en-U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𝑖𝑚</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i="1">
                                  <a:latin typeface="Cambria Math" panose="02040503050406030204" pitchFamily="18" charset="0"/>
                                </a:rPr>
                                <m:t>𝑚</m:t>
                              </m:r>
                              <m:r>
                                <a:rPr lang="en-US" i="1">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𝑚</m:t>
                                  </m:r>
                                </m:sub>
                              </m:sSub>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𝑚𝑗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𝑚𝑗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𝑖𝑗</m:t>
                                                  </m:r>
                                                </m:sub>
                                              </m:sSub>
                                            </m:e>
                                          </m:nary>
                                        </m:e>
                                      </m:nary>
                                    </m:e>
                                  </m:nary>
                                </m:e>
                              </m:nary>
                            </m:e>
                          </m:nary>
                        </m:e>
                      </m:nary>
                    </m:oMath>
                  </m:oMathPara>
                </a14:m>
                <a:endParaRPr lang="en-US" dirty="0" smtClean="0"/>
              </a:p>
              <a:p>
                <a:pPr marL="0" indent="0">
                  <a:buNone/>
                </a:pPr>
                <a:r>
                  <a:rPr lang="en-US" dirty="0" smtClean="0"/>
                  <a:t>Where,</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𝑚𝑗</m:t>
                            </m:r>
                          </m:sub>
                        </m:sSub>
                      </m:e>
                    </m:nary>
                  </m:oMath>
                </a14:m>
                <a:r>
                  <a:rPr lang="en-US" dirty="0" smtClean="0"/>
                  <a:t>   (3)</a:t>
                </a:r>
              </a:p>
              <a:p>
                <a:r>
                  <a:rPr lang="en-US" dirty="0"/>
                  <a:t>Hence model (2) can be thought of as a special case of </a:t>
                </a:r>
                <a:r>
                  <a:rPr lang="en-US" dirty="0" smtClean="0"/>
                  <a:t>the original </a:t>
                </a:r>
                <a:r>
                  <a:rPr lang="en-US" dirty="0"/>
                  <a:t>linear </a:t>
                </a:r>
                <a:r>
                  <a:rPr lang="en-US" dirty="0" smtClean="0"/>
                  <a:t>regression model</a:t>
                </a:r>
                <a:r>
                  <a:rPr lang="en-US" dirty="0"/>
                  <a:t>.</a:t>
                </a:r>
              </a:p>
              <a:p>
                <a:r>
                  <a:rPr lang="en-US" dirty="0"/>
                  <a:t> Dimension reduction serves to constrain the estimated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𝑗</m:t>
                        </m:r>
                      </m:sub>
                    </m:sSub>
                  </m:oMath>
                </a14:m>
                <a:r>
                  <a:rPr lang="en-US" dirty="0" smtClean="0"/>
                  <a:t> coefficients</a:t>
                </a:r>
                <a:r>
                  <a:rPr lang="en-US" dirty="0"/>
                  <a:t>, since now they must take the form (3).</a:t>
                </a:r>
              </a:p>
              <a:p>
                <a:r>
                  <a:rPr lang="en-US" dirty="0"/>
                  <a:t> Can win in the bias-variance </a:t>
                </a:r>
                <a:r>
                  <a:rPr lang="en-US" dirty="0" smtClean="0"/>
                  <a:t>tradeoff</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2024" y="417448"/>
                <a:ext cx="11841480" cy="5864479"/>
              </a:xfrm>
              <a:blipFill rotWithShape="0">
                <a:blip r:embed="rId2"/>
                <a:stretch>
                  <a:fillRect l="-1081" t="-1663"/>
                </a:stretch>
              </a:blipFill>
            </p:spPr>
            <p:txBody>
              <a:bodyPr/>
              <a:lstStyle/>
              <a:p>
                <a:r>
                  <a:rPr lang="en-US">
                    <a:noFill/>
                  </a:rPr>
                  <a:t> </a:t>
                </a:r>
              </a:p>
            </p:txBody>
          </p:sp>
        </mc:Fallback>
      </mc:AlternateContent>
    </p:spTree>
    <p:extLst>
      <p:ext uri="{BB962C8B-B14F-4D97-AF65-F5344CB8AC3E}">
        <p14:creationId xmlns:p14="http://schemas.microsoft.com/office/powerpoint/2010/main" val="20294382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1981200" y="274639"/>
            <a:ext cx="8229600" cy="706437"/>
          </a:xfrm>
        </p:spPr>
        <p:txBody>
          <a:bodyPr/>
          <a:lstStyle/>
          <a:p>
            <a:pPr algn="ctr" eaLnBrk="1" hangingPunct="1"/>
            <a:r>
              <a:rPr lang="en-US" altLang="en-US" sz="4000" b="1" dirty="0" smtClean="0">
                <a:solidFill>
                  <a:srgbClr val="FF0000"/>
                </a:solidFill>
              </a:rPr>
              <a:t>AN </a:t>
            </a:r>
            <a:r>
              <a:rPr lang="en-US" altLang="en-US" sz="4000" b="1" dirty="0">
                <a:solidFill>
                  <a:srgbClr val="FF0000"/>
                </a:solidFill>
              </a:rPr>
              <a:t>EXAMPLE</a:t>
            </a:r>
            <a:endParaRPr lang="en-AU" altLang="en-US" sz="4000" b="1" dirty="0">
              <a:solidFill>
                <a:srgbClr val="FF0000"/>
              </a:solidFill>
            </a:endParaRPr>
          </a:p>
        </p:txBody>
      </p:sp>
      <p:sp>
        <p:nvSpPr>
          <p:cNvPr id="16387" name="Rectangle 1027"/>
          <p:cNvSpPr>
            <a:spLocks noGrp="1" noChangeArrowheads="1"/>
          </p:cNvSpPr>
          <p:nvPr>
            <p:ph type="body" idx="1"/>
          </p:nvPr>
        </p:nvSpPr>
        <p:spPr>
          <a:xfrm>
            <a:off x="157655" y="1557338"/>
            <a:ext cx="10321433" cy="5111750"/>
          </a:xfrm>
        </p:spPr>
        <p:txBody>
          <a:bodyPr/>
          <a:lstStyle/>
          <a:p>
            <a:pPr marL="609600" indent="-609600" algn="just">
              <a:buFont typeface="Wingdings" panose="05000000000000000000" pitchFamily="2" charset="2"/>
              <a:buAutoNum type="arabicPeriod"/>
            </a:pPr>
            <a:r>
              <a:rPr lang="en-US" altLang="en-US" sz="2400" dirty="0">
                <a:cs typeface="Times New Roman" panose="02020603050405020304" pitchFamily="18" charset="0"/>
              </a:rPr>
              <a:t>We might get responses which tell us about </a:t>
            </a:r>
            <a:r>
              <a:rPr lang="en-US" altLang="en-US" sz="2400" b="1" dirty="0">
                <a:cs typeface="Times New Roman" panose="02020603050405020304" pitchFamily="18" charset="0"/>
              </a:rPr>
              <a:t>12 different things</a:t>
            </a:r>
            <a:r>
              <a:rPr lang="en-US" altLang="en-US" sz="2400" dirty="0">
                <a:cs typeface="Times New Roman" panose="02020603050405020304" pitchFamily="18" charset="0"/>
              </a:rPr>
              <a:t>,  but we might also conceivably get responses which only tell us one thing – </a:t>
            </a:r>
            <a:r>
              <a:rPr lang="en-US" altLang="en-US" sz="2400" b="1" dirty="0">
                <a:cs typeface="Times New Roman" panose="02020603050405020304" pitchFamily="18" charset="0"/>
              </a:rPr>
              <a:t>how much the employee likes the supervisor</a:t>
            </a:r>
            <a:r>
              <a:rPr lang="en-US" altLang="en-US" sz="2400" dirty="0">
                <a:cs typeface="Times New Roman" panose="02020603050405020304" pitchFamily="18" charset="0"/>
              </a:rPr>
              <a:t> </a:t>
            </a:r>
          </a:p>
          <a:p>
            <a:pPr marL="609600" indent="-609600" algn="just">
              <a:buFont typeface="Wingdings" panose="05000000000000000000" pitchFamily="2" charset="2"/>
              <a:buAutoNum type="arabicPeriod"/>
            </a:pPr>
            <a:r>
              <a:rPr lang="en-US" altLang="en-US" sz="2400" dirty="0">
                <a:cs typeface="Times New Roman" panose="02020603050405020304" pitchFamily="18" charset="0"/>
              </a:rPr>
              <a:t>If we are, indeed, measuring essentially one thing, then we’d expect responses from employees on these 12 supervision questions to all be highly inter-correlated. </a:t>
            </a:r>
          </a:p>
          <a:p>
            <a:pPr marL="609600" indent="-609600" algn="just">
              <a:buFontTx/>
              <a:buAutoNum type="arabicPeriod"/>
            </a:pPr>
            <a:r>
              <a:rPr lang="en-US" altLang="en-US" sz="2400" dirty="0">
                <a:cs typeface="Times New Roman" panose="02020603050405020304" pitchFamily="18" charset="0"/>
              </a:rPr>
              <a:t>Most often, we will have a situation which is somewhere between these two extremes, and our 12 questions will be actually measuring somewhere between one, and twelve different things.</a:t>
            </a:r>
          </a:p>
          <a:p>
            <a:pPr marL="609600" indent="-609600" algn="just">
              <a:buFontTx/>
              <a:buAutoNum type="arabicPeriod"/>
            </a:pPr>
            <a:r>
              <a:rPr lang="en-US" altLang="en-US" sz="2400" dirty="0">
                <a:cs typeface="Times New Roman" panose="02020603050405020304" pitchFamily="18" charset="0"/>
              </a:rPr>
              <a:t>To try and help decide what we are actually measuring we can look at the correlation matrix:</a:t>
            </a:r>
          </a:p>
          <a:p>
            <a:pPr marL="609600" indent="-609600" algn="just">
              <a:buNone/>
            </a:pPr>
            <a:endParaRPr lang="en-US" altLang="en-US" sz="2400" dirty="0">
              <a:cs typeface="Times New Roman" panose="02020603050405020304" pitchFamily="18" charset="0"/>
            </a:endParaRPr>
          </a:p>
          <a:p>
            <a:pPr marL="609600" indent="-609600">
              <a:buNone/>
            </a:pPr>
            <a:endParaRPr lang="en-AU" altLang="en-US" sz="2400" dirty="0">
              <a:cs typeface="Times New Roman" panose="02020603050405020304" pitchFamily="18" charset="0"/>
            </a:endParaRPr>
          </a:p>
        </p:txBody>
      </p:sp>
    </p:spTree>
    <p:extLst>
      <p:ext uri="{BB962C8B-B14F-4D97-AF65-F5344CB8AC3E}">
        <p14:creationId xmlns:p14="http://schemas.microsoft.com/office/powerpoint/2010/main" val="3867947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23" y="325811"/>
            <a:ext cx="11540359"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Rectangle 2"/>
          <p:cNvSpPr>
            <a:spLocks noGrp="1" noChangeArrowheads="1"/>
          </p:cNvSpPr>
          <p:nvPr>
            <p:ph type="title"/>
          </p:nvPr>
        </p:nvSpPr>
        <p:spPr>
          <a:xfrm>
            <a:off x="764627" y="-189369"/>
            <a:ext cx="10515600" cy="939030"/>
          </a:xfrm>
        </p:spPr>
        <p:txBody>
          <a:bodyPr/>
          <a:lstStyle/>
          <a:p>
            <a:pPr eaLnBrk="1" hangingPunct="1"/>
            <a:r>
              <a:rPr lang="en-US" altLang="en-US" dirty="0" smtClean="0"/>
              <a:t>PCA – An example</a:t>
            </a:r>
            <a:endParaRPr lang="en-AU" altLang="en-US" dirty="0" smtClean="0"/>
          </a:p>
        </p:txBody>
      </p:sp>
    </p:spTree>
    <p:extLst>
      <p:ext uri="{BB962C8B-B14F-4D97-AF65-F5344CB8AC3E}">
        <p14:creationId xmlns:p14="http://schemas.microsoft.com/office/powerpoint/2010/main" val="93319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b="1" dirty="0" smtClean="0">
                <a:solidFill>
                  <a:srgbClr val="FF0000"/>
                </a:solidFill>
              </a:rPr>
              <a:t>AN EXAMPLE</a:t>
            </a:r>
            <a:endParaRPr lang="en-AU" altLang="en-US" b="1" dirty="0" smtClean="0">
              <a:solidFill>
                <a:srgbClr val="FF0000"/>
              </a:solidFill>
            </a:endParaRPr>
          </a:p>
        </p:txBody>
      </p:sp>
      <p:sp>
        <p:nvSpPr>
          <p:cNvPr id="18435" name="Rectangle 3"/>
          <p:cNvSpPr>
            <a:spLocks noGrp="1" noChangeArrowheads="1"/>
          </p:cNvSpPr>
          <p:nvPr>
            <p:ph type="body" idx="1"/>
          </p:nvPr>
        </p:nvSpPr>
        <p:spPr>
          <a:xfrm>
            <a:off x="641131" y="1979502"/>
            <a:ext cx="11330152" cy="4084965"/>
          </a:xfrm>
        </p:spPr>
        <p:txBody>
          <a:bodyPr/>
          <a:lstStyle/>
          <a:p>
            <a:pPr marL="609600" indent="-609600">
              <a:buNone/>
            </a:pPr>
            <a:r>
              <a:rPr lang="en-US" altLang="en-US" dirty="0">
                <a:cs typeface="Times New Roman" panose="02020603050405020304" pitchFamily="18" charset="0"/>
              </a:rPr>
              <a:t>       </a:t>
            </a:r>
            <a:r>
              <a:rPr lang="en-US" altLang="en-US" sz="3600" dirty="0">
                <a:cs typeface="Times New Roman" panose="02020603050405020304" pitchFamily="18" charset="0"/>
              </a:rPr>
              <a:t>But it’s far too difficult to make any sense out of so many individual bivariate correlations. We cannot eyeball the patterns </a:t>
            </a:r>
          </a:p>
          <a:p>
            <a:pPr marL="609600" indent="-609600">
              <a:buNone/>
            </a:pPr>
            <a:endParaRPr lang="en-US" altLang="en-US" sz="3600" dirty="0">
              <a:cs typeface="Times New Roman" panose="02020603050405020304" pitchFamily="18" charset="0"/>
            </a:endParaRPr>
          </a:p>
          <a:p>
            <a:pPr marL="609600" indent="-609600">
              <a:buNone/>
            </a:pPr>
            <a:r>
              <a:rPr lang="en-US" altLang="en-US" sz="3600" dirty="0">
                <a:cs typeface="Times New Roman" panose="02020603050405020304" pitchFamily="18" charset="0"/>
              </a:rPr>
              <a:t>       To try and make sense we use </a:t>
            </a:r>
            <a:r>
              <a:rPr lang="en-US" altLang="en-US" sz="3600" b="1" dirty="0">
                <a:cs typeface="Times New Roman" panose="02020603050405020304" pitchFamily="18" charset="0"/>
              </a:rPr>
              <a:t>Principal Components Analysis</a:t>
            </a:r>
            <a:r>
              <a:rPr lang="en-US" altLang="en-US" sz="3600" dirty="0">
                <a:cs typeface="Times New Roman" panose="02020603050405020304" pitchFamily="18" charset="0"/>
              </a:rPr>
              <a:t> – a type of </a:t>
            </a:r>
            <a:r>
              <a:rPr lang="en-US" altLang="en-US" sz="3600" b="1" dirty="0">
                <a:cs typeface="Times New Roman" panose="02020603050405020304" pitchFamily="18" charset="0"/>
              </a:rPr>
              <a:t>Factor Analysis.</a:t>
            </a:r>
          </a:p>
        </p:txBody>
      </p:sp>
    </p:spTree>
    <p:extLst>
      <p:ext uri="{BB962C8B-B14F-4D97-AF65-F5344CB8AC3E}">
        <p14:creationId xmlns:p14="http://schemas.microsoft.com/office/powerpoint/2010/main" val="4183464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GB" altLang="en-US" sz="4000" b="1" dirty="0">
                <a:solidFill>
                  <a:srgbClr val="FF0000"/>
                </a:solidFill>
              </a:rPr>
              <a:t>PRINCIPAL COMPONENT ANALYSIS (PCA)</a:t>
            </a:r>
            <a:endParaRPr lang="en-AU" altLang="en-US" sz="4000" b="1" dirty="0">
              <a:solidFill>
                <a:srgbClr val="FF0000"/>
              </a:solidFill>
            </a:endParaRPr>
          </a:p>
        </p:txBody>
      </p:sp>
      <p:sp>
        <p:nvSpPr>
          <p:cNvPr id="19459" name="Rectangle 3"/>
          <p:cNvSpPr>
            <a:spLocks noGrp="1" noChangeArrowheads="1"/>
          </p:cNvSpPr>
          <p:nvPr>
            <p:ph type="body" idx="1"/>
          </p:nvPr>
        </p:nvSpPr>
        <p:spPr>
          <a:xfrm>
            <a:off x="262759" y="1773238"/>
            <a:ext cx="11687503" cy="4679950"/>
          </a:xfrm>
        </p:spPr>
        <p:txBody>
          <a:bodyPr/>
          <a:lstStyle/>
          <a:p>
            <a:pPr eaLnBrk="1" hangingPunct="1">
              <a:buFontTx/>
              <a:buNone/>
            </a:pPr>
            <a:r>
              <a:rPr lang="en-GB" altLang="en-US" dirty="0"/>
              <a:t>   PCA is the statistical approach that derives a linear combination of variables (like Regression) such that maximum variance is extracted from the variables to identify the main factor. </a:t>
            </a:r>
          </a:p>
          <a:p>
            <a:pPr eaLnBrk="1" hangingPunct="1">
              <a:buFontTx/>
              <a:buNone/>
            </a:pPr>
            <a:endParaRPr lang="en-GB" altLang="en-US" dirty="0"/>
          </a:p>
          <a:p>
            <a:pPr eaLnBrk="1" hangingPunct="1">
              <a:buFontTx/>
              <a:buNone/>
            </a:pPr>
            <a:r>
              <a:rPr lang="en-GB" altLang="en-US" dirty="0"/>
              <a:t>   It then removes this variance and derives another linear combination which explains the maximum proportion of remaining variance and so on through successive iterations to produce less important factors. </a:t>
            </a:r>
            <a:endParaRPr lang="en-AU" altLang="en-US" dirty="0"/>
          </a:p>
        </p:txBody>
      </p:sp>
    </p:spTree>
    <p:extLst>
      <p:ext uri="{BB962C8B-B14F-4D97-AF65-F5344CB8AC3E}">
        <p14:creationId xmlns:p14="http://schemas.microsoft.com/office/powerpoint/2010/main" val="2662724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GB" altLang="en-US" sz="4000" b="1" dirty="0">
                <a:solidFill>
                  <a:srgbClr val="FF0000"/>
                </a:solidFill>
              </a:rPr>
              <a:t>ASSUMPTIONS FOR PERFORMING A PCA</a:t>
            </a:r>
            <a:r>
              <a:rPr lang="en-AU" altLang="en-US" sz="4000" b="1" dirty="0">
                <a:solidFill>
                  <a:srgbClr val="FF0000"/>
                </a:solidFill>
              </a:rPr>
              <a:t> </a:t>
            </a:r>
          </a:p>
        </p:txBody>
      </p:sp>
      <p:sp>
        <p:nvSpPr>
          <p:cNvPr id="20483" name="Rectangle 3"/>
          <p:cNvSpPr>
            <a:spLocks noGrp="1" noChangeArrowheads="1"/>
          </p:cNvSpPr>
          <p:nvPr>
            <p:ph type="body" idx="1"/>
          </p:nvPr>
        </p:nvSpPr>
        <p:spPr>
          <a:xfrm>
            <a:off x="-1" y="1628776"/>
            <a:ext cx="12107917" cy="5229225"/>
          </a:xfrm>
        </p:spPr>
        <p:txBody>
          <a:bodyPr/>
          <a:lstStyle/>
          <a:p>
            <a:pPr eaLnBrk="1" hangingPunct="1"/>
            <a:r>
              <a:rPr lang="en-GB" altLang="en-US" b="1" dirty="0"/>
              <a:t>Large enough sample </a:t>
            </a:r>
            <a:r>
              <a:rPr lang="en-GB" altLang="en-US" dirty="0"/>
              <a:t>to yield reliable estimates of the correlations among the variables i.e. </a:t>
            </a:r>
            <a:r>
              <a:rPr lang="en-GB" altLang="en-US" b="1" dirty="0"/>
              <a:t>large ratio of N / variables </a:t>
            </a:r>
            <a:r>
              <a:rPr lang="en-GB" altLang="en-US" dirty="0"/>
              <a:t>usually at least </a:t>
            </a:r>
            <a:r>
              <a:rPr lang="en-GB" altLang="en-US" b="1" dirty="0"/>
              <a:t>5 : 1</a:t>
            </a:r>
            <a:r>
              <a:rPr lang="en-GB" altLang="en-US" dirty="0"/>
              <a:t>,  preferably </a:t>
            </a:r>
            <a:r>
              <a:rPr lang="en-GB" altLang="en-US" b="1" dirty="0"/>
              <a:t>10 : 1</a:t>
            </a:r>
            <a:endParaRPr lang="en-US" altLang="en-US" b="1" dirty="0"/>
          </a:p>
          <a:p>
            <a:pPr eaLnBrk="1" hangingPunct="1"/>
            <a:r>
              <a:rPr lang="en-GB" altLang="en-US" dirty="0"/>
              <a:t>Statistical inference is improved if the </a:t>
            </a:r>
            <a:r>
              <a:rPr lang="en-GB" altLang="en-US" b="1" dirty="0"/>
              <a:t>variables</a:t>
            </a:r>
            <a:r>
              <a:rPr lang="en-GB" altLang="en-US" dirty="0"/>
              <a:t> are at least </a:t>
            </a:r>
            <a:r>
              <a:rPr lang="en-GB" altLang="en-US" b="1" dirty="0"/>
              <a:t>approximately normal </a:t>
            </a:r>
            <a:endParaRPr lang="en-US" altLang="en-US" b="1" dirty="0"/>
          </a:p>
          <a:p>
            <a:pPr eaLnBrk="1" hangingPunct="1"/>
            <a:r>
              <a:rPr lang="en-GB" altLang="en-US" b="1" dirty="0"/>
              <a:t>Linear relationships among all the pairs of variables</a:t>
            </a:r>
            <a:endParaRPr lang="en-US" altLang="en-US" b="1" dirty="0"/>
          </a:p>
          <a:p>
            <a:pPr eaLnBrk="1" hangingPunct="1"/>
            <a:r>
              <a:rPr lang="en-GB" altLang="en-US" b="1" dirty="0"/>
              <a:t>Absence of outliers </a:t>
            </a:r>
            <a:r>
              <a:rPr lang="en-GB" altLang="en-US" dirty="0"/>
              <a:t>among the cases </a:t>
            </a:r>
            <a:endParaRPr lang="en-US" altLang="en-US" dirty="0"/>
          </a:p>
          <a:p>
            <a:pPr eaLnBrk="1" hangingPunct="1"/>
            <a:r>
              <a:rPr lang="en-GB" altLang="en-US" b="1" dirty="0"/>
              <a:t>Interval data</a:t>
            </a:r>
            <a:endParaRPr lang="en-AU" altLang="en-US" b="1" dirty="0"/>
          </a:p>
        </p:txBody>
      </p:sp>
    </p:spTree>
    <p:extLst>
      <p:ext uri="{BB962C8B-B14F-4D97-AF65-F5344CB8AC3E}">
        <p14:creationId xmlns:p14="http://schemas.microsoft.com/office/powerpoint/2010/main" val="18226043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274638"/>
            <a:ext cx="8229600" cy="850900"/>
          </a:xfrm>
        </p:spPr>
        <p:txBody>
          <a:bodyPr>
            <a:normAutofit/>
          </a:bodyPr>
          <a:lstStyle/>
          <a:p>
            <a:pPr algn="ctr" eaLnBrk="1" hangingPunct="1"/>
            <a:r>
              <a:rPr lang="en-US" altLang="en-US" sz="4800" b="1" dirty="0" smtClean="0">
                <a:solidFill>
                  <a:srgbClr val="FF0000"/>
                </a:solidFill>
              </a:rPr>
              <a:t>PCA</a:t>
            </a:r>
            <a:endParaRPr lang="en-AU" altLang="en-US" sz="4800" b="1" dirty="0" smtClean="0">
              <a:solidFill>
                <a:srgbClr val="FF0000"/>
              </a:solidFill>
            </a:endParaRPr>
          </a:p>
        </p:txBody>
      </p:sp>
      <p:sp>
        <p:nvSpPr>
          <p:cNvPr id="21507" name="Rectangle 3"/>
          <p:cNvSpPr>
            <a:spLocks noGrp="1" noChangeArrowheads="1"/>
          </p:cNvSpPr>
          <p:nvPr>
            <p:ph type="body" idx="1"/>
          </p:nvPr>
        </p:nvSpPr>
        <p:spPr>
          <a:xfrm>
            <a:off x="225972" y="1125538"/>
            <a:ext cx="11740055" cy="5184775"/>
          </a:xfrm>
        </p:spPr>
        <p:txBody>
          <a:bodyPr/>
          <a:lstStyle/>
          <a:p>
            <a:pPr marL="609600" indent="-609600">
              <a:buNone/>
            </a:pPr>
            <a:r>
              <a:rPr lang="en-US" altLang="en-US" sz="2400" dirty="0">
                <a:cs typeface="Times New Roman" panose="02020603050405020304" pitchFamily="18" charset="0"/>
              </a:rPr>
              <a:t>PCA will tell us:</a:t>
            </a:r>
          </a:p>
          <a:p>
            <a:pPr marL="609600" indent="-609600" algn="just">
              <a:buNone/>
            </a:pPr>
            <a:r>
              <a:rPr lang="en-US" altLang="en-US" sz="2400" b="1" dirty="0">
                <a:cs typeface="Times New Roman" panose="02020603050405020304" pitchFamily="18" charset="0"/>
              </a:rPr>
              <a:t>1. How many</a:t>
            </a:r>
            <a:r>
              <a:rPr lang="en-US" altLang="en-US" sz="2400" dirty="0">
                <a:cs typeface="Times New Roman" panose="02020603050405020304" pitchFamily="18" charset="0"/>
              </a:rPr>
              <a:t> </a:t>
            </a:r>
            <a:r>
              <a:rPr lang="en-US" altLang="en-US" sz="2400" b="1" dirty="0">
                <a:cs typeface="Times New Roman" panose="02020603050405020304" pitchFamily="18" charset="0"/>
              </a:rPr>
              <a:t>underlying dimensions</a:t>
            </a:r>
            <a:r>
              <a:rPr lang="en-US" altLang="en-US" sz="2400" dirty="0">
                <a:cs typeface="Times New Roman" panose="02020603050405020304" pitchFamily="18" charset="0"/>
              </a:rPr>
              <a:t> (called “components” or “factors”) appear to be represented in the responses to our items. </a:t>
            </a:r>
          </a:p>
          <a:p>
            <a:pPr marL="609600" indent="-609600" algn="just">
              <a:buNone/>
            </a:pPr>
            <a:r>
              <a:rPr lang="en-US" altLang="en-US" sz="2400" dirty="0">
                <a:cs typeface="Times New Roman" panose="02020603050405020304" pitchFamily="18" charset="0"/>
              </a:rPr>
              <a:t>2. The </a:t>
            </a:r>
            <a:r>
              <a:rPr lang="en-US" altLang="en-US" sz="2400" b="1" dirty="0">
                <a:cs typeface="Times New Roman" panose="02020603050405020304" pitchFamily="18" charset="0"/>
              </a:rPr>
              <a:t>proportion of total variation</a:t>
            </a:r>
            <a:r>
              <a:rPr lang="en-US" altLang="en-US" sz="2400" dirty="0">
                <a:cs typeface="Times New Roman" panose="02020603050405020304" pitchFamily="18" charset="0"/>
              </a:rPr>
              <a:t> in the variables which is explained by these underlying dimensions.</a:t>
            </a:r>
          </a:p>
          <a:p>
            <a:pPr marL="609600" indent="-609600" algn="just">
              <a:buNone/>
            </a:pPr>
            <a:r>
              <a:rPr lang="en-US" altLang="en-US" sz="2400" dirty="0">
                <a:cs typeface="Times New Roman" panose="02020603050405020304" pitchFamily="18" charset="0"/>
              </a:rPr>
              <a:t>3. The extent to which we may consider </a:t>
            </a:r>
            <a:r>
              <a:rPr lang="en-US" altLang="en-US" sz="2400" b="1" dirty="0">
                <a:cs typeface="Times New Roman" panose="02020603050405020304" pitchFamily="18" charset="0"/>
              </a:rPr>
              <a:t>each item</a:t>
            </a:r>
            <a:r>
              <a:rPr lang="en-US" altLang="en-US" sz="2400" dirty="0">
                <a:cs typeface="Times New Roman" panose="02020603050405020304" pitchFamily="18" charset="0"/>
              </a:rPr>
              <a:t> is composed of each of these underlying dimensions (via </a:t>
            </a:r>
            <a:r>
              <a:rPr lang="en-US" altLang="en-US" sz="2400" b="1" dirty="0">
                <a:cs typeface="Times New Roman" panose="02020603050405020304" pitchFamily="18" charset="0"/>
              </a:rPr>
              <a:t>component or factor loadings</a:t>
            </a:r>
            <a:r>
              <a:rPr lang="en-US" altLang="en-US" sz="2400" dirty="0">
                <a:cs typeface="Times New Roman" panose="02020603050405020304" pitchFamily="18" charset="0"/>
              </a:rPr>
              <a:t>). </a:t>
            </a:r>
          </a:p>
          <a:p>
            <a:pPr marL="609600" indent="-609600" algn="just">
              <a:buNone/>
            </a:pPr>
            <a:r>
              <a:rPr lang="en-US" altLang="en-US" sz="2400" dirty="0">
                <a:cs typeface="Times New Roman" panose="02020603050405020304" pitchFamily="18" charset="0"/>
              </a:rPr>
              <a:t>4. And finally, the analysis will also give us a score (a “</a:t>
            </a:r>
            <a:r>
              <a:rPr lang="en-US" altLang="en-US" sz="2400" b="1" dirty="0">
                <a:cs typeface="Times New Roman" panose="02020603050405020304" pitchFamily="18" charset="0"/>
              </a:rPr>
              <a:t>factor score</a:t>
            </a:r>
            <a:r>
              <a:rPr lang="en-US" altLang="en-US" sz="2400" dirty="0">
                <a:cs typeface="Times New Roman" panose="02020603050405020304" pitchFamily="18" charset="0"/>
              </a:rPr>
              <a:t>”)</a:t>
            </a:r>
            <a:r>
              <a:rPr lang="en-US" altLang="en-US" sz="2400" b="1" dirty="0">
                <a:cs typeface="Times New Roman" panose="02020603050405020304" pitchFamily="18" charset="0"/>
              </a:rPr>
              <a:t> </a:t>
            </a:r>
            <a:r>
              <a:rPr lang="en-US" altLang="en-US" sz="2400" dirty="0">
                <a:cs typeface="Times New Roman" panose="02020603050405020304" pitchFamily="18" charset="0"/>
              </a:rPr>
              <a:t>for each of the cases in our sample on each of the underlying dimensions.</a:t>
            </a:r>
          </a:p>
          <a:p>
            <a:pPr marL="609600" indent="-609600">
              <a:buNone/>
            </a:pPr>
            <a:endParaRPr lang="en-AU" altLang="en-US" sz="2400" dirty="0">
              <a:cs typeface="Times New Roman" panose="02020603050405020304" pitchFamily="18" charset="0"/>
            </a:endParaRPr>
          </a:p>
        </p:txBody>
      </p:sp>
    </p:spTree>
    <p:extLst>
      <p:ext uri="{BB962C8B-B14F-4D97-AF65-F5344CB8AC3E}">
        <p14:creationId xmlns:p14="http://schemas.microsoft.com/office/powerpoint/2010/main" val="15711453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AU" altLang="en-US" sz="3600" b="1" dirty="0">
                <a:solidFill>
                  <a:srgbClr val="FF0000"/>
                </a:solidFill>
              </a:rPr>
              <a:t>IS THE DATA SUITABLE FOR A FACTOR ANALYSIS?</a:t>
            </a:r>
          </a:p>
        </p:txBody>
      </p:sp>
      <p:sp>
        <p:nvSpPr>
          <p:cNvPr id="22531" name="Rectangle 3"/>
          <p:cNvSpPr>
            <a:spLocks noGrp="1" noChangeArrowheads="1"/>
          </p:cNvSpPr>
          <p:nvPr>
            <p:ph type="body" idx="1"/>
          </p:nvPr>
        </p:nvSpPr>
        <p:spPr>
          <a:xfrm>
            <a:off x="315311" y="1690688"/>
            <a:ext cx="10479088" cy="4840287"/>
          </a:xfrm>
        </p:spPr>
        <p:txBody>
          <a:bodyPr>
            <a:normAutofit/>
          </a:bodyPr>
          <a:lstStyle/>
          <a:p>
            <a:pPr marL="609600" indent="-609600">
              <a:buNone/>
            </a:pPr>
            <a:r>
              <a:rPr lang="en-US" altLang="en-US" sz="3600" b="1" dirty="0">
                <a:cs typeface="Times New Roman" panose="02020603050405020304" pitchFamily="18" charset="0"/>
              </a:rPr>
              <a:t>Step 1: </a:t>
            </a:r>
            <a:r>
              <a:rPr lang="en-US" altLang="en-US" sz="3600" dirty="0">
                <a:cs typeface="Times New Roman" panose="02020603050405020304" pitchFamily="18" charset="0"/>
              </a:rPr>
              <a:t> </a:t>
            </a:r>
          </a:p>
          <a:p>
            <a:pPr marL="609600" indent="-609600" algn="just"/>
            <a:r>
              <a:rPr lang="en-US" altLang="en-US" sz="3600" dirty="0">
                <a:cs typeface="Times New Roman" panose="02020603050405020304" pitchFamily="18" charset="0"/>
              </a:rPr>
              <a:t>Firstly we look at our correlation </a:t>
            </a:r>
            <a:r>
              <a:rPr lang="en-US" altLang="en-US" sz="3600" dirty="0" smtClean="0">
                <a:cs typeface="Times New Roman" panose="02020603050405020304" pitchFamily="18" charset="0"/>
              </a:rPr>
              <a:t>matrix. </a:t>
            </a:r>
            <a:endParaRPr lang="en-US" altLang="en-US" sz="3600" dirty="0">
              <a:cs typeface="Times New Roman" panose="02020603050405020304" pitchFamily="18" charset="0"/>
            </a:endParaRPr>
          </a:p>
          <a:p>
            <a:pPr marL="609600" indent="-609600" algn="just"/>
            <a:endParaRPr lang="en-AU" altLang="en-US" sz="3600" dirty="0">
              <a:latin typeface="Times" panose="02020603050405020304" pitchFamily="18" charset="0"/>
              <a:sym typeface="Wingdings" panose="05000000000000000000" pitchFamily="2" charset="2"/>
            </a:endParaRPr>
          </a:p>
          <a:p>
            <a:pPr marL="609600" indent="-609600" algn="just"/>
            <a:r>
              <a:rPr lang="en-AU" altLang="en-US" sz="3600" dirty="0">
                <a:sym typeface="Wingdings" panose="05000000000000000000" pitchFamily="2" charset="2"/>
              </a:rPr>
              <a:t>Since</a:t>
            </a:r>
            <a:r>
              <a:rPr lang="en-AU" altLang="en-US" sz="3600" dirty="0">
                <a:latin typeface="Times" panose="02020603050405020304" pitchFamily="18" charset="0"/>
                <a:sym typeface="Wingdings" panose="05000000000000000000" pitchFamily="2" charset="2"/>
              </a:rPr>
              <a:t> </a:t>
            </a:r>
            <a:r>
              <a:rPr lang="en-US" altLang="en-US" sz="3600" dirty="0">
                <a:cs typeface="Times New Roman" panose="02020603050405020304" pitchFamily="18" charset="0"/>
              </a:rPr>
              <a:t>PCA explains and summarizes the correlations between variables, if there are very low correlations between variables, there is no underlying factor and no need to continue. </a:t>
            </a:r>
          </a:p>
        </p:txBody>
      </p:sp>
    </p:spTree>
    <p:extLst>
      <p:ext uri="{BB962C8B-B14F-4D97-AF65-F5344CB8AC3E}">
        <p14:creationId xmlns:p14="http://schemas.microsoft.com/office/powerpoint/2010/main" val="372786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AU" altLang="en-US" sz="3600" b="1" dirty="0">
                <a:solidFill>
                  <a:srgbClr val="FF0000"/>
                </a:solidFill>
              </a:rPr>
              <a:t>IS IT WORTHWHILE CONDUCTING A FACTOR ANALYSIS?</a:t>
            </a:r>
          </a:p>
        </p:txBody>
      </p:sp>
      <p:sp>
        <p:nvSpPr>
          <p:cNvPr id="23555" name="Rectangle 3"/>
          <p:cNvSpPr>
            <a:spLocks noGrp="1" noChangeArrowheads="1"/>
          </p:cNvSpPr>
          <p:nvPr>
            <p:ph type="body" idx="1"/>
          </p:nvPr>
        </p:nvSpPr>
        <p:spPr>
          <a:xfrm>
            <a:off x="199697" y="1700214"/>
            <a:ext cx="10279391" cy="4968875"/>
          </a:xfrm>
        </p:spPr>
        <p:txBody>
          <a:bodyPr/>
          <a:lstStyle/>
          <a:p>
            <a:pPr marL="609600" indent="-609600">
              <a:buNone/>
            </a:pPr>
            <a:r>
              <a:rPr lang="en-US" altLang="en-US" sz="3600" dirty="0" err="1" smtClean="0">
                <a:cs typeface="Times New Roman" panose="02020603050405020304" pitchFamily="18" charset="0"/>
              </a:rPr>
              <a:t>Tabachnick</a:t>
            </a:r>
            <a:r>
              <a:rPr lang="en-US" altLang="en-US" sz="3600" dirty="0" smtClean="0">
                <a:cs typeface="Times New Roman" panose="02020603050405020304" pitchFamily="18" charset="0"/>
              </a:rPr>
              <a:t> and </a:t>
            </a:r>
            <a:r>
              <a:rPr lang="en-US" altLang="en-US" sz="3600" dirty="0" err="1" smtClean="0">
                <a:cs typeface="Times New Roman" panose="02020603050405020304" pitchFamily="18" charset="0"/>
              </a:rPr>
              <a:t>Fidell</a:t>
            </a:r>
            <a:r>
              <a:rPr lang="en-US" altLang="en-US" sz="3600" dirty="0" smtClean="0">
                <a:cs typeface="Times New Roman" panose="02020603050405020304" pitchFamily="18" charset="0"/>
              </a:rPr>
              <a:t> (1996, p. 641) state:</a:t>
            </a:r>
          </a:p>
          <a:p>
            <a:pPr marL="609600" indent="-609600">
              <a:buNone/>
            </a:pPr>
            <a:r>
              <a:rPr lang="en-US" altLang="en-US" sz="3600" dirty="0" smtClean="0">
                <a:cs typeface="Times New Roman" panose="02020603050405020304" pitchFamily="18" charset="0"/>
              </a:rPr>
              <a:t> </a:t>
            </a:r>
          </a:p>
          <a:p>
            <a:pPr marL="609600" indent="-609600">
              <a:buNone/>
            </a:pPr>
            <a:r>
              <a:rPr lang="en-US" altLang="en-US" sz="3600" dirty="0" smtClean="0">
                <a:cs typeface="Times New Roman" panose="02020603050405020304" pitchFamily="18" charset="0"/>
              </a:rPr>
              <a:t>	“A matrix that is factorable should include several sizable correlations. The expected size depends, to some extent, on </a:t>
            </a:r>
            <a:r>
              <a:rPr lang="en-US" altLang="en-US" sz="3600" i="1" dirty="0" smtClean="0">
                <a:cs typeface="Times New Roman" panose="02020603050405020304" pitchFamily="18" charset="0"/>
              </a:rPr>
              <a:t>N</a:t>
            </a:r>
            <a:r>
              <a:rPr lang="en-US" altLang="en-US" sz="3600" dirty="0" smtClean="0">
                <a:cs typeface="Times New Roman" panose="02020603050405020304" pitchFamily="18" charset="0"/>
              </a:rPr>
              <a:t> (larger sample sizes tend to produce smaller correlations), but if no correlation exceeds .30, use of FA is questionable because there is probably nothing to factor analyze.” </a:t>
            </a:r>
          </a:p>
          <a:p>
            <a:pPr marL="609600" indent="-609600">
              <a:buNone/>
            </a:pPr>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1609250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99090" y="274639"/>
            <a:ext cx="9611710" cy="993775"/>
          </a:xfrm>
        </p:spPr>
        <p:txBody>
          <a:bodyPr>
            <a:normAutofit fontScale="90000"/>
          </a:bodyPr>
          <a:lstStyle/>
          <a:p>
            <a:pPr algn="ctr" eaLnBrk="1" hangingPunct="1"/>
            <a:r>
              <a:rPr lang="en-AU" altLang="en-US" sz="3600" b="1" dirty="0">
                <a:solidFill>
                  <a:srgbClr val="FF0000"/>
                </a:solidFill>
              </a:rPr>
              <a:t>IS IT WORTHWHILE CONDUCTING A FACTOR ANALYSIS?</a:t>
            </a:r>
          </a:p>
        </p:txBody>
      </p:sp>
      <p:sp>
        <p:nvSpPr>
          <p:cNvPr id="24579" name="Rectangle 3"/>
          <p:cNvSpPr>
            <a:spLocks noGrp="1" noChangeArrowheads="1"/>
          </p:cNvSpPr>
          <p:nvPr>
            <p:ph type="body" idx="1"/>
          </p:nvPr>
        </p:nvSpPr>
        <p:spPr>
          <a:xfrm>
            <a:off x="233717" y="1268414"/>
            <a:ext cx="11859959" cy="5229225"/>
          </a:xfrm>
        </p:spPr>
        <p:txBody>
          <a:bodyPr/>
          <a:lstStyle/>
          <a:p>
            <a:pPr marL="609600" indent="-609600" algn="just">
              <a:buNone/>
            </a:pPr>
            <a:r>
              <a:rPr lang="en-US" altLang="en-US" sz="2400" b="1" dirty="0">
                <a:cs typeface="Times New Roman" panose="02020603050405020304" pitchFamily="18" charset="0"/>
              </a:rPr>
              <a:t>Step 2</a:t>
            </a:r>
            <a:r>
              <a:rPr lang="en-US" altLang="en-US" sz="2400" dirty="0">
                <a:cs typeface="Times New Roman" panose="02020603050405020304" pitchFamily="18" charset="0"/>
              </a:rPr>
              <a:t>.  Inspect two Statistics </a:t>
            </a:r>
            <a:r>
              <a:rPr lang="en-US" altLang="en-US" sz="2400" dirty="0" smtClean="0">
                <a:cs typeface="Times New Roman" panose="02020603050405020304" pitchFamily="18" charset="0"/>
              </a:rPr>
              <a:t>Requested. </a:t>
            </a:r>
            <a:endParaRPr lang="en-US" altLang="en-US" sz="2400" dirty="0">
              <a:cs typeface="Times New Roman" panose="02020603050405020304" pitchFamily="18" charset="0"/>
            </a:endParaRPr>
          </a:p>
          <a:p>
            <a:pPr marL="609600" indent="-609600" algn="just">
              <a:buFontTx/>
              <a:buAutoNum type="alphaLcParenBoth"/>
            </a:pPr>
            <a:r>
              <a:rPr lang="en-US" altLang="en-US" sz="2400" b="1" i="1" dirty="0">
                <a:cs typeface="Times New Roman" panose="02020603050405020304" pitchFamily="18" charset="0"/>
              </a:rPr>
              <a:t>the Kaiser-Meyer-</a:t>
            </a:r>
            <a:r>
              <a:rPr lang="en-US" altLang="en-US" sz="2400" b="1" i="1" dirty="0" err="1">
                <a:cs typeface="Times New Roman" panose="02020603050405020304" pitchFamily="18" charset="0"/>
              </a:rPr>
              <a:t>Olkin</a:t>
            </a:r>
            <a:r>
              <a:rPr lang="en-US" altLang="en-US" sz="2400" b="1" i="1" dirty="0">
                <a:cs typeface="Times New Roman" panose="02020603050405020304" pitchFamily="18" charset="0"/>
              </a:rPr>
              <a:t> Measure of Sampling Adequacy</a:t>
            </a:r>
            <a:r>
              <a:rPr lang="en-US" altLang="en-US" sz="2400" dirty="0">
                <a:cs typeface="Times New Roman" panose="02020603050405020304" pitchFamily="18" charset="0"/>
              </a:rPr>
              <a:t>.  This should be greater than .6. </a:t>
            </a:r>
            <a:r>
              <a:rPr lang="en-US" altLang="en-US" sz="2400" dirty="0" smtClean="0">
                <a:cs typeface="Times New Roman" panose="02020603050405020304" pitchFamily="18" charset="0"/>
              </a:rPr>
              <a:t>                    </a:t>
            </a:r>
            <a:r>
              <a:rPr lang="en-US" altLang="en-US" sz="2400" b="1" dirty="0" smtClean="0">
                <a:cs typeface="Times New Roman" panose="02020603050405020304" pitchFamily="18" charset="0"/>
              </a:rPr>
              <a:t>KMO&gt;0.6</a:t>
            </a:r>
            <a:endParaRPr lang="en-US" altLang="en-US" sz="2400" b="1" dirty="0">
              <a:cs typeface="Times New Roman" panose="02020603050405020304" pitchFamily="18" charset="0"/>
            </a:endParaRPr>
          </a:p>
          <a:p>
            <a:pPr marL="609600" indent="-609600" algn="just">
              <a:buFontTx/>
              <a:buAutoNum type="alphaLcParenBoth"/>
            </a:pPr>
            <a:r>
              <a:rPr lang="en-US" altLang="en-US" sz="2400" b="1" i="1" dirty="0">
                <a:cs typeface="Times New Roman" panose="02020603050405020304" pitchFamily="18" charset="0"/>
              </a:rPr>
              <a:t>Bartlett’s Test of </a:t>
            </a:r>
            <a:r>
              <a:rPr lang="en-US" altLang="en-US" sz="2400" b="1" i="1" dirty="0" err="1">
                <a:cs typeface="Times New Roman" panose="02020603050405020304" pitchFamily="18" charset="0"/>
              </a:rPr>
              <a:t>Sphericity</a:t>
            </a:r>
            <a:r>
              <a:rPr lang="en-US" altLang="en-US" sz="2400" dirty="0">
                <a:cs typeface="Times New Roman" panose="02020603050405020304" pitchFamily="18" charset="0"/>
              </a:rPr>
              <a:t>.  This should be large and statistically significant. </a:t>
            </a:r>
          </a:p>
          <a:p>
            <a:pPr marL="609600" indent="-609600" algn="just">
              <a:buNone/>
            </a:pPr>
            <a:r>
              <a:rPr lang="en-US" altLang="en-US" sz="2400" dirty="0">
                <a:cs typeface="Times New Roman" panose="02020603050405020304" pitchFamily="18" charset="0"/>
              </a:rPr>
              <a:t> </a:t>
            </a:r>
          </a:p>
          <a:p>
            <a:pPr marL="609600" indent="-609600">
              <a:buNone/>
            </a:pPr>
            <a:endParaRPr lang="en-AU" altLang="en-US" sz="2400" dirty="0">
              <a:cs typeface="Times New Roman" panose="02020603050405020304" pitchFamily="18" charset="0"/>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345793"/>
            <a:ext cx="678180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6173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AU" altLang="en-US" sz="3600" b="1" dirty="0">
                <a:solidFill>
                  <a:srgbClr val="FF0000"/>
                </a:solidFill>
              </a:rPr>
              <a:t>IS IT WORTHWHILE CONDUCTING A FACTOR ANALYSIS?</a:t>
            </a:r>
          </a:p>
        </p:txBody>
      </p:sp>
      <p:sp>
        <p:nvSpPr>
          <p:cNvPr id="25603" name="Rectangle 3"/>
          <p:cNvSpPr>
            <a:spLocks noGrp="1" noChangeArrowheads="1"/>
          </p:cNvSpPr>
          <p:nvPr>
            <p:ph type="body" idx="1"/>
          </p:nvPr>
        </p:nvSpPr>
        <p:spPr>
          <a:xfrm>
            <a:off x="336331" y="1557338"/>
            <a:ext cx="10142757" cy="4927545"/>
          </a:xfrm>
        </p:spPr>
        <p:txBody>
          <a:bodyPr/>
          <a:lstStyle/>
          <a:p>
            <a:pPr marL="609600" indent="-609600" algn="just">
              <a:buNone/>
            </a:pPr>
            <a:r>
              <a:rPr lang="en-US" altLang="en-US" sz="2400" dirty="0">
                <a:cs typeface="Times New Roman" panose="02020603050405020304" pitchFamily="18" charset="0"/>
              </a:rPr>
              <a:t>       In this case, the Kaiser-Meyer-</a:t>
            </a:r>
            <a:r>
              <a:rPr lang="en-US" altLang="en-US" sz="2400" dirty="0" err="1">
                <a:cs typeface="Times New Roman" panose="02020603050405020304" pitchFamily="18" charset="0"/>
              </a:rPr>
              <a:t>Olkin</a:t>
            </a:r>
            <a:r>
              <a:rPr lang="en-US" altLang="en-US" sz="2400" dirty="0">
                <a:cs typeface="Times New Roman" panose="02020603050405020304" pitchFamily="18" charset="0"/>
              </a:rPr>
              <a:t> Measure of Sampling Adequacy = .873,  i.e. greater than .6. Bartlett’s Test of </a:t>
            </a:r>
            <a:r>
              <a:rPr lang="en-US" altLang="en-US" sz="2400" dirty="0" err="1">
                <a:cs typeface="Times New Roman" panose="02020603050405020304" pitchFamily="18" charset="0"/>
              </a:rPr>
              <a:t>Sphericity</a:t>
            </a:r>
            <a:r>
              <a:rPr lang="en-US" altLang="en-US" sz="2400" dirty="0">
                <a:cs typeface="Times New Roman" panose="02020603050405020304" pitchFamily="18" charset="0"/>
              </a:rPr>
              <a:t> has a large chi-square value which is highly significant (χ</a:t>
            </a:r>
            <a:r>
              <a:rPr lang="en-US" altLang="en-US" sz="2400" baseline="-30000" dirty="0">
                <a:cs typeface="Times New Roman" panose="02020603050405020304" pitchFamily="18" charset="0"/>
              </a:rPr>
              <a:t>66</a:t>
            </a:r>
            <a:r>
              <a:rPr lang="en-US" altLang="en-US" sz="2400" baseline="30000" dirty="0">
                <a:cs typeface="Times New Roman" panose="02020603050405020304" pitchFamily="18" charset="0"/>
              </a:rPr>
              <a:t>2</a:t>
            </a:r>
            <a:r>
              <a:rPr lang="en-US" altLang="en-US" sz="2400" dirty="0">
                <a:cs typeface="Times New Roman" panose="02020603050405020304" pitchFamily="18" charset="0"/>
              </a:rPr>
              <a:t> = 2693.452, </a:t>
            </a:r>
            <a:r>
              <a:rPr lang="en-US" altLang="en-US" sz="2400" i="1" dirty="0">
                <a:cs typeface="Times New Roman" panose="02020603050405020304" pitchFamily="18" charset="0"/>
              </a:rPr>
              <a:t>p</a:t>
            </a:r>
            <a:r>
              <a:rPr lang="en-US" altLang="en-US" sz="2400" dirty="0">
                <a:cs typeface="Times New Roman" panose="02020603050405020304" pitchFamily="18" charset="0"/>
              </a:rPr>
              <a:t> &lt; .0005). So by each of these criteria it is appropriate to apply Principal Components Analysis to this data set.  </a:t>
            </a:r>
          </a:p>
          <a:p>
            <a:pPr marL="609600" indent="-609600" algn="just">
              <a:buNone/>
            </a:pPr>
            <a:r>
              <a:rPr lang="en-US" altLang="en-US" sz="2400" dirty="0">
                <a:cs typeface="Times New Roman" panose="02020603050405020304" pitchFamily="18" charset="0"/>
              </a:rPr>
              <a:t> </a:t>
            </a:r>
          </a:p>
          <a:p>
            <a:pPr marL="609600" indent="-609600">
              <a:buNone/>
            </a:pPr>
            <a:endParaRPr lang="en-AU" altLang="en-US" sz="2400" dirty="0">
              <a:cs typeface="Times New Roman" panose="02020603050405020304" pitchFamily="18" charset="0"/>
            </a:endParaRP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269" y="3176752"/>
            <a:ext cx="67818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0087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472" y="109093"/>
            <a:ext cx="10515600" cy="841883"/>
          </a:xfrm>
        </p:spPr>
        <p:txBody>
          <a:bodyPr/>
          <a:lstStyle/>
          <a:p>
            <a:pPr algn="ctr"/>
            <a:r>
              <a:rPr lang="en-US" b="1" dirty="0">
                <a:solidFill>
                  <a:srgbClr val="FF0000"/>
                </a:solidFill>
              </a:rPr>
              <a:t>Principal Components Regression</a:t>
            </a:r>
          </a:p>
        </p:txBody>
      </p:sp>
      <p:sp>
        <p:nvSpPr>
          <p:cNvPr id="3" name="Content Placeholder 2"/>
          <p:cNvSpPr>
            <a:spLocks noGrp="1"/>
          </p:cNvSpPr>
          <p:nvPr>
            <p:ph idx="1"/>
          </p:nvPr>
        </p:nvSpPr>
        <p:spPr>
          <a:xfrm>
            <a:off x="316992" y="1057528"/>
            <a:ext cx="11743944" cy="5699887"/>
          </a:xfrm>
        </p:spPr>
        <p:txBody>
          <a:bodyPr>
            <a:noAutofit/>
          </a:bodyPr>
          <a:lstStyle/>
          <a:p>
            <a:r>
              <a:rPr lang="en-US" dirty="0"/>
              <a:t>Here we apply principal components analysis (</a:t>
            </a:r>
            <a:r>
              <a:rPr lang="en-US" dirty="0" smtClean="0"/>
              <a:t>PCA) </a:t>
            </a:r>
            <a:r>
              <a:rPr lang="en-US" dirty="0"/>
              <a:t>to </a:t>
            </a:r>
            <a:r>
              <a:rPr lang="en-US" dirty="0" smtClean="0"/>
              <a:t>define </a:t>
            </a:r>
            <a:r>
              <a:rPr lang="en-US" dirty="0"/>
              <a:t>the </a:t>
            </a:r>
            <a:r>
              <a:rPr lang="en-US" dirty="0" smtClean="0"/>
              <a:t>linear combinations </a:t>
            </a:r>
            <a:r>
              <a:rPr lang="en-US" dirty="0"/>
              <a:t>of the predictors, for use in our regression.</a:t>
            </a:r>
          </a:p>
          <a:p>
            <a:r>
              <a:rPr lang="en-US" dirty="0"/>
              <a:t> The </a:t>
            </a:r>
            <a:r>
              <a:rPr lang="en-US" dirty="0" smtClean="0"/>
              <a:t>first </a:t>
            </a:r>
            <a:r>
              <a:rPr lang="en-US" dirty="0"/>
              <a:t>principal component is that (normalized) </a:t>
            </a:r>
            <a:r>
              <a:rPr lang="en-US" dirty="0" smtClean="0"/>
              <a:t>linear combination </a:t>
            </a:r>
            <a:r>
              <a:rPr lang="en-US" dirty="0"/>
              <a:t>of the variables with the largest variance.</a:t>
            </a:r>
          </a:p>
          <a:p>
            <a:r>
              <a:rPr lang="en-US" dirty="0"/>
              <a:t> The second principal component has largest </a:t>
            </a:r>
            <a:r>
              <a:rPr lang="en-US" dirty="0" smtClean="0"/>
              <a:t>variance, subject </a:t>
            </a:r>
            <a:r>
              <a:rPr lang="en-US" dirty="0"/>
              <a:t>to being uncorrelated with the </a:t>
            </a:r>
            <a:r>
              <a:rPr lang="en-US" dirty="0" smtClean="0"/>
              <a:t>first</a:t>
            </a:r>
            <a:r>
              <a:rPr lang="en-US" dirty="0"/>
              <a:t>.</a:t>
            </a:r>
          </a:p>
          <a:p>
            <a:r>
              <a:rPr lang="en-US" dirty="0"/>
              <a:t> And so on.</a:t>
            </a:r>
          </a:p>
          <a:p>
            <a:r>
              <a:rPr lang="en-US" dirty="0"/>
              <a:t> Hence with many correlated original variables, we </a:t>
            </a:r>
            <a:r>
              <a:rPr lang="en-US" dirty="0" smtClean="0"/>
              <a:t>replace them </a:t>
            </a:r>
            <a:r>
              <a:rPr lang="en-US" dirty="0"/>
              <a:t>with a small set of principal components that </a:t>
            </a:r>
            <a:r>
              <a:rPr lang="en-US" dirty="0" smtClean="0"/>
              <a:t>capture their </a:t>
            </a:r>
            <a:r>
              <a:rPr lang="en-US" dirty="0"/>
              <a:t>joint variation.</a:t>
            </a:r>
          </a:p>
        </p:txBody>
      </p:sp>
    </p:spTree>
    <p:extLst>
      <p:ext uri="{BB962C8B-B14F-4D97-AF65-F5344CB8AC3E}">
        <p14:creationId xmlns:p14="http://schemas.microsoft.com/office/powerpoint/2010/main" val="24050463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43455" y="81346"/>
            <a:ext cx="10515600" cy="780503"/>
          </a:xfrm>
        </p:spPr>
        <p:txBody>
          <a:bodyPr/>
          <a:lstStyle/>
          <a:p>
            <a:pPr algn="ctr" eaLnBrk="1" hangingPunct="1"/>
            <a:r>
              <a:rPr lang="en-AU" altLang="en-US" b="1" dirty="0" smtClean="0">
                <a:solidFill>
                  <a:srgbClr val="FF0000"/>
                </a:solidFill>
              </a:rPr>
              <a:t>SELECTING FACTORS</a:t>
            </a:r>
          </a:p>
        </p:txBody>
      </p:sp>
      <p:sp>
        <p:nvSpPr>
          <p:cNvPr id="26627" name="Rectangle 3"/>
          <p:cNvSpPr>
            <a:spLocks noGrp="1" noChangeArrowheads="1"/>
          </p:cNvSpPr>
          <p:nvPr>
            <p:ph type="body" idx="1"/>
          </p:nvPr>
        </p:nvSpPr>
        <p:spPr>
          <a:xfrm>
            <a:off x="189186" y="948558"/>
            <a:ext cx="11676993" cy="4953000"/>
          </a:xfrm>
        </p:spPr>
        <p:txBody>
          <a:bodyPr>
            <a:normAutofit lnSpcReduction="10000"/>
          </a:bodyPr>
          <a:lstStyle/>
          <a:p>
            <a:pPr marL="609600" indent="-609600" algn="just">
              <a:buNone/>
            </a:pPr>
            <a:r>
              <a:rPr lang="en-US" altLang="en-US" b="1" dirty="0">
                <a:cs typeface="Times New Roman" panose="02020603050405020304" pitchFamily="18" charset="0"/>
              </a:rPr>
              <a:t>Step 2:  How many components are there? And how much do they explain?</a:t>
            </a:r>
          </a:p>
          <a:p>
            <a:pPr marL="609600" indent="-609600" algn="just">
              <a:buNone/>
            </a:pPr>
            <a:endParaRPr lang="en-US" altLang="en-US" sz="2400" dirty="0">
              <a:cs typeface="Times New Roman" panose="02020603050405020304" pitchFamily="18" charset="0"/>
            </a:endParaRPr>
          </a:p>
          <a:p>
            <a:pPr marL="609600" indent="-609600" algn="just"/>
            <a:r>
              <a:rPr lang="en-US" altLang="en-US" sz="3200" dirty="0">
                <a:cs typeface="Times New Roman" panose="02020603050405020304" pitchFamily="18" charset="0"/>
              </a:rPr>
              <a:t>PCA initially produces as many theoretical underlying dimensions (factors) as there were original variables, so in this case we have produced 12 theoretical dimensions to explain the scores on 12 observed items.  </a:t>
            </a:r>
          </a:p>
          <a:p>
            <a:pPr marL="609600" indent="-609600" algn="just"/>
            <a:r>
              <a:rPr lang="en-US" altLang="en-US" sz="3200" dirty="0">
                <a:cs typeface="Times New Roman" panose="02020603050405020304" pitchFamily="18" charset="0"/>
              </a:rPr>
              <a:t>The question is,  </a:t>
            </a:r>
            <a:r>
              <a:rPr lang="en-US" altLang="en-US" sz="3200" b="1" dirty="0">
                <a:cs typeface="Times New Roman" panose="02020603050405020304" pitchFamily="18" charset="0"/>
              </a:rPr>
              <a:t>can a relatively small number of these underlying dimensions (components) explain much of the variation</a:t>
            </a:r>
            <a:r>
              <a:rPr lang="en-US" altLang="en-US" sz="3200" dirty="0">
                <a:cs typeface="Times New Roman" panose="02020603050405020304" pitchFamily="18" charset="0"/>
              </a:rPr>
              <a:t> in scores across the 12 items?  </a:t>
            </a:r>
          </a:p>
          <a:p>
            <a:pPr marL="609600" indent="-609600" algn="just"/>
            <a:r>
              <a:rPr lang="en-US" altLang="en-US" sz="3200" dirty="0">
                <a:cs typeface="Times New Roman" panose="02020603050405020304" pitchFamily="18" charset="0"/>
              </a:rPr>
              <a:t>There are a number of ways to select this small number of dimensions.  </a:t>
            </a:r>
          </a:p>
        </p:txBody>
      </p:sp>
    </p:spTree>
    <p:extLst>
      <p:ext uri="{BB962C8B-B14F-4D97-AF65-F5344CB8AC3E}">
        <p14:creationId xmlns:p14="http://schemas.microsoft.com/office/powerpoint/2010/main" val="39195543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05000" y="0"/>
            <a:ext cx="8229600" cy="922337"/>
          </a:xfrm>
        </p:spPr>
        <p:txBody>
          <a:bodyPr/>
          <a:lstStyle/>
          <a:p>
            <a:pPr algn="ctr" eaLnBrk="1" hangingPunct="1"/>
            <a:r>
              <a:rPr lang="en-AU" altLang="en-US" dirty="0" smtClean="0"/>
              <a:t> </a:t>
            </a:r>
            <a:r>
              <a:rPr lang="en-AU" altLang="en-US" b="1" dirty="0" smtClean="0">
                <a:solidFill>
                  <a:srgbClr val="FF0000"/>
                </a:solidFill>
              </a:rPr>
              <a:t>EIGENVALUES</a:t>
            </a:r>
          </a:p>
        </p:txBody>
      </p:sp>
      <p:sp>
        <p:nvSpPr>
          <p:cNvPr id="27651" name="Rectangle 3"/>
          <p:cNvSpPr>
            <a:spLocks noGrp="1" noChangeArrowheads="1"/>
          </p:cNvSpPr>
          <p:nvPr>
            <p:ph type="body" idx="1"/>
          </p:nvPr>
        </p:nvSpPr>
        <p:spPr>
          <a:xfrm>
            <a:off x="157655" y="922337"/>
            <a:ext cx="11887200" cy="5516562"/>
          </a:xfrm>
        </p:spPr>
        <p:txBody>
          <a:bodyPr>
            <a:noAutofit/>
          </a:bodyPr>
          <a:lstStyle/>
          <a:p>
            <a:pPr marL="609600" indent="-609600" algn="just"/>
            <a:r>
              <a:rPr lang="en-US" altLang="en-US" sz="3600" dirty="0">
                <a:cs typeface="Times New Roman" panose="02020603050405020304" pitchFamily="18" charset="0"/>
              </a:rPr>
              <a:t>The simplest answer is to choose those dimensions with </a:t>
            </a:r>
            <a:r>
              <a:rPr lang="en-US" altLang="en-US" sz="3600" b="1" dirty="0">
                <a:cs typeface="Times New Roman" panose="02020603050405020304" pitchFamily="18" charset="0"/>
              </a:rPr>
              <a:t>eigenvalues that are greater than 1</a:t>
            </a:r>
            <a:r>
              <a:rPr lang="en-US" altLang="en-US" sz="3600" dirty="0">
                <a:cs typeface="Times New Roman" panose="02020603050405020304" pitchFamily="18" charset="0"/>
              </a:rPr>
              <a:t>.  </a:t>
            </a:r>
          </a:p>
          <a:p>
            <a:pPr marL="609600" indent="-609600" algn="just"/>
            <a:endParaRPr lang="en-US" altLang="en-US" sz="3600" dirty="0">
              <a:cs typeface="Times New Roman" panose="02020603050405020304" pitchFamily="18" charset="0"/>
            </a:endParaRPr>
          </a:p>
          <a:p>
            <a:pPr marL="609600" indent="-609600" algn="just"/>
            <a:r>
              <a:rPr lang="en-US" altLang="en-US" sz="3600" dirty="0">
                <a:cs typeface="Times New Roman" panose="02020603050405020304" pitchFamily="18" charset="0"/>
              </a:rPr>
              <a:t>A component with an eigenvalue which is less than 1 explains less variance than did an individual item in the original data set.</a:t>
            </a:r>
          </a:p>
          <a:p>
            <a:pPr marL="609600" indent="-609600" algn="just"/>
            <a:endParaRPr lang="en-US" altLang="en-US" sz="3600" dirty="0">
              <a:cs typeface="Times New Roman" panose="02020603050405020304" pitchFamily="18" charset="0"/>
            </a:endParaRPr>
          </a:p>
          <a:p>
            <a:pPr marL="609600" indent="-609600" algn="just"/>
            <a:r>
              <a:rPr lang="en-US" altLang="en-US" sz="3600" dirty="0">
                <a:cs typeface="Times New Roman" panose="02020603050405020304" pitchFamily="18" charset="0"/>
              </a:rPr>
              <a:t>Components with eigenvalues greater than 1 are components which explain more variation than did an original item.</a:t>
            </a:r>
            <a:endParaRPr lang="en-AU" altLang="en-US" sz="3600" dirty="0">
              <a:cs typeface="Times New Roman" panose="02020603050405020304" pitchFamily="18" charset="0"/>
            </a:endParaRPr>
          </a:p>
        </p:txBody>
      </p:sp>
    </p:spTree>
    <p:extLst>
      <p:ext uri="{BB962C8B-B14F-4D97-AF65-F5344CB8AC3E}">
        <p14:creationId xmlns:p14="http://schemas.microsoft.com/office/powerpoint/2010/main" val="7895916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71" y="2259099"/>
            <a:ext cx="11825747" cy="459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Rectangle 2"/>
          <p:cNvSpPr>
            <a:spLocks noGrp="1" noChangeArrowheads="1"/>
          </p:cNvSpPr>
          <p:nvPr>
            <p:ph type="title"/>
          </p:nvPr>
        </p:nvSpPr>
        <p:spPr>
          <a:xfrm>
            <a:off x="806669" y="-74613"/>
            <a:ext cx="10515600" cy="1325563"/>
          </a:xfrm>
        </p:spPr>
        <p:txBody>
          <a:bodyPr/>
          <a:lstStyle/>
          <a:p>
            <a:pPr algn="ctr" eaLnBrk="1" hangingPunct="1"/>
            <a:r>
              <a:rPr lang="en-AU" altLang="en-US" dirty="0" smtClean="0"/>
              <a:t> </a:t>
            </a:r>
            <a:r>
              <a:rPr lang="en-AU" altLang="en-US" b="1" dirty="0" smtClean="0">
                <a:solidFill>
                  <a:srgbClr val="FF0000"/>
                </a:solidFill>
              </a:rPr>
              <a:t>EIGENVALUES AND FACTORS</a:t>
            </a:r>
          </a:p>
        </p:txBody>
      </p:sp>
      <p:sp>
        <p:nvSpPr>
          <p:cNvPr id="28675" name="Rectangle 3"/>
          <p:cNvSpPr>
            <a:spLocks noGrp="1" noChangeArrowheads="1"/>
          </p:cNvSpPr>
          <p:nvPr>
            <p:ph type="body" idx="1"/>
          </p:nvPr>
        </p:nvSpPr>
        <p:spPr>
          <a:xfrm>
            <a:off x="189186" y="1032641"/>
            <a:ext cx="11750566" cy="4953000"/>
          </a:xfrm>
        </p:spPr>
        <p:txBody>
          <a:bodyPr/>
          <a:lstStyle/>
          <a:p>
            <a:pPr marL="609600" indent="-609600" algn="just">
              <a:buNone/>
            </a:pPr>
            <a:r>
              <a:rPr lang="en-US" altLang="en-US" sz="2400" dirty="0">
                <a:cs typeface="Times New Roman" panose="02020603050405020304" pitchFamily="18" charset="0"/>
              </a:rPr>
              <a:t>       </a:t>
            </a:r>
            <a:r>
              <a:rPr lang="en-US" altLang="en-US" sz="3600" dirty="0">
                <a:cs typeface="Times New Roman" panose="02020603050405020304" pitchFamily="18" charset="0"/>
              </a:rPr>
              <a:t>Here 3 components have eigenvalues that are greater than 1. We would report that “the PCA extracted three components or factors.” </a:t>
            </a:r>
            <a:endParaRPr lang="en-AU" altLang="en-US" sz="3600" dirty="0">
              <a:cs typeface="Times New Roman" panose="02020603050405020304" pitchFamily="18" charset="0"/>
            </a:endParaRPr>
          </a:p>
        </p:txBody>
      </p:sp>
    </p:spTree>
    <p:extLst>
      <p:ext uri="{BB962C8B-B14F-4D97-AF65-F5344CB8AC3E}">
        <p14:creationId xmlns:p14="http://schemas.microsoft.com/office/powerpoint/2010/main" val="8241038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274639"/>
            <a:ext cx="8229600" cy="993775"/>
          </a:xfrm>
        </p:spPr>
        <p:txBody>
          <a:bodyPr/>
          <a:lstStyle/>
          <a:p>
            <a:pPr algn="ctr" eaLnBrk="1" hangingPunct="1"/>
            <a:r>
              <a:rPr lang="en-AU" altLang="en-US" sz="3200" b="1" dirty="0">
                <a:solidFill>
                  <a:srgbClr val="FF0000"/>
                </a:solidFill>
              </a:rPr>
              <a:t>THE UNROTATED SOLUTION</a:t>
            </a:r>
          </a:p>
        </p:txBody>
      </p:sp>
      <p:sp>
        <p:nvSpPr>
          <p:cNvPr id="29699" name="Rectangle 3"/>
          <p:cNvSpPr>
            <a:spLocks noGrp="1" noChangeArrowheads="1"/>
          </p:cNvSpPr>
          <p:nvPr>
            <p:ph type="body" idx="1"/>
          </p:nvPr>
        </p:nvSpPr>
        <p:spPr>
          <a:xfrm>
            <a:off x="88490" y="1268414"/>
            <a:ext cx="11838039" cy="4953000"/>
          </a:xfrm>
        </p:spPr>
        <p:txBody>
          <a:bodyPr/>
          <a:lstStyle/>
          <a:p>
            <a:pPr marL="609600" indent="-609600" algn="just"/>
            <a:r>
              <a:rPr lang="en-US" altLang="en-US" sz="2400" dirty="0">
                <a:cs typeface="Times New Roman" panose="02020603050405020304" pitchFamily="18" charset="0"/>
              </a:rPr>
              <a:t>The following table presents the </a:t>
            </a:r>
            <a:r>
              <a:rPr lang="en-US" altLang="en-US" sz="2400" b="1" dirty="0" err="1">
                <a:cs typeface="Times New Roman" panose="02020603050405020304" pitchFamily="18" charset="0"/>
              </a:rPr>
              <a:t>unrotated</a:t>
            </a:r>
            <a:r>
              <a:rPr lang="en-US" altLang="en-US" sz="2400" b="1" dirty="0">
                <a:cs typeface="Times New Roman" panose="02020603050405020304" pitchFamily="18" charset="0"/>
              </a:rPr>
              <a:t> component matrix</a:t>
            </a:r>
            <a:r>
              <a:rPr lang="en-US" altLang="en-US" sz="2400" dirty="0">
                <a:cs typeface="Times New Roman" panose="02020603050405020304" pitchFamily="18" charset="0"/>
              </a:rPr>
              <a:t>. This is the initial solution provided by Principal Components Analysis. </a:t>
            </a:r>
          </a:p>
          <a:p>
            <a:pPr marL="609600" indent="-609600" algn="just"/>
            <a:endParaRPr lang="en-US" altLang="en-US" sz="2400" dirty="0">
              <a:cs typeface="Times New Roman" panose="02020603050405020304" pitchFamily="18" charset="0"/>
            </a:endParaRPr>
          </a:p>
          <a:p>
            <a:pPr marL="609600" indent="-609600" algn="just"/>
            <a:r>
              <a:rPr lang="en-US" altLang="en-US" sz="2400" dirty="0">
                <a:cs typeface="Times New Roman" panose="02020603050405020304" pitchFamily="18" charset="0"/>
              </a:rPr>
              <a:t>The three components are not correlated with each other (they are “orthogonal”). </a:t>
            </a:r>
          </a:p>
          <a:p>
            <a:pPr marL="609600" indent="-609600" algn="just"/>
            <a:endParaRPr lang="en-US" altLang="en-US" sz="2400" dirty="0">
              <a:cs typeface="Times New Roman" panose="02020603050405020304" pitchFamily="18" charset="0"/>
            </a:endParaRPr>
          </a:p>
          <a:p>
            <a:pPr marL="609600" indent="-609600" algn="just"/>
            <a:r>
              <a:rPr lang="en-US" altLang="en-US" sz="2400" dirty="0">
                <a:cs typeface="Times New Roman" panose="02020603050405020304" pitchFamily="18" charset="0"/>
              </a:rPr>
              <a:t>The Component Matrix below shows the loading of each item on to each of underlying components.</a:t>
            </a:r>
            <a:endParaRPr lang="en-AU" altLang="en-US" sz="2400" dirty="0">
              <a:cs typeface="Times New Roman" panose="02020603050405020304" pitchFamily="18" charset="0"/>
            </a:endParaRPr>
          </a:p>
        </p:txBody>
      </p:sp>
    </p:spTree>
    <p:extLst>
      <p:ext uri="{BB962C8B-B14F-4D97-AF65-F5344CB8AC3E}">
        <p14:creationId xmlns:p14="http://schemas.microsoft.com/office/powerpoint/2010/main" val="39338882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981200" y="136553"/>
            <a:ext cx="8229600" cy="922337"/>
          </a:xfrm>
        </p:spPr>
        <p:txBody>
          <a:bodyPr>
            <a:normAutofit fontScale="90000"/>
          </a:bodyPr>
          <a:lstStyle/>
          <a:p>
            <a:pPr algn="ctr" eaLnBrk="1" hangingPunct="1"/>
            <a:r>
              <a:rPr lang="en-US" altLang="en-US" dirty="0" smtClean="0"/>
              <a:t/>
            </a:r>
            <a:br>
              <a:rPr lang="en-US" altLang="en-US" dirty="0" smtClean="0"/>
            </a:br>
            <a:r>
              <a:rPr lang="en-US" altLang="en-US" sz="3600" b="1" dirty="0">
                <a:solidFill>
                  <a:srgbClr val="FF0000"/>
                </a:solidFill>
              </a:rPr>
              <a:t>The </a:t>
            </a:r>
            <a:r>
              <a:rPr lang="en-US" altLang="en-US" sz="3600" b="1" dirty="0" err="1">
                <a:solidFill>
                  <a:srgbClr val="FF0000"/>
                </a:solidFill>
              </a:rPr>
              <a:t>Unrotated</a:t>
            </a:r>
            <a:r>
              <a:rPr lang="en-US" altLang="en-US" sz="3600" b="1" dirty="0">
                <a:solidFill>
                  <a:srgbClr val="FF0000"/>
                </a:solidFill>
              </a:rPr>
              <a:t> Component Matrix</a:t>
            </a:r>
            <a:r>
              <a:rPr lang="en-US" altLang="en-US" dirty="0" smtClean="0"/>
              <a:t/>
            </a:r>
            <a:br>
              <a:rPr lang="en-US" altLang="en-US" dirty="0" smtClean="0"/>
            </a:br>
            <a:endParaRPr lang="en-AU" altLang="en-US" dirty="0" smtClean="0"/>
          </a:p>
        </p:txBody>
      </p:sp>
      <p:sp>
        <p:nvSpPr>
          <p:cNvPr id="30723" name="Rectangle 3"/>
          <p:cNvSpPr>
            <a:spLocks noGrp="1" noChangeArrowheads="1"/>
          </p:cNvSpPr>
          <p:nvPr>
            <p:ph type="body" idx="1"/>
          </p:nvPr>
        </p:nvSpPr>
        <p:spPr>
          <a:xfrm>
            <a:off x="1808956" y="906517"/>
            <a:ext cx="8574088" cy="4953000"/>
          </a:xfrm>
        </p:spPr>
        <p:txBody>
          <a:bodyPr/>
          <a:lstStyle/>
          <a:p>
            <a:pPr marL="609600" indent="-609600" algn="just">
              <a:buNone/>
            </a:pPr>
            <a:r>
              <a:rPr lang="en-US" altLang="en-US" sz="2400" b="1" dirty="0" err="1">
                <a:cs typeface="Times New Roman" panose="02020603050405020304" pitchFamily="18" charset="0"/>
              </a:rPr>
              <a:t>Unrotated</a:t>
            </a:r>
            <a:r>
              <a:rPr lang="en-US" altLang="en-US" sz="2400" b="1" dirty="0">
                <a:cs typeface="Times New Roman" panose="02020603050405020304" pitchFamily="18" charset="0"/>
              </a:rPr>
              <a:t> loadings are often difficult to interpret</a:t>
            </a:r>
            <a:r>
              <a:rPr lang="en-US" altLang="en-US" sz="2400" dirty="0">
                <a:cs typeface="Times New Roman" panose="02020603050405020304" pitchFamily="18" charset="0"/>
              </a:rPr>
              <a:t>. </a:t>
            </a:r>
            <a:endParaRPr lang="en-AU" altLang="en-US" sz="2400" dirty="0">
              <a:cs typeface="Times New Roman" panose="02020603050405020304" pitchFamily="18" charset="0"/>
            </a:endParaRP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71" y="1587061"/>
            <a:ext cx="10575787" cy="523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6639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eaLnBrk="1" hangingPunct="1"/>
            <a:r>
              <a:rPr lang="en-GB" altLang="en-US" b="1" dirty="0" smtClean="0">
                <a:solidFill>
                  <a:srgbClr val="FF0000"/>
                </a:solidFill>
              </a:rPr>
              <a:t>ROTATION</a:t>
            </a:r>
          </a:p>
        </p:txBody>
      </p:sp>
      <p:sp>
        <p:nvSpPr>
          <p:cNvPr id="31747" name="Rectangle 3"/>
          <p:cNvSpPr>
            <a:spLocks noGrp="1" noChangeArrowheads="1"/>
          </p:cNvSpPr>
          <p:nvPr>
            <p:ph type="body" idx="1"/>
          </p:nvPr>
        </p:nvSpPr>
        <p:spPr>
          <a:xfrm>
            <a:off x="493986" y="1844675"/>
            <a:ext cx="11519338" cy="4281488"/>
          </a:xfrm>
        </p:spPr>
        <p:txBody>
          <a:bodyPr>
            <a:normAutofit/>
          </a:bodyPr>
          <a:lstStyle/>
          <a:p>
            <a:pPr eaLnBrk="1" hangingPunct="1">
              <a:lnSpc>
                <a:spcPct val="90000"/>
              </a:lnSpc>
            </a:pPr>
            <a:r>
              <a:rPr lang="en-GB" altLang="en-US" sz="4000" dirty="0" smtClean="0"/>
              <a:t>It is often not always easy to identify meaningful factors in an </a:t>
            </a:r>
            <a:r>
              <a:rPr lang="en-GB" altLang="en-US" sz="4000" dirty="0" err="1" smtClean="0"/>
              <a:t>unrotated</a:t>
            </a:r>
            <a:r>
              <a:rPr lang="en-GB" altLang="en-US" sz="4000" dirty="0" smtClean="0"/>
              <a:t> matrix.  The best way to identify meaningful factors is to rotate the factors.</a:t>
            </a:r>
          </a:p>
          <a:p>
            <a:pPr eaLnBrk="1" hangingPunct="1">
              <a:lnSpc>
                <a:spcPct val="90000"/>
              </a:lnSpc>
              <a:buFontTx/>
              <a:buNone/>
            </a:pPr>
            <a:endParaRPr lang="en-US" altLang="en-US" sz="4000" dirty="0" smtClean="0"/>
          </a:p>
          <a:p>
            <a:pPr eaLnBrk="1" hangingPunct="1">
              <a:lnSpc>
                <a:spcPct val="90000"/>
              </a:lnSpc>
            </a:pPr>
            <a:r>
              <a:rPr lang="en-GB" altLang="en-US" sz="4000" dirty="0" smtClean="0"/>
              <a:t>Rotating factors attempt to find a factor solution that is equal to that obtained in the initial extraction but which has the </a:t>
            </a:r>
            <a:r>
              <a:rPr lang="en-GB" altLang="en-US" sz="4000" b="1" dirty="0" smtClean="0">
                <a:solidFill>
                  <a:srgbClr val="FF0000"/>
                </a:solidFill>
              </a:rPr>
              <a:t>simplest interpretation</a:t>
            </a:r>
            <a:r>
              <a:rPr lang="en-US" altLang="en-US" sz="4000" b="1" dirty="0" smtClean="0">
                <a:solidFill>
                  <a:srgbClr val="FF0000"/>
                </a:solidFill>
              </a:rPr>
              <a:t> </a:t>
            </a:r>
            <a:endParaRPr lang="en-GB" altLang="en-US" sz="4000" b="1" dirty="0" smtClean="0">
              <a:solidFill>
                <a:srgbClr val="FF0000"/>
              </a:solidFill>
            </a:endParaRPr>
          </a:p>
        </p:txBody>
      </p:sp>
    </p:spTree>
    <p:extLst>
      <p:ext uri="{BB962C8B-B14F-4D97-AF65-F5344CB8AC3E}">
        <p14:creationId xmlns:p14="http://schemas.microsoft.com/office/powerpoint/2010/main" val="3690583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51" y="1629103"/>
            <a:ext cx="11109408" cy="5216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2"/>
          <p:cNvSpPr>
            <a:spLocks noGrp="1" noChangeArrowheads="1"/>
          </p:cNvSpPr>
          <p:nvPr>
            <p:ph type="title"/>
          </p:nvPr>
        </p:nvSpPr>
        <p:spPr>
          <a:xfrm>
            <a:off x="1981200" y="0"/>
            <a:ext cx="8229600" cy="914400"/>
          </a:xfrm>
        </p:spPr>
        <p:txBody>
          <a:bodyPr/>
          <a:lstStyle/>
          <a:p>
            <a:pPr algn="ctr" eaLnBrk="1" hangingPunct="1"/>
            <a:r>
              <a:rPr lang="en-US" altLang="en-US" sz="3600" b="1" dirty="0">
                <a:solidFill>
                  <a:srgbClr val="FF0000"/>
                </a:solidFill>
              </a:rPr>
              <a:t>THE ROTATED COMPONENT MATRIX</a:t>
            </a:r>
            <a:endParaRPr lang="en-AU" altLang="en-US" sz="3600" b="1" dirty="0">
              <a:solidFill>
                <a:srgbClr val="FF0000"/>
              </a:solidFill>
            </a:endParaRPr>
          </a:p>
        </p:txBody>
      </p:sp>
      <p:sp>
        <p:nvSpPr>
          <p:cNvPr id="32771" name="Rectangle 3"/>
          <p:cNvSpPr>
            <a:spLocks noGrp="1" noChangeArrowheads="1"/>
          </p:cNvSpPr>
          <p:nvPr>
            <p:ph type="body" idx="1"/>
          </p:nvPr>
        </p:nvSpPr>
        <p:spPr>
          <a:xfrm>
            <a:off x="189185" y="914400"/>
            <a:ext cx="11782097" cy="4953000"/>
          </a:xfrm>
        </p:spPr>
        <p:txBody>
          <a:bodyPr>
            <a:normAutofit/>
          </a:bodyPr>
          <a:lstStyle/>
          <a:p>
            <a:pPr marL="609600" indent="-609600" algn="just">
              <a:buNone/>
            </a:pPr>
            <a:r>
              <a:rPr lang="en-US" altLang="en-US" sz="3600" dirty="0">
                <a:cs typeface="Times New Roman" panose="02020603050405020304" pitchFamily="18" charset="0"/>
              </a:rPr>
              <a:t>The </a:t>
            </a:r>
            <a:r>
              <a:rPr lang="en-US" altLang="en-US" sz="3600" b="1" dirty="0">
                <a:cs typeface="Times New Roman" panose="02020603050405020304" pitchFamily="18" charset="0"/>
              </a:rPr>
              <a:t>rotated loadings </a:t>
            </a:r>
            <a:r>
              <a:rPr lang="en-US" altLang="en-US" sz="3600" dirty="0">
                <a:cs typeface="Times New Roman" panose="02020603050405020304" pitchFamily="18" charset="0"/>
              </a:rPr>
              <a:t>(in this case </a:t>
            </a:r>
            <a:r>
              <a:rPr lang="en-US" altLang="en-US" sz="3600" b="1" dirty="0" err="1">
                <a:cs typeface="Times New Roman" panose="02020603050405020304" pitchFamily="18" charset="0"/>
              </a:rPr>
              <a:t>varimax</a:t>
            </a:r>
            <a:r>
              <a:rPr lang="en-US" altLang="en-US" sz="3600" dirty="0">
                <a:cs typeface="Times New Roman" panose="02020603050405020304" pitchFamily="18" charset="0"/>
              </a:rPr>
              <a:t>)</a:t>
            </a:r>
            <a:r>
              <a:rPr lang="en-US" altLang="en-US" sz="3600" b="1" dirty="0">
                <a:cs typeface="Times New Roman" panose="02020603050405020304" pitchFamily="18" charset="0"/>
              </a:rPr>
              <a:t> </a:t>
            </a:r>
            <a:r>
              <a:rPr lang="en-US" altLang="en-US" sz="3600" dirty="0">
                <a:cs typeface="Times New Roman" panose="02020603050405020304" pitchFamily="18" charset="0"/>
              </a:rPr>
              <a:t>are often easier to interpret. </a:t>
            </a:r>
            <a:endParaRPr lang="en-AU" altLang="en-US" sz="3600" dirty="0">
              <a:cs typeface="Times New Roman" panose="02020603050405020304" pitchFamily="18" charset="0"/>
            </a:endParaRPr>
          </a:p>
        </p:txBody>
      </p:sp>
    </p:spTree>
    <p:extLst>
      <p:ext uri="{BB962C8B-B14F-4D97-AF65-F5344CB8AC3E}">
        <p14:creationId xmlns:p14="http://schemas.microsoft.com/office/powerpoint/2010/main" val="9421667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altLang="en-US" smtClean="0"/>
              <a:t>TYPES OF ROTATION</a:t>
            </a:r>
          </a:p>
        </p:txBody>
      </p:sp>
      <p:sp>
        <p:nvSpPr>
          <p:cNvPr id="33795" name="Rectangle 3"/>
          <p:cNvSpPr>
            <a:spLocks noGrp="1" noChangeArrowheads="1"/>
          </p:cNvSpPr>
          <p:nvPr>
            <p:ph type="body" idx="1"/>
          </p:nvPr>
        </p:nvSpPr>
        <p:spPr>
          <a:xfrm>
            <a:off x="1774826" y="1600201"/>
            <a:ext cx="8435975" cy="4924425"/>
          </a:xfrm>
        </p:spPr>
        <p:txBody>
          <a:bodyPr/>
          <a:lstStyle/>
          <a:p>
            <a:pPr eaLnBrk="1" hangingPunct="1">
              <a:lnSpc>
                <a:spcPct val="80000"/>
              </a:lnSpc>
            </a:pPr>
            <a:r>
              <a:rPr lang="en-GB" altLang="en-US"/>
              <a:t>There are two major categories of rotations, </a:t>
            </a:r>
          </a:p>
          <a:p>
            <a:pPr lvl="1" eaLnBrk="1" hangingPunct="1">
              <a:lnSpc>
                <a:spcPct val="80000"/>
              </a:lnSpc>
            </a:pPr>
            <a:r>
              <a:rPr lang="en-GB" altLang="en-US"/>
              <a:t>orthogonal rotations, which produce uncorrelated factors</a:t>
            </a:r>
          </a:p>
          <a:p>
            <a:pPr lvl="1" eaLnBrk="1" hangingPunct="1">
              <a:lnSpc>
                <a:spcPct val="80000"/>
              </a:lnSpc>
            </a:pPr>
            <a:r>
              <a:rPr lang="en-GB" altLang="en-US"/>
              <a:t>oblique rotations, which produce correlated factors. </a:t>
            </a:r>
          </a:p>
          <a:p>
            <a:pPr eaLnBrk="1" hangingPunct="1">
              <a:lnSpc>
                <a:spcPct val="80000"/>
              </a:lnSpc>
            </a:pPr>
            <a:endParaRPr lang="en-GB" altLang="en-US"/>
          </a:p>
          <a:p>
            <a:pPr eaLnBrk="1" hangingPunct="1">
              <a:lnSpc>
                <a:spcPct val="80000"/>
              </a:lnSpc>
            </a:pPr>
            <a:r>
              <a:rPr lang="en-GB" altLang="en-US"/>
              <a:t>The best and most commonly used orthogonal rotation is Varimax which increases discrimination between high and low variables. It produces a ‘simple structure’ </a:t>
            </a:r>
          </a:p>
          <a:p>
            <a:pPr eaLnBrk="1" hangingPunct="1">
              <a:lnSpc>
                <a:spcPct val="80000"/>
              </a:lnSpc>
            </a:pPr>
            <a:endParaRPr lang="en-GB" altLang="en-US"/>
          </a:p>
          <a:p>
            <a:pPr eaLnBrk="1" hangingPunct="1">
              <a:lnSpc>
                <a:spcPct val="80000"/>
              </a:lnSpc>
            </a:pPr>
            <a:r>
              <a:rPr lang="en-GB" altLang="en-US"/>
              <a:t>Oblique rotations are less common; the three most used being Direct Quartimin, Promax, and Oblimin.</a:t>
            </a:r>
          </a:p>
        </p:txBody>
      </p:sp>
    </p:spTree>
    <p:extLst>
      <p:ext uri="{BB962C8B-B14F-4D97-AF65-F5344CB8AC3E}">
        <p14:creationId xmlns:p14="http://schemas.microsoft.com/office/powerpoint/2010/main" val="25045548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274639"/>
            <a:ext cx="8229600" cy="993775"/>
          </a:xfrm>
        </p:spPr>
        <p:txBody>
          <a:bodyPr/>
          <a:lstStyle/>
          <a:p>
            <a:pPr eaLnBrk="1" hangingPunct="1"/>
            <a:r>
              <a:rPr lang="en-GB" altLang="en-US" sz="4000"/>
              <a:t>ORIGINAL FACTOR STRUCTURE</a:t>
            </a:r>
          </a:p>
        </p:txBody>
      </p:sp>
      <p:sp>
        <p:nvSpPr>
          <p:cNvPr id="34819" name="Rectangle 5"/>
          <p:cNvSpPr>
            <a:spLocks noChangeArrowheads="1"/>
          </p:cNvSpPr>
          <p:nvPr/>
        </p:nvSpPr>
        <p:spPr bwMode="auto">
          <a:xfrm>
            <a:off x="1524001" y="18441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aphicFrame>
        <p:nvGraphicFramePr>
          <p:cNvPr id="34820" name="Object 4"/>
          <p:cNvGraphicFramePr>
            <a:graphicFrameLocks noChangeAspect="1"/>
          </p:cNvGraphicFramePr>
          <p:nvPr/>
        </p:nvGraphicFramePr>
        <p:xfrm>
          <a:off x="1774826" y="1700214"/>
          <a:ext cx="10442575" cy="4683125"/>
        </p:xfrm>
        <a:graphic>
          <a:graphicData uri="http://schemas.openxmlformats.org/presentationml/2006/ole">
            <mc:AlternateContent xmlns:mc="http://schemas.openxmlformats.org/markup-compatibility/2006">
              <mc:Choice xmlns:v="urn:schemas-microsoft-com:vml" Requires="v">
                <p:oleObj spid="_x0000_s2067" name="Document" r:id="rId3" imgW="5490301" imgH="2808976" progId="Word.Document.8">
                  <p:embed/>
                </p:oleObj>
              </mc:Choice>
              <mc:Fallback>
                <p:oleObj name="Document" r:id="rId3" imgW="5490301" imgH="280897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6" y="1700214"/>
                        <a:ext cx="10442575"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33244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sz="4000"/>
              <a:t>VARIMAX ROTATED FACTORS – BETTER FIT</a:t>
            </a:r>
          </a:p>
        </p:txBody>
      </p:sp>
      <p:sp>
        <p:nvSpPr>
          <p:cNvPr id="35843" name="Rectangle 5"/>
          <p:cNvSpPr>
            <a:spLocks noChangeArrowheads="1"/>
          </p:cNvSpPr>
          <p:nvPr/>
        </p:nvSpPr>
        <p:spPr bwMode="auto">
          <a:xfrm>
            <a:off x="1524001" y="12297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aphicFrame>
        <p:nvGraphicFramePr>
          <p:cNvPr id="35844" name="Object 4"/>
          <p:cNvGraphicFramePr>
            <a:graphicFrameLocks noChangeAspect="1"/>
          </p:cNvGraphicFramePr>
          <p:nvPr/>
        </p:nvGraphicFramePr>
        <p:xfrm>
          <a:off x="1524000" y="1700213"/>
          <a:ext cx="9144000" cy="4824412"/>
        </p:xfrm>
        <a:graphic>
          <a:graphicData uri="http://schemas.openxmlformats.org/presentationml/2006/ole">
            <mc:AlternateContent xmlns:mc="http://schemas.openxmlformats.org/markup-compatibility/2006">
              <mc:Choice xmlns:v="urn:schemas-microsoft-com:vml" Requires="v">
                <p:oleObj spid="_x0000_s3092" name="Document" r:id="rId3" imgW="5490301" imgH="4037813" progId="Word.Document.8">
                  <p:embed/>
                </p:oleObj>
              </mc:Choice>
              <mc:Fallback>
                <p:oleObj name="Document" r:id="rId3" imgW="5490301" imgH="403781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00213"/>
                        <a:ext cx="91440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29946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5001768"/>
            <a:ext cx="11052048" cy="1783079"/>
          </a:xfrm>
        </p:spPr>
        <p:txBody>
          <a:bodyPr/>
          <a:lstStyle/>
          <a:p>
            <a:endParaRPr lang="en-US" dirty="0">
              <a:latin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2079290" y="521208"/>
            <a:ext cx="8240683" cy="4288536"/>
          </a:xfrm>
          <a:prstGeom prst="rect">
            <a:avLst/>
          </a:prstGeom>
        </p:spPr>
      </p:pic>
      <p:sp>
        <p:nvSpPr>
          <p:cNvPr id="5" name="TextBox 4"/>
          <p:cNvSpPr txBox="1"/>
          <p:nvPr/>
        </p:nvSpPr>
        <p:spPr>
          <a:xfrm>
            <a:off x="374903" y="4969977"/>
            <a:ext cx="11649456" cy="1200329"/>
          </a:xfrm>
          <a:prstGeom prst="rect">
            <a:avLst/>
          </a:prstGeom>
          <a:noFill/>
        </p:spPr>
        <p:txBody>
          <a:bodyPr wrap="square" rtlCol="0">
            <a:spAutoFit/>
          </a:bodyPr>
          <a:lstStyle/>
          <a:p>
            <a:r>
              <a:rPr lang="en-US" sz="2400" dirty="0"/>
              <a:t>The population size (pop) and ad spending (ad) for </a:t>
            </a:r>
            <a:r>
              <a:rPr lang="en-US" sz="2400" dirty="0" smtClean="0"/>
              <a:t>100 different </a:t>
            </a:r>
            <a:r>
              <a:rPr lang="en-US" sz="2400" dirty="0"/>
              <a:t>cities are shown as </a:t>
            </a:r>
            <a:r>
              <a:rPr lang="en-US" sz="2400" b="1" dirty="0">
                <a:solidFill>
                  <a:srgbClr val="FF33CC"/>
                </a:solidFill>
              </a:rPr>
              <a:t>purple circles</a:t>
            </a:r>
            <a:r>
              <a:rPr lang="en-US" sz="2400" dirty="0"/>
              <a:t>. The </a:t>
            </a:r>
            <a:r>
              <a:rPr lang="en-US" sz="2400" b="1" dirty="0">
                <a:solidFill>
                  <a:schemeClr val="accent6">
                    <a:lumMod val="75000"/>
                  </a:schemeClr>
                </a:solidFill>
              </a:rPr>
              <a:t>green solid </a:t>
            </a:r>
            <a:r>
              <a:rPr lang="en-US" sz="2400" b="1" dirty="0" smtClean="0">
                <a:solidFill>
                  <a:schemeClr val="accent6">
                    <a:lumMod val="75000"/>
                  </a:schemeClr>
                </a:solidFill>
              </a:rPr>
              <a:t>line </a:t>
            </a:r>
            <a:r>
              <a:rPr lang="en-US" sz="2400" dirty="0" smtClean="0"/>
              <a:t>indicates </a:t>
            </a:r>
            <a:r>
              <a:rPr lang="en-US" sz="2400" dirty="0"/>
              <a:t>the </a:t>
            </a:r>
            <a:r>
              <a:rPr lang="en-US" sz="2400" dirty="0" smtClean="0"/>
              <a:t>first </a:t>
            </a:r>
            <a:r>
              <a:rPr lang="en-US" sz="2400" dirty="0"/>
              <a:t>principal component, and the </a:t>
            </a:r>
            <a:r>
              <a:rPr lang="en-US" sz="2400" b="1" dirty="0">
                <a:solidFill>
                  <a:srgbClr val="0070C0"/>
                </a:solidFill>
              </a:rPr>
              <a:t>blue dashed line</a:t>
            </a:r>
          </a:p>
          <a:p>
            <a:r>
              <a:rPr lang="en-US" sz="2400" dirty="0"/>
              <a:t>indicates the second principal component.</a:t>
            </a:r>
          </a:p>
        </p:txBody>
      </p:sp>
      <p:sp>
        <p:nvSpPr>
          <p:cNvPr id="2" name="Title 1"/>
          <p:cNvSpPr>
            <a:spLocks noGrp="1"/>
          </p:cNvSpPr>
          <p:nvPr>
            <p:ph type="title"/>
          </p:nvPr>
        </p:nvSpPr>
        <p:spPr>
          <a:xfrm>
            <a:off x="838200" y="209677"/>
            <a:ext cx="10515600" cy="713867"/>
          </a:xfrm>
        </p:spPr>
        <p:txBody>
          <a:bodyPr/>
          <a:lstStyle/>
          <a:p>
            <a:pPr algn="ctr"/>
            <a:r>
              <a:rPr lang="en-US" b="1" dirty="0">
                <a:solidFill>
                  <a:srgbClr val="FF0000"/>
                </a:solidFill>
              </a:rPr>
              <a:t>Pictures of PCA</a:t>
            </a:r>
          </a:p>
        </p:txBody>
      </p:sp>
    </p:spTree>
    <p:extLst>
      <p:ext uri="{BB962C8B-B14F-4D97-AF65-F5344CB8AC3E}">
        <p14:creationId xmlns:p14="http://schemas.microsoft.com/office/powerpoint/2010/main" val="37828475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74638"/>
            <a:ext cx="8229600" cy="850900"/>
          </a:xfrm>
        </p:spPr>
        <p:txBody>
          <a:bodyPr/>
          <a:lstStyle/>
          <a:p>
            <a:pPr eaLnBrk="1" hangingPunct="1"/>
            <a:r>
              <a:rPr lang="en-AU" altLang="en-US" smtClean="0"/>
              <a:t> VARIANCE EXPLAINED</a:t>
            </a:r>
          </a:p>
        </p:txBody>
      </p:sp>
      <p:sp>
        <p:nvSpPr>
          <p:cNvPr id="36867" name="Rectangle 3"/>
          <p:cNvSpPr>
            <a:spLocks noGrp="1" noChangeArrowheads="1"/>
          </p:cNvSpPr>
          <p:nvPr>
            <p:ph type="body" idx="1"/>
          </p:nvPr>
        </p:nvSpPr>
        <p:spPr>
          <a:xfrm>
            <a:off x="273269" y="1341438"/>
            <a:ext cx="11708524" cy="5516562"/>
          </a:xfrm>
        </p:spPr>
        <p:txBody>
          <a:bodyPr/>
          <a:lstStyle/>
          <a:p>
            <a:pPr marL="609600" indent="-609600" algn="just">
              <a:buNone/>
            </a:pPr>
            <a:r>
              <a:rPr lang="en-US" altLang="en-US" sz="2400" dirty="0">
                <a:cs typeface="Times New Roman" panose="02020603050405020304" pitchFamily="18" charset="0"/>
              </a:rPr>
              <a:t>       Examining the “Rotated Sums of Squared Loadings” Component 1 explains 31.566% of the variance,  Component 2,  27.757%,  and Component 3, 8.941% of the variance in the original variables. i.e. 68.264% of the total variance in the original set of variables. </a:t>
            </a:r>
            <a:endParaRPr lang="en-AU" altLang="en-US" sz="2400" dirty="0">
              <a:cs typeface="Times New Roman" panose="02020603050405020304" pitchFamily="18" charset="0"/>
            </a:endParaRPr>
          </a:p>
          <a:p>
            <a:pPr marL="609600" indent="-609600" algn="just">
              <a:buNone/>
            </a:pPr>
            <a:endParaRPr lang="en-AU" altLang="en-US" sz="2400" dirty="0">
              <a:cs typeface="Times New Roman" panose="02020603050405020304" pitchFamily="18" charset="0"/>
            </a:endParaRP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0" y="2474843"/>
            <a:ext cx="11937903" cy="430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8683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43910" y="1"/>
            <a:ext cx="10515600" cy="798786"/>
          </a:xfrm>
        </p:spPr>
        <p:txBody>
          <a:bodyPr/>
          <a:lstStyle/>
          <a:p>
            <a:pPr eaLnBrk="1" hangingPunct="1"/>
            <a:r>
              <a:rPr lang="en-AU" altLang="en-US" dirty="0" smtClean="0"/>
              <a:t>THE SCREE PLOT</a:t>
            </a:r>
          </a:p>
        </p:txBody>
      </p:sp>
      <p:sp>
        <p:nvSpPr>
          <p:cNvPr id="37891" name="Rectangle 3"/>
          <p:cNvSpPr>
            <a:spLocks noGrp="1" noChangeArrowheads="1"/>
          </p:cNvSpPr>
          <p:nvPr>
            <p:ph type="body" idx="1"/>
          </p:nvPr>
        </p:nvSpPr>
        <p:spPr>
          <a:xfrm>
            <a:off x="189186" y="787400"/>
            <a:ext cx="10079695" cy="4953000"/>
          </a:xfrm>
        </p:spPr>
        <p:txBody>
          <a:bodyPr/>
          <a:lstStyle/>
          <a:p>
            <a:pPr marL="609600" indent="-609600" algn="just">
              <a:buNone/>
            </a:pPr>
            <a:r>
              <a:rPr lang="en-US" altLang="en-US" sz="2400" dirty="0">
                <a:cs typeface="Times New Roman" panose="02020603050405020304" pitchFamily="18" charset="0"/>
              </a:rPr>
              <a:t>We may not always be interested in </a:t>
            </a:r>
            <a:r>
              <a:rPr lang="en-US" altLang="en-US" sz="2400" b="1" dirty="0">
                <a:cs typeface="Times New Roman" panose="02020603050405020304" pitchFamily="18" charset="0"/>
              </a:rPr>
              <a:t>all</a:t>
            </a:r>
            <a:r>
              <a:rPr lang="en-US" altLang="en-US" sz="2400" dirty="0">
                <a:cs typeface="Times New Roman" panose="02020603050405020304" pitchFamily="18" charset="0"/>
              </a:rPr>
              <a:t> of the components with eigenvalues greater than one. An alternative method of deciding how many components should be considered is the </a:t>
            </a:r>
            <a:r>
              <a:rPr lang="en-US" altLang="en-US" sz="2400" b="1" dirty="0">
                <a:cs typeface="Times New Roman" panose="02020603050405020304" pitchFamily="18" charset="0"/>
              </a:rPr>
              <a:t>scree plot</a:t>
            </a:r>
            <a:r>
              <a:rPr lang="en-US" altLang="en-US" sz="2400" dirty="0">
                <a:cs typeface="Times New Roman" panose="02020603050405020304" pitchFamily="18" charset="0"/>
              </a:rPr>
              <a:t>. </a:t>
            </a:r>
          </a:p>
          <a:p>
            <a:pPr marL="609600" indent="-609600" algn="just">
              <a:buNone/>
            </a:pPr>
            <a:r>
              <a:rPr lang="en-US" altLang="en-US" sz="2400" dirty="0">
                <a:cs typeface="Times New Roman" panose="02020603050405020304" pitchFamily="18" charset="0"/>
              </a:rPr>
              <a:t>This method would typically </a:t>
            </a:r>
          </a:p>
          <a:p>
            <a:pPr marL="609600" indent="-609600" algn="just">
              <a:buNone/>
            </a:pPr>
            <a:r>
              <a:rPr lang="en-US" altLang="en-US" sz="2400" dirty="0">
                <a:cs typeface="Times New Roman" panose="02020603050405020304" pitchFamily="18" charset="0"/>
              </a:rPr>
              <a:t>be used to further reduce </a:t>
            </a:r>
          </a:p>
          <a:p>
            <a:pPr marL="609600" indent="-609600" algn="just">
              <a:buNone/>
            </a:pPr>
            <a:r>
              <a:rPr lang="en-US" altLang="en-US" sz="2400" dirty="0">
                <a:cs typeface="Times New Roman" panose="02020603050405020304" pitchFamily="18" charset="0"/>
              </a:rPr>
              <a:t>the number of components </a:t>
            </a:r>
          </a:p>
          <a:p>
            <a:pPr marL="609600" indent="-609600" algn="just">
              <a:buNone/>
            </a:pPr>
            <a:r>
              <a:rPr lang="en-US" altLang="en-US" sz="2400" dirty="0">
                <a:cs typeface="Times New Roman" panose="02020603050405020304" pitchFamily="18" charset="0"/>
              </a:rPr>
              <a:t>from the number that might </a:t>
            </a:r>
          </a:p>
          <a:p>
            <a:pPr marL="609600" indent="-609600" algn="just">
              <a:buNone/>
            </a:pPr>
            <a:r>
              <a:rPr lang="en-US" altLang="en-US" sz="2400" dirty="0">
                <a:cs typeface="Times New Roman" panose="02020603050405020304" pitchFamily="18" charset="0"/>
              </a:rPr>
              <a:t>be accepted on the basis </a:t>
            </a:r>
          </a:p>
          <a:p>
            <a:pPr marL="609600" indent="-609600" algn="just">
              <a:buNone/>
            </a:pPr>
            <a:r>
              <a:rPr lang="en-US" altLang="en-US" sz="2400" dirty="0">
                <a:cs typeface="Times New Roman" panose="02020603050405020304" pitchFamily="18" charset="0"/>
              </a:rPr>
              <a:t>of the eigenvalues. </a:t>
            </a:r>
            <a:endParaRPr lang="en-AU" altLang="en-US" sz="2400" dirty="0">
              <a:cs typeface="Times New Roman" panose="02020603050405020304" pitchFamily="18" charset="0"/>
            </a:endParaRPr>
          </a:p>
        </p:txBody>
      </p:sp>
      <p:graphicFrame>
        <p:nvGraphicFramePr>
          <p:cNvPr id="37892" name="Object 4"/>
          <p:cNvGraphicFramePr>
            <a:graphicFrameLocks noChangeAspect="1"/>
          </p:cNvGraphicFramePr>
          <p:nvPr>
            <p:extLst>
              <p:ext uri="{D42A27DB-BD31-4B8C-83A1-F6EECF244321}">
                <p14:modId xmlns:p14="http://schemas.microsoft.com/office/powerpoint/2010/main" val="2041547812"/>
              </p:ext>
            </p:extLst>
          </p:nvPr>
        </p:nvGraphicFramePr>
        <p:xfrm>
          <a:off x="4771971" y="1887044"/>
          <a:ext cx="5990622" cy="4792497"/>
        </p:xfrm>
        <a:graphic>
          <a:graphicData uri="http://schemas.openxmlformats.org/presentationml/2006/ole">
            <mc:AlternateContent xmlns:mc="http://schemas.openxmlformats.org/markup-compatibility/2006">
              <mc:Choice xmlns:v="urn:schemas-microsoft-com:vml" Requires="v">
                <p:oleObj spid="_x0000_s4116" name="Picture" r:id="rId3" imgW="4508692" imgH="3669852" progId="StaticEnhancedMetafile">
                  <p:embed/>
                </p:oleObj>
              </mc:Choice>
              <mc:Fallback>
                <p:oleObj name="Picture" r:id="rId3" imgW="4508692" imgH="3669852" progId="StaticEnhancedMetafil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1971" y="1887044"/>
                        <a:ext cx="5990622" cy="479249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6611288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AU" altLang="en-US" smtClean="0"/>
              <a:t>THE SCREE PLOT</a:t>
            </a:r>
          </a:p>
        </p:txBody>
      </p:sp>
      <p:sp>
        <p:nvSpPr>
          <p:cNvPr id="38915" name="Rectangle 3"/>
          <p:cNvSpPr>
            <a:spLocks noGrp="1" noChangeArrowheads="1"/>
          </p:cNvSpPr>
          <p:nvPr>
            <p:ph type="body" idx="1"/>
          </p:nvPr>
        </p:nvSpPr>
        <p:spPr>
          <a:xfrm>
            <a:off x="714703" y="1557338"/>
            <a:ext cx="11372194" cy="5300662"/>
          </a:xfrm>
        </p:spPr>
        <p:txBody>
          <a:bodyPr/>
          <a:lstStyle/>
          <a:p>
            <a:pPr marL="609600" indent="-609600" algn="just">
              <a:buNone/>
            </a:pPr>
            <a:r>
              <a:rPr lang="en-US" altLang="en-US" sz="2400" dirty="0">
                <a:cs typeface="Times New Roman" panose="02020603050405020304" pitchFamily="18" charset="0"/>
              </a:rPr>
              <a:t>When you plot the eigenvalues of the components in a scree plot, typically you find that the scree plot can be divided into two sections. First, on the left, we see a sharp drop </a:t>
            </a:r>
          </a:p>
          <a:p>
            <a:pPr marL="609600" indent="-609600" algn="just">
              <a:buNone/>
            </a:pPr>
            <a:r>
              <a:rPr lang="en-US" altLang="en-US" sz="2400" dirty="0">
                <a:cs typeface="Times New Roman" panose="02020603050405020304" pitchFamily="18" charset="0"/>
              </a:rPr>
              <a:t>from the value of the </a:t>
            </a:r>
            <a:r>
              <a:rPr lang="en-US" altLang="en-US" sz="2400" dirty="0" smtClean="0">
                <a:cs typeface="Times New Roman" panose="02020603050405020304" pitchFamily="18" charset="0"/>
              </a:rPr>
              <a:t>first component</a:t>
            </a:r>
            <a:r>
              <a:rPr lang="en-US" altLang="en-US" sz="2400" dirty="0">
                <a:cs typeface="Times New Roman" panose="02020603050405020304" pitchFamily="18" charset="0"/>
              </a:rPr>
              <a:t>. </a:t>
            </a:r>
          </a:p>
          <a:p>
            <a:pPr marL="609600" indent="-609600" algn="just">
              <a:buNone/>
            </a:pPr>
            <a:r>
              <a:rPr lang="en-US" altLang="en-US" sz="2400" dirty="0">
                <a:cs typeface="Times New Roman" panose="02020603050405020304" pitchFamily="18" charset="0"/>
              </a:rPr>
              <a:t>Then, the graph presents </a:t>
            </a:r>
          </a:p>
          <a:p>
            <a:pPr marL="609600" indent="-609600" algn="just">
              <a:buNone/>
            </a:pPr>
            <a:r>
              <a:rPr lang="en-US" altLang="en-US" sz="2400" dirty="0">
                <a:cs typeface="Times New Roman" panose="02020603050405020304" pitchFamily="18" charset="0"/>
              </a:rPr>
              <a:t>a relatively flat horizontal </a:t>
            </a:r>
          </a:p>
          <a:p>
            <a:pPr marL="609600" indent="-609600" algn="just">
              <a:buNone/>
            </a:pPr>
            <a:r>
              <a:rPr lang="en-US" altLang="en-US" sz="2400" dirty="0">
                <a:cs typeface="Times New Roman" panose="02020603050405020304" pitchFamily="18" charset="0"/>
              </a:rPr>
              <a:t>section terminating with </a:t>
            </a:r>
          </a:p>
          <a:p>
            <a:pPr marL="609600" indent="-609600" algn="just">
              <a:buNone/>
            </a:pPr>
            <a:r>
              <a:rPr lang="en-US" altLang="en-US" sz="2400" dirty="0">
                <a:cs typeface="Times New Roman" panose="02020603050405020304" pitchFamily="18" charset="0"/>
              </a:rPr>
              <a:t>the eigenvalue of the </a:t>
            </a:r>
          </a:p>
          <a:p>
            <a:pPr marL="609600" indent="-609600" algn="just">
              <a:buNone/>
            </a:pPr>
            <a:r>
              <a:rPr lang="en-US" altLang="en-US" sz="2400" dirty="0">
                <a:cs typeface="Times New Roman" panose="02020603050405020304" pitchFamily="18" charset="0"/>
              </a:rPr>
              <a:t>last component. </a:t>
            </a:r>
            <a:endParaRPr lang="en-AU" altLang="en-US" sz="2400" dirty="0">
              <a:cs typeface="Times New Roman" panose="02020603050405020304" pitchFamily="18" charset="0"/>
            </a:endParaRPr>
          </a:p>
        </p:txBody>
      </p:sp>
      <p:graphicFrame>
        <p:nvGraphicFramePr>
          <p:cNvPr id="38916" name="Object 4"/>
          <p:cNvGraphicFramePr>
            <a:graphicFrameLocks noChangeAspect="1"/>
          </p:cNvGraphicFramePr>
          <p:nvPr/>
        </p:nvGraphicFramePr>
        <p:xfrm>
          <a:off x="6175376" y="3263900"/>
          <a:ext cx="4492625" cy="3594100"/>
        </p:xfrm>
        <a:graphic>
          <a:graphicData uri="http://schemas.openxmlformats.org/presentationml/2006/ole">
            <mc:AlternateContent xmlns:mc="http://schemas.openxmlformats.org/markup-compatibility/2006">
              <mc:Choice xmlns:v="urn:schemas-microsoft-com:vml" Requires="v">
                <p:oleObj spid="_x0000_s5140" name="Picture" r:id="rId3" imgW="4508692" imgH="3669852" progId="StaticEnhancedMetafile">
                  <p:embed/>
                </p:oleObj>
              </mc:Choice>
              <mc:Fallback>
                <p:oleObj name="Picture" r:id="rId3" imgW="4508692" imgH="3669852" progId="StaticEnhancedMetafil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76" y="3263900"/>
                        <a:ext cx="4492625"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16620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365126"/>
            <a:ext cx="10515600" cy="643868"/>
          </a:xfrm>
        </p:spPr>
        <p:txBody>
          <a:bodyPr>
            <a:normAutofit fontScale="90000"/>
          </a:bodyPr>
          <a:lstStyle/>
          <a:p>
            <a:pPr eaLnBrk="1" hangingPunct="1"/>
            <a:r>
              <a:rPr lang="en-AU" altLang="en-US" dirty="0" smtClean="0"/>
              <a:t>THE SCREE PLOT</a:t>
            </a:r>
          </a:p>
        </p:txBody>
      </p:sp>
      <p:sp>
        <p:nvSpPr>
          <p:cNvPr id="39939" name="Rectangle 3"/>
          <p:cNvSpPr>
            <a:spLocks noGrp="1" noChangeArrowheads="1"/>
          </p:cNvSpPr>
          <p:nvPr>
            <p:ph type="body" idx="1"/>
          </p:nvPr>
        </p:nvSpPr>
        <p:spPr>
          <a:xfrm>
            <a:off x="336332" y="1305911"/>
            <a:ext cx="10058674" cy="4953000"/>
          </a:xfrm>
        </p:spPr>
        <p:txBody>
          <a:bodyPr/>
          <a:lstStyle/>
          <a:p>
            <a:pPr marL="609600" indent="-609600" algn="just">
              <a:buNone/>
            </a:pPr>
            <a:r>
              <a:rPr lang="en-US" altLang="en-US" sz="2400" dirty="0">
                <a:cs typeface="Times New Roman" panose="02020603050405020304" pitchFamily="18" charset="0"/>
              </a:rPr>
              <a:t>The rule of thumb when interpreting the scree plot is to </a:t>
            </a:r>
            <a:r>
              <a:rPr lang="en-US" altLang="en-US" b="1" dirty="0">
                <a:solidFill>
                  <a:srgbClr val="FF0000"/>
                </a:solidFill>
                <a:cs typeface="Times New Roman" panose="02020603050405020304" pitchFamily="18" charset="0"/>
              </a:rPr>
              <a:t>only consider those first few components which are NOT on the flat horizontal section of the figure</a:t>
            </a:r>
            <a:r>
              <a:rPr lang="en-US" altLang="en-US" dirty="0">
                <a:solidFill>
                  <a:srgbClr val="FF0000"/>
                </a:solidFill>
                <a:cs typeface="Times New Roman" panose="02020603050405020304" pitchFamily="18" charset="0"/>
              </a:rPr>
              <a:t>.</a:t>
            </a:r>
          </a:p>
          <a:p>
            <a:pPr marL="609600" indent="-609600" algn="just">
              <a:buNone/>
            </a:pPr>
            <a:r>
              <a:rPr lang="en-US" altLang="en-US" sz="2400" dirty="0">
                <a:cs typeface="Times New Roman" panose="02020603050405020304" pitchFamily="18" charset="0"/>
              </a:rPr>
              <a:t>In this example, the figure </a:t>
            </a:r>
          </a:p>
          <a:p>
            <a:pPr marL="609600" indent="-609600" algn="just">
              <a:buNone/>
            </a:pPr>
            <a:r>
              <a:rPr lang="en-US" altLang="en-US" sz="2400" dirty="0">
                <a:cs typeface="Times New Roman" panose="02020603050405020304" pitchFamily="18" charset="0"/>
              </a:rPr>
              <a:t>flattens out at Component 3, </a:t>
            </a:r>
          </a:p>
          <a:p>
            <a:pPr marL="609600" indent="-609600" algn="just">
              <a:buNone/>
            </a:pPr>
            <a:r>
              <a:rPr lang="en-US" altLang="en-US" sz="2400" dirty="0">
                <a:cs typeface="Times New Roman" panose="02020603050405020304" pitchFamily="18" charset="0"/>
              </a:rPr>
              <a:t>so by using this rule of </a:t>
            </a:r>
          </a:p>
          <a:p>
            <a:pPr marL="609600" indent="-609600" algn="just">
              <a:buNone/>
            </a:pPr>
            <a:r>
              <a:rPr lang="en-US" altLang="en-US" sz="2400" dirty="0">
                <a:cs typeface="Times New Roman" panose="02020603050405020304" pitchFamily="18" charset="0"/>
              </a:rPr>
              <a:t>thumb and our observations </a:t>
            </a:r>
          </a:p>
          <a:p>
            <a:pPr marL="609600" indent="-609600" algn="just">
              <a:buNone/>
            </a:pPr>
            <a:r>
              <a:rPr lang="en-US" altLang="en-US" sz="2400" dirty="0">
                <a:cs typeface="Times New Roman" panose="02020603050405020304" pitchFamily="18" charset="0"/>
              </a:rPr>
              <a:t>of the scree plot, we would </a:t>
            </a:r>
          </a:p>
          <a:p>
            <a:pPr marL="609600" indent="-609600" algn="just">
              <a:buNone/>
            </a:pPr>
            <a:r>
              <a:rPr lang="en-US" altLang="en-US" sz="2400" dirty="0">
                <a:cs typeface="Times New Roman" panose="02020603050405020304" pitchFamily="18" charset="0"/>
              </a:rPr>
              <a:t>only consider </a:t>
            </a:r>
            <a:r>
              <a:rPr lang="en-US" altLang="en-US" sz="2400" b="1" dirty="0">
                <a:cs typeface="Times New Roman" panose="02020603050405020304" pitchFamily="18" charset="0"/>
              </a:rPr>
              <a:t>Component 1</a:t>
            </a:r>
            <a:r>
              <a:rPr lang="en-US" altLang="en-US" sz="2400" dirty="0">
                <a:cs typeface="Times New Roman" panose="02020603050405020304" pitchFamily="18" charset="0"/>
              </a:rPr>
              <a:t> </a:t>
            </a:r>
          </a:p>
          <a:p>
            <a:pPr marL="609600" indent="-609600" algn="just">
              <a:buNone/>
            </a:pPr>
            <a:r>
              <a:rPr lang="en-US" altLang="en-US" sz="2400" dirty="0">
                <a:cs typeface="Times New Roman" panose="02020603050405020304" pitchFamily="18" charset="0"/>
              </a:rPr>
              <a:t>and </a:t>
            </a:r>
            <a:r>
              <a:rPr lang="en-US" altLang="en-US" sz="2400" b="1" dirty="0">
                <a:cs typeface="Times New Roman" panose="02020603050405020304" pitchFamily="18" charset="0"/>
              </a:rPr>
              <a:t>Component 2</a:t>
            </a:r>
            <a:r>
              <a:rPr lang="en-US" altLang="en-US" sz="2400" dirty="0">
                <a:cs typeface="Times New Roman" panose="02020603050405020304" pitchFamily="18" charset="0"/>
              </a:rPr>
              <a:t> to be </a:t>
            </a:r>
          </a:p>
          <a:p>
            <a:pPr marL="609600" indent="-609600" algn="just">
              <a:buNone/>
            </a:pPr>
            <a:r>
              <a:rPr lang="en-US" altLang="en-US" sz="2400" dirty="0">
                <a:cs typeface="Times New Roman" panose="02020603050405020304" pitchFamily="18" charset="0"/>
              </a:rPr>
              <a:t>important.</a:t>
            </a:r>
          </a:p>
          <a:p>
            <a:pPr marL="609600" indent="-609600" algn="just">
              <a:buNone/>
            </a:pPr>
            <a:endParaRPr lang="en-US" altLang="en-US" sz="2400" dirty="0">
              <a:cs typeface="Times New Roman" panose="02020603050405020304" pitchFamily="18" charset="0"/>
            </a:endParaRPr>
          </a:p>
        </p:txBody>
      </p:sp>
      <p:graphicFrame>
        <p:nvGraphicFramePr>
          <p:cNvPr id="39940" name="Object 4"/>
          <p:cNvGraphicFramePr>
            <a:graphicFrameLocks noChangeAspect="1"/>
          </p:cNvGraphicFramePr>
          <p:nvPr/>
        </p:nvGraphicFramePr>
        <p:xfrm>
          <a:off x="5867400" y="3016250"/>
          <a:ext cx="4800600" cy="3841750"/>
        </p:xfrm>
        <a:graphic>
          <a:graphicData uri="http://schemas.openxmlformats.org/presentationml/2006/ole">
            <mc:AlternateContent xmlns:mc="http://schemas.openxmlformats.org/markup-compatibility/2006">
              <mc:Choice xmlns:v="urn:schemas-microsoft-com:vml" Requires="v">
                <p:oleObj spid="_x0000_s6164" name="Picture" r:id="rId3" imgW="4508692" imgH="3669852" progId="StaticEnhancedMetafile">
                  <p:embed/>
                </p:oleObj>
              </mc:Choice>
              <mc:Fallback>
                <p:oleObj name="Picture" r:id="rId3" imgW="4508692" imgH="3669852" progId="StaticEnhancedMetafil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016250"/>
                        <a:ext cx="48006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53696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81200" y="274639"/>
            <a:ext cx="8229600" cy="777875"/>
          </a:xfrm>
        </p:spPr>
        <p:txBody>
          <a:bodyPr>
            <a:noAutofit/>
          </a:bodyPr>
          <a:lstStyle/>
          <a:p>
            <a:pPr algn="ctr" eaLnBrk="1" hangingPunct="1"/>
            <a:r>
              <a:rPr lang="en-US" altLang="en-US" sz="3600" b="1" dirty="0" smtClean="0">
                <a:solidFill>
                  <a:srgbClr val="FF0000"/>
                </a:solidFill>
              </a:rPr>
              <a:t>INTERPRETING </a:t>
            </a:r>
            <a:r>
              <a:rPr lang="en-US" altLang="en-US" sz="3600" b="1" dirty="0">
                <a:solidFill>
                  <a:srgbClr val="FF0000"/>
                </a:solidFill>
              </a:rPr>
              <a:t>COMPONENTS</a:t>
            </a:r>
            <a:endParaRPr lang="en-AU" altLang="en-US" sz="3600" b="1" dirty="0">
              <a:solidFill>
                <a:srgbClr val="FF0000"/>
              </a:solidFill>
            </a:endParaRPr>
          </a:p>
        </p:txBody>
      </p:sp>
      <p:sp>
        <p:nvSpPr>
          <p:cNvPr id="40963" name="Rectangle 3"/>
          <p:cNvSpPr>
            <a:spLocks noGrp="1" noChangeArrowheads="1"/>
          </p:cNvSpPr>
          <p:nvPr>
            <p:ph type="body" idx="1"/>
          </p:nvPr>
        </p:nvSpPr>
        <p:spPr>
          <a:xfrm>
            <a:off x="451945" y="1158766"/>
            <a:ext cx="11361683" cy="4953000"/>
          </a:xfrm>
        </p:spPr>
        <p:txBody>
          <a:bodyPr>
            <a:normAutofit/>
          </a:bodyPr>
          <a:lstStyle/>
          <a:p>
            <a:pPr marL="609600" indent="-609600" algn="just">
              <a:buNone/>
            </a:pPr>
            <a:r>
              <a:rPr lang="en-US" altLang="en-US" sz="3600" b="1" dirty="0" smtClean="0">
                <a:cs typeface="Times New Roman" panose="02020603050405020304" pitchFamily="18" charset="0"/>
              </a:rPr>
              <a:t>Step 3: Making sense of the Components - Can we name them and how do they relate to our items?</a:t>
            </a:r>
          </a:p>
          <a:p>
            <a:pPr marL="609600" indent="-609600" algn="just"/>
            <a:r>
              <a:rPr lang="en-US" altLang="en-US" sz="4000" dirty="0" smtClean="0">
                <a:cs typeface="Times New Roman" panose="02020603050405020304" pitchFamily="18" charset="0"/>
              </a:rPr>
              <a:t>To understand what the underlying components actually might represent requires us to look at the relationship of each of the items to each of the theoretical components. </a:t>
            </a:r>
          </a:p>
          <a:p>
            <a:pPr marL="609600" indent="-609600" algn="just"/>
            <a:r>
              <a:rPr lang="en-US" altLang="en-US" sz="4000" dirty="0" smtClean="0">
                <a:cs typeface="Times New Roman" panose="02020603050405020304" pitchFamily="18" charset="0"/>
              </a:rPr>
              <a:t>We do this by examining the </a:t>
            </a:r>
            <a:r>
              <a:rPr lang="en-US" altLang="en-US" sz="4000" b="1" dirty="0" smtClean="0">
                <a:cs typeface="Times New Roman" panose="02020603050405020304" pitchFamily="18" charset="0"/>
              </a:rPr>
              <a:t>component loadings</a:t>
            </a:r>
            <a:r>
              <a:rPr lang="en-US" altLang="en-US" sz="4000" dirty="0" smtClean="0">
                <a:cs typeface="Times New Roman" panose="02020603050405020304" pitchFamily="18" charset="0"/>
              </a:rPr>
              <a:t>. </a:t>
            </a:r>
            <a:endParaRPr lang="en-AU" altLang="en-US" sz="4000" dirty="0" smtClean="0">
              <a:cs typeface="Times New Roman" panose="02020603050405020304" pitchFamily="18" charset="0"/>
            </a:endParaRPr>
          </a:p>
        </p:txBody>
      </p:sp>
    </p:spTree>
    <p:extLst>
      <p:ext uri="{BB962C8B-B14F-4D97-AF65-F5344CB8AC3E}">
        <p14:creationId xmlns:p14="http://schemas.microsoft.com/office/powerpoint/2010/main" val="2221256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1" y="274639"/>
            <a:ext cx="8291513" cy="1209675"/>
          </a:xfrm>
        </p:spPr>
        <p:txBody>
          <a:bodyPr>
            <a:normAutofit fontScale="90000"/>
          </a:bodyPr>
          <a:lstStyle/>
          <a:p>
            <a:pPr eaLnBrk="1" hangingPunct="1"/>
            <a:r>
              <a:rPr lang="en-US" altLang="en-US" smtClean="0"/>
              <a:t/>
            </a:r>
            <a:br>
              <a:rPr lang="en-US" altLang="en-US" smtClean="0"/>
            </a:br>
            <a:r>
              <a:rPr lang="en-US" altLang="en-US" sz="4000"/>
              <a:t>WHAT DO THE FACTORS MEAN?</a:t>
            </a:r>
            <a:r>
              <a:rPr lang="en-US" altLang="en-US" smtClean="0"/>
              <a:t/>
            </a:r>
            <a:br>
              <a:rPr lang="en-US" altLang="en-US" smtClean="0"/>
            </a:br>
            <a:endParaRPr lang="en-AU" altLang="en-US" smtClean="0"/>
          </a:p>
        </p:txBody>
      </p:sp>
      <p:sp>
        <p:nvSpPr>
          <p:cNvPr id="41987" name="Rectangle 3"/>
          <p:cNvSpPr>
            <a:spLocks noGrp="1" noChangeArrowheads="1"/>
          </p:cNvSpPr>
          <p:nvPr>
            <p:ph type="body" idx="1"/>
          </p:nvPr>
        </p:nvSpPr>
        <p:spPr>
          <a:xfrm>
            <a:off x="241737" y="1400503"/>
            <a:ext cx="11613931" cy="4953000"/>
          </a:xfrm>
        </p:spPr>
        <p:txBody>
          <a:bodyPr>
            <a:noAutofit/>
          </a:bodyPr>
          <a:lstStyle/>
          <a:p>
            <a:pPr marL="609600" indent="-609600" algn="just"/>
            <a:r>
              <a:rPr lang="en-US" altLang="en-US" sz="3200" dirty="0">
                <a:cs typeface="Times New Roman" panose="02020603050405020304" pitchFamily="18" charset="0"/>
              </a:rPr>
              <a:t>PCA produces theoretical underlying components (or “dimensions” or “factors”) but it </a:t>
            </a:r>
            <a:r>
              <a:rPr lang="en-US" altLang="en-US" sz="3200" b="1" dirty="0">
                <a:cs typeface="Times New Roman" panose="02020603050405020304" pitchFamily="18" charset="0"/>
              </a:rPr>
              <a:t>does not tell us what they mean</a:t>
            </a:r>
            <a:r>
              <a:rPr lang="en-US" altLang="en-US" sz="3200" dirty="0">
                <a:cs typeface="Times New Roman" panose="02020603050405020304" pitchFamily="18" charset="0"/>
              </a:rPr>
              <a:t>. </a:t>
            </a:r>
            <a:endParaRPr lang="en-AU" altLang="en-US" sz="3200" dirty="0">
              <a:cs typeface="Times New Roman" panose="02020603050405020304" pitchFamily="18" charset="0"/>
            </a:endParaRPr>
          </a:p>
          <a:p>
            <a:pPr marL="609600" indent="-609600" algn="just"/>
            <a:endParaRPr lang="en-AU" altLang="en-US" sz="3200" dirty="0">
              <a:latin typeface="Times" panose="02020603050405020304" pitchFamily="18" charset="0"/>
              <a:sym typeface="Wingdings" panose="05000000000000000000" pitchFamily="2" charset="2"/>
            </a:endParaRPr>
          </a:p>
          <a:p>
            <a:pPr marL="609600" indent="-609600" algn="just"/>
            <a:r>
              <a:rPr lang="en-US" altLang="en-US" sz="3200" dirty="0">
                <a:cs typeface="Times New Roman" panose="02020603050405020304" pitchFamily="18" charset="0"/>
              </a:rPr>
              <a:t>It does, however, tell us the degree to which each of our variables (or items) relates to each of the components.  </a:t>
            </a:r>
          </a:p>
          <a:p>
            <a:pPr marL="609600" indent="-609600" algn="just"/>
            <a:endParaRPr lang="en-AU" altLang="en-US" sz="3200" dirty="0">
              <a:latin typeface="Times" panose="02020603050405020304" pitchFamily="18" charset="0"/>
              <a:sym typeface="Wingdings" panose="05000000000000000000" pitchFamily="2" charset="2"/>
            </a:endParaRPr>
          </a:p>
          <a:p>
            <a:pPr marL="609600" indent="-609600" algn="just"/>
            <a:r>
              <a:rPr lang="en-US" altLang="en-US" sz="3200" dirty="0">
                <a:cs typeface="Times New Roman" panose="02020603050405020304" pitchFamily="18" charset="0"/>
              </a:rPr>
              <a:t>By looking at these relationships we try and make some sense as to what these components might represent (this is not always possible, and some components may not be “interpretable”.)</a:t>
            </a:r>
          </a:p>
        </p:txBody>
      </p:sp>
    </p:spTree>
    <p:extLst>
      <p:ext uri="{BB962C8B-B14F-4D97-AF65-F5344CB8AC3E}">
        <p14:creationId xmlns:p14="http://schemas.microsoft.com/office/powerpoint/2010/main" val="28812344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365125"/>
            <a:ext cx="10515600" cy="868363"/>
          </a:xfrm>
        </p:spPr>
        <p:txBody>
          <a:bodyPr/>
          <a:lstStyle/>
          <a:p>
            <a:pPr eaLnBrk="1" hangingPunct="1"/>
            <a:r>
              <a:rPr lang="en-US" altLang="en-US" dirty="0" smtClean="0"/>
              <a:t>INTERPRETATION</a:t>
            </a:r>
            <a:endParaRPr lang="en-AU" altLang="en-US" dirty="0" smtClean="0"/>
          </a:p>
        </p:txBody>
      </p:sp>
      <p:sp>
        <p:nvSpPr>
          <p:cNvPr id="43011" name="Rectangle 3"/>
          <p:cNvSpPr>
            <a:spLocks noGrp="1" noChangeArrowheads="1"/>
          </p:cNvSpPr>
          <p:nvPr>
            <p:ph type="body" idx="1"/>
          </p:nvPr>
        </p:nvSpPr>
        <p:spPr>
          <a:xfrm>
            <a:off x="325821" y="1358900"/>
            <a:ext cx="11466786" cy="4953000"/>
          </a:xfrm>
        </p:spPr>
        <p:txBody>
          <a:bodyPr/>
          <a:lstStyle/>
          <a:p>
            <a:pPr marL="609600" indent="-609600" algn="just">
              <a:buNone/>
            </a:pPr>
            <a:r>
              <a:rPr lang="en-US" altLang="en-US" sz="3200" dirty="0">
                <a:cs typeface="Times New Roman" panose="02020603050405020304" pitchFamily="18" charset="0"/>
              </a:rPr>
              <a:t>Items 1 and 6 are “</a:t>
            </a:r>
            <a:r>
              <a:rPr lang="en-US" altLang="en-US" sz="3200" b="1" dirty="0">
                <a:cs typeface="Times New Roman" panose="02020603050405020304" pitchFamily="18" charset="0"/>
              </a:rPr>
              <a:t>complex items</a:t>
            </a:r>
            <a:r>
              <a:rPr lang="en-US" altLang="en-US" sz="3200" dirty="0">
                <a:cs typeface="Times New Roman" panose="02020603050405020304" pitchFamily="18" charset="0"/>
              </a:rPr>
              <a:t>” with loadings on more than one Component.</a:t>
            </a:r>
            <a:endParaRPr lang="en-AU" altLang="en-US" sz="3200" dirty="0">
              <a:cs typeface="Times New Roman" panose="02020603050405020304" pitchFamily="18" charset="0"/>
            </a:endParaRPr>
          </a:p>
          <a:p>
            <a:pPr marL="609600" indent="-609600" algn="just">
              <a:buNone/>
            </a:pPr>
            <a:endParaRPr lang="en-AU" altLang="en-US" sz="2400" dirty="0">
              <a:cs typeface="Times New Roman" panose="02020603050405020304" pitchFamily="18" charset="0"/>
            </a:endParaRPr>
          </a:p>
        </p:txBody>
      </p:sp>
      <p:grpSp>
        <p:nvGrpSpPr>
          <p:cNvPr id="43012" name="Group 6"/>
          <p:cNvGrpSpPr>
            <a:grpSpLocks noChangeAspect="1"/>
          </p:cNvGrpSpPr>
          <p:nvPr/>
        </p:nvGrpSpPr>
        <p:grpSpPr bwMode="auto">
          <a:xfrm>
            <a:off x="325821" y="1823380"/>
            <a:ext cx="11603420" cy="5034620"/>
            <a:chOff x="0" y="1680"/>
            <a:chExt cx="5088" cy="2632"/>
          </a:xfrm>
        </p:grpSpPr>
        <p:sp>
          <p:nvSpPr>
            <p:cNvPr id="43013" name="AutoShape 5"/>
            <p:cNvSpPr>
              <a:spLocks noChangeAspect="1" noChangeArrowheads="1" noTextEdit="1"/>
            </p:cNvSpPr>
            <p:nvPr/>
          </p:nvSpPr>
          <p:spPr bwMode="auto">
            <a:xfrm>
              <a:off x="0" y="1680"/>
              <a:ext cx="5088"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014" name="Rectangle 7"/>
            <p:cNvSpPr>
              <a:spLocks noChangeArrowheads="1"/>
            </p:cNvSpPr>
            <p:nvPr/>
          </p:nvSpPr>
          <p:spPr bwMode="auto">
            <a:xfrm>
              <a:off x="0" y="1680"/>
              <a:ext cx="4883"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15" name="Rectangle 8"/>
            <p:cNvSpPr>
              <a:spLocks noChangeArrowheads="1"/>
            </p:cNvSpPr>
            <p:nvPr/>
          </p:nvSpPr>
          <p:spPr bwMode="auto">
            <a:xfrm>
              <a:off x="0" y="1680"/>
              <a:ext cx="4883"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16" name="Rectangle 9"/>
            <p:cNvSpPr>
              <a:spLocks noChangeArrowheads="1"/>
            </p:cNvSpPr>
            <p:nvPr/>
          </p:nvSpPr>
          <p:spPr bwMode="auto">
            <a:xfrm>
              <a:off x="68" y="1749"/>
              <a:ext cx="476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17" name="Rectangle 10"/>
            <p:cNvSpPr>
              <a:spLocks noChangeArrowheads="1"/>
            </p:cNvSpPr>
            <p:nvPr/>
          </p:nvSpPr>
          <p:spPr bwMode="auto">
            <a:xfrm>
              <a:off x="1911" y="1762"/>
              <a:ext cx="116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b="1">
                  <a:solidFill>
                    <a:srgbClr val="000000"/>
                  </a:solidFill>
                </a:rPr>
                <a:t>Rotated Component Matrix</a:t>
              </a:r>
              <a:r>
                <a:rPr lang="en-US" altLang="en-US" sz="1100" b="1" baseline="30000">
                  <a:solidFill>
                    <a:srgbClr val="000000"/>
                  </a:solidFill>
                </a:rPr>
                <a:t>a</a:t>
              </a:r>
              <a:endParaRPr lang="en-US" altLang="en-US" sz="1800" baseline="30000"/>
            </a:p>
          </p:txBody>
        </p:sp>
        <p:sp>
          <p:nvSpPr>
            <p:cNvPr id="43018" name="Rectangle 11"/>
            <p:cNvSpPr>
              <a:spLocks noChangeArrowheads="1"/>
            </p:cNvSpPr>
            <p:nvPr/>
          </p:nvSpPr>
          <p:spPr bwMode="auto">
            <a:xfrm>
              <a:off x="2965" y="174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19" name="Rectangle 12"/>
            <p:cNvSpPr>
              <a:spLocks noChangeArrowheads="1"/>
            </p:cNvSpPr>
            <p:nvPr/>
          </p:nvSpPr>
          <p:spPr bwMode="auto">
            <a:xfrm>
              <a:off x="3273" y="218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20" name="Rectangle 13"/>
            <p:cNvSpPr>
              <a:spLocks noChangeArrowheads="1"/>
            </p:cNvSpPr>
            <p:nvPr/>
          </p:nvSpPr>
          <p:spPr bwMode="auto">
            <a:xfrm>
              <a:off x="3540" y="220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.891</a:t>
              </a:r>
              <a:endParaRPr lang="en-US" altLang="en-US" sz="1800"/>
            </a:p>
          </p:txBody>
        </p:sp>
        <p:sp>
          <p:nvSpPr>
            <p:cNvPr id="43021" name="Rectangle 14"/>
            <p:cNvSpPr>
              <a:spLocks noChangeArrowheads="1"/>
            </p:cNvSpPr>
            <p:nvPr/>
          </p:nvSpPr>
          <p:spPr bwMode="auto">
            <a:xfrm>
              <a:off x="3787" y="218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22" name="Rectangle 15"/>
            <p:cNvSpPr>
              <a:spLocks noChangeArrowheads="1"/>
            </p:cNvSpPr>
            <p:nvPr/>
          </p:nvSpPr>
          <p:spPr bwMode="auto">
            <a:xfrm>
              <a:off x="3842" y="220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23" name="Rectangle 16"/>
            <p:cNvSpPr>
              <a:spLocks noChangeArrowheads="1"/>
            </p:cNvSpPr>
            <p:nvPr/>
          </p:nvSpPr>
          <p:spPr bwMode="auto">
            <a:xfrm>
              <a:off x="4300" y="218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24" name="Rectangle 17"/>
            <p:cNvSpPr>
              <a:spLocks noChangeArrowheads="1"/>
            </p:cNvSpPr>
            <p:nvPr/>
          </p:nvSpPr>
          <p:spPr bwMode="auto">
            <a:xfrm>
              <a:off x="4355" y="220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25" name="Rectangle 18"/>
            <p:cNvSpPr>
              <a:spLocks noChangeArrowheads="1"/>
            </p:cNvSpPr>
            <p:nvPr/>
          </p:nvSpPr>
          <p:spPr bwMode="auto">
            <a:xfrm>
              <a:off x="3273" y="231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26" name="Rectangle 19"/>
            <p:cNvSpPr>
              <a:spLocks noChangeArrowheads="1"/>
            </p:cNvSpPr>
            <p:nvPr/>
          </p:nvSpPr>
          <p:spPr bwMode="auto">
            <a:xfrm>
              <a:off x="3540" y="233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.872</a:t>
              </a:r>
              <a:endParaRPr lang="en-US" altLang="en-US" sz="1800"/>
            </a:p>
          </p:txBody>
        </p:sp>
        <p:sp>
          <p:nvSpPr>
            <p:cNvPr id="43027" name="Rectangle 20"/>
            <p:cNvSpPr>
              <a:spLocks noChangeArrowheads="1"/>
            </p:cNvSpPr>
            <p:nvPr/>
          </p:nvSpPr>
          <p:spPr bwMode="auto">
            <a:xfrm>
              <a:off x="3787" y="231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28" name="Rectangle 21"/>
            <p:cNvSpPr>
              <a:spLocks noChangeArrowheads="1"/>
            </p:cNvSpPr>
            <p:nvPr/>
          </p:nvSpPr>
          <p:spPr bwMode="auto">
            <a:xfrm>
              <a:off x="3842" y="233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29" name="Rectangle 22"/>
            <p:cNvSpPr>
              <a:spLocks noChangeArrowheads="1"/>
            </p:cNvSpPr>
            <p:nvPr/>
          </p:nvSpPr>
          <p:spPr bwMode="auto">
            <a:xfrm>
              <a:off x="4300" y="231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30" name="Rectangle 23"/>
            <p:cNvSpPr>
              <a:spLocks noChangeArrowheads="1"/>
            </p:cNvSpPr>
            <p:nvPr/>
          </p:nvSpPr>
          <p:spPr bwMode="auto">
            <a:xfrm>
              <a:off x="4355" y="233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31" name="Rectangle 24"/>
            <p:cNvSpPr>
              <a:spLocks noChangeArrowheads="1"/>
            </p:cNvSpPr>
            <p:nvPr/>
          </p:nvSpPr>
          <p:spPr bwMode="auto">
            <a:xfrm>
              <a:off x="3273" y="244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32" name="Rectangle 25"/>
            <p:cNvSpPr>
              <a:spLocks noChangeArrowheads="1"/>
            </p:cNvSpPr>
            <p:nvPr/>
          </p:nvSpPr>
          <p:spPr bwMode="auto">
            <a:xfrm>
              <a:off x="3540" y="246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.846</a:t>
              </a:r>
              <a:endParaRPr lang="en-US" altLang="en-US" sz="1800"/>
            </a:p>
          </p:txBody>
        </p:sp>
        <p:sp>
          <p:nvSpPr>
            <p:cNvPr id="43033" name="Rectangle 26"/>
            <p:cNvSpPr>
              <a:spLocks noChangeArrowheads="1"/>
            </p:cNvSpPr>
            <p:nvPr/>
          </p:nvSpPr>
          <p:spPr bwMode="auto">
            <a:xfrm>
              <a:off x="3787" y="244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34" name="Rectangle 27"/>
            <p:cNvSpPr>
              <a:spLocks noChangeArrowheads="1"/>
            </p:cNvSpPr>
            <p:nvPr/>
          </p:nvSpPr>
          <p:spPr bwMode="auto">
            <a:xfrm>
              <a:off x="3842" y="246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35" name="Rectangle 28"/>
            <p:cNvSpPr>
              <a:spLocks noChangeArrowheads="1"/>
            </p:cNvSpPr>
            <p:nvPr/>
          </p:nvSpPr>
          <p:spPr bwMode="auto">
            <a:xfrm>
              <a:off x="4300" y="244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36" name="Rectangle 29"/>
            <p:cNvSpPr>
              <a:spLocks noChangeArrowheads="1"/>
            </p:cNvSpPr>
            <p:nvPr/>
          </p:nvSpPr>
          <p:spPr bwMode="auto">
            <a:xfrm>
              <a:off x="4355" y="246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37" name="Rectangle 30"/>
            <p:cNvSpPr>
              <a:spLocks noChangeArrowheads="1"/>
            </p:cNvSpPr>
            <p:nvPr/>
          </p:nvSpPr>
          <p:spPr bwMode="auto">
            <a:xfrm>
              <a:off x="3273" y="257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38" name="Rectangle 31"/>
            <p:cNvSpPr>
              <a:spLocks noChangeArrowheads="1"/>
            </p:cNvSpPr>
            <p:nvPr/>
          </p:nvSpPr>
          <p:spPr bwMode="auto">
            <a:xfrm>
              <a:off x="3540" y="259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.788</a:t>
              </a:r>
              <a:endParaRPr lang="en-US" altLang="en-US" sz="1800"/>
            </a:p>
          </p:txBody>
        </p:sp>
        <p:sp>
          <p:nvSpPr>
            <p:cNvPr id="43039" name="Rectangle 32"/>
            <p:cNvSpPr>
              <a:spLocks noChangeArrowheads="1"/>
            </p:cNvSpPr>
            <p:nvPr/>
          </p:nvSpPr>
          <p:spPr bwMode="auto">
            <a:xfrm>
              <a:off x="3787" y="257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40" name="Rectangle 33"/>
            <p:cNvSpPr>
              <a:spLocks noChangeArrowheads="1"/>
            </p:cNvSpPr>
            <p:nvPr/>
          </p:nvSpPr>
          <p:spPr bwMode="auto">
            <a:xfrm>
              <a:off x="3842" y="259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41" name="Rectangle 34"/>
            <p:cNvSpPr>
              <a:spLocks noChangeArrowheads="1"/>
            </p:cNvSpPr>
            <p:nvPr/>
          </p:nvSpPr>
          <p:spPr bwMode="auto">
            <a:xfrm>
              <a:off x="4300" y="257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42" name="Rectangle 35"/>
            <p:cNvSpPr>
              <a:spLocks noChangeArrowheads="1"/>
            </p:cNvSpPr>
            <p:nvPr/>
          </p:nvSpPr>
          <p:spPr bwMode="auto">
            <a:xfrm>
              <a:off x="4355" y="259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43" name="Rectangle 36"/>
            <p:cNvSpPr>
              <a:spLocks noChangeArrowheads="1"/>
            </p:cNvSpPr>
            <p:nvPr/>
          </p:nvSpPr>
          <p:spPr bwMode="auto">
            <a:xfrm>
              <a:off x="3273" y="270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44" name="Rectangle 37"/>
            <p:cNvSpPr>
              <a:spLocks noChangeArrowheads="1"/>
            </p:cNvSpPr>
            <p:nvPr/>
          </p:nvSpPr>
          <p:spPr bwMode="auto">
            <a:xfrm>
              <a:off x="3540" y="272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.744</a:t>
              </a:r>
              <a:endParaRPr lang="en-US" altLang="en-US" sz="1800"/>
            </a:p>
          </p:txBody>
        </p:sp>
        <p:sp>
          <p:nvSpPr>
            <p:cNvPr id="43045" name="Rectangle 38"/>
            <p:cNvSpPr>
              <a:spLocks noChangeArrowheads="1"/>
            </p:cNvSpPr>
            <p:nvPr/>
          </p:nvSpPr>
          <p:spPr bwMode="auto">
            <a:xfrm>
              <a:off x="3787" y="270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46" name="Rectangle 39"/>
            <p:cNvSpPr>
              <a:spLocks noChangeArrowheads="1"/>
            </p:cNvSpPr>
            <p:nvPr/>
          </p:nvSpPr>
          <p:spPr bwMode="auto">
            <a:xfrm>
              <a:off x="3842" y="272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47" name="Rectangle 40"/>
            <p:cNvSpPr>
              <a:spLocks noChangeArrowheads="1"/>
            </p:cNvSpPr>
            <p:nvPr/>
          </p:nvSpPr>
          <p:spPr bwMode="auto">
            <a:xfrm>
              <a:off x="4300" y="270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48" name="Rectangle 41"/>
            <p:cNvSpPr>
              <a:spLocks noChangeArrowheads="1"/>
            </p:cNvSpPr>
            <p:nvPr/>
          </p:nvSpPr>
          <p:spPr bwMode="auto">
            <a:xfrm>
              <a:off x="4355" y="272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49" name="Rectangle 42"/>
            <p:cNvSpPr>
              <a:spLocks noChangeArrowheads="1"/>
            </p:cNvSpPr>
            <p:nvPr/>
          </p:nvSpPr>
          <p:spPr bwMode="auto">
            <a:xfrm>
              <a:off x="3273" y="283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50" name="Rectangle 43"/>
            <p:cNvSpPr>
              <a:spLocks noChangeArrowheads="1"/>
            </p:cNvSpPr>
            <p:nvPr/>
          </p:nvSpPr>
          <p:spPr bwMode="auto">
            <a:xfrm>
              <a:off x="3328" y="285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51" name="Rectangle 44"/>
            <p:cNvSpPr>
              <a:spLocks noChangeArrowheads="1"/>
            </p:cNvSpPr>
            <p:nvPr/>
          </p:nvSpPr>
          <p:spPr bwMode="auto">
            <a:xfrm>
              <a:off x="3787" y="283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52" name="Rectangle 45"/>
            <p:cNvSpPr>
              <a:spLocks noChangeArrowheads="1"/>
            </p:cNvSpPr>
            <p:nvPr/>
          </p:nvSpPr>
          <p:spPr bwMode="auto">
            <a:xfrm>
              <a:off x="4054" y="285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.895</a:t>
              </a:r>
              <a:endParaRPr lang="en-US" altLang="en-US" sz="1800"/>
            </a:p>
          </p:txBody>
        </p:sp>
        <p:sp>
          <p:nvSpPr>
            <p:cNvPr id="43053" name="Rectangle 46"/>
            <p:cNvSpPr>
              <a:spLocks noChangeArrowheads="1"/>
            </p:cNvSpPr>
            <p:nvPr/>
          </p:nvSpPr>
          <p:spPr bwMode="auto">
            <a:xfrm>
              <a:off x="4300" y="283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54" name="Rectangle 47"/>
            <p:cNvSpPr>
              <a:spLocks noChangeArrowheads="1"/>
            </p:cNvSpPr>
            <p:nvPr/>
          </p:nvSpPr>
          <p:spPr bwMode="auto">
            <a:xfrm>
              <a:off x="4355" y="285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55" name="Rectangle 48"/>
            <p:cNvSpPr>
              <a:spLocks noChangeArrowheads="1"/>
            </p:cNvSpPr>
            <p:nvPr/>
          </p:nvSpPr>
          <p:spPr bwMode="auto">
            <a:xfrm>
              <a:off x="3273" y="296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56" name="Rectangle 49"/>
            <p:cNvSpPr>
              <a:spLocks noChangeArrowheads="1"/>
            </p:cNvSpPr>
            <p:nvPr/>
          </p:nvSpPr>
          <p:spPr bwMode="auto">
            <a:xfrm>
              <a:off x="3328" y="298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57" name="Rectangle 50"/>
            <p:cNvSpPr>
              <a:spLocks noChangeArrowheads="1"/>
            </p:cNvSpPr>
            <p:nvPr/>
          </p:nvSpPr>
          <p:spPr bwMode="auto">
            <a:xfrm>
              <a:off x="3787" y="296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58" name="Rectangle 51"/>
            <p:cNvSpPr>
              <a:spLocks noChangeArrowheads="1"/>
            </p:cNvSpPr>
            <p:nvPr/>
          </p:nvSpPr>
          <p:spPr bwMode="auto">
            <a:xfrm>
              <a:off x="4054" y="298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.825</a:t>
              </a:r>
              <a:endParaRPr lang="en-US" altLang="en-US" sz="1800"/>
            </a:p>
          </p:txBody>
        </p:sp>
        <p:sp>
          <p:nvSpPr>
            <p:cNvPr id="43059" name="Rectangle 52"/>
            <p:cNvSpPr>
              <a:spLocks noChangeArrowheads="1"/>
            </p:cNvSpPr>
            <p:nvPr/>
          </p:nvSpPr>
          <p:spPr bwMode="auto">
            <a:xfrm>
              <a:off x="4300" y="296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60" name="Rectangle 53"/>
            <p:cNvSpPr>
              <a:spLocks noChangeArrowheads="1"/>
            </p:cNvSpPr>
            <p:nvPr/>
          </p:nvSpPr>
          <p:spPr bwMode="auto">
            <a:xfrm>
              <a:off x="4355" y="298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61" name="Rectangle 54"/>
            <p:cNvSpPr>
              <a:spLocks noChangeArrowheads="1"/>
            </p:cNvSpPr>
            <p:nvPr/>
          </p:nvSpPr>
          <p:spPr bwMode="auto">
            <a:xfrm>
              <a:off x="3273" y="309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62" name="Rectangle 55"/>
            <p:cNvSpPr>
              <a:spLocks noChangeArrowheads="1"/>
            </p:cNvSpPr>
            <p:nvPr/>
          </p:nvSpPr>
          <p:spPr bwMode="auto">
            <a:xfrm>
              <a:off x="3328" y="311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63" name="Rectangle 56"/>
            <p:cNvSpPr>
              <a:spLocks noChangeArrowheads="1"/>
            </p:cNvSpPr>
            <p:nvPr/>
          </p:nvSpPr>
          <p:spPr bwMode="auto">
            <a:xfrm>
              <a:off x="3787" y="309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64" name="Rectangle 57"/>
            <p:cNvSpPr>
              <a:spLocks noChangeArrowheads="1"/>
            </p:cNvSpPr>
            <p:nvPr/>
          </p:nvSpPr>
          <p:spPr bwMode="auto">
            <a:xfrm>
              <a:off x="4054" y="311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.822</a:t>
              </a:r>
              <a:endParaRPr lang="en-US" altLang="en-US" sz="1800"/>
            </a:p>
          </p:txBody>
        </p:sp>
        <p:sp>
          <p:nvSpPr>
            <p:cNvPr id="43065" name="Rectangle 58"/>
            <p:cNvSpPr>
              <a:spLocks noChangeArrowheads="1"/>
            </p:cNvSpPr>
            <p:nvPr/>
          </p:nvSpPr>
          <p:spPr bwMode="auto">
            <a:xfrm>
              <a:off x="4300" y="309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66" name="Rectangle 59"/>
            <p:cNvSpPr>
              <a:spLocks noChangeArrowheads="1"/>
            </p:cNvSpPr>
            <p:nvPr/>
          </p:nvSpPr>
          <p:spPr bwMode="auto">
            <a:xfrm>
              <a:off x="4355" y="311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67" name="Rectangle 60"/>
            <p:cNvSpPr>
              <a:spLocks noChangeArrowheads="1"/>
            </p:cNvSpPr>
            <p:nvPr/>
          </p:nvSpPr>
          <p:spPr bwMode="auto">
            <a:xfrm>
              <a:off x="3273" y="322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68" name="Rectangle 61"/>
            <p:cNvSpPr>
              <a:spLocks noChangeArrowheads="1"/>
            </p:cNvSpPr>
            <p:nvPr/>
          </p:nvSpPr>
          <p:spPr bwMode="auto">
            <a:xfrm>
              <a:off x="3328" y="324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69" name="Rectangle 62"/>
            <p:cNvSpPr>
              <a:spLocks noChangeArrowheads="1"/>
            </p:cNvSpPr>
            <p:nvPr/>
          </p:nvSpPr>
          <p:spPr bwMode="auto">
            <a:xfrm>
              <a:off x="3787" y="322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70" name="Rectangle 63"/>
            <p:cNvSpPr>
              <a:spLocks noChangeArrowheads="1"/>
            </p:cNvSpPr>
            <p:nvPr/>
          </p:nvSpPr>
          <p:spPr bwMode="auto">
            <a:xfrm>
              <a:off x="4054" y="324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.741</a:t>
              </a:r>
              <a:endParaRPr lang="en-US" altLang="en-US" sz="1800"/>
            </a:p>
          </p:txBody>
        </p:sp>
        <p:sp>
          <p:nvSpPr>
            <p:cNvPr id="43071" name="Rectangle 64"/>
            <p:cNvSpPr>
              <a:spLocks noChangeArrowheads="1"/>
            </p:cNvSpPr>
            <p:nvPr/>
          </p:nvSpPr>
          <p:spPr bwMode="auto">
            <a:xfrm>
              <a:off x="4300" y="322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72" name="Rectangle 65"/>
            <p:cNvSpPr>
              <a:spLocks noChangeArrowheads="1"/>
            </p:cNvSpPr>
            <p:nvPr/>
          </p:nvSpPr>
          <p:spPr bwMode="auto">
            <a:xfrm>
              <a:off x="4355" y="324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73" name="Rectangle 66"/>
            <p:cNvSpPr>
              <a:spLocks noChangeArrowheads="1"/>
            </p:cNvSpPr>
            <p:nvPr/>
          </p:nvSpPr>
          <p:spPr bwMode="auto">
            <a:xfrm>
              <a:off x="3273" y="335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74" name="Rectangle 67"/>
            <p:cNvSpPr>
              <a:spLocks noChangeArrowheads="1"/>
            </p:cNvSpPr>
            <p:nvPr/>
          </p:nvSpPr>
          <p:spPr bwMode="auto">
            <a:xfrm>
              <a:off x="3540" y="337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.580</a:t>
              </a:r>
              <a:endParaRPr lang="en-US" altLang="en-US" sz="1800"/>
            </a:p>
          </p:txBody>
        </p:sp>
        <p:sp>
          <p:nvSpPr>
            <p:cNvPr id="43075" name="Rectangle 68"/>
            <p:cNvSpPr>
              <a:spLocks noChangeArrowheads="1"/>
            </p:cNvSpPr>
            <p:nvPr/>
          </p:nvSpPr>
          <p:spPr bwMode="auto">
            <a:xfrm>
              <a:off x="3787" y="335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76" name="Rectangle 69"/>
            <p:cNvSpPr>
              <a:spLocks noChangeArrowheads="1"/>
            </p:cNvSpPr>
            <p:nvPr/>
          </p:nvSpPr>
          <p:spPr bwMode="auto">
            <a:xfrm>
              <a:off x="4054" y="337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.691</a:t>
              </a:r>
              <a:endParaRPr lang="en-US" altLang="en-US" sz="1800"/>
            </a:p>
          </p:txBody>
        </p:sp>
        <p:sp>
          <p:nvSpPr>
            <p:cNvPr id="43077" name="Rectangle 70"/>
            <p:cNvSpPr>
              <a:spLocks noChangeArrowheads="1"/>
            </p:cNvSpPr>
            <p:nvPr/>
          </p:nvSpPr>
          <p:spPr bwMode="auto">
            <a:xfrm>
              <a:off x="4300" y="335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78" name="Rectangle 71"/>
            <p:cNvSpPr>
              <a:spLocks noChangeArrowheads="1"/>
            </p:cNvSpPr>
            <p:nvPr/>
          </p:nvSpPr>
          <p:spPr bwMode="auto">
            <a:xfrm>
              <a:off x="4355" y="337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79" name="Rectangle 72"/>
            <p:cNvSpPr>
              <a:spLocks noChangeArrowheads="1"/>
            </p:cNvSpPr>
            <p:nvPr/>
          </p:nvSpPr>
          <p:spPr bwMode="auto">
            <a:xfrm>
              <a:off x="3273" y="3490"/>
              <a:ext cx="528"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80" name="Rectangle 73"/>
            <p:cNvSpPr>
              <a:spLocks noChangeArrowheads="1"/>
            </p:cNvSpPr>
            <p:nvPr/>
          </p:nvSpPr>
          <p:spPr bwMode="auto">
            <a:xfrm>
              <a:off x="3328" y="350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81" name="Rectangle 74"/>
            <p:cNvSpPr>
              <a:spLocks noChangeArrowheads="1"/>
            </p:cNvSpPr>
            <p:nvPr/>
          </p:nvSpPr>
          <p:spPr bwMode="auto">
            <a:xfrm>
              <a:off x="3787" y="3490"/>
              <a:ext cx="527"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82" name="Rectangle 75"/>
            <p:cNvSpPr>
              <a:spLocks noChangeArrowheads="1"/>
            </p:cNvSpPr>
            <p:nvPr/>
          </p:nvSpPr>
          <p:spPr bwMode="auto">
            <a:xfrm>
              <a:off x="3842" y="350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83" name="Rectangle 76"/>
            <p:cNvSpPr>
              <a:spLocks noChangeArrowheads="1"/>
            </p:cNvSpPr>
            <p:nvPr/>
          </p:nvSpPr>
          <p:spPr bwMode="auto">
            <a:xfrm>
              <a:off x="4300" y="3490"/>
              <a:ext cx="528"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84" name="Rectangle 77"/>
            <p:cNvSpPr>
              <a:spLocks noChangeArrowheads="1"/>
            </p:cNvSpPr>
            <p:nvPr/>
          </p:nvSpPr>
          <p:spPr bwMode="auto">
            <a:xfrm>
              <a:off x="4568" y="350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.883</a:t>
              </a:r>
              <a:endParaRPr lang="en-US" altLang="en-US" sz="1800"/>
            </a:p>
          </p:txBody>
        </p:sp>
        <p:sp>
          <p:nvSpPr>
            <p:cNvPr id="43085" name="Rectangle 78"/>
            <p:cNvSpPr>
              <a:spLocks noChangeArrowheads="1"/>
            </p:cNvSpPr>
            <p:nvPr/>
          </p:nvSpPr>
          <p:spPr bwMode="auto">
            <a:xfrm>
              <a:off x="3273" y="3620"/>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86" name="Rectangle 79"/>
            <p:cNvSpPr>
              <a:spLocks noChangeArrowheads="1"/>
            </p:cNvSpPr>
            <p:nvPr/>
          </p:nvSpPr>
          <p:spPr bwMode="auto">
            <a:xfrm>
              <a:off x="3328" y="363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3087" name="Rectangle 80"/>
            <p:cNvSpPr>
              <a:spLocks noChangeArrowheads="1"/>
            </p:cNvSpPr>
            <p:nvPr/>
          </p:nvSpPr>
          <p:spPr bwMode="auto">
            <a:xfrm>
              <a:off x="3787" y="3620"/>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88" name="Rectangle 81"/>
            <p:cNvSpPr>
              <a:spLocks noChangeArrowheads="1"/>
            </p:cNvSpPr>
            <p:nvPr/>
          </p:nvSpPr>
          <p:spPr bwMode="auto">
            <a:xfrm>
              <a:off x="4054" y="363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.351</a:t>
              </a:r>
              <a:endParaRPr lang="en-US" altLang="en-US" sz="1800"/>
            </a:p>
          </p:txBody>
        </p:sp>
        <p:sp>
          <p:nvSpPr>
            <p:cNvPr id="43089" name="Rectangle 82"/>
            <p:cNvSpPr>
              <a:spLocks noChangeArrowheads="1"/>
            </p:cNvSpPr>
            <p:nvPr/>
          </p:nvSpPr>
          <p:spPr bwMode="auto">
            <a:xfrm>
              <a:off x="4300" y="3620"/>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90" name="Rectangle 83"/>
            <p:cNvSpPr>
              <a:spLocks noChangeArrowheads="1"/>
            </p:cNvSpPr>
            <p:nvPr/>
          </p:nvSpPr>
          <p:spPr bwMode="auto">
            <a:xfrm>
              <a:off x="4568" y="363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.501</a:t>
              </a:r>
              <a:endParaRPr lang="en-US" altLang="en-US" sz="1800"/>
            </a:p>
          </p:txBody>
        </p:sp>
        <p:sp>
          <p:nvSpPr>
            <p:cNvPr id="43091" name="Rectangle 84"/>
            <p:cNvSpPr>
              <a:spLocks noChangeArrowheads="1"/>
            </p:cNvSpPr>
            <p:nvPr/>
          </p:nvSpPr>
          <p:spPr bwMode="auto">
            <a:xfrm>
              <a:off x="68" y="1927"/>
              <a:ext cx="3219"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92" name="Rectangle 85"/>
            <p:cNvSpPr>
              <a:spLocks noChangeArrowheads="1"/>
            </p:cNvSpPr>
            <p:nvPr/>
          </p:nvSpPr>
          <p:spPr bwMode="auto">
            <a:xfrm>
              <a:off x="68" y="2187"/>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93" name="Rectangle 86"/>
            <p:cNvSpPr>
              <a:spLocks noChangeArrowheads="1"/>
            </p:cNvSpPr>
            <p:nvPr/>
          </p:nvSpPr>
          <p:spPr bwMode="auto">
            <a:xfrm>
              <a:off x="123" y="2194"/>
              <a:ext cx="29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   My supervisor consults me regarding changes and their implementation</a:t>
              </a:r>
              <a:endParaRPr lang="en-US" altLang="en-US" sz="1800"/>
            </a:p>
          </p:txBody>
        </p:sp>
        <p:sp>
          <p:nvSpPr>
            <p:cNvPr id="43094" name="Rectangle 87"/>
            <p:cNvSpPr>
              <a:spLocks noChangeArrowheads="1"/>
            </p:cNvSpPr>
            <p:nvPr/>
          </p:nvSpPr>
          <p:spPr bwMode="auto">
            <a:xfrm>
              <a:off x="68" y="2317"/>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95" name="Rectangle 88"/>
            <p:cNvSpPr>
              <a:spLocks noChangeArrowheads="1"/>
            </p:cNvSpPr>
            <p:nvPr/>
          </p:nvSpPr>
          <p:spPr bwMode="auto">
            <a:xfrm>
              <a:off x="123" y="2324"/>
              <a:ext cx="17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   My supervisor shares information with me</a:t>
              </a:r>
              <a:endParaRPr lang="en-US" altLang="en-US" sz="1800"/>
            </a:p>
          </p:txBody>
        </p:sp>
        <p:sp>
          <p:nvSpPr>
            <p:cNvPr id="43096" name="Rectangle 89"/>
            <p:cNvSpPr>
              <a:spLocks noChangeArrowheads="1"/>
            </p:cNvSpPr>
            <p:nvPr/>
          </p:nvSpPr>
          <p:spPr bwMode="auto">
            <a:xfrm>
              <a:off x="68" y="244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97" name="Rectangle 90"/>
            <p:cNvSpPr>
              <a:spLocks noChangeArrowheads="1"/>
            </p:cNvSpPr>
            <p:nvPr/>
          </p:nvSpPr>
          <p:spPr bwMode="auto">
            <a:xfrm>
              <a:off x="123" y="2455"/>
              <a:ext cx="25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   My supervisor focuses on dealing with issues related to people</a:t>
              </a:r>
              <a:endParaRPr lang="en-US" altLang="en-US" sz="1800"/>
            </a:p>
          </p:txBody>
        </p:sp>
        <p:sp>
          <p:nvSpPr>
            <p:cNvPr id="43098" name="Rectangle 91"/>
            <p:cNvSpPr>
              <a:spLocks noChangeArrowheads="1"/>
            </p:cNvSpPr>
            <p:nvPr/>
          </p:nvSpPr>
          <p:spPr bwMode="auto">
            <a:xfrm>
              <a:off x="68" y="257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099" name="Rectangle 92"/>
            <p:cNvSpPr>
              <a:spLocks noChangeArrowheads="1"/>
            </p:cNvSpPr>
            <p:nvPr/>
          </p:nvSpPr>
          <p:spPr bwMode="auto">
            <a:xfrm>
              <a:off x="123" y="2585"/>
              <a:ext cx="12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4   My supervisor is cooperative</a:t>
              </a:r>
              <a:endParaRPr lang="en-US" altLang="en-US" sz="1800"/>
            </a:p>
          </p:txBody>
        </p:sp>
        <p:sp>
          <p:nvSpPr>
            <p:cNvPr id="43100" name="Rectangle 93"/>
            <p:cNvSpPr>
              <a:spLocks noChangeArrowheads="1"/>
            </p:cNvSpPr>
            <p:nvPr/>
          </p:nvSpPr>
          <p:spPr bwMode="auto">
            <a:xfrm>
              <a:off x="68" y="270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01" name="Rectangle 94"/>
            <p:cNvSpPr>
              <a:spLocks noChangeArrowheads="1"/>
            </p:cNvSpPr>
            <p:nvPr/>
          </p:nvSpPr>
          <p:spPr bwMode="auto">
            <a:xfrm>
              <a:off x="123" y="2715"/>
              <a:ext cx="20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10 My supervisor effectively delegates responsibility</a:t>
              </a:r>
              <a:endParaRPr lang="en-US" altLang="en-US" sz="1800"/>
            </a:p>
          </p:txBody>
        </p:sp>
        <p:sp>
          <p:nvSpPr>
            <p:cNvPr id="43102" name="Rectangle 95"/>
            <p:cNvSpPr>
              <a:spLocks noChangeArrowheads="1"/>
            </p:cNvSpPr>
            <p:nvPr/>
          </p:nvSpPr>
          <p:spPr bwMode="auto">
            <a:xfrm>
              <a:off x="68" y="283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03" name="Rectangle 96"/>
            <p:cNvSpPr>
              <a:spLocks noChangeArrowheads="1"/>
            </p:cNvSpPr>
            <p:nvPr/>
          </p:nvSpPr>
          <p:spPr bwMode="auto">
            <a:xfrm>
              <a:off x="123" y="2845"/>
              <a:ext cx="22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11 My supervisor provides rewards in return for hard work</a:t>
              </a:r>
              <a:endParaRPr lang="en-US" altLang="en-US" sz="1800"/>
            </a:p>
          </p:txBody>
        </p:sp>
        <p:sp>
          <p:nvSpPr>
            <p:cNvPr id="43104" name="Rectangle 97"/>
            <p:cNvSpPr>
              <a:spLocks noChangeArrowheads="1"/>
            </p:cNvSpPr>
            <p:nvPr/>
          </p:nvSpPr>
          <p:spPr bwMode="auto">
            <a:xfrm>
              <a:off x="68" y="296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05" name="Rectangle 98"/>
            <p:cNvSpPr>
              <a:spLocks noChangeArrowheads="1"/>
            </p:cNvSpPr>
            <p:nvPr/>
          </p:nvSpPr>
          <p:spPr bwMode="auto">
            <a:xfrm>
              <a:off x="123" y="2975"/>
              <a:ext cx="22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dirty="0">
                  <a:solidFill>
                    <a:srgbClr val="000000"/>
                  </a:solidFill>
                </a:rPr>
                <a:t>9   My supervisor effectively implements company policy</a:t>
              </a:r>
              <a:endParaRPr lang="en-US" altLang="en-US" sz="1800" dirty="0"/>
            </a:p>
          </p:txBody>
        </p:sp>
        <p:sp>
          <p:nvSpPr>
            <p:cNvPr id="43106" name="Rectangle 99"/>
            <p:cNvSpPr>
              <a:spLocks noChangeArrowheads="1"/>
            </p:cNvSpPr>
            <p:nvPr/>
          </p:nvSpPr>
          <p:spPr bwMode="auto">
            <a:xfrm>
              <a:off x="68" y="309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07" name="Rectangle 100"/>
            <p:cNvSpPr>
              <a:spLocks noChangeArrowheads="1"/>
            </p:cNvSpPr>
            <p:nvPr/>
          </p:nvSpPr>
          <p:spPr bwMode="auto">
            <a:xfrm>
              <a:off x="123" y="3106"/>
              <a:ext cx="20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12 My supervisor concentrates on task coordination</a:t>
              </a:r>
              <a:endParaRPr lang="en-US" altLang="en-US" sz="1800"/>
            </a:p>
          </p:txBody>
        </p:sp>
        <p:sp>
          <p:nvSpPr>
            <p:cNvPr id="43108" name="Rectangle 101"/>
            <p:cNvSpPr>
              <a:spLocks noChangeArrowheads="1"/>
            </p:cNvSpPr>
            <p:nvPr/>
          </p:nvSpPr>
          <p:spPr bwMode="auto">
            <a:xfrm>
              <a:off x="68" y="322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09" name="Rectangle 102"/>
            <p:cNvSpPr>
              <a:spLocks noChangeArrowheads="1"/>
            </p:cNvSpPr>
            <p:nvPr/>
          </p:nvSpPr>
          <p:spPr bwMode="auto">
            <a:xfrm>
              <a:off x="123" y="3236"/>
              <a:ext cx="31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   My supervisor makes it clear what rewards they will receive for performance</a:t>
              </a:r>
              <a:endParaRPr lang="en-US" altLang="en-US" sz="1800"/>
            </a:p>
          </p:txBody>
        </p:sp>
        <p:sp>
          <p:nvSpPr>
            <p:cNvPr id="43110" name="Rectangle 103"/>
            <p:cNvSpPr>
              <a:spLocks noChangeArrowheads="1"/>
            </p:cNvSpPr>
            <p:nvPr/>
          </p:nvSpPr>
          <p:spPr bwMode="auto">
            <a:xfrm>
              <a:off x="68" y="335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11" name="Rectangle 104"/>
            <p:cNvSpPr>
              <a:spLocks noChangeArrowheads="1"/>
            </p:cNvSpPr>
            <p:nvPr/>
          </p:nvSpPr>
          <p:spPr bwMode="auto">
            <a:xfrm>
              <a:off x="123" y="3366"/>
              <a:ext cx="269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   My supervisor sets an example by working hard himself or herself</a:t>
              </a:r>
              <a:endParaRPr lang="en-US" altLang="en-US" sz="1800"/>
            </a:p>
          </p:txBody>
        </p:sp>
        <p:sp>
          <p:nvSpPr>
            <p:cNvPr id="43112" name="Rectangle 105"/>
            <p:cNvSpPr>
              <a:spLocks noChangeArrowheads="1"/>
            </p:cNvSpPr>
            <p:nvPr/>
          </p:nvSpPr>
          <p:spPr bwMode="auto">
            <a:xfrm>
              <a:off x="68" y="3490"/>
              <a:ext cx="3219"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13" name="Rectangle 106"/>
            <p:cNvSpPr>
              <a:spLocks noChangeArrowheads="1"/>
            </p:cNvSpPr>
            <p:nvPr/>
          </p:nvSpPr>
          <p:spPr bwMode="auto">
            <a:xfrm>
              <a:off x="123" y="3496"/>
              <a:ext cx="278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2   My supervisor displays a high level of specialist knowledge and skill</a:t>
              </a:r>
              <a:endParaRPr lang="en-US" altLang="en-US" sz="1800"/>
            </a:p>
          </p:txBody>
        </p:sp>
        <p:sp>
          <p:nvSpPr>
            <p:cNvPr id="43114" name="Rectangle 107"/>
            <p:cNvSpPr>
              <a:spLocks noChangeArrowheads="1"/>
            </p:cNvSpPr>
            <p:nvPr/>
          </p:nvSpPr>
          <p:spPr bwMode="auto">
            <a:xfrm>
              <a:off x="68" y="3620"/>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15" name="Rectangle 108"/>
            <p:cNvSpPr>
              <a:spLocks noChangeArrowheads="1"/>
            </p:cNvSpPr>
            <p:nvPr/>
          </p:nvSpPr>
          <p:spPr bwMode="auto">
            <a:xfrm>
              <a:off x="123" y="3627"/>
              <a:ext cx="25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6   My supervisor generates enthusiasm in his or her subordinates</a:t>
              </a:r>
              <a:endParaRPr lang="en-US" altLang="en-US" sz="1800"/>
            </a:p>
          </p:txBody>
        </p:sp>
        <p:sp>
          <p:nvSpPr>
            <p:cNvPr id="43116" name="Rectangle 109"/>
            <p:cNvSpPr>
              <a:spLocks noChangeArrowheads="1"/>
            </p:cNvSpPr>
            <p:nvPr/>
          </p:nvSpPr>
          <p:spPr bwMode="auto">
            <a:xfrm>
              <a:off x="3273" y="205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17" name="Rectangle 110"/>
            <p:cNvSpPr>
              <a:spLocks noChangeArrowheads="1"/>
            </p:cNvSpPr>
            <p:nvPr/>
          </p:nvSpPr>
          <p:spPr bwMode="auto">
            <a:xfrm>
              <a:off x="3483"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a:t>
              </a:r>
              <a:endParaRPr lang="en-US" altLang="en-US" sz="1800"/>
            </a:p>
          </p:txBody>
        </p:sp>
        <p:sp>
          <p:nvSpPr>
            <p:cNvPr id="43118" name="Rectangle 111"/>
            <p:cNvSpPr>
              <a:spLocks noChangeArrowheads="1"/>
            </p:cNvSpPr>
            <p:nvPr/>
          </p:nvSpPr>
          <p:spPr bwMode="auto">
            <a:xfrm>
              <a:off x="3787" y="205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19" name="Rectangle 112"/>
            <p:cNvSpPr>
              <a:spLocks noChangeArrowheads="1"/>
            </p:cNvSpPr>
            <p:nvPr/>
          </p:nvSpPr>
          <p:spPr bwMode="auto">
            <a:xfrm>
              <a:off x="3996"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2</a:t>
              </a:r>
              <a:endParaRPr lang="en-US" altLang="en-US" sz="1800"/>
            </a:p>
          </p:txBody>
        </p:sp>
        <p:sp>
          <p:nvSpPr>
            <p:cNvPr id="43120" name="Rectangle 113"/>
            <p:cNvSpPr>
              <a:spLocks noChangeArrowheads="1"/>
            </p:cNvSpPr>
            <p:nvPr/>
          </p:nvSpPr>
          <p:spPr bwMode="auto">
            <a:xfrm>
              <a:off x="4300" y="205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21" name="Rectangle 114"/>
            <p:cNvSpPr>
              <a:spLocks noChangeArrowheads="1"/>
            </p:cNvSpPr>
            <p:nvPr/>
          </p:nvSpPr>
          <p:spPr bwMode="auto">
            <a:xfrm>
              <a:off x="4510"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a:t>
              </a:r>
              <a:endParaRPr lang="en-US" altLang="en-US" sz="1800"/>
            </a:p>
          </p:txBody>
        </p:sp>
        <p:sp>
          <p:nvSpPr>
            <p:cNvPr id="43122" name="Rectangle 115"/>
            <p:cNvSpPr>
              <a:spLocks noChangeArrowheads="1"/>
            </p:cNvSpPr>
            <p:nvPr/>
          </p:nvSpPr>
          <p:spPr bwMode="auto">
            <a:xfrm>
              <a:off x="3273" y="1927"/>
              <a:ext cx="1555"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23" name="Rectangle 116"/>
            <p:cNvSpPr>
              <a:spLocks noChangeArrowheads="1"/>
            </p:cNvSpPr>
            <p:nvPr/>
          </p:nvSpPr>
          <p:spPr bwMode="auto">
            <a:xfrm>
              <a:off x="3831" y="1947"/>
              <a:ext cx="4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Component</a:t>
              </a:r>
              <a:endParaRPr lang="en-US" altLang="en-US" sz="1800"/>
            </a:p>
          </p:txBody>
        </p:sp>
        <p:sp>
          <p:nvSpPr>
            <p:cNvPr id="43124" name="Line 117"/>
            <p:cNvSpPr>
              <a:spLocks noChangeShapeType="1"/>
            </p:cNvSpPr>
            <p:nvPr/>
          </p:nvSpPr>
          <p:spPr bwMode="auto">
            <a:xfrm>
              <a:off x="3273" y="2057"/>
              <a:ext cx="51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5" name="Line 118"/>
            <p:cNvSpPr>
              <a:spLocks noChangeShapeType="1"/>
            </p:cNvSpPr>
            <p:nvPr/>
          </p:nvSpPr>
          <p:spPr bwMode="auto">
            <a:xfrm>
              <a:off x="3787" y="2057"/>
              <a:ext cx="1" cy="169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6" name="Line 119"/>
            <p:cNvSpPr>
              <a:spLocks noChangeShapeType="1"/>
            </p:cNvSpPr>
            <p:nvPr/>
          </p:nvSpPr>
          <p:spPr bwMode="auto">
            <a:xfrm>
              <a:off x="3787" y="2057"/>
              <a:ext cx="51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7" name="Line 120"/>
            <p:cNvSpPr>
              <a:spLocks noChangeShapeType="1"/>
            </p:cNvSpPr>
            <p:nvPr/>
          </p:nvSpPr>
          <p:spPr bwMode="auto">
            <a:xfrm>
              <a:off x="4300" y="2057"/>
              <a:ext cx="1" cy="169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8" name="Line 121"/>
            <p:cNvSpPr>
              <a:spLocks noChangeShapeType="1"/>
            </p:cNvSpPr>
            <p:nvPr/>
          </p:nvSpPr>
          <p:spPr bwMode="auto">
            <a:xfrm>
              <a:off x="4300" y="2057"/>
              <a:ext cx="51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29" name="Rectangle 122"/>
            <p:cNvSpPr>
              <a:spLocks noChangeArrowheads="1"/>
            </p:cNvSpPr>
            <p:nvPr/>
          </p:nvSpPr>
          <p:spPr bwMode="auto">
            <a:xfrm>
              <a:off x="62" y="3750"/>
              <a:ext cx="4766"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30" name="Rectangle 123"/>
            <p:cNvSpPr>
              <a:spLocks noChangeArrowheads="1"/>
            </p:cNvSpPr>
            <p:nvPr/>
          </p:nvSpPr>
          <p:spPr bwMode="auto">
            <a:xfrm>
              <a:off x="116" y="3770"/>
              <a:ext cx="199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Extraction Method: Principal Component Analysis. </a:t>
              </a:r>
              <a:endParaRPr lang="en-US" altLang="en-US" sz="1800"/>
            </a:p>
          </p:txBody>
        </p:sp>
        <p:sp>
          <p:nvSpPr>
            <p:cNvPr id="43131" name="Rectangle 124"/>
            <p:cNvSpPr>
              <a:spLocks noChangeArrowheads="1"/>
            </p:cNvSpPr>
            <p:nvPr/>
          </p:nvSpPr>
          <p:spPr bwMode="auto">
            <a:xfrm>
              <a:off x="116" y="3880"/>
              <a:ext cx="207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Rotation Method: Varimax with Kaiser Normalization.</a:t>
              </a:r>
              <a:endParaRPr lang="en-US" altLang="en-US" sz="1800"/>
            </a:p>
          </p:txBody>
        </p:sp>
        <p:sp>
          <p:nvSpPr>
            <p:cNvPr id="43132" name="Rectangle 125"/>
            <p:cNvSpPr>
              <a:spLocks noChangeArrowheads="1"/>
            </p:cNvSpPr>
            <p:nvPr/>
          </p:nvSpPr>
          <p:spPr bwMode="auto">
            <a:xfrm>
              <a:off x="62" y="3990"/>
              <a:ext cx="4766"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33" name="Rectangle 126"/>
            <p:cNvSpPr>
              <a:spLocks noChangeArrowheads="1"/>
            </p:cNvSpPr>
            <p:nvPr/>
          </p:nvSpPr>
          <p:spPr bwMode="auto">
            <a:xfrm>
              <a:off x="164" y="3990"/>
              <a:ext cx="4664"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34" name="Rectangle 127"/>
            <p:cNvSpPr>
              <a:spLocks noChangeArrowheads="1"/>
            </p:cNvSpPr>
            <p:nvPr/>
          </p:nvSpPr>
          <p:spPr bwMode="auto">
            <a:xfrm>
              <a:off x="336" y="4017"/>
              <a:ext cx="13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Rotation converged in 3 iterations.</a:t>
              </a:r>
              <a:endParaRPr lang="en-US" altLang="en-US" sz="1800"/>
            </a:p>
          </p:txBody>
        </p:sp>
        <p:sp>
          <p:nvSpPr>
            <p:cNvPr id="43135" name="Rectangle 128"/>
            <p:cNvSpPr>
              <a:spLocks noChangeArrowheads="1"/>
            </p:cNvSpPr>
            <p:nvPr/>
          </p:nvSpPr>
          <p:spPr bwMode="auto">
            <a:xfrm>
              <a:off x="233" y="4010"/>
              <a:ext cx="9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a. </a:t>
              </a:r>
              <a:endParaRPr lang="en-US" altLang="en-US" sz="1800"/>
            </a:p>
          </p:txBody>
        </p:sp>
        <p:sp>
          <p:nvSpPr>
            <p:cNvPr id="43136" name="Rectangle 129"/>
            <p:cNvSpPr>
              <a:spLocks noChangeArrowheads="1"/>
            </p:cNvSpPr>
            <p:nvPr/>
          </p:nvSpPr>
          <p:spPr bwMode="auto">
            <a:xfrm>
              <a:off x="62" y="4141"/>
              <a:ext cx="4752"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37" name="Rectangle 130"/>
            <p:cNvSpPr>
              <a:spLocks noChangeArrowheads="1"/>
            </p:cNvSpPr>
            <p:nvPr/>
          </p:nvSpPr>
          <p:spPr bwMode="auto">
            <a:xfrm>
              <a:off x="0" y="1680"/>
              <a:ext cx="4883" cy="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38" name="Rectangle 131"/>
            <p:cNvSpPr>
              <a:spLocks noChangeArrowheads="1"/>
            </p:cNvSpPr>
            <p:nvPr/>
          </p:nvSpPr>
          <p:spPr bwMode="auto">
            <a:xfrm>
              <a:off x="0" y="1680"/>
              <a:ext cx="68"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39" name="Rectangle 132"/>
            <p:cNvSpPr>
              <a:spLocks noChangeArrowheads="1"/>
            </p:cNvSpPr>
            <p:nvPr/>
          </p:nvSpPr>
          <p:spPr bwMode="auto">
            <a:xfrm>
              <a:off x="4814" y="1680"/>
              <a:ext cx="75"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40" name="Rectangle 133"/>
            <p:cNvSpPr>
              <a:spLocks noChangeArrowheads="1"/>
            </p:cNvSpPr>
            <p:nvPr/>
          </p:nvSpPr>
          <p:spPr bwMode="auto">
            <a:xfrm>
              <a:off x="0" y="4141"/>
              <a:ext cx="4883" cy="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3141" name="Line 134"/>
            <p:cNvSpPr>
              <a:spLocks noChangeShapeType="1"/>
            </p:cNvSpPr>
            <p:nvPr/>
          </p:nvSpPr>
          <p:spPr bwMode="auto">
            <a:xfrm>
              <a:off x="68" y="1927"/>
              <a:ext cx="1" cy="182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2" name="Line 135"/>
            <p:cNvSpPr>
              <a:spLocks noChangeShapeType="1"/>
            </p:cNvSpPr>
            <p:nvPr/>
          </p:nvSpPr>
          <p:spPr bwMode="auto">
            <a:xfrm>
              <a:off x="4821" y="1927"/>
              <a:ext cx="1" cy="183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3" name="Line 136"/>
            <p:cNvSpPr>
              <a:spLocks noChangeShapeType="1"/>
            </p:cNvSpPr>
            <p:nvPr/>
          </p:nvSpPr>
          <p:spPr bwMode="auto">
            <a:xfrm>
              <a:off x="68" y="1927"/>
              <a:ext cx="474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4" name="Line 137"/>
            <p:cNvSpPr>
              <a:spLocks noChangeShapeType="1"/>
            </p:cNvSpPr>
            <p:nvPr/>
          </p:nvSpPr>
          <p:spPr bwMode="auto">
            <a:xfrm>
              <a:off x="68" y="3757"/>
              <a:ext cx="475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5" name="Line 138"/>
            <p:cNvSpPr>
              <a:spLocks noChangeShapeType="1"/>
            </p:cNvSpPr>
            <p:nvPr/>
          </p:nvSpPr>
          <p:spPr bwMode="auto">
            <a:xfrm>
              <a:off x="75" y="2194"/>
              <a:ext cx="473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146" name="Line 139"/>
            <p:cNvSpPr>
              <a:spLocks noChangeShapeType="1"/>
            </p:cNvSpPr>
            <p:nvPr/>
          </p:nvSpPr>
          <p:spPr bwMode="auto">
            <a:xfrm>
              <a:off x="3280" y="1934"/>
              <a:ext cx="1" cy="180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Rounded Rectangle 1"/>
          <p:cNvSpPr/>
          <p:nvPr/>
        </p:nvSpPr>
        <p:spPr>
          <a:xfrm>
            <a:off x="496862" y="5061834"/>
            <a:ext cx="9468829" cy="19128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a:off x="503703" y="5551524"/>
            <a:ext cx="10581735" cy="1660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21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0"/>
                                        </p:tgtEl>
                                        <p:attrNameLst>
                                          <p:attrName>style.visibility</p:attrName>
                                        </p:attrNameLst>
                                      </p:cBhvr>
                                      <p:to>
                                        <p:strVal val="visible"/>
                                      </p:to>
                                    </p:set>
                                    <p:anim calcmode="lin" valueType="num">
                                      <p:cBhvr additive="base">
                                        <p:cTn id="14" dur="500" fill="hold"/>
                                        <p:tgtEl>
                                          <p:spTgt spid="140"/>
                                        </p:tgtEl>
                                        <p:attrNameLst>
                                          <p:attrName>ppt_x</p:attrName>
                                        </p:attrNameLst>
                                      </p:cBhvr>
                                      <p:tavLst>
                                        <p:tav tm="0">
                                          <p:val>
                                            <p:strVal val="#ppt_x"/>
                                          </p:val>
                                        </p:tav>
                                        <p:tav tm="100000">
                                          <p:val>
                                            <p:strVal val="#ppt_x"/>
                                          </p:val>
                                        </p:tav>
                                      </p:tavLst>
                                    </p:anim>
                                    <p:anim calcmode="lin" valueType="num">
                                      <p:cBhvr additive="base">
                                        <p:cTn id="15" dur="500" fill="hold"/>
                                        <p:tgtEl>
                                          <p:spTgt spid="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919397" y="92472"/>
            <a:ext cx="8229600" cy="1008063"/>
          </a:xfrm>
        </p:spPr>
        <p:txBody>
          <a:bodyPr>
            <a:normAutofit fontScale="90000"/>
          </a:bodyPr>
          <a:lstStyle/>
          <a:p>
            <a:pPr eaLnBrk="1" hangingPunct="1"/>
            <a:r>
              <a:rPr lang="en-US" altLang="en-US" dirty="0" smtClean="0"/>
              <a:t/>
            </a:r>
            <a:br>
              <a:rPr lang="en-US" altLang="en-US" dirty="0" smtClean="0"/>
            </a:br>
            <a:r>
              <a:rPr lang="en-US" altLang="en-US" dirty="0" smtClean="0"/>
              <a:t>INTERPRETATION</a:t>
            </a:r>
            <a:br>
              <a:rPr lang="en-US" altLang="en-US" dirty="0" smtClean="0"/>
            </a:br>
            <a:endParaRPr lang="en-AU" altLang="en-US" dirty="0" smtClean="0"/>
          </a:p>
        </p:txBody>
      </p:sp>
      <p:sp>
        <p:nvSpPr>
          <p:cNvPr id="44035" name="Rectangle 3"/>
          <p:cNvSpPr>
            <a:spLocks noGrp="1" noChangeArrowheads="1"/>
          </p:cNvSpPr>
          <p:nvPr>
            <p:ph type="body" idx="1"/>
          </p:nvPr>
        </p:nvSpPr>
        <p:spPr>
          <a:xfrm>
            <a:off x="294290" y="1094581"/>
            <a:ext cx="11782096" cy="4953000"/>
          </a:xfrm>
        </p:spPr>
        <p:txBody>
          <a:bodyPr/>
          <a:lstStyle/>
          <a:p>
            <a:pPr marL="609600" indent="-609600" algn="just">
              <a:buNone/>
            </a:pPr>
            <a:r>
              <a:rPr lang="en-US" altLang="en-US" sz="2400" dirty="0">
                <a:cs typeface="Times New Roman" panose="02020603050405020304" pitchFamily="18" charset="0"/>
              </a:rPr>
              <a:t>Items 7, 8, 3, 4, and 10, all have loadings on Component 1  (and none on components 2 or 3).</a:t>
            </a:r>
            <a:endParaRPr lang="en-AU" altLang="en-US" sz="2400" dirty="0">
              <a:cs typeface="Times New Roman" panose="02020603050405020304" pitchFamily="18" charset="0"/>
            </a:endParaRPr>
          </a:p>
          <a:p>
            <a:pPr marL="609600" indent="-609600" algn="just">
              <a:buNone/>
            </a:pPr>
            <a:endParaRPr lang="en-AU" altLang="en-US" sz="2400" dirty="0">
              <a:cs typeface="Times New Roman" panose="02020603050405020304" pitchFamily="18" charset="0"/>
            </a:endParaRPr>
          </a:p>
        </p:txBody>
      </p:sp>
      <p:grpSp>
        <p:nvGrpSpPr>
          <p:cNvPr id="44036" name="Group 6"/>
          <p:cNvGrpSpPr>
            <a:grpSpLocks noChangeAspect="1"/>
          </p:cNvGrpSpPr>
          <p:nvPr/>
        </p:nvGrpSpPr>
        <p:grpSpPr bwMode="auto">
          <a:xfrm>
            <a:off x="1629103" y="1481931"/>
            <a:ext cx="8077200" cy="4178300"/>
            <a:chOff x="0" y="1680"/>
            <a:chExt cx="5088" cy="2632"/>
          </a:xfrm>
        </p:grpSpPr>
        <p:sp>
          <p:nvSpPr>
            <p:cNvPr id="44037" name="AutoShape 5"/>
            <p:cNvSpPr>
              <a:spLocks noChangeAspect="1" noChangeArrowheads="1" noTextEdit="1"/>
            </p:cNvSpPr>
            <p:nvPr/>
          </p:nvSpPr>
          <p:spPr bwMode="auto">
            <a:xfrm>
              <a:off x="0" y="1680"/>
              <a:ext cx="5088"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4038" name="Rectangle 7"/>
            <p:cNvSpPr>
              <a:spLocks noChangeArrowheads="1"/>
            </p:cNvSpPr>
            <p:nvPr/>
          </p:nvSpPr>
          <p:spPr bwMode="auto">
            <a:xfrm>
              <a:off x="0" y="1680"/>
              <a:ext cx="4883"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39" name="Rectangle 8"/>
            <p:cNvSpPr>
              <a:spLocks noChangeArrowheads="1"/>
            </p:cNvSpPr>
            <p:nvPr/>
          </p:nvSpPr>
          <p:spPr bwMode="auto">
            <a:xfrm>
              <a:off x="0" y="1680"/>
              <a:ext cx="4883"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40" name="Rectangle 9"/>
            <p:cNvSpPr>
              <a:spLocks noChangeArrowheads="1"/>
            </p:cNvSpPr>
            <p:nvPr/>
          </p:nvSpPr>
          <p:spPr bwMode="auto">
            <a:xfrm>
              <a:off x="68" y="1749"/>
              <a:ext cx="476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41" name="Rectangle 10"/>
            <p:cNvSpPr>
              <a:spLocks noChangeArrowheads="1"/>
            </p:cNvSpPr>
            <p:nvPr/>
          </p:nvSpPr>
          <p:spPr bwMode="auto">
            <a:xfrm>
              <a:off x="1911" y="1762"/>
              <a:ext cx="116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b="1">
                  <a:solidFill>
                    <a:srgbClr val="000000"/>
                  </a:solidFill>
                </a:rPr>
                <a:t>Rotated Component Matrix</a:t>
              </a:r>
              <a:r>
                <a:rPr lang="en-US" altLang="en-US" sz="1100" b="1" baseline="30000">
                  <a:solidFill>
                    <a:srgbClr val="000000"/>
                  </a:solidFill>
                </a:rPr>
                <a:t>a</a:t>
              </a:r>
              <a:endParaRPr lang="en-US" altLang="en-US" sz="1800" b="1" baseline="30000">
                <a:solidFill>
                  <a:srgbClr val="000000"/>
                </a:solidFill>
              </a:endParaRPr>
            </a:p>
          </p:txBody>
        </p:sp>
        <p:sp>
          <p:nvSpPr>
            <p:cNvPr id="44042" name="Rectangle 11"/>
            <p:cNvSpPr>
              <a:spLocks noChangeArrowheads="1"/>
            </p:cNvSpPr>
            <p:nvPr/>
          </p:nvSpPr>
          <p:spPr bwMode="auto">
            <a:xfrm>
              <a:off x="2965" y="174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43" name="Rectangle 12"/>
            <p:cNvSpPr>
              <a:spLocks noChangeArrowheads="1"/>
            </p:cNvSpPr>
            <p:nvPr/>
          </p:nvSpPr>
          <p:spPr bwMode="auto">
            <a:xfrm>
              <a:off x="3273" y="218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44" name="Rectangle 13"/>
            <p:cNvSpPr>
              <a:spLocks noChangeArrowheads="1"/>
            </p:cNvSpPr>
            <p:nvPr/>
          </p:nvSpPr>
          <p:spPr bwMode="auto">
            <a:xfrm>
              <a:off x="3540" y="220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.891</a:t>
              </a:r>
              <a:endParaRPr lang="en-US" altLang="en-US" sz="1800"/>
            </a:p>
          </p:txBody>
        </p:sp>
        <p:sp>
          <p:nvSpPr>
            <p:cNvPr id="44045" name="Rectangle 14"/>
            <p:cNvSpPr>
              <a:spLocks noChangeArrowheads="1"/>
            </p:cNvSpPr>
            <p:nvPr/>
          </p:nvSpPr>
          <p:spPr bwMode="auto">
            <a:xfrm>
              <a:off x="3787" y="218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46" name="Rectangle 15"/>
            <p:cNvSpPr>
              <a:spLocks noChangeArrowheads="1"/>
            </p:cNvSpPr>
            <p:nvPr/>
          </p:nvSpPr>
          <p:spPr bwMode="auto">
            <a:xfrm>
              <a:off x="3842" y="220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47" name="Rectangle 16"/>
            <p:cNvSpPr>
              <a:spLocks noChangeArrowheads="1"/>
            </p:cNvSpPr>
            <p:nvPr/>
          </p:nvSpPr>
          <p:spPr bwMode="auto">
            <a:xfrm>
              <a:off x="4300" y="218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48" name="Rectangle 17"/>
            <p:cNvSpPr>
              <a:spLocks noChangeArrowheads="1"/>
            </p:cNvSpPr>
            <p:nvPr/>
          </p:nvSpPr>
          <p:spPr bwMode="auto">
            <a:xfrm>
              <a:off x="4355" y="220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49" name="Rectangle 18"/>
            <p:cNvSpPr>
              <a:spLocks noChangeArrowheads="1"/>
            </p:cNvSpPr>
            <p:nvPr/>
          </p:nvSpPr>
          <p:spPr bwMode="auto">
            <a:xfrm>
              <a:off x="3273" y="231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50" name="Rectangle 19"/>
            <p:cNvSpPr>
              <a:spLocks noChangeArrowheads="1"/>
            </p:cNvSpPr>
            <p:nvPr/>
          </p:nvSpPr>
          <p:spPr bwMode="auto">
            <a:xfrm>
              <a:off x="3540" y="233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.872</a:t>
              </a:r>
              <a:endParaRPr lang="en-US" altLang="en-US" sz="1800"/>
            </a:p>
          </p:txBody>
        </p:sp>
        <p:sp>
          <p:nvSpPr>
            <p:cNvPr id="44051" name="Rectangle 20"/>
            <p:cNvSpPr>
              <a:spLocks noChangeArrowheads="1"/>
            </p:cNvSpPr>
            <p:nvPr/>
          </p:nvSpPr>
          <p:spPr bwMode="auto">
            <a:xfrm>
              <a:off x="3787" y="231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52" name="Rectangle 21"/>
            <p:cNvSpPr>
              <a:spLocks noChangeArrowheads="1"/>
            </p:cNvSpPr>
            <p:nvPr/>
          </p:nvSpPr>
          <p:spPr bwMode="auto">
            <a:xfrm>
              <a:off x="3842" y="233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53" name="Rectangle 22"/>
            <p:cNvSpPr>
              <a:spLocks noChangeArrowheads="1"/>
            </p:cNvSpPr>
            <p:nvPr/>
          </p:nvSpPr>
          <p:spPr bwMode="auto">
            <a:xfrm>
              <a:off x="4300" y="231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54" name="Rectangle 23"/>
            <p:cNvSpPr>
              <a:spLocks noChangeArrowheads="1"/>
            </p:cNvSpPr>
            <p:nvPr/>
          </p:nvSpPr>
          <p:spPr bwMode="auto">
            <a:xfrm>
              <a:off x="4355" y="233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55" name="Rectangle 24"/>
            <p:cNvSpPr>
              <a:spLocks noChangeArrowheads="1"/>
            </p:cNvSpPr>
            <p:nvPr/>
          </p:nvSpPr>
          <p:spPr bwMode="auto">
            <a:xfrm>
              <a:off x="3273" y="244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56" name="Rectangle 25"/>
            <p:cNvSpPr>
              <a:spLocks noChangeArrowheads="1"/>
            </p:cNvSpPr>
            <p:nvPr/>
          </p:nvSpPr>
          <p:spPr bwMode="auto">
            <a:xfrm>
              <a:off x="3540" y="246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.846</a:t>
              </a:r>
              <a:endParaRPr lang="en-US" altLang="en-US" sz="1800"/>
            </a:p>
          </p:txBody>
        </p:sp>
        <p:sp>
          <p:nvSpPr>
            <p:cNvPr id="44057" name="Rectangle 26"/>
            <p:cNvSpPr>
              <a:spLocks noChangeArrowheads="1"/>
            </p:cNvSpPr>
            <p:nvPr/>
          </p:nvSpPr>
          <p:spPr bwMode="auto">
            <a:xfrm>
              <a:off x="3787" y="244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58" name="Rectangle 27"/>
            <p:cNvSpPr>
              <a:spLocks noChangeArrowheads="1"/>
            </p:cNvSpPr>
            <p:nvPr/>
          </p:nvSpPr>
          <p:spPr bwMode="auto">
            <a:xfrm>
              <a:off x="3842" y="246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59" name="Rectangle 28"/>
            <p:cNvSpPr>
              <a:spLocks noChangeArrowheads="1"/>
            </p:cNvSpPr>
            <p:nvPr/>
          </p:nvSpPr>
          <p:spPr bwMode="auto">
            <a:xfrm>
              <a:off x="4300" y="244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60" name="Rectangle 29"/>
            <p:cNvSpPr>
              <a:spLocks noChangeArrowheads="1"/>
            </p:cNvSpPr>
            <p:nvPr/>
          </p:nvSpPr>
          <p:spPr bwMode="auto">
            <a:xfrm>
              <a:off x="4355" y="246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61" name="Rectangle 30"/>
            <p:cNvSpPr>
              <a:spLocks noChangeArrowheads="1"/>
            </p:cNvSpPr>
            <p:nvPr/>
          </p:nvSpPr>
          <p:spPr bwMode="auto">
            <a:xfrm>
              <a:off x="3273" y="257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62" name="Rectangle 31"/>
            <p:cNvSpPr>
              <a:spLocks noChangeArrowheads="1"/>
            </p:cNvSpPr>
            <p:nvPr/>
          </p:nvSpPr>
          <p:spPr bwMode="auto">
            <a:xfrm>
              <a:off x="3540" y="259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.788</a:t>
              </a:r>
              <a:endParaRPr lang="en-US" altLang="en-US" sz="1800"/>
            </a:p>
          </p:txBody>
        </p:sp>
        <p:sp>
          <p:nvSpPr>
            <p:cNvPr id="44063" name="Rectangle 32"/>
            <p:cNvSpPr>
              <a:spLocks noChangeArrowheads="1"/>
            </p:cNvSpPr>
            <p:nvPr/>
          </p:nvSpPr>
          <p:spPr bwMode="auto">
            <a:xfrm>
              <a:off x="3787" y="257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64" name="Rectangle 33"/>
            <p:cNvSpPr>
              <a:spLocks noChangeArrowheads="1"/>
            </p:cNvSpPr>
            <p:nvPr/>
          </p:nvSpPr>
          <p:spPr bwMode="auto">
            <a:xfrm>
              <a:off x="3842" y="259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65" name="Rectangle 34"/>
            <p:cNvSpPr>
              <a:spLocks noChangeArrowheads="1"/>
            </p:cNvSpPr>
            <p:nvPr/>
          </p:nvSpPr>
          <p:spPr bwMode="auto">
            <a:xfrm>
              <a:off x="4300" y="257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66" name="Rectangle 35"/>
            <p:cNvSpPr>
              <a:spLocks noChangeArrowheads="1"/>
            </p:cNvSpPr>
            <p:nvPr/>
          </p:nvSpPr>
          <p:spPr bwMode="auto">
            <a:xfrm>
              <a:off x="4355" y="259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67" name="Rectangle 36"/>
            <p:cNvSpPr>
              <a:spLocks noChangeArrowheads="1"/>
            </p:cNvSpPr>
            <p:nvPr/>
          </p:nvSpPr>
          <p:spPr bwMode="auto">
            <a:xfrm>
              <a:off x="3273" y="270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68" name="Rectangle 37"/>
            <p:cNvSpPr>
              <a:spLocks noChangeArrowheads="1"/>
            </p:cNvSpPr>
            <p:nvPr/>
          </p:nvSpPr>
          <p:spPr bwMode="auto">
            <a:xfrm>
              <a:off x="3540" y="272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.744</a:t>
              </a:r>
              <a:endParaRPr lang="en-US" altLang="en-US" sz="1800"/>
            </a:p>
          </p:txBody>
        </p:sp>
        <p:sp>
          <p:nvSpPr>
            <p:cNvPr id="44069" name="Rectangle 38"/>
            <p:cNvSpPr>
              <a:spLocks noChangeArrowheads="1"/>
            </p:cNvSpPr>
            <p:nvPr/>
          </p:nvSpPr>
          <p:spPr bwMode="auto">
            <a:xfrm>
              <a:off x="3787" y="270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70" name="Rectangle 39"/>
            <p:cNvSpPr>
              <a:spLocks noChangeArrowheads="1"/>
            </p:cNvSpPr>
            <p:nvPr/>
          </p:nvSpPr>
          <p:spPr bwMode="auto">
            <a:xfrm>
              <a:off x="3842" y="272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71" name="Rectangle 40"/>
            <p:cNvSpPr>
              <a:spLocks noChangeArrowheads="1"/>
            </p:cNvSpPr>
            <p:nvPr/>
          </p:nvSpPr>
          <p:spPr bwMode="auto">
            <a:xfrm>
              <a:off x="4300" y="270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72" name="Rectangle 41"/>
            <p:cNvSpPr>
              <a:spLocks noChangeArrowheads="1"/>
            </p:cNvSpPr>
            <p:nvPr/>
          </p:nvSpPr>
          <p:spPr bwMode="auto">
            <a:xfrm>
              <a:off x="4355" y="272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73" name="Rectangle 42"/>
            <p:cNvSpPr>
              <a:spLocks noChangeArrowheads="1"/>
            </p:cNvSpPr>
            <p:nvPr/>
          </p:nvSpPr>
          <p:spPr bwMode="auto">
            <a:xfrm>
              <a:off x="3273" y="283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74" name="Rectangle 43"/>
            <p:cNvSpPr>
              <a:spLocks noChangeArrowheads="1"/>
            </p:cNvSpPr>
            <p:nvPr/>
          </p:nvSpPr>
          <p:spPr bwMode="auto">
            <a:xfrm>
              <a:off x="3328" y="285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75" name="Rectangle 44"/>
            <p:cNvSpPr>
              <a:spLocks noChangeArrowheads="1"/>
            </p:cNvSpPr>
            <p:nvPr/>
          </p:nvSpPr>
          <p:spPr bwMode="auto">
            <a:xfrm>
              <a:off x="3787" y="283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76" name="Rectangle 45"/>
            <p:cNvSpPr>
              <a:spLocks noChangeArrowheads="1"/>
            </p:cNvSpPr>
            <p:nvPr/>
          </p:nvSpPr>
          <p:spPr bwMode="auto">
            <a:xfrm>
              <a:off x="4054" y="285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.895</a:t>
              </a:r>
              <a:endParaRPr lang="en-US" altLang="en-US" sz="1800"/>
            </a:p>
          </p:txBody>
        </p:sp>
        <p:sp>
          <p:nvSpPr>
            <p:cNvPr id="44077" name="Rectangle 46"/>
            <p:cNvSpPr>
              <a:spLocks noChangeArrowheads="1"/>
            </p:cNvSpPr>
            <p:nvPr/>
          </p:nvSpPr>
          <p:spPr bwMode="auto">
            <a:xfrm>
              <a:off x="4300" y="283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78" name="Rectangle 47"/>
            <p:cNvSpPr>
              <a:spLocks noChangeArrowheads="1"/>
            </p:cNvSpPr>
            <p:nvPr/>
          </p:nvSpPr>
          <p:spPr bwMode="auto">
            <a:xfrm>
              <a:off x="4355" y="285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79" name="Rectangle 48"/>
            <p:cNvSpPr>
              <a:spLocks noChangeArrowheads="1"/>
            </p:cNvSpPr>
            <p:nvPr/>
          </p:nvSpPr>
          <p:spPr bwMode="auto">
            <a:xfrm>
              <a:off x="3273" y="296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80" name="Rectangle 49"/>
            <p:cNvSpPr>
              <a:spLocks noChangeArrowheads="1"/>
            </p:cNvSpPr>
            <p:nvPr/>
          </p:nvSpPr>
          <p:spPr bwMode="auto">
            <a:xfrm>
              <a:off x="3328" y="298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81" name="Rectangle 50"/>
            <p:cNvSpPr>
              <a:spLocks noChangeArrowheads="1"/>
            </p:cNvSpPr>
            <p:nvPr/>
          </p:nvSpPr>
          <p:spPr bwMode="auto">
            <a:xfrm>
              <a:off x="3787" y="296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82" name="Rectangle 51"/>
            <p:cNvSpPr>
              <a:spLocks noChangeArrowheads="1"/>
            </p:cNvSpPr>
            <p:nvPr/>
          </p:nvSpPr>
          <p:spPr bwMode="auto">
            <a:xfrm>
              <a:off x="4054" y="298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.825</a:t>
              </a:r>
              <a:endParaRPr lang="en-US" altLang="en-US" sz="1800"/>
            </a:p>
          </p:txBody>
        </p:sp>
        <p:sp>
          <p:nvSpPr>
            <p:cNvPr id="44083" name="Rectangle 52"/>
            <p:cNvSpPr>
              <a:spLocks noChangeArrowheads="1"/>
            </p:cNvSpPr>
            <p:nvPr/>
          </p:nvSpPr>
          <p:spPr bwMode="auto">
            <a:xfrm>
              <a:off x="4300" y="296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84" name="Rectangle 53"/>
            <p:cNvSpPr>
              <a:spLocks noChangeArrowheads="1"/>
            </p:cNvSpPr>
            <p:nvPr/>
          </p:nvSpPr>
          <p:spPr bwMode="auto">
            <a:xfrm>
              <a:off x="4355" y="298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85" name="Rectangle 54"/>
            <p:cNvSpPr>
              <a:spLocks noChangeArrowheads="1"/>
            </p:cNvSpPr>
            <p:nvPr/>
          </p:nvSpPr>
          <p:spPr bwMode="auto">
            <a:xfrm>
              <a:off x="3273" y="309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86" name="Rectangle 55"/>
            <p:cNvSpPr>
              <a:spLocks noChangeArrowheads="1"/>
            </p:cNvSpPr>
            <p:nvPr/>
          </p:nvSpPr>
          <p:spPr bwMode="auto">
            <a:xfrm>
              <a:off x="3328" y="311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87" name="Rectangle 56"/>
            <p:cNvSpPr>
              <a:spLocks noChangeArrowheads="1"/>
            </p:cNvSpPr>
            <p:nvPr/>
          </p:nvSpPr>
          <p:spPr bwMode="auto">
            <a:xfrm>
              <a:off x="3787" y="309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88" name="Rectangle 57"/>
            <p:cNvSpPr>
              <a:spLocks noChangeArrowheads="1"/>
            </p:cNvSpPr>
            <p:nvPr/>
          </p:nvSpPr>
          <p:spPr bwMode="auto">
            <a:xfrm>
              <a:off x="4054" y="311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.822</a:t>
              </a:r>
              <a:endParaRPr lang="en-US" altLang="en-US" sz="1800"/>
            </a:p>
          </p:txBody>
        </p:sp>
        <p:sp>
          <p:nvSpPr>
            <p:cNvPr id="44089" name="Rectangle 58"/>
            <p:cNvSpPr>
              <a:spLocks noChangeArrowheads="1"/>
            </p:cNvSpPr>
            <p:nvPr/>
          </p:nvSpPr>
          <p:spPr bwMode="auto">
            <a:xfrm>
              <a:off x="4300" y="309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90" name="Rectangle 59"/>
            <p:cNvSpPr>
              <a:spLocks noChangeArrowheads="1"/>
            </p:cNvSpPr>
            <p:nvPr/>
          </p:nvSpPr>
          <p:spPr bwMode="auto">
            <a:xfrm>
              <a:off x="4355" y="311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91" name="Rectangle 60"/>
            <p:cNvSpPr>
              <a:spLocks noChangeArrowheads="1"/>
            </p:cNvSpPr>
            <p:nvPr/>
          </p:nvSpPr>
          <p:spPr bwMode="auto">
            <a:xfrm>
              <a:off x="3273" y="322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92" name="Rectangle 61"/>
            <p:cNvSpPr>
              <a:spLocks noChangeArrowheads="1"/>
            </p:cNvSpPr>
            <p:nvPr/>
          </p:nvSpPr>
          <p:spPr bwMode="auto">
            <a:xfrm>
              <a:off x="3328" y="324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93" name="Rectangle 62"/>
            <p:cNvSpPr>
              <a:spLocks noChangeArrowheads="1"/>
            </p:cNvSpPr>
            <p:nvPr/>
          </p:nvSpPr>
          <p:spPr bwMode="auto">
            <a:xfrm>
              <a:off x="3787" y="322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94" name="Rectangle 63"/>
            <p:cNvSpPr>
              <a:spLocks noChangeArrowheads="1"/>
            </p:cNvSpPr>
            <p:nvPr/>
          </p:nvSpPr>
          <p:spPr bwMode="auto">
            <a:xfrm>
              <a:off x="4054" y="324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.741</a:t>
              </a:r>
              <a:endParaRPr lang="en-US" altLang="en-US" sz="1800"/>
            </a:p>
          </p:txBody>
        </p:sp>
        <p:sp>
          <p:nvSpPr>
            <p:cNvPr id="44095" name="Rectangle 64"/>
            <p:cNvSpPr>
              <a:spLocks noChangeArrowheads="1"/>
            </p:cNvSpPr>
            <p:nvPr/>
          </p:nvSpPr>
          <p:spPr bwMode="auto">
            <a:xfrm>
              <a:off x="4300" y="322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96" name="Rectangle 65"/>
            <p:cNvSpPr>
              <a:spLocks noChangeArrowheads="1"/>
            </p:cNvSpPr>
            <p:nvPr/>
          </p:nvSpPr>
          <p:spPr bwMode="auto">
            <a:xfrm>
              <a:off x="4355" y="324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097" name="Rectangle 66"/>
            <p:cNvSpPr>
              <a:spLocks noChangeArrowheads="1"/>
            </p:cNvSpPr>
            <p:nvPr/>
          </p:nvSpPr>
          <p:spPr bwMode="auto">
            <a:xfrm>
              <a:off x="3273" y="335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098" name="Rectangle 67"/>
            <p:cNvSpPr>
              <a:spLocks noChangeArrowheads="1"/>
            </p:cNvSpPr>
            <p:nvPr/>
          </p:nvSpPr>
          <p:spPr bwMode="auto">
            <a:xfrm>
              <a:off x="3540" y="337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.580</a:t>
              </a:r>
              <a:endParaRPr lang="en-US" altLang="en-US" sz="1800"/>
            </a:p>
          </p:txBody>
        </p:sp>
        <p:sp>
          <p:nvSpPr>
            <p:cNvPr id="44099" name="Rectangle 68"/>
            <p:cNvSpPr>
              <a:spLocks noChangeArrowheads="1"/>
            </p:cNvSpPr>
            <p:nvPr/>
          </p:nvSpPr>
          <p:spPr bwMode="auto">
            <a:xfrm>
              <a:off x="3787" y="335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00" name="Rectangle 69"/>
            <p:cNvSpPr>
              <a:spLocks noChangeArrowheads="1"/>
            </p:cNvSpPr>
            <p:nvPr/>
          </p:nvSpPr>
          <p:spPr bwMode="auto">
            <a:xfrm>
              <a:off x="4054" y="337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.691</a:t>
              </a:r>
              <a:endParaRPr lang="en-US" altLang="en-US" sz="1800"/>
            </a:p>
          </p:txBody>
        </p:sp>
        <p:sp>
          <p:nvSpPr>
            <p:cNvPr id="44101" name="Rectangle 70"/>
            <p:cNvSpPr>
              <a:spLocks noChangeArrowheads="1"/>
            </p:cNvSpPr>
            <p:nvPr/>
          </p:nvSpPr>
          <p:spPr bwMode="auto">
            <a:xfrm>
              <a:off x="4300" y="335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02" name="Rectangle 71"/>
            <p:cNvSpPr>
              <a:spLocks noChangeArrowheads="1"/>
            </p:cNvSpPr>
            <p:nvPr/>
          </p:nvSpPr>
          <p:spPr bwMode="auto">
            <a:xfrm>
              <a:off x="4355" y="337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103" name="Rectangle 72"/>
            <p:cNvSpPr>
              <a:spLocks noChangeArrowheads="1"/>
            </p:cNvSpPr>
            <p:nvPr/>
          </p:nvSpPr>
          <p:spPr bwMode="auto">
            <a:xfrm>
              <a:off x="3273" y="3490"/>
              <a:ext cx="528"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04" name="Rectangle 73"/>
            <p:cNvSpPr>
              <a:spLocks noChangeArrowheads="1"/>
            </p:cNvSpPr>
            <p:nvPr/>
          </p:nvSpPr>
          <p:spPr bwMode="auto">
            <a:xfrm>
              <a:off x="3328" y="350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105" name="Rectangle 74"/>
            <p:cNvSpPr>
              <a:spLocks noChangeArrowheads="1"/>
            </p:cNvSpPr>
            <p:nvPr/>
          </p:nvSpPr>
          <p:spPr bwMode="auto">
            <a:xfrm>
              <a:off x="3787" y="3490"/>
              <a:ext cx="527"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06" name="Rectangle 75"/>
            <p:cNvSpPr>
              <a:spLocks noChangeArrowheads="1"/>
            </p:cNvSpPr>
            <p:nvPr/>
          </p:nvSpPr>
          <p:spPr bwMode="auto">
            <a:xfrm>
              <a:off x="3842" y="350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107" name="Rectangle 76"/>
            <p:cNvSpPr>
              <a:spLocks noChangeArrowheads="1"/>
            </p:cNvSpPr>
            <p:nvPr/>
          </p:nvSpPr>
          <p:spPr bwMode="auto">
            <a:xfrm>
              <a:off x="4300" y="3490"/>
              <a:ext cx="528"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08" name="Rectangle 77"/>
            <p:cNvSpPr>
              <a:spLocks noChangeArrowheads="1"/>
            </p:cNvSpPr>
            <p:nvPr/>
          </p:nvSpPr>
          <p:spPr bwMode="auto">
            <a:xfrm>
              <a:off x="4568" y="350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.883</a:t>
              </a:r>
              <a:endParaRPr lang="en-US" altLang="en-US" sz="1800"/>
            </a:p>
          </p:txBody>
        </p:sp>
        <p:sp>
          <p:nvSpPr>
            <p:cNvPr id="44109" name="Rectangle 78"/>
            <p:cNvSpPr>
              <a:spLocks noChangeArrowheads="1"/>
            </p:cNvSpPr>
            <p:nvPr/>
          </p:nvSpPr>
          <p:spPr bwMode="auto">
            <a:xfrm>
              <a:off x="3273" y="3620"/>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10" name="Rectangle 79"/>
            <p:cNvSpPr>
              <a:spLocks noChangeArrowheads="1"/>
            </p:cNvSpPr>
            <p:nvPr/>
          </p:nvSpPr>
          <p:spPr bwMode="auto">
            <a:xfrm>
              <a:off x="3328" y="363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4111" name="Rectangle 80"/>
            <p:cNvSpPr>
              <a:spLocks noChangeArrowheads="1"/>
            </p:cNvSpPr>
            <p:nvPr/>
          </p:nvSpPr>
          <p:spPr bwMode="auto">
            <a:xfrm>
              <a:off x="3787" y="3620"/>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12" name="Rectangle 81"/>
            <p:cNvSpPr>
              <a:spLocks noChangeArrowheads="1"/>
            </p:cNvSpPr>
            <p:nvPr/>
          </p:nvSpPr>
          <p:spPr bwMode="auto">
            <a:xfrm>
              <a:off x="4054" y="363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.351</a:t>
              </a:r>
              <a:endParaRPr lang="en-US" altLang="en-US" sz="1800"/>
            </a:p>
          </p:txBody>
        </p:sp>
        <p:sp>
          <p:nvSpPr>
            <p:cNvPr id="44113" name="Rectangle 82"/>
            <p:cNvSpPr>
              <a:spLocks noChangeArrowheads="1"/>
            </p:cNvSpPr>
            <p:nvPr/>
          </p:nvSpPr>
          <p:spPr bwMode="auto">
            <a:xfrm>
              <a:off x="4300" y="3620"/>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14" name="Rectangle 83"/>
            <p:cNvSpPr>
              <a:spLocks noChangeArrowheads="1"/>
            </p:cNvSpPr>
            <p:nvPr/>
          </p:nvSpPr>
          <p:spPr bwMode="auto">
            <a:xfrm>
              <a:off x="4568" y="363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.501</a:t>
              </a:r>
              <a:endParaRPr lang="en-US" altLang="en-US" sz="1800"/>
            </a:p>
          </p:txBody>
        </p:sp>
        <p:sp>
          <p:nvSpPr>
            <p:cNvPr id="44115" name="Rectangle 84"/>
            <p:cNvSpPr>
              <a:spLocks noChangeArrowheads="1"/>
            </p:cNvSpPr>
            <p:nvPr/>
          </p:nvSpPr>
          <p:spPr bwMode="auto">
            <a:xfrm>
              <a:off x="68" y="1927"/>
              <a:ext cx="3219"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16" name="Rectangle 85"/>
            <p:cNvSpPr>
              <a:spLocks noChangeArrowheads="1"/>
            </p:cNvSpPr>
            <p:nvPr/>
          </p:nvSpPr>
          <p:spPr bwMode="auto">
            <a:xfrm>
              <a:off x="68" y="2187"/>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17" name="Rectangle 86"/>
            <p:cNvSpPr>
              <a:spLocks noChangeArrowheads="1"/>
            </p:cNvSpPr>
            <p:nvPr/>
          </p:nvSpPr>
          <p:spPr bwMode="auto">
            <a:xfrm>
              <a:off x="123" y="2194"/>
              <a:ext cx="29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   My supervisor consults me regarding changes and their implementation</a:t>
              </a:r>
              <a:endParaRPr lang="en-US" altLang="en-US" sz="1800"/>
            </a:p>
          </p:txBody>
        </p:sp>
        <p:sp>
          <p:nvSpPr>
            <p:cNvPr id="44118" name="Rectangle 87"/>
            <p:cNvSpPr>
              <a:spLocks noChangeArrowheads="1"/>
            </p:cNvSpPr>
            <p:nvPr/>
          </p:nvSpPr>
          <p:spPr bwMode="auto">
            <a:xfrm>
              <a:off x="68" y="2317"/>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19" name="Rectangle 88"/>
            <p:cNvSpPr>
              <a:spLocks noChangeArrowheads="1"/>
            </p:cNvSpPr>
            <p:nvPr/>
          </p:nvSpPr>
          <p:spPr bwMode="auto">
            <a:xfrm>
              <a:off x="123" y="2324"/>
              <a:ext cx="17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   My supervisor shares information with me</a:t>
              </a:r>
              <a:endParaRPr lang="en-US" altLang="en-US" sz="1800"/>
            </a:p>
          </p:txBody>
        </p:sp>
        <p:sp>
          <p:nvSpPr>
            <p:cNvPr id="44120" name="Rectangle 89"/>
            <p:cNvSpPr>
              <a:spLocks noChangeArrowheads="1"/>
            </p:cNvSpPr>
            <p:nvPr/>
          </p:nvSpPr>
          <p:spPr bwMode="auto">
            <a:xfrm>
              <a:off x="68" y="244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21" name="Rectangle 90"/>
            <p:cNvSpPr>
              <a:spLocks noChangeArrowheads="1"/>
            </p:cNvSpPr>
            <p:nvPr/>
          </p:nvSpPr>
          <p:spPr bwMode="auto">
            <a:xfrm>
              <a:off x="123" y="2455"/>
              <a:ext cx="25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   My supervisor focuses on dealing with issues related to people</a:t>
              </a:r>
              <a:endParaRPr lang="en-US" altLang="en-US" sz="1800"/>
            </a:p>
          </p:txBody>
        </p:sp>
        <p:sp>
          <p:nvSpPr>
            <p:cNvPr id="44122" name="Rectangle 91"/>
            <p:cNvSpPr>
              <a:spLocks noChangeArrowheads="1"/>
            </p:cNvSpPr>
            <p:nvPr/>
          </p:nvSpPr>
          <p:spPr bwMode="auto">
            <a:xfrm>
              <a:off x="68" y="257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23" name="Rectangle 92"/>
            <p:cNvSpPr>
              <a:spLocks noChangeArrowheads="1"/>
            </p:cNvSpPr>
            <p:nvPr/>
          </p:nvSpPr>
          <p:spPr bwMode="auto">
            <a:xfrm>
              <a:off x="123" y="2585"/>
              <a:ext cx="12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4   My supervisor is cooperative</a:t>
              </a:r>
              <a:endParaRPr lang="en-US" altLang="en-US" sz="1800"/>
            </a:p>
          </p:txBody>
        </p:sp>
        <p:sp>
          <p:nvSpPr>
            <p:cNvPr id="44124" name="Rectangle 93"/>
            <p:cNvSpPr>
              <a:spLocks noChangeArrowheads="1"/>
            </p:cNvSpPr>
            <p:nvPr/>
          </p:nvSpPr>
          <p:spPr bwMode="auto">
            <a:xfrm>
              <a:off x="68" y="270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25" name="Rectangle 94"/>
            <p:cNvSpPr>
              <a:spLocks noChangeArrowheads="1"/>
            </p:cNvSpPr>
            <p:nvPr/>
          </p:nvSpPr>
          <p:spPr bwMode="auto">
            <a:xfrm>
              <a:off x="123" y="2715"/>
              <a:ext cx="20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10 My supervisor effectively delegates responsibility</a:t>
              </a:r>
              <a:endParaRPr lang="en-US" altLang="en-US" sz="1800"/>
            </a:p>
          </p:txBody>
        </p:sp>
        <p:sp>
          <p:nvSpPr>
            <p:cNvPr id="44126" name="Rectangle 95"/>
            <p:cNvSpPr>
              <a:spLocks noChangeArrowheads="1"/>
            </p:cNvSpPr>
            <p:nvPr/>
          </p:nvSpPr>
          <p:spPr bwMode="auto">
            <a:xfrm>
              <a:off x="68" y="283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27" name="Rectangle 96"/>
            <p:cNvSpPr>
              <a:spLocks noChangeArrowheads="1"/>
            </p:cNvSpPr>
            <p:nvPr/>
          </p:nvSpPr>
          <p:spPr bwMode="auto">
            <a:xfrm>
              <a:off x="123" y="2845"/>
              <a:ext cx="22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11 My supervisor provides rewards in return for hard work</a:t>
              </a:r>
              <a:endParaRPr lang="en-US" altLang="en-US" sz="1800"/>
            </a:p>
          </p:txBody>
        </p:sp>
        <p:sp>
          <p:nvSpPr>
            <p:cNvPr id="44128" name="Rectangle 97"/>
            <p:cNvSpPr>
              <a:spLocks noChangeArrowheads="1"/>
            </p:cNvSpPr>
            <p:nvPr/>
          </p:nvSpPr>
          <p:spPr bwMode="auto">
            <a:xfrm>
              <a:off x="68" y="296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29" name="Rectangle 98"/>
            <p:cNvSpPr>
              <a:spLocks noChangeArrowheads="1"/>
            </p:cNvSpPr>
            <p:nvPr/>
          </p:nvSpPr>
          <p:spPr bwMode="auto">
            <a:xfrm>
              <a:off x="123" y="2975"/>
              <a:ext cx="22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9   My supervisor effectively implements company policy</a:t>
              </a:r>
              <a:endParaRPr lang="en-US" altLang="en-US" sz="1800"/>
            </a:p>
          </p:txBody>
        </p:sp>
        <p:sp>
          <p:nvSpPr>
            <p:cNvPr id="44130" name="Rectangle 99"/>
            <p:cNvSpPr>
              <a:spLocks noChangeArrowheads="1"/>
            </p:cNvSpPr>
            <p:nvPr/>
          </p:nvSpPr>
          <p:spPr bwMode="auto">
            <a:xfrm>
              <a:off x="68" y="309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31" name="Rectangle 100"/>
            <p:cNvSpPr>
              <a:spLocks noChangeArrowheads="1"/>
            </p:cNvSpPr>
            <p:nvPr/>
          </p:nvSpPr>
          <p:spPr bwMode="auto">
            <a:xfrm>
              <a:off x="123" y="3106"/>
              <a:ext cx="20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12 My supervisor concentrates on task coordination</a:t>
              </a:r>
              <a:endParaRPr lang="en-US" altLang="en-US" sz="1800"/>
            </a:p>
          </p:txBody>
        </p:sp>
        <p:sp>
          <p:nvSpPr>
            <p:cNvPr id="44132" name="Rectangle 101"/>
            <p:cNvSpPr>
              <a:spLocks noChangeArrowheads="1"/>
            </p:cNvSpPr>
            <p:nvPr/>
          </p:nvSpPr>
          <p:spPr bwMode="auto">
            <a:xfrm>
              <a:off x="68" y="322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33" name="Rectangle 102"/>
            <p:cNvSpPr>
              <a:spLocks noChangeArrowheads="1"/>
            </p:cNvSpPr>
            <p:nvPr/>
          </p:nvSpPr>
          <p:spPr bwMode="auto">
            <a:xfrm>
              <a:off x="123" y="3236"/>
              <a:ext cx="31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   My supervisor makes it clear what rewards they will receive for performance</a:t>
              </a:r>
              <a:endParaRPr lang="en-US" altLang="en-US" sz="1800"/>
            </a:p>
          </p:txBody>
        </p:sp>
        <p:sp>
          <p:nvSpPr>
            <p:cNvPr id="44134" name="Rectangle 103"/>
            <p:cNvSpPr>
              <a:spLocks noChangeArrowheads="1"/>
            </p:cNvSpPr>
            <p:nvPr/>
          </p:nvSpPr>
          <p:spPr bwMode="auto">
            <a:xfrm>
              <a:off x="68" y="335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35" name="Rectangle 104"/>
            <p:cNvSpPr>
              <a:spLocks noChangeArrowheads="1"/>
            </p:cNvSpPr>
            <p:nvPr/>
          </p:nvSpPr>
          <p:spPr bwMode="auto">
            <a:xfrm>
              <a:off x="123" y="3366"/>
              <a:ext cx="269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   My supervisor sets an example by working hard himself or herself</a:t>
              </a:r>
              <a:endParaRPr lang="en-US" altLang="en-US" sz="1800"/>
            </a:p>
          </p:txBody>
        </p:sp>
        <p:sp>
          <p:nvSpPr>
            <p:cNvPr id="44136" name="Rectangle 105"/>
            <p:cNvSpPr>
              <a:spLocks noChangeArrowheads="1"/>
            </p:cNvSpPr>
            <p:nvPr/>
          </p:nvSpPr>
          <p:spPr bwMode="auto">
            <a:xfrm>
              <a:off x="68" y="3490"/>
              <a:ext cx="3219"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37" name="Rectangle 106"/>
            <p:cNvSpPr>
              <a:spLocks noChangeArrowheads="1"/>
            </p:cNvSpPr>
            <p:nvPr/>
          </p:nvSpPr>
          <p:spPr bwMode="auto">
            <a:xfrm>
              <a:off x="123" y="3496"/>
              <a:ext cx="278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2   My supervisor displays a high level of specialist knowledge and skill</a:t>
              </a:r>
              <a:endParaRPr lang="en-US" altLang="en-US" sz="1800"/>
            </a:p>
          </p:txBody>
        </p:sp>
        <p:sp>
          <p:nvSpPr>
            <p:cNvPr id="44138" name="Rectangle 107"/>
            <p:cNvSpPr>
              <a:spLocks noChangeArrowheads="1"/>
            </p:cNvSpPr>
            <p:nvPr/>
          </p:nvSpPr>
          <p:spPr bwMode="auto">
            <a:xfrm>
              <a:off x="68" y="3620"/>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39" name="Rectangle 108"/>
            <p:cNvSpPr>
              <a:spLocks noChangeArrowheads="1"/>
            </p:cNvSpPr>
            <p:nvPr/>
          </p:nvSpPr>
          <p:spPr bwMode="auto">
            <a:xfrm>
              <a:off x="123" y="3627"/>
              <a:ext cx="25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6   My supervisor generates enthusiasm in his or her subordinates</a:t>
              </a:r>
              <a:endParaRPr lang="en-US" altLang="en-US" sz="1800"/>
            </a:p>
          </p:txBody>
        </p:sp>
        <p:sp>
          <p:nvSpPr>
            <p:cNvPr id="44140" name="Rectangle 109"/>
            <p:cNvSpPr>
              <a:spLocks noChangeArrowheads="1"/>
            </p:cNvSpPr>
            <p:nvPr/>
          </p:nvSpPr>
          <p:spPr bwMode="auto">
            <a:xfrm>
              <a:off x="3273" y="205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41" name="Rectangle 110"/>
            <p:cNvSpPr>
              <a:spLocks noChangeArrowheads="1"/>
            </p:cNvSpPr>
            <p:nvPr/>
          </p:nvSpPr>
          <p:spPr bwMode="auto">
            <a:xfrm>
              <a:off x="3483"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a:t>
              </a:r>
              <a:endParaRPr lang="en-US" altLang="en-US" sz="1800"/>
            </a:p>
          </p:txBody>
        </p:sp>
        <p:sp>
          <p:nvSpPr>
            <p:cNvPr id="44142" name="Rectangle 111"/>
            <p:cNvSpPr>
              <a:spLocks noChangeArrowheads="1"/>
            </p:cNvSpPr>
            <p:nvPr/>
          </p:nvSpPr>
          <p:spPr bwMode="auto">
            <a:xfrm>
              <a:off x="3787" y="205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43" name="Rectangle 112"/>
            <p:cNvSpPr>
              <a:spLocks noChangeArrowheads="1"/>
            </p:cNvSpPr>
            <p:nvPr/>
          </p:nvSpPr>
          <p:spPr bwMode="auto">
            <a:xfrm>
              <a:off x="3996"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2</a:t>
              </a:r>
              <a:endParaRPr lang="en-US" altLang="en-US" sz="1800"/>
            </a:p>
          </p:txBody>
        </p:sp>
        <p:sp>
          <p:nvSpPr>
            <p:cNvPr id="44144" name="Rectangle 113"/>
            <p:cNvSpPr>
              <a:spLocks noChangeArrowheads="1"/>
            </p:cNvSpPr>
            <p:nvPr/>
          </p:nvSpPr>
          <p:spPr bwMode="auto">
            <a:xfrm>
              <a:off x="4300" y="205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45" name="Rectangle 114"/>
            <p:cNvSpPr>
              <a:spLocks noChangeArrowheads="1"/>
            </p:cNvSpPr>
            <p:nvPr/>
          </p:nvSpPr>
          <p:spPr bwMode="auto">
            <a:xfrm>
              <a:off x="4510"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a:t>
              </a:r>
              <a:endParaRPr lang="en-US" altLang="en-US" sz="1800"/>
            </a:p>
          </p:txBody>
        </p:sp>
        <p:sp>
          <p:nvSpPr>
            <p:cNvPr id="44146" name="Rectangle 115"/>
            <p:cNvSpPr>
              <a:spLocks noChangeArrowheads="1"/>
            </p:cNvSpPr>
            <p:nvPr/>
          </p:nvSpPr>
          <p:spPr bwMode="auto">
            <a:xfrm>
              <a:off x="3273" y="1927"/>
              <a:ext cx="1555"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47" name="Rectangle 116"/>
            <p:cNvSpPr>
              <a:spLocks noChangeArrowheads="1"/>
            </p:cNvSpPr>
            <p:nvPr/>
          </p:nvSpPr>
          <p:spPr bwMode="auto">
            <a:xfrm>
              <a:off x="3831" y="1947"/>
              <a:ext cx="4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Component</a:t>
              </a:r>
              <a:endParaRPr lang="en-US" altLang="en-US" sz="1800"/>
            </a:p>
          </p:txBody>
        </p:sp>
        <p:sp>
          <p:nvSpPr>
            <p:cNvPr id="44148" name="Line 117"/>
            <p:cNvSpPr>
              <a:spLocks noChangeShapeType="1"/>
            </p:cNvSpPr>
            <p:nvPr/>
          </p:nvSpPr>
          <p:spPr bwMode="auto">
            <a:xfrm>
              <a:off x="3273" y="2057"/>
              <a:ext cx="51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49" name="Line 118"/>
            <p:cNvSpPr>
              <a:spLocks noChangeShapeType="1"/>
            </p:cNvSpPr>
            <p:nvPr/>
          </p:nvSpPr>
          <p:spPr bwMode="auto">
            <a:xfrm>
              <a:off x="3787" y="2057"/>
              <a:ext cx="1" cy="169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0" name="Line 119"/>
            <p:cNvSpPr>
              <a:spLocks noChangeShapeType="1"/>
            </p:cNvSpPr>
            <p:nvPr/>
          </p:nvSpPr>
          <p:spPr bwMode="auto">
            <a:xfrm>
              <a:off x="3787" y="2057"/>
              <a:ext cx="51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1" name="Line 120"/>
            <p:cNvSpPr>
              <a:spLocks noChangeShapeType="1"/>
            </p:cNvSpPr>
            <p:nvPr/>
          </p:nvSpPr>
          <p:spPr bwMode="auto">
            <a:xfrm>
              <a:off x="4300" y="2057"/>
              <a:ext cx="1" cy="169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2" name="Line 121"/>
            <p:cNvSpPr>
              <a:spLocks noChangeShapeType="1"/>
            </p:cNvSpPr>
            <p:nvPr/>
          </p:nvSpPr>
          <p:spPr bwMode="auto">
            <a:xfrm>
              <a:off x="4300" y="2057"/>
              <a:ext cx="51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53" name="Rectangle 122"/>
            <p:cNvSpPr>
              <a:spLocks noChangeArrowheads="1"/>
            </p:cNvSpPr>
            <p:nvPr/>
          </p:nvSpPr>
          <p:spPr bwMode="auto">
            <a:xfrm>
              <a:off x="62" y="3750"/>
              <a:ext cx="4766"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54" name="Rectangle 123"/>
            <p:cNvSpPr>
              <a:spLocks noChangeArrowheads="1"/>
            </p:cNvSpPr>
            <p:nvPr/>
          </p:nvSpPr>
          <p:spPr bwMode="auto">
            <a:xfrm>
              <a:off x="116" y="3770"/>
              <a:ext cx="199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Extraction Method: Principal Component Analysis. </a:t>
              </a:r>
              <a:endParaRPr lang="en-US" altLang="en-US" sz="1800"/>
            </a:p>
          </p:txBody>
        </p:sp>
        <p:sp>
          <p:nvSpPr>
            <p:cNvPr id="44155" name="Rectangle 124"/>
            <p:cNvSpPr>
              <a:spLocks noChangeArrowheads="1"/>
            </p:cNvSpPr>
            <p:nvPr/>
          </p:nvSpPr>
          <p:spPr bwMode="auto">
            <a:xfrm>
              <a:off x="116" y="3880"/>
              <a:ext cx="207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Rotation Method: Varimax with Kaiser Normalization.</a:t>
              </a:r>
              <a:endParaRPr lang="en-US" altLang="en-US" sz="1800"/>
            </a:p>
          </p:txBody>
        </p:sp>
        <p:sp>
          <p:nvSpPr>
            <p:cNvPr id="44156" name="Rectangle 125"/>
            <p:cNvSpPr>
              <a:spLocks noChangeArrowheads="1"/>
            </p:cNvSpPr>
            <p:nvPr/>
          </p:nvSpPr>
          <p:spPr bwMode="auto">
            <a:xfrm>
              <a:off x="62" y="3990"/>
              <a:ext cx="4766"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57" name="Rectangle 126"/>
            <p:cNvSpPr>
              <a:spLocks noChangeArrowheads="1"/>
            </p:cNvSpPr>
            <p:nvPr/>
          </p:nvSpPr>
          <p:spPr bwMode="auto">
            <a:xfrm>
              <a:off x="164" y="3990"/>
              <a:ext cx="4664"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58" name="Rectangle 127"/>
            <p:cNvSpPr>
              <a:spLocks noChangeArrowheads="1"/>
            </p:cNvSpPr>
            <p:nvPr/>
          </p:nvSpPr>
          <p:spPr bwMode="auto">
            <a:xfrm>
              <a:off x="336" y="4017"/>
              <a:ext cx="13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Rotation converged in 3 iterations.</a:t>
              </a:r>
              <a:endParaRPr lang="en-US" altLang="en-US" sz="1800"/>
            </a:p>
          </p:txBody>
        </p:sp>
        <p:sp>
          <p:nvSpPr>
            <p:cNvPr id="44159" name="Rectangle 128"/>
            <p:cNvSpPr>
              <a:spLocks noChangeArrowheads="1"/>
            </p:cNvSpPr>
            <p:nvPr/>
          </p:nvSpPr>
          <p:spPr bwMode="auto">
            <a:xfrm>
              <a:off x="233" y="4010"/>
              <a:ext cx="9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a. </a:t>
              </a:r>
              <a:endParaRPr lang="en-US" altLang="en-US" sz="1800"/>
            </a:p>
          </p:txBody>
        </p:sp>
        <p:sp>
          <p:nvSpPr>
            <p:cNvPr id="44160" name="Rectangle 129"/>
            <p:cNvSpPr>
              <a:spLocks noChangeArrowheads="1"/>
            </p:cNvSpPr>
            <p:nvPr/>
          </p:nvSpPr>
          <p:spPr bwMode="auto">
            <a:xfrm>
              <a:off x="62" y="4141"/>
              <a:ext cx="4752"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61" name="Rectangle 130"/>
            <p:cNvSpPr>
              <a:spLocks noChangeArrowheads="1"/>
            </p:cNvSpPr>
            <p:nvPr/>
          </p:nvSpPr>
          <p:spPr bwMode="auto">
            <a:xfrm>
              <a:off x="0" y="1680"/>
              <a:ext cx="4883" cy="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62" name="Rectangle 131"/>
            <p:cNvSpPr>
              <a:spLocks noChangeArrowheads="1"/>
            </p:cNvSpPr>
            <p:nvPr/>
          </p:nvSpPr>
          <p:spPr bwMode="auto">
            <a:xfrm>
              <a:off x="0" y="1680"/>
              <a:ext cx="68"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63" name="Rectangle 132"/>
            <p:cNvSpPr>
              <a:spLocks noChangeArrowheads="1"/>
            </p:cNvSpPr>
            <p:nvPr/>
          </p:nvSpPr>
          <p:spPr bwMode="auto">
            <a:xfrm>
              <a:off x="4814" y="1680"/>
              <a:ext cx="75"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64" name="Rectangle 133"/>
            <p:cNvSpPr>
              <a:spLocks noChangeArrowheads="1"/>
            </p:cNvSpPr>
            <p:nvPr/>
          </p:nvSpPr>
          <p:spPr bwMode="auto">
            <a:xfrm>
              <a:off x="0" y="4141"/>
              <a:ext cx="4883" cy="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4165" name="Line 134"/>
            <p:cNvSpPr>
              <a:spLocks noChangeShapeType="1"/>
            </p:cNvSpPr>
            <p:nvPr/>
          </p:nvSpPr>
          <p:spPr bwMode="auto">
            <a:xfrm>
              <a:off x="68" y="1927"/>
              <a:ext cx="1" cy="182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6" name="Line 135"/>
            <p:cNvSpPr>
              <a:spLocks noChangeShapeType="1"/>
            </p:cNvSpPr>
            <p:nvPr/>
          </p:nvSpPr>
          <p:spPr bwMode="auto">
            <a:xfrm>
              <a:off x="4821" y="1927"/>
              <a:ext cx="1" cy="183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7" name="Line 136"/>
            <p:cNvSpPr>
              <a:spLocks noChangeShapeType="1"/>
            </p:cNvSpPr>
            <p:nvPr/>
          </p:nvSpPr>
          <p:spPr bwMode="auto">
            <a:xfrm>
              <a:off x="68" y="1927"/>
              <a:ext cx="474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8" name="Line 137"/>
            <p:cNvSpPr>
              <a:spLocks noChangeShapeType="1"/>
            </p:cNvSpPr>
            <p:nvPr/>
          </p:nvSpPr>
          <p:spPr bwMode="auto">
            <a:xfrm>
              <a:off x="68" y="3757"/>
              <a:ext cx="475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69" name="Line 138"/>
            <p:cNvSpPr>
              <a:spLocks noChangeShapeType="1"/>
            </p:cNvSpPr>
            <p:nvPr/>
          </p:nvSpPr>
          <p:spPr bwMode="auto">
            <a:xfrm>
              <a:off x="75" y="2194"/>
              <a:ext cx="473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70" name="Line 139"/>
            <p:cNvSpPr>
              <a:spLocks noChangeShapeType="1"/>
            </p:cNvSpPr>
            <p:nvPr/>
          </p:nvSpPr>
          <p:spPr bwMode="auto">
            <a:xfrm>
              <a:off x="3280" y="1934"/>
              <a:ext cx="1" cy="180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Rounded Rectangle 1"/>
          <p:cNvSpPr/>
          <p:nvPr/>
        </p:nvSpPr>
        <p:spPr>
          <a:xfrm>
            <a:off x="1714664" y="2286001"/>
            <a:ext cx="6160596" cy="103346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ounded Rectangle 139"/>
          <p:cNvSpPr/>
          <p:nvPr/>
        </p:nvSpPr>
        <p:spPr>
          <a:xfrm>
            <a:off x="1724297" y="3331753"/>
            <a:ext cx="6837419" cy="10334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8227" y="5602272"/>
            <a:ext cx="11908220" cy="960263"/>
          </a:xfrm>
          <a:prstGeom prst="rect">
            <a:avLst/>
          </a:prstGeom>
          <a:noFill/>
        </p:spPr>
        <p:txBody>
          <a:bodyPr wrap="square" rtlCol="0">
            <a:spAutoFit/>
          </a:bodyPr>
          <a:lstStyle/>
          <a:p>
            <a:pPr marL="609600" indent="-609600" algn="just">
              <a:lnSpc>
                <a:spcPct val="80000"/>
              </a:lnSpc>
            </a:pPr>
            <a:r>
              <a:rPr lang="en-US" altLang="en-US" sz="2400" dirty="0">
                <a:cs typeface="Times New Roman" panose="02020603050405020304" pitchFamily="18" charset="0"/>
              </a:rPr>
              <a:t>Component 1 </a:t>
            </a:r>
            <a:r>
              <a:rPr lang="en-US" altLang="en-US" sz="2400" dirty="0" smtClean="0">
                <a:cs typeface="Times New Roman" panose="02020603050405020304" pitchFamily="18" charset="0"/>
              </a:rPr>
              <a:t>:</a:t>
            </a:r>
            <a:r>
              <a:rPr lang="en-US" altLang="en-US" sz="2400" dirty="0">
                <a:cs typeface="Times New Roman" panose="02020603050405020304" pitchFamily="18" charset="0"/>
              </a:rPr>
              <a:t> </a:t>
            </a:r>
            <a:r>
              <a:rPr lang="en-US" altLang="en-US" sz="2400" dirty="0" smtClean="0">
                <a:cs typeface="Times New Roman" panose="02020603050405020304" pitchFamily="18" charset="0"/>
              </a:rPr>
              <a:t>might </a:t>
            </a:r>
            <a:r>
              <a:rPr lang="en-US" altLang="en-US" sz="2400" dirty="0">
                <a:cs typeface="Times New Roman" panose="02020603050405020304" pitchFamily="18" charset="0"/>
              </a:rPr>
              <a:t>label this </a:t>
            </a:r>
            <a:r>
              <a:rPr lang="en-US" altLang="en-US" sz="2400" dirty="0" smtClean="0">
                <a:cs typeface="Times New Roman" panose="02020603050405020304" pitchFamily="18" charset="0"/>
              </a:rPr>
              <a:t>component </a:t>
            </a:r>
            <a:r>
              <a:rPr lang="en-US" altLang="en-US" sz="2400" dirty="0">
                <a:cs typeface="Times New Roman" panose="02020603050405020304" pitchFamily="18" charset="0"/>
              </a:rPr>
              <a:t>as </a:t>
            </a:r>
            <a:r>
              <a:rPr lang="en-US" altLang="en-US" sz="2400" b="1" i="1" dirty="0">
                <a:cs typeface="Times New Roman" panose="02020603050405020304" pitchFamily="18" charset="0"/>
              </a:rPr>
              <a:t>Supervisory Consultation and Cooperation</a:t>
            </a:r>
            <a:r>
              <a:rPr lang="en-US" altLang="en-US" sz="2400" dirty="0" smtClean="0">
                <a:cs typeface="Times New Roman" panose="02020603050405020304" pitchFamily="18" charset="0"/>
              </a:rPr>
              <a:t>.</a:t>
            </a:r>
          </a:p>
          <a:p>
            <a:pPr marL="609600" indent="-609600" algn="just">
              <a:lnSpc>
                <a:spcPct val="80000"/>
              </a:lnSpc>
            </a:pPr>
            <a:r>
              <a:rPr lang="en-US" altLang="en-US" sz="2400" dirty="0" smtClean="0">
                <a:cs typeface="Times New Roman" panose="02020603050405020304" pitchFamily="18" charset="0"/>
              </a:rPr>
              <a:t>Component 2: </a:t>
            </a:r>
            <a:r>
              <a:rPr lang="en-US" altLang="en-US" sz="2400" dirty="0" smtClean="0">
                <a:cs typeface="Times New Roman" panose="02020603050405020304" pitchFamily="18" charset="0"/>
              </a:rPr>
              <a:t> might </a:t>
            </a:r>
            <a:r>
              <a:rPr lang="en-US" altLang="en-US" sz="2400" dirty="0">
                <a:cs typeface="Times New Roman" panose="02020603050405020304" pitchFamily="18" charset="0"/>
              </a:rPr>
              <a:t>label this </a:t>
            </a:r>
            <a:r>
              <a:rPr lang="en-US" altLang="en-US" sz="2400" dirty="0" smtClean="0">
                <a:cs typeface="Times New Roman" panose="02020603050405020304" pitchFamily="18" charset="0"/>
              </a:rPr>
              <a:t>component </a:t>
            </a:r>
            <a:r>
              <a:rPr lang="en-US" altLang="en-US" sz="2400" dirty="0">
                <a:cs typeface="Times New Roman" panose="02020603050405020304" pitchFamily="18" charset="0"/>
              </a:rPr>
              <a:t>as </a:t>
            </a:r>
            <a:r>
              <a:rPr lang="en-US" altLang="en-US" sz="2400" b="1" i="1" dirty="0">
                <a:cs typeface="Times New Roman" panose="02020603050405020304" pitchFamily="18" charset="0"/>
              </a:rPr>
              <a:t>Instrumental Supervision</a:t>
            </a:r>
            <a:r>
              <a:rPr lang="en-US" altLang="en-US" sz="2400" dirty="0">
                <a:cs typeface="Times New Roman" panose="02020603050405020304" pitchFamily="18" charset="0"/>
              </a:rPr>
              <a:t>. </a:t>
            </a:r>
            <a:r>
              <a:rPr lang="en-US" altLang="en-US" sz="2400" dirty="0" smtClean="0">
                <a:cs typeface="Times New Roman" panose="02020603050405020304" pitchFamily="18" charset="0"/>
              </a:rPr>
              <a:t> </a:t>
            </a:r>
            <a:endParaRPr lang="en-US" altLang="en-US" sz="2400" dirty="0">
              <a:cs typeface="Times New Roman" panose="02020603050405020304" pitchFamily="18" charset="0"/>
            </a:endParaRPr>
          </a:p>
          <a:p>
            <a:endParaRPr lang="en-US" dirty="0"/>
          </a:p>
        </p:txBody>
      </p:sp>
    </p:spTree>
    <p:extLst>
      <p:ext uri="{BB962C8B-B14F-4D97-AF65-F5344CB8AC3E}">
        <p14:creationId xmlns:p14="http://schemas.microsoft.com/office/powerpoint/2010/main" val="283505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circle(in)">
                                      <p:cBhvr>
                                        <p:cTn id="11" dur="2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81200" y="274639"/>
            <a:ext cx="8229600" cy="993775"/>
          </a:xfrm>
        </p:spPr>
        <p:txBody>
          <a:bodyPr>
            <a:normAutofit fontScale="90000"/>
          </a:bodyPr>
          <a:lstStyle/>
          <a:p>
            <a:pPr eaLnBrk="1" hangingPunct="1"/>
            <a:r>
              <a:rPr lang="en-US" altLang="en-US" smtClean="0"/>
              <a:t/>
            </a:r>
            <a:br>
              <a:rPr lang="en-US" altLang="en-US" smtClean="0"/>
            </a:br>
            <a:r>
              <a:rPr lang="en-US" altLang="en-US" smtClean="0"/>
              <a:t>INTERPRETATION</a:t>
            </a:r>
            <a:endParaRPr lang="en-AU" altLang="en-US" smtClean="0"/>
          </a:p>
        </p:txBody>
      </p:sp>
      <p:sp>
        <p:nvSpPr>
          <p:cNvPr id="45059" name="Rectangle 3"/>
          <p:cNvSpPr>
            <a:spLocks noGrp="1" noChangeArrowheads="1"/>
          </p:cNvSpPr>
          <p:nvPr>
            <p:ph type="body" idx="1"/>
          </p:nvPr>
        </p:nvSpPr>
        <p:spPr>
          <a:xfrm>
            <a:off x="517634" y="1268414"/>
            <a:ext cx="11495690" cy="4953000"/>
          </a:xfrm>
        </p:spPr>
        <p:txBody>
          <a:bodyPr/>
          <a:lstStyle/>
          <a:p>
            <a:pPr marL="609600" indent="-609600" algn="just">
              <a:lnSpc>
                <a:spcPct val="80000"/>
              </a:lnSpc>
              <a:buNone/>
            </a:pPr>
            <a:endParaRPr lang="en-US" altLang="en-US" dirty="0">
              <a:cs typeface="Times New Roman" panose="02020603050405020304" pitchFamily="18" charset="0"/>
            </a:endParaRPr>
          </a:p>
          <a:p>
            <a:pPr marL="609600" indent="-609600" algn="just">
              <a:lnSpc>
                <a:spcPct val="80000"/>
              </a:lnSpc>
            </a:pPr>
            <a:r>
              <a:rPr lang="en-AU" altLang="en-US" sz="2400" dirty="0">
                <a:latin typeface="Times" panose="02020603050405020304" pitchFamily="18" charset="0"/>
                <a:sym typeface="Wingdings" panose="05000000000000000000" pitchFamily="2" charset="2"/>
              </a:rPr>
              <a:t> </a:t>
            </a:r>
            <a:r>
              <a:rPr lang="en-US" altLang="en-US" dirty="0">
                <a:cs typeface="Times New Roman" panose="02020603050405020304" pitchFamily="18" charset="0"/>
              </a:rPr>
              <a:t>Commonly the items with the largest loadings on a Component gives the greatest clue as to what the Component might represent. </a:t>
            </a:r>
          </a:p>
          <a:p>
            <a:pPr marL="609600" indent="-609600" algn="just">
              <a:lnSpc>
                <a:spcPct val="80000"/>
              </a:lnSpc>
            </a:pPr>
            <a:r>
              <a:rPr lang="en-AU" altLang="en-US" sz="2400" dirty="0">
                <a:latin typeface="Times" panose="02020603050405020304" pitchFamily="18" charset="0"/>
                <a:sym typeface="Wingdings" panose="05000000000000000000" pitchFamily="2" charset="2"/>
              </a:rPr>
              <a:t> </a:t>
            </a:r>
            <a:r>
              <a:rPr lang="en-US" altLang="en-US" dirty="0">
                <a:cs typeface="Times New Roman" panose="02020603050405020304" pitchFamily="18" charset="0"/>
              </a:rPr>
              <a:t>In this case, it would appear that Component 1 is measuring something relating to the degree to which the supervisor is consultative and works in a cooperative manner with staff as all the items reflect positive interaction or a person focus to the supervision process. </a:t>
            </a:r>
          </a:p>
          <a:p>
            <a:pPr marL="609600" indent="-609600" algn="just">
              <a:lnSpc>
                <a:spcPct val="80000"/>
              </a:lnSpc>
            </a:pPr>
            <a:r>
              <a:rPr lang="en-AU" altLang="en-US" sz="2400" dirty="0">
                <a:latin typeface="Times" panose="02020603050405020304" pitchFamily="18" charset="0"/>
                <a:sym typeface="Wingdings" panose="05000000000000000000" pitchFamily="2" charset="2"/>
              </a:rPr>
              <a:t> </a:t>
            </a:r>
            <a:r>
              <a:rPr lang="en-US" altLang="en-US" dirty="0">
                <a:cs typeface="Times New Roman" panose="02020603050405020304" pitchFamily="18" charset="0"/>
              </a:rPr>
              <a:t>We might label this underlying component as </a:t>
            </a:r>
            <a:r>
              <a:rPr lang="en-US" altLang="en-US" b="1" i="1" dirty="0">
                <a:cs typeface="Times New Roman" panose="02020603050405020304" pitchFamily="18" charset="0"/>
              </a:rPr>
              <a:t>Supervisory Consultation and Cooperation</a:t>
            </a:r>
            <a:r>
              <a:rPr lang="en-US" altLang="en-US" dirty="0">
                <a:cs typeface="Times New Roman" panose="02020603050405020304" pitchFamily="18" charset="0"/>
              </a:rPr>
              <a:t>. </a:t>
            </a:r>
          </a:p>
          <a:p>
            <a:pPr marL="609600" indent="-609600" algn="just">
              <a:lnSpc>
                <a:spcPct val="80000"/>
              </a:lnSpc>
              <a:buNone/>
            </a:pPr>
            <a:endParaRPr lang="en-AU" altLang="en-US" dirty="0">
              <a:cs typeface="Times New Roman" panose="02020603050405020304" pitchFamily="18" charset="0"/>
            </a:endParaRPr>
          </a:p>
        </p:txBody>
      </p:sp>
    </p:spTree>
    <p:extLst>
      <p:ext uri="{BB962C8B-B14F-4D97-AF65-F5344CB8AC3E}">
        <p14:creationId xmlns:p14="http://schemas.microsoft.com/office/powerpoint/2010/main" val="26859254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INTERPRETATION</a:t>
            </a:r>
            <a:br>
              <a:rPr lang="en-US" altLang="en-US" smtClean="0"/>
            </a:br>
            <a:endParaRPr lang="en-AU" altLang="en-US" smtClean="0"/>
          </a:p>
        </p:txBody>
      </p:sp>
      <p:sp>
        <p:nvSpPr>
          <p:cNvPr id="46083" name="Rectangle 3"/>
          <p:cNvSpPr>
            <a:spLocks noGrp="1" noChangeArrowheads="1"/>
          </p:cNvSpPr>
          <p:nvPr>
            <p:ph type="body" idx="1"/>
          </p:nvPr>
        </p:nvSpPr>
        <p:spPr>
          <a:xfrm>
            <a:off x="1905000" y="1905000"/>
            <a:ext cx="8574088" cy="4953000"/>
          </a:xfrm>
        </p:spPr>
        <p:txBody>
          <a:bodyPr/>
          <a:lstStyle/>
          <a:p>
            <a:pPr marL="609600" indent="-609600" algn="just">
              <a:buNone/>
            </a:pPr>
            <a:r>
              <a:rPr lang="en-US" altLang="en-US" sz="2400">
                <a:cs typeface="Times New Roman" panose="02020603050405020304" pitchFamily="18" charset="0"/>
              </a:rPr>
              <a:t>Items 11, 9, 12, and 5, all have loadings on Component 2,  and no loading on either of the other two components. </a:t>
            </a:r>
            <a:endParaRPr lang="en-AU" altLang="en-US" sz="2400">
              <a:cs typeface="Times New Roman" panose="02020603050405020304" pitchFamily="18" charset="0"/>
            </a:endParaRPr>
          </a:p>
          <a:p>
            <a:pPr marL="609600" indent="-609600" algn="just">
              <a:buNone/>
            </a:pPr>
            <a:endParaRPr lang="en-AU" altLang="en-US" sz="2400">
              <a:cs typeface="Times New Roman" panose="02020603050405020304" pitchFamily="18" charset="0"/>
            </a:endParaRPr>
          </a:p>
        </p:txBody>
      </p:sp>
      <p:grpSp>
        <p:nvGrpSpPr>
          <p:cNvPr id="46084" name="Group 6"/>
          <p:cNvGrpSpPr>
            <a:grpSpLocks noChangeAspect="1"/>
          </p:cNvGrpSpPr>
          <p:nvPr/>
        </p:nvGrpSpPr>
        <p:grpSpPr bwMode="auto">
          <a:xfrm>
            <a:off x="1524000" y="2667000"/>
            <a:ext cx="8077200" cy="4178300"/>
            <a:chOff x="0" y="1680"/>
            <a:chExt cx="5088" cy="2632"/>
          </a:xfrm>
        </p:grpSpPr>
        <p:sp>
          <p:nvSpPr>
            <p:cNvPr id="46085" name="AutoShape 5"/>
            <p:cNvSpPr>
              <a:spLocks noChangeAspect="1" noChangeArrowheads="1" noTextEdit="1"/>
            </p:cNvSpPr>
            <p:nvPr/>
          </p:nvSpPr>
          <p:spPr bwMode="auto">
            <a:xfrm>
              <a:off x="0" y="1680"/>
              <a:ext cx="5088"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6086" name="Rectangle 7"/>
            <p:cNvSpPr>
              <a:spLocks noChangeArrowheads="1"/>
            </p:cNvSpPr>
            <p:nvPr/>
          </p:nvSpPr>
          <p:spPr bwMode="auto">
            <a:xfrm>
              <a:off x="0" y="1680"/>
              <a:ext cx="4883"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087" name="Rectangle 8"/>
            <p:cNvSpPr>
              <a:spLocks noChangeArrowheads="1"/>
            </p:cNvSpPr>
            <p:nvPr/>
          </p:nvSpPr>
          <p:spPr bwMode="auto">
            <a:xfrm>
              <a:off x="0" y="1680"/>
              <a:ext cx="4883"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088" name="Rectangle 9"/>
            <p:cNvSpPr>
              <a:spLocks noChangeArrowheads="1"/>
            </p:cNvSpPr>
            <p:nvPr/>
          </p:nvSpPr>
          <p:spPr bwMode="auto">
            <a:xfrm>
              <a:off x="68" y="1749"/>
              <a:ext cx="476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089" name="Rectangle 10"/>
            <p:cNvSpPr>
              <a:spLocks noChangeArrowheads="1"/>
            </p:cNvSpPr>
            <p:nvPr/>
          </p:nvSpPr>
          <p:spPr bwMode="auto">
            <a:xfrm>
              <a:off x="1911" y="1762"/>
              <a:ext cx="116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b="1">
                  <a:solidFill>
                    <a:srgbClr val="000000"/>
                  </a:solidFill>
                </a:rPr>
                <a:t>Rotated Component Matrix</a:t>
              </a:r>
              <a:r>
                <a:rPr lang="en-US" altLang="en-US" sz="1100" b="1" baseline="30000">
                  <a:solidFill>
                    <a:srgbClr val="000000"/>
                  </a:solidFill>
                </a:rPr>
                <a:t>a</a:t>
              </a:r>
              <a:endParaRPr lang="en-US" altLang="en-US" sz="1800" baseline="30000"/>
            </a:p>
          </p:txBody>
        </p:sp>
        <p:sp>
          <p:nvSpPr>
            <p:cNvPr id="46090" name="Rectangle 11"/>
            <p:cNvSpPr>
              <a:spLocks noChangeArrowheads="1"/>
            </p:cNvSpPr>
            <p:nvPr/>
          </p:nvSpPr>
          <p:spPr bwMode="auto">
            <a:xfrm>
              <a:off x="2965" y="174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091" name="Rectangle 12"/>
            <p:cNvSpPr>
              <a:spLocks noChangeArrowheads="1"/>
            </p:cNvSpPr>
            <p:nvPr/>
          </p:nvSpPr>
          <p:spPr bwMode="auto">
            <a:xfrm>
              <a:off x="3273" y="218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092" name="Rectangle 13"/>
            <p:cNvSpPr>
              <a:spLocks noChangeArrowheads="1"/>
            </p:cNvSpPr>
            <p:nvPr/>
          </p:nvSpPr>
          <p:spPr bwMode="auto">
            <a:xfrm>
              <a:off x="3540" y="220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.891</a:t>
              </a:r>
              <a:endParaRPr lang="en-US" altLang="en-US" sz="1800"/>
            </a:p>
          </p:txBody>
        </p:sp>
        <p:sp>
          <p:nvSpPr>
            <p:cNvPr id="46093" name="Rectangle 14"/>
            <p:cNvSpPr>
              <a:spLocks noChangeArrowheads="1"/>
            </p:cNvSpPr>
            <p:nvPr/>
          </p:nvSpPr>
          <p:spPr bwMode="auto">
            <a:xfrm>
              <a:off x="3787" y="218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094" name="Rectangle 15"/>
            <p:cNvSpPr>
              <a:spLocks noChangeArrowheads="1"/>
            </p:cNvSpPr>
            <p:nvPr/>
          </p:nvSpPr>
          <p:spPr bwMode="auto">
            <a:xfrm>
              <a:off x="3842" y="220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095" name="Rectangle 16"/>
            <p:cNvSpPr>
              <a:spLocks noChangeArrowheads="1"/>
            </p:cNvSpPr>
            <p:nvPr/>
          </p:nvSpPr>
          <p:spPr bwMode="auto">
            <a:xfrm>
              <a:off x="4300" y="218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096" name="Rectangle 17"/>
            <p:cNvSpPr>
              <a:spLocks noChangeArrowheads="1"/>
            </p:cNvSpPr>
            <p:nvPr/>
          </p:nvSpPr>
          <p:spPr bwMode="auto">
            <a:xfrm>
              <a:off x="4355" y="220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097" name="Rectangle 18"/>
            <p:cNvSpPr>
              <a:spLocks noChangeArrowheads="1"/>
            </p:cNvSpPr>
            <p:nvPr/>
          </p:nvSpPr>
          <p:spPr bwMode="auto">
            <a:xfrm>
              <a:off x="3273" y="231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098" name="Rectangle 19"/>
            <p:cNvSpPr>
              <a:spLocks noChangeArrowheads="1"/>
            </p:cNvSpPr>
            <p:nvPr/>
          </p:nvSpPr>
          <p:spPr bwMode="auto">
            <a:xfrm>
              <a:off x="3540" y="233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.872</a:t>
              </a:r>
              <a:endParaRPr lang="en-US" altLang="en-US" sz="1800"/>
            </a:p>
          </p:txBody>
        </p:sp>
        <p:sp>
          <p:nvSpPr>
            <p:cNvPr id="46099" name="Rectangle 20"/>
            <p:cNvSpPr>
              <a:spLocks noChangeArrowheads="1"/>
            </p:cNvSpPr>
            <p:nvPr/>
          </p:nvSpPr>
          <p:spPr bwMode="auto">
            <a:xfrm>
              <a:off x="3787" y="231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00" name="Rectangle 21"/>
            <p:cNvSpPr>
              <a:spLocks noChangeArrowheads="1"/>
            </p:cNvSpPr>
            <p:nvPr/>
          </p:nvSpPr>
          <p:spPr bwMode="auto">
            <a:xfrm>
              <a:off x="3842" y="233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01" name="Rectangle 22"/>
            <p:cNvSpPr>
              <a:spLocks noChangeArrowheads="1"/>
            </p:cNvSpPr>
            <p:nvPr/>
          </p:nvSpPr>
          <p:spPr bwMode="auto">
            <a:xfrm>
              <a:off x="4300" y="231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02" name="Rectangle 23"/>
            <p:cNvSpPr>
              <a:spLocks noChangeArrowheads="1"/>
            </p:cNvSpPr>
            <p:nvPr/>
          </p:nvSpPr>
          <p:spPr bwMode="auto">
            <a:xfrm>
              <a:off x="4355" y="233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03" name="Rectangle 24"/>
            <p:cNvSpPr>
              <a:spLocks noChangeArrowheads="1"/>
            </p:cNvSpPr>
            <p:nvPr/>
          </p:nvSpPr>
          <p:spPr bwMode="auto">
            <a:xfrm>
              <a:off x="3273" y="244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04" name="Rectangle 25"/>
            <p:cNvSpPr>
              <a:spLocks noChangeArrowheads="1"/>
            </p:cNvSpPr>
            <p:nvPr/>
          </p:nvSpPr>
          <p:spPr bwMode="auto">
            <a:xfrm>
              <a:off x="3540" y="246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.846</a:t>
              </a:r>
              <a:endParaRPr lang="en-US" altLang="en-US" sz="1800"/>
            </a:p>
          </p:txBody>
        </p:sp>
        <p:sp>
          <p:nvSpPr>
            <p:cNvPr id="46105" name="Rectangle 26"/>
            <p:cNvSpPr>
              <a:spLocks noChangeArrowheads="1"/>
            </p:cNvSpPr>
            <p:nvPr/>
          </p:nvSpPr>
          <p:spPr bwMode="auto">
            <a:xfrm>
              <a:off x="3787" y="244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06" name="Rectangle 27"/>
            <p:cNvSpPr>
              <a:spLocks noChangeArrowheads="1"/>
            </p:cNvSpPr>
            <p:nvPr/>
          </p:nvSpPr>
          <p:spPr bwMode="auto">
            <a:xfrm>
              <a:off x="3842" y="246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07" name="Rectangle 28"/>
            <p:cNvSpPr>
              <a:spLocks noChangeArrowheads="1"/>
            </p:cNvSpPr>
            <p:nvPr/>
          </p:nvSpPr>
          <p:spPr bwMode="auto">
            <a:xfrm>
              <a:off x="4300" y="244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08" name="Rectangle 29"/>
            <p:cNvSpPr>
              <a:spLocks noChangeArrowheads="1"/>
            </p:cNvSpPr>
            <p:nvPr/>
          </p:nvSpPr>
          <p:spPr bwMode="auto">
            <a:xfrm>
              <a:off x="4355" y="246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09" name="Rectangle 30"/>
            <p:cNvSpPr>
              <a:spLocks noChangeArrowheads="1"/>
            </p:cNvSpPr>
            <p:nvPr/>
          </p:nvSpPr>
          <p:spPr bwMode="auto">
            <a:xfrm>
              <a:off x="3273" y="257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10" name="Rectangle 31"/>
            <p:cNvSpPr>
              <a:spLocks noChangeArrowheads="1"/>
            </p:cNvSpPr>
            <p:nvPr/>
          </p:nvSpPr>
          <p:spPr bwMode="auto">
            <a:xfrm>
              <a:off x="3540" y="259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.788</a:t>
              </a:r>
              <a:endParaRPr lang="en-US" altLang="en-US" sz="1800"/>
            </a:p>
          </p:txBody>
        </p:sp>
        <p:sp>
          <p:nvSpPr>
            <p:cNvPr id="46111" name="Rectangle 32"/>
            <p:cNvSpPr>
              <a:spLocks noChangeArrowheads="1"/>
            </p:cNvSpPr>
            <p:nvPr/>
          </p:nvSpPr>
          <p:spPr bwMode="auto">
            <a:xfrm>
              <a:off x="3787" y="257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12" name="Rectangle 33"/>
            <p:cNvSpPr>
              <a:spLocks noChangeArrowheads="1"/>
            </p:cNvSpPr>
            <p:nvPr/>
          </p:nvSpPr>
          <p:spPr bwMode="auto">
            <a:xfrm>
              <a:off x="3842" y="259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13" name="Rectangle 34"/>
            <p:cNvSpPr>
              <a:spLocks noChangeArrowheads="1"/>
            </p:cNvSpPr>
            <p:nvPr/>
          </p:nvSpPr>
          <p:spPr bwMode="auto">
            <a:xfrm>
              <a:off x="4300" y="257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14" name="Rectangle 35"/>
            <p:cNvSpPr>
              <a:spLocks noChangeArrowheads="1"/>
            </p:cNvSpPr>
            <p:nvPr/>
          </p:nvSpPr>
          <p:spPr bwMode="auto">
            <a:xfrm>
              <a:off x="4355" y="259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15" name="Rectangle 36"/>
            <p:cNvSpPr>
              <a:spLocks noChangeArrowheads="1"/>
            </p:cNvSpPr>
            <p:nvPr/>
          </p:nvSpPr>
          <p:spPr bwMode="auto">
            <a:xfrm>
              <a:off x="3273" y="270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16" name="Rectangle 37"/>
            <p:cNvSpPr>
              <a:spLocks noChangeArrowheads="1"/>
            </p:cNvSpPr>
            <p:nvPr/>
          </p:nvSpPr>
          <p:spPr bwMode="auto">
            <a:xfrm>
              <a:off x="3540" y="272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.744</a:t>
              </a:r>
              <a:endParaRPr lang="en-US" altLang="en-US" sz="1800"/>
            </a:p>
          </p:txBody>
        </p:sp>
        <p:sp>
          <p:nvSpPr>
            <p:cNvPr id="46117" name="Rectangle 38"/>
            <p:cNvSpPr>
              <a:spLocks noChangeArrowheads="1"/>
            </p:cNvSpPr>
            <p:nvPr/>
          </p:nvSpPr>
          <p:spPr bwMode="auto">
            <a:xfrm>
              <a:off x="3787" y="270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18" name="Rectangle 39"/>
            <p:cNvSpPr>
              <a:spLocks noChangeArrowheads="1"/>
            </p:cNvSpPr>
            <p:nvPr/>
          </p:nvSpPr>
          <p:spPr bwMode="auto">
            <a:xfrm>
              <a:off x="3842" y="272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19" name="Rectangle 40"/>
            <p:cNvSpPr>
              <a:spLocks noChangeArrowheads="1"/>
            </p:cNvSpPr>
            <p:nvPr/>
          </p:nvSpPr>
          <p:spPr bwMode="auto">
            <a:xfrm>
              <a:off x="4300" y="270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20" name="Rectangle 41"/>
            <p:cNvSpPr>
              <a:spLocks noChangeArrowheads="1"/>
            </p:cNvSpPr>
            <p:nvPr/>
          </p:nvSpPr>
          <p:spPr bwMode="auto">
            <a:xfrm>
              <a:off x="4355" y="272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21" name="Rectangle 42"/>
            <p:cNvSpPr>
              <a:spLocks noChangeArrowheads="1"/>
            </p:cNvSpPr>
            <p:nvPr/>
          </p:nvSpPr>
          <p:spPr bwMode="auto">
            <a:xfrm>
              <a:off x="3273" y="283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22" name="Rectangle 43"/>
            <p:cNvSpPr>
              <a:spLocks noChangeArrowheads="1"/>
            </p:cNvSpPr>
            <p:nvPr/>
          </p:nvSpPr>
          <p:spPr bwMode="auto">
            <a:xfrm>
              <a:off x="3328" y="285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23" name="Rectangle 44"/>
            <p:cNvSpPr>
              <a:spLocks noChangeArrowheads="1"/>
            </p:cNvSpPr>
            <p:nvPr/>
          </p:nvSpPr>
          <p:spPr bwMode="auto">
            <a:xfrm>
              <a:off x="3787" y="283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24" name="Rectangle 45"/>
            <p:cNvSpPr>
              <a:spLocks noChangeArrowheads="1"/>
            </p:cNvSpPr>
            <p:nvPr/>
          </p:nvSpPr>
          <p:spPr bwMode="auto">
            <a:xfrm>
              <a:off x="4054" y="285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.895</a:t>
              </a:r>
              <a:endParaRPr lang="en-US" altLang="en-US" sz="1800"/>
            </a:p>
          </p:txBody>
        </p:sp>
        <p:sp>
          <p:nvSpPr>
            <p:cNvPr id="46125" name="Rectangle 46"/>
            <p:cNvSpPr>
              <a:spLocks noChangeArrowheads="1"/>
            </p:cNvSpPr>
            <p:nvPr/>
          </p:nvSpPr>
          <p:spPr bwMode="auto">
            <a:xfrm>
              <a:off x="4300" y="283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26" name="Rectangle 47"/>
            <p:cNvSpPr>
              <a:spLocks noChangeArrowheads="1"/>
            </p:cNvSpPr>
            <p:nvPr/>
          </p:nvSpPr>
          <p:spPr bwMode="auto">
            <a:xfrm>
              <a:off x="4355" y="285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27" name="Rectangle 48"/>
            <p:cNvSpPr>
              <a:spLocks noChangeArrowheads="1"/>
            </p:cNvSpPr>
            <p:nvPr/>
          </p:nvSpPr>
          <p:spPr bwMode="auto">
            <a:xfrm>
              <a:off x="3273" y="296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28" name="Rectangle 49"/>
            <p:cNvSpPr>
              <a:spLocks noChangeArrowheads="1"/>
            </p:cNvSpPr>
            <p:nvPr/>
          </p:nvSpPr>
          <p:spPr bwMode="auto">
            <a:xfrm>
              <a:off x="3328" y="298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29" name="Rectangle 50"/>
            <p:cNvSpPr>
              <a:spLocks noChangeArrowheads="1"/>
            </p:cNvSpPr>
            <p:nvPr/>
          </p:nvSpPr>
          <p:spPr bwMode="auto">
            <a:xfrm>
              <a:off x="3787" y="296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30" name="Rectangle 51"/>
            <p:cNvSpPr>
              <a:spLocks noChangeArrowheads="1"/>
            </p:cNvSpPr>
            <p:nvPr/>
          </p:nvSpPr>
          <p:spPr bwMode="auto">
            <a:xfrm>
              <a:off x="4054" y="298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.825</a:t>
              </a:r>
              <a:endParaRPr lang="en-US" altLang="en-US" sz="1800"/>
            </a:p>
          </p:txBody>
        </p:sp>
        <p:sp>
          <p:nvSpPr>
            <p:cNvPr id="46131" name="Rectangle 52"/>
            <p:cNvSpPr>
              <a:spLocks noChangeArrowheads="1"/>
            </p:cNvSpPr>
            <p:nvPr/>
          </p:nvSpPr>
          <p:spPr bwMode="auto">
            <a:xfrm>
              <a:off x="4300" y="296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32" name="Rectangle 53"/>
            <p:cNvSpPr>
              <a:spLocks noChangeArrowheads="1"/>
            </p:cNvSpPr>
            <p:nvPr/>
          </p:nvSpPr>
          <p:spPr bwMode="auto">
            <a:xfrm>
              <a:off x="4355" y="298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33" name="Rectangle 54"/>
            <p:cNvSpPr>
              <a:spLocks noChangeArrowheads="1"/>
            </p:cNvSpPr>
            <p:nvPr/>
          </p:nvSpPr>
          <p:spPr bwMode="auto">
            <a:xfrm>
              <a:off x="3273" y="309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34" name="Rectangle 55"/>
            <p:cNvSpPr>
              <a:spLocks noChangeArrowheads="1"/>
            </p:cNvSpPr>
            <p:nvPr/>
          </p:nvSpPr>
          <p:spPr bwMode="auto">
            <a:xfrm>
              <a:off x="3328" y="311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35" name="Rectangle 56"/>
            <p:cNvSpPr>
              <a:spLocks noChangeArrowheads="1"/>
            </p:cNvSpPr>
            <p:nvPr/>
          </p:nvSpPr>
          <p:spPr bwMode="auto">
            <a:xfrm>
              <a:off x="3787" y="309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36" name="Rectangle 57"/>
            <p:cNvSpPr>
              <a:spLocks noChangeArrowheads="1"/>
            </p:cNvSpPr>
            <p:nvPr/>
          </p:nvSpPr>
          <p:spPr bwMode="auto">
            <a:xfrm>
              <a:off x="4054" y="311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.822</a:t>
              </a:r>
              <a:endParaRPr lang="en-US" altLang="en-US" sz="1800"/>
            </a:p>
          </p:txBody>
        </p:sp>
        <p:sp>
          <p:nvSpPr>
            <p:cNvPr id="46137" name="Rectangle 58"/>
            <p:cNvSpPr>
              <a:spLocks noChangeArrowheads="1"/>
            </p:cNvSpPr>
            <p:nvPr/>
          </p:nvSpPr>
          <p:spPr bwMode="auto">
            <a:xfrm>
              <a:off x="4300" y="309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38" name="Rectangle 59"/>
            <p:cNvSpPr>
              <a:spLocks noChangeArrowheads="1"/>
            </p:cNvSpPr>
            <p:nvPr/>
          </p:nvSpPr>
          <p:spPr bwMode="auto">
            <a:xfrm>
              <a:off x="4355" y="311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39" name="Rectangle 60"/>
            <p:cNvSpPr>
              <a:spLocks noChangeArrowheads="1"/>
            </p:cNvSpPr>
            <p:nvPr/>
          </p:nvSpPr>
          <p:spPr bwMode="auto">
            <a:xfrm>
              <a:off x="3273" y="322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40" name="Rectangle 61"/>
            <p:cNvSpPr>
              <a:spLocks noChangeArrowheads="1"/>
            </p:cNvSpPr>
            <p:nvPr/>
          </p:nvSpPr>
          <p:spPr bwMode="auto">
            <a:xfrm>
              <a:off x="3328" y="324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41" name="Rectangle 62"/>
            <p:cNvSpPr>
              <a:spLocks noChangeArrowheads="1"/>
            </p:cNvSpPr>
            <p:nvPr/>
          </p:nvSpPr>
          <p:spPr bwMode="auto">
            <a:xfrm>
              <a:off x="3787" y="322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42" name="Rectangle 63"/>
            <p:cNvSpPr>
              <a:spLocks noChangeArrowheads="1"/>
            </p:cNvSpPr>
            <p:nvPr/>
          </p:nvSpPr>
          <p:spPr bwMode="auto">
            <a:xfrm>
              <a:off x="4054" y="324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.741</a:t>
              </a:r>
              <a:endParaRPr lang="en-US" altLang="en-US" sz="1800"/>
            </a:p>
          </p:txBody>
        </p:sp>
        <p:sp>
          <p:nvSpPr>
            <p:cNvPr id="46143" name="Rectangle 64"/>
            <p:cNvSpPr>
              <a:spLocks noChangeArrowheads="1"/>
            </p:cNvSpPr>
            <p:nvPr/>
          </p:nvSpPr>
          <p:spPr bwMode="auto">
            <a:xfrm>
              <a:off x="4300" y="322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44" name="Rectangle 65"/>
            <p:cNvSpPr>
              <a:spLocks noChangeArrowheads="1"/>
            </p:cNvSpPr>
            <p:nvPr/>
          </p:nvSpPr>
          <p:spPr bwMode="auto">
            <a:xfrm>
              <a:off x="4355" y="324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45" name="Rectangle 66"/>
            <p:cNvSpPr>
              <a:spLocks noChangeArrowheads="1"/>
            </p:cNvSpPr>
            <p:nvPr/>
          </p:nvSpPr>
          <p:spPr bwMode="auto">
            <a:xfrm>
              <a:off x="3273" y="335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46" name="Rectangle 67"/>
            <p:cNvSpPr>
              <a:spLocks noChangeArrowheads="1"/>
            </p:cNvSpPr>
            <p:nvPr/>
          </p:nvSpPr>
          <p:spPr bwMode="auto">
            <a:xfrm>
              <a:off x="3540" y="337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.580</a:t>
              </a:r>
              <a:endParaRPr lang="en-US" altLang="en-US" sz="1800"/>
            </a:p>
          </p:txBody>
        </p:sp>
        <p:sp>
          <p:nvSpPr>
            <p:cNvPr id="46147" name="Rectangle 68"/>
            <p:cNvSpPr>
              <a:spLocks noChangeArrowheads="1"/>
            </p:cNvSpPr>
            <p:nvPr/>
          </p:nvSpPr>
          <p:spPr bwMode="auto">
            <a:xfrm>
              <a:off x="3787" y="335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48" name="Rectangle 69"/>
            <p:cNvSpPr>
              <a:spLocks noChangeArrowheads="1"/>
            </p:cNvSpPr>
            <p:nvPr/>
          </p:nvSpPr>
          <p:spPr bwMode="auto">
            <a:xfrm>
              <a:off x="4054" y="337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.691</a:t>
              </a:r>
              <a:endParaRPr lang="en-US" altLang="en-US" sz="1800"/>
            </a:p>
          </p:txBody>
        </p:sp>
        <p:sp>
          <p:nvSpPr>
            <p:cNvPr id="46149" name="Rectangle 70"/>
            <p:cNvSpPr>
              <a:spLocks noChangeArrowheads="1"/>
            </p:cNvSpPr>
            <p:nvPr/>
          </p:nvSpPr>
          <p:spPr bwMode="auto">
            <a:xfrm>
              <a:off x="4300" y="335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50" name="Rectangle 71"/>
            <p:cNvSpPr>
              <a:spLocks noChangeArrowheads="1"/>
            </p:cNvSpPr>
            <p:nvPr/>
          </p:nvSpPr>
          <p:spPr bwMode="auto">
            <a:xfrm>
              <a:off x="4355" y="337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51" name="Rectangle 72"/>
            <p:cNvSpPr>
              <a:spLocks noChangeArrowheads="1"/>
            </p:cNvSpPr>
            <p:nvPr/>
          </p:nvSpPr>
          <p:spPr bwMode="auto">
            <a:xfrm>
              <a:off x="3273" y="3490"/>
              <a:ext cx="528"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52" name="Rectangle 73"/>
            <p:cNvSpPr>
              <a:spLocks noChangeArrowheads="1"/>
            </p:cNvSpPr>
            <p:nvPr/>
          </p:nvSpPr>
          <p:spPr bwMode="auto">
            <a:xfrm>
              <a:off x="3328" y="350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53" name="Rectangle 74"/>
            <p:cNvSpPr>
              <a:spLocks noChangeArrowheads="1"/>
            </p:cNvSpPr>
            <p:nvPr/>
          </p:nvSpPr>
          <p:spPr bwMode="auto">
            <a:xfrm>
              <a:off x="3787" y="3490"/>
              <a:ext cx="527"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54" name="Rectangle 75"/>
            <p:cNvSpPr>
              <a:spLocks noChangeArrowheads="1"/>
            </p:cNvSpPr>
            <p:nvPr/>
          </p:nvSpPr>
          <p:spPr bwMode="auto">
            <a:xfrm>
              <a:off x="3842" y="350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55" name="Rectangle 76"/>
            <p:cNvSpPr>
              <a:spLocks noChangeArrowheads="1"/>
            </p:cNvSpPr>
            <p:nvPr/>
          </p:nvSpPr>
          <p:spPr bwMode="auto">
            <a:xfrm>
              <a:off x="4300" y="3490"/>
              <a:ext cx="528"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56" name="Rectangle 77"/>
            <p:cNvSpPr>
              <a:spLocks noChangeArrowheads="1"/>
            </p:cNvSpPr>
            <p:nvPr/>
          </p:nvSpPr>
          <p:spPr bwMode="auto">
            <a:xfrm>
              <a:off x="4568" y="350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.883</a:t>
              </a:r>
              <a:endParaRPr lang="en-US" altLang="en-US" sz="1800"/>
            </a:p>
          </p:txBody>
        </p:sp>
        <p:sp>
          <p:nvSpPr>
            <p:cNvPr id="46157" name="Rectangle 78"/>
            <p:cNvSpPr>
              <a:spLocks noChangeArrowheads="1"/>
            </p:cNvSpPr>
            <p:nvPr/>
          </p:nvSpPr>
          <p:spPr bwMode="auto">
            <a:xfrm>
              <a:off x="3273" y="3620"/>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58" name="Rectangle 79"/>
            <p:cNvSpPr>
              <a:spLocks noChangeArrowheads="1"/>
            </p:cNvSpPr>
            <p:nvPr/>
          </p:nvSpPr>
          <p:spPr bwMode="auto">
            <a:xfrm>
              <a:off x="3328" y="363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6159" name="Rectangle 80"/>
            <p:cNvSpPr>
              <a:spLocks noChangeArrowheads="1"/>
            </p:cNvSpPr>
            <p:nvPr/>
          </p:nvSpPr>
          <p:spPr bwMode="auto">
            <a:xfrm>
              <a:off x="3787" y="3620"/>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60" name="Rectangle 81"/>
            <p:cNvSpPr>
              <a:spLocks noChangeArrowheads="1"/>
            </p:cNvSpPr>
            <p:nvPr/>
          </p:nvSpPr>
          <p:spPr bwMode="auto">
            <a:xfrm>
              <a:off x="4054" y="363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.351</a:t>
              </a:r>
              <a:endParaRPr lang="en-US" altLang="en-US" sz="1800"/>
            </a:p>
          </p:txBody>
        </p:sp>
        <p:sp>
          <p:nvSpPr>
            <p:cNvPr id="46161" name="Rectangle 82"/>
            <p:cNvSpPr>
              <a:spLocks noChangeArrowheads="1"/>
            </p:cNvSpPr>
            <p:nvPr/>
          </p:nvSpPr>
          <p:spPr bwMode="auto">
            <a:xfrm>
              <a:off x="4300" y="3620"/>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62" name="Rectangle 83"/>
            <p:cNvSpPr>
              <a:spLocks noChangeArrowheads="1"/>
            </p:cNvSpPr>
            <p:nvPr/>
          </p:nvSpPr>
          <p:spPr bwMode="auto">
            <a:xfrm>
              <a:off x="4568" y="363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.501</a:t>
              </a:r>
              <a:endParaRPr lang="en-US" altLang="en-US" sz="1800"/>
            </a:p>
          </p:txBody>
        </p:sp>
        <p:sp>
          <p:nvSpPr>
            <p:cNvPr id="46163" name="Rectangle 84"/>
            <p:cNvSpPr>
              <a:spLocks noChangeArrowheads="1"/>
            </p:cNvSpPr>
            <p:nvPr/>
          </p:nvSpPr>
          <p:spPr bwMode="auto">
            <a:xfrm>
              <a:off x="68" y="1927"/>
              <a:ext cx="3219"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64" name="Rectangle 85"/>
            <p:cNvSpPr>
              <a:spLocks noChangeArrowheads="1"/>
            </p:cNvSpPr>
            <p:nvPr/>
          </p:nvSpPr>
          <p:spPr bwMode="auto">
            <a:xfrm>
              <a:off x="68" y="2187"/>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65" name="Rectangle 86"/>
            <p:cNvSpPr>
              <a:spLocks noChangeArrowheads="1"/>
            </p:cNvSpPr>
            <p:nvPr/>
          </p:nvSpPr>
          <p:spPr bwMode="auto">
            <a:xfrm>
              <a:off x="123" y="2194"/>
              <a:ext cx="29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   My supervisor consults me regarding changes and their implementation</a:t>
              </a:r>
              <a:endParaRPr lang="en-US" altLang="en-US" sz="1800"/>
            </a:p>
          </p:txBody>
        </p:sp>
        <p:sp>
          <p:nvSpPr>
            <p:cNvPr id="46166" name="Rectangle 87"/>
            <p:cNvSpPr>
              <a:spLocks noChangeArrowheads="1"/>
            </p:cNvSpPr>
            <p:nvPr/>
          </p:nvSpPr>
          <p:spPr bwMode="auto">
            <a:xfrm>
              <a:off x="68" y="2317"/>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67" name="Rectangle 88"/>
            <p:cNvSpPr>
              <a:spLocks noChangeArrowheads="1"/>
            </p:cNvSpPr>
            <p:nvPr/>
          </p:nvSpPr>
          <p:spPr bwMode="auto">
            <a:xfrm>
              <a:off x="123" y="2324"/>
              <a:ext cx="17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   My supervisor shares information with me</a:t>
              </a:r>
              <a:endParaRPr lang="en-US" altLang="en-US" sz="1800"/>
            </a:p>
          </p:txBody>
        </p:sp>
        <p:sp>
          <p:nvSpPr>
            <p:cNvPr id="46168" name="Rectangle 89"/>
            <p:cNvSpPr>
              <a:spLocks noChangeArrowheads="1"/>
            </p:cNvSpPr>
            <p:nvPr/>
          </p:nvSpPr>
          <p:spPr bwMode="auto">
            <a:xfrm>
              <a:off x="68" y="244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69" name="Rectangle 90"/>
            <p:cNvSpPr>
              <a:spLocks noChangeArrowheads="1"/>
            </p:cNvSpPr>
            <p:nvPr/>
          </p:nvSpPr>
          <p:spPr bwMode="auto">
            <a:xfrm>
              <a:off x="123" y="2455"/>
              <a:ext cx="25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   My supervisor focuses on dealing with issues related to people</a:t>
              </a:r>
              <a:endParaRPr lang="en-US" altLang="en-US" sz="1800"/>
            </a:p>
          </p:txBody>
        </p:sp>
        <p:sp>
          <p:nvSpPr>
            <p:cNvPr id="46170" name="Rectangle 91"/>
            <p:cNvSpPr>
              <a:spLocks noChangeArrowheads="1"/>
            </p:cNvSpPr>
            <p:nvPr/>
          </p:nvSpPr>
          <p:spPr bwMode="auto">
            <a:xfrm>
              <a:off x="68" y="257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71" name="Rectangle 92"/>
            <p:cNvSpPr>
              <a:spLocks noChangeArrowheads="1"/>
            </p:cNvSpPr>
            <p:nvPr/>
          </p:nvSpPr>
          <p:spPr bwMode="auto">
            <a:xfrm>
              <a:off x="123" y="2585"/>
              <a:ext cx="12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4   My supervisor is cooperative</a:t>
              </a:r>
              <a:endParaRPr lang="en-US" altLang="en-US" sz="1800"/>
            </a:p>
          </p:txBody>
        </p:sp>
        <p:sp>
          <p:nvSpPr>
            <p:cNvPr id="46172" name="Rectangle 93"/>
            <p:cNvSpPr>
              <a:spLocks noChangeArrowheads="1"/>
            </p:cNvSpPr>
            <p:nvPr/>
          </p:nvSpPr>
          <p:spPr bwMode="auto">
            <a:xfrm>
              <a:off x="68" y="270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73" name="Rectangle 94"/>
            <p:cNvSpPr>
              <a:spLocks noChangeArrowheads="1"/>
            </p:cNvSpPr>
            <p:nvPr/>
          </p:nvSpPr>
          <p:spPr bwMode="auto">
            <a:xfrm>
              <a:off x="123" y="2715"/>
              <a:ext cx="20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10 My supervisor effectively delegates responsibility</a:t>
              </a:r>
              <a:endParaRPr lang="en-US" altLang="en-US" sz="1800"/>
            </a:p>
          </p:txBody>
        </p:sp>
        <p:sp>
          <p:nvSpPr>
            <p:cNvPr id="46174" name="Rectangle 95"/>
            <p:cNvSpPr>
              <a:spLocks noChangeArrowheads="1"/>
            </p:cNvSpPr>
            <p:nvPr/>
          </p:nvSpPr>
          <p:spPr bwMode="auto">
            <a:xfrm>
              <a:off x="68" y="283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75" name="Rectangle 96"/>
            <p:cNvSpPr>
              <a:spLocks noChangeArrowheads="1"/>
            </p:cNvSpPr>
            <p:nvPr/>
          </p:nvSpPr>
          <p:spPr bwMode="auto">
            <a:xfrm>
              <a:off x="123" y="2845"/>
              <a:ext cx="22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11 My supervisor provides rewards in return for hard work</a:t>
              </a:r>
              <a:endParaRPr lang="en-US" altLang="en-US" sz="1800"/>
            </a:p>
          </p:txBody>
        </p:sp>
        <p:sp>
          <p:nvSpPr>
            <p:cNvPr id="46176" name="Rectangle 97"/>
            <p:cNvSpPr>
              <a:spLocks noChangeArrowheads="1"/>
            </p:cNvSpPr>
            <p:nvPr/>
          </p:nvSpPr>
          <p:spPr bwMode="auto">
            <a:xfrm>
              <a:off x="68" y="296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77" name="Rectangle 98"/>
            <p:cNvSpPr>
              <a:spLocks noChangeArrowheads="1"/>
            </p:cNvSpPr>
            <p:nvPr/>
          </p:nvSpPr>
          <p:spPr bwMode="auto">
            <a:xfrm>
              <a:off x="123" y="2975"/>
              <a:ext cx="22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9   My supervisor effectively implements company policy</a:t>
              </a:r>
              <a:endParaRPr lang="en-US" altLang="en-US" sz="1800"/>
            </a:p>
          </p:txBody>
        </p:sp>
        <p:sp>
          <p:nvSpPr>
            <p:cNvPr id="46178" name="Rectangle 99"/>
            <p:cNvSpPr>
              <a:spLocks noChangeArrowheads="1"/>
            </p:cNvSpPr>
            <p:nvPr/>
          </p:nvSpPr>
          <p:spPr bwMode="auto">
            <a:xfrm>
              <a:off x="68" y="309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79" name="Rectangle 100"/>
            <p:cNvSpPr>
              <a:spLocks noChangeArrowheads="1"/>
            </p:cNvSpPr>
            <p:nvPr/>
          </p:nvSpPr>
          <p:spPr bwMode="auto">
            <a:xfrm>
              <a:off x="123" y="3106"/>
              <a:ext cx="20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12 My supervisor concentrates on task coordination</a:t>
              </a:r>
              <a:endParaRPr lang="en-US" altLang="en-US" sz="1800"/>
            </a:p>
          </p:txBody>
        </p:sp>
        <p:sp>
          <p:nvSpPr>
            <p:cNvPr id="46180" name="Rectangle 101"/>
            <p:cNvSpPr>
              <a:spLocks noChangeArrowheads="1"/>
            </p:cNvSpPr>
            <p:nvPr/>
          </p:nvSpPr>
          <p:spPr bwMode="auto">
            <a:xfrm>
              <a:off x="68" y="322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81" name="Rectangle 102"/>
            <p:cNvSpPr>
              <a:spLocks noChangeArrowheads="1"/>
            </p:cNvSpPr>
            <p:nvPr/>
          </p:nvSpPr>
          <p:spPr bwMode="auto">
            <a:xfrm>
              <a:off x="123" y="3236"/>
              <a:ext cx="31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   My supervisor makes it clear what rewards they will receive for performance</a:t>
              </a:r>
              <a:endParaRPr lang="en-US" altLang="en-US" sz="1800"/>
            </a:p>
          </p:txBody>
        </p:sp>
        <p:sp>
          <p:nvSpPr>
            <p:cNvPr id="46182" name="Rectangle 103"/>
            <p:cNvSpPr>
              <a:spLocks noChangeArrowheads="1"/>
            </p:cNvSpPr>
            <p:nvPr/>
          </p:nvSpPr>
          <p:spPr bwMode="auto">
            <a:xfrm>
              <a:off x="68" y="335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83" name="Rectangle 104"/>
            <p:cNvSpPr>
              <a:spLocks noChangeArrowheads="1"/>
            </p:cNvSpPr>
            <p:nvPr/>
          </p:nvSpPr>
          <p:spPr bwMode="auto">
            <a:xfrm>
              <a:off x="123" y="3366"/>
              <a:ext cx="269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   My supervisor sets an example by working hard himself or herself</a:t>
              </a:r>
              <a:endParaRPr lang="en-US" altLang="en-US" sz="1800"/>
            </a:p>
          </p:txBody>
        </p:sp>
        <p:sp>
          <p:nvSpPr>
            <p:cNvPr id="46184" name="Rectangle 105"/>
            <p:cNvSpPr>
              <a:spLocks noChangeArrowheads="1"/>
            </p:cNvSpPr>
            <p:nvPr/>
          </p:nvSpPr>
          <p:spPr bwMode="auto">
            <a:xfrm>
              <a:off x="68" y="3490"/>
              <a:ext cx="3219"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85" name="Rectangle 106"/>
            <p:cNvSpPr>
              <a:spLocks noChangeArrowheads="1"/>
            </p:cNvSpPr>
            <p:nvPr/>
          </p:nvSpPr>
          <p:spPr bwMode="auto">
            <a:xfrm>
              <a:off x="123" y="3496"/>
              <a:ext cx="278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2   My supervisor displays a high level of specialist knowledge and skill</a:t>
              </a:r>
              <a:endParaRPr lang="en-US" altLang="en-US" sz="1800"/>
            </a:p>
          </p:txBody>
        </p:sp>
        <p:sp>
          <p:nvSpPr>
            <p:cNvPr id="46186" name="Rectangle 107"/>
            <p:cNvSpPr>
              <a:spLocks noChangeArrowheads="1"/>
            </p:cNvSpPr>
            <p:nvPr/>
          </p:nvSpPr>
          <p:spPr bwMode="auto">
            <a:xfrm>
              <a:off x="68" y="3620"/>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87" name="Rectangle 108"/>
            <p:cNvSpPr>
              <a:spLocks noChangeArrowheads="1"/>
            </p:cNvSpPr>
            <p:nvPr/>
          </p:nvSpPr>
          <p:spPr bwMode="auto">
            <a:xfrm>
              <a:off x="123" y="3627"/>
              <a:ext cx="25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6   My supervisor generates enthusiasm in his or her subordinates</a:t>
              </a:r>
              <a:endParaRPr lang="en-US" altLang="en-US" sz="1800"/>
            </a:p>
          </p:txBody>
        </p:sp>
        <p:sp>
          <p:nvSpPr>
            <p:cNvPr id="46188" name="Rectangle 109"/>
            <p:cNvSpPr>
              <a:spLocks noChangeArrowheads="1"/>
            </p:cNvSpPr>
            <p:nvPr/>
          </p:nvSpPr>
          <p:spPr bwMode="auto">
            <a:xfrm>
              <a:off x="3273" y="205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89" name="Rectangle 110"/>
            <p:cNvSpPr>
              <a:spLocks noChangeArrowheads="1"/>
            </p:cNvSpPr>
            <p:nvPr/>
          </p:nvSpPr>
          <p:spPr bwMode="auto">
            <a:xfrm>
              <a:off x="3483"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a:t>
              </a:r>
              <a:endParaRPr lang="en-US" altLang="en-US" sz="1800"/>
            </a:p>
          </p:txBody>
        </p:sp>
        <p:sp>
          <p:nvSpPr>
            <p:cNvPr id="46190" name="Rectangle 111"/>
            <p:cNvSpPr>
              <a:spLocks noChangeArrowheads="1"/>
            </p:cNvSpPr>
            <p:nvPr/>
          </p:nvSpPr>
          <p:spPr bwMode="auto">
            <a:xfrm>
              <a:off x="3787" y="205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91" name="Rectangle 112"/>
            <p:cNvSpPr>
              <a:spLocks noChangeArrowheads="1"/>
            </p:cNvSpPr>
            <p:nvPr/>
          </p:nvSpPr>
          <p:spPr bwMode="auto">
            <a:xfrm>
              <a:off x="3996"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2</a:t>
              </a:r>
              <a:endParaRPr lang="en-US" altLang="en-US" sz="1800"/>
            </a:p>
          </p:txBody>
        </p:sp>
        <p:sp>
          <p:nvSpPr>
            <p:cNvPr id="46192" name="Rectangle 113"/>
            <p:cNvSpPr>
              <a:spLocks noChangeArrowheads="1"/>
            </p:cNvSpPr>
            <p:nvPr/>
          </p:nvSpPr>
          <p:spPr bwMode="auto">
            <a:xfrm>
              <a:off x="4300" y="205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93" name="Rectangle 114"/>
            <p:cNvSpPr>
              <a:spLocks noChangeArrowheads="1"/>
            </p:cNvSpPr>
            <p:nvPr/>
          </p:nvSpPr>
          <p:spPr bwMode="auto">
            <a:xfrm>
              <a:off x="4510"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a:t>
              </a:r>
              <a:endParaRPr lang="en-US" altLang="en-US" sz="1800"/>
            </a:p>
          </p:txBody>
        </p:sp>
        <p:sp>
          <p:nvSpPr>
            <p:cNvPr id="46194" name="Rectangle 115"/>
            <p:cNvSpPr>
              <a:spLocks noChangeArrowheads="1"/>
            </p:cNvSpPr>
            <p:nvPr/>
          </p:nvSpPr>
          <p:spPr bwMode="auto">
            <a:xfrm>
              <a:off x="3273" y="1927"/>
              <a:ext cx="1555"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195" name="Rectangle 116"/>
            <p:cNvSpPr>
              <a:spLocks noChangeArrowheads="1"/>
            </p:cNvSpPr>
            <p:nvPr/>
          </p:nvSpPr>
          <p:spPr bwMode="auto">
            <a:xfrm>
              <a:off x="3831" y="1947"/>
              <a:ext cx="4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Component</a:t>
              </a:r>
              <a:endParaRPr lang="en-US" altLang="en-US" sz="1800"/>
            </a:p>
          </p:txBody>
        </p:sp>
        <p:sp>
          <p:nvSpPr>
            <p:cNvPr id="46196" name="Line 117"/>
            <p:cNvSpPr>
              <a:spLocks noChangeShapeType="1"/>
            </p:cNvSpPr>
            <p:nvPr/>
          </p:nvSpPr>
          <p:spPr bwMode="auto">
            <a:xfrm>
              <a:off x="3273" y="2057"/>
              <a:ext cx="51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97" name="Line 118"/>
            <p:cNvSpPr>
              <a:spLocks noChangeShapeType="1"/>
            </p:cNvSpPr>
            <p:nvPr/>
          </p:nvSpPr>
          <p:spPr bwMode="auto">
            <a:xfrm>
              <a:off x="3787" y="2057"/>
              <a:ext cx="1" cy="169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98" name="Line 119"/>
            <p:cNvSpPr>
              <a:spLocks noChangeShapeType="1"/>
            </p:cNvSpPr>
            <p:nvPr/>
          </p:nvSpPr>
          <p:spPr bwMode="auto">
            <a:xfrm>
              <a:off x="3787" y="2057"/>
              <a:ext cx="51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99" name="Line 120"/>
            <p:cNvSpPr>
              <a:spLocks noChangeShapeType="1"/>
            </p:cNvSpPr>
            <p:nvPr/>
          </p:nvSpPr>
          <p:spPr bwMode="auto">
            <a:xfrm>
              <a:off x="4300" y="2057"/>
              <a:ext cx="1" cy="169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00" name="Line 121"/>
            <p:cNvSpPr>
              <a:spLocks noChangeShapeType="1"/>
            </p:cNvSpPr>
            <p:nvPr/>
          </p:nvSpPr>
          <p:spPr bwMode="auto">
            <a:xfrm>
              <a:off x="4300" y="2057"/>
              <a:ext cx="51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01" name="Rectangle 122"/>
            <p:cNvSpPr>
              <a:spLocks noChangeArrowheads="1"/>
            </p:cNvSpPr>
            <p:nvPr/>
          </p:nvSpPr>
          <p:spPr bwMode="auto">
            <a:xfrm>
              <a:off x="62" y="3750"/>
              <a:ext cx="4766"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202" name="Rectangle 123"/>
            <p:cNvSpPr>
              <a:spLocks noChangeArrowheads="1"/>
            </p:cNvSpPr>
            <p:nvPr/>
          </p:nvSpPr>
          <p:spPr bwMode="auto">
            <a:xfrm>
              <a:off x="116" y="3770"/>
              <a:ext cx="199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Extraction Method: Principal Component Analysis. </a:t>
              </a:r>
              <a:endParaRPr lang="en-US" altLang="en-US" sz="1800"/>
            </a:p>
          </p:txBody>
        </p:sp>
        <p:sp>
          <p:nvSpPr>
            <p:cNvPr id="46203" name="Rectangle 124"/>
            <p:cNvSpPr>
              <a:spLocks noChangeArrowheads="1"/>
            </p:cNvSpPr>
            <p:nvPr/>
          </p:nvSpPr>
          <p:spPr bwMode="auto">
            <a:xfrm>
              <a:off x="116" y="3880"/>
              <a:ext cx="207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Rotation Method: Varimax with Kaiser Normalization.</a:t>
              </a:r>
              <a:endParaRPr lang="en-US" altLang="en-US" sz="1800"/>
            </a:p>
          </p:txBody>
        </p:sp>
        <p:sp>
          <p:nvSpPr>
            <p:cNvPr id="46204" name="Rectangle 125"/>
            <p:cNvSpPr>
              <a:spLocks noChangeArrowheads="1"/>
            </p:cNvSpPr>
            <p:nvPr/>
          </p:nvSpPr>
          <p:spPr bwMode="auto">
            <a:xfrm>
              <a:off x="62" y="3990"/>
              <a:ext cx="4766"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205" name="Rectangle 126"/>
            <p:cNvSpPr>
              <a:spLocks noChangeArrowheads="1"/>
            </p:cNvSpPr>
            <p:nvPr/>
          </p:nvSpPr>
          <p:spPr bwMode="auto">
            <a:xfrm>
              <a:off x="164" y="3990"/>
              <a:ext cx="4664"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206" name="Rectangle 127"/>
            <p:cNvSpPr>
              <a:spLocks noChangeArrowheads="1"/>
            </p:cNvSpPr>
            <p:nvPr/>
          </p:nvSpPr>
          <p:spPr bwMode="auto">
            <a:xfrm>
              <a:off x="336" y="4017"/>
              <a:ext cx="13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Rotation converged in 3 iterations.</a:t>
              </a:r>
              <a:endParaRPr lang="en-US" altLang="en-US" sz="1800"/>
            </a:p>
          </p:txBody>
        </p:sp>
        <p:sp>
          <p:nvSpPr>
            <p:cNvPr id="46207" name="Rectangle 128"/>
            <p:cNvSpPr>
              <a:spLocks noChangeArrowheads="1"/>
            </p:cNvSpPr>
            <p:nvPr/>
          </p:nvSpPr>
          <p:spPr bwMode="auto">
            <a:xfrm>
              <a:off x="233" y="4010"/>
              <a:ext cx="9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a. </a:t>
              </a:r>
              <a:endParaRPr lang="en-US" altLang="en-US" sz="1800"/>
            </a:p>
          </p:txBody>
        </p:sp>
        <p:sp>
          <p:nvSpPr>
            <p:cNvPr id="46208" name="Rectangle 129"/>
            <p:cNvSpPr>
              <a:spLocks noChangeArrowheads="1"/>
            </p:cNvSpPr>
            <p:nvPr/>
          </p:nvSpPr>
          <p:spPr bwMode="auto">
            <a:xfrm>
              <a:off x="62" y="4141"/>
              <a:ext cx="4752"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209" name="Rectangle 130"/>
            <p:cNvSpPr>
              <a:spLocks noChangeArrowheads="1"/>
            </p:cNvSpPr>
            <p:nvPr/>
          </p:nvSpPr>
          <p:spPr bwMode="auto">
            <a:xfrm>
              <a:off x="0" y="1680"/>
              <a:ext cx="4883" cy="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210" name="Rectangle 131"/>
            <p:cNvSpPr>
              <a:spLocks noChangeArrowheads="1"/>
            </p:cNvSpPr>
            <p:nvPr/>
          </p:nvSpPr>
          <p:spPr bwMode="auto">
            <a:xfrm>
              <a:off x="0" y="1680"/>
              <a:ext cx="68"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211" name="Rectangle 132"/>
            <p:cNvSpPr>
              <a:spLocks noChangeArrowheads="1"/>
            </p:cNvSpPr>
            <p:nvPr/>
          </p:nvSpPr>
          <p:spPr bwMode="auto">
            <a:xfrm>
              <a:off x="4814" y="1680"/>
              <a:ext cx="75"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212" name="Rectangle 133"/>
            <p:cNvSpPr>
              <a:spLocks noChangeArrowheads="1"/>
            </p:cNvSpPr>
            <p:nvPr/>
          </p:nvSpPr>
          <p:spPr bwMode="auto">
            <a:xfrm>
              <a:off x="0" y="4141"/>
              <a:ext cx="4883" cy="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6213" name="Line 134"/>
            <p:cNvSpPr>
              <a:spLocks noChangeShapeType="1"/>
            </p:cNvSpPr>
            <p:nvPr/>
          </p:nvSpPr>
          <p:spPr bwMode="auto">
            <a:xfrm>
              <a:off x="68" y="1927"/>
              <a:ext cx="1" cy="182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14" name="Line 135"/>
            <p:cNvSpPr>
              <a:spLocks noChangeShapeType="1"/>
            </p:cNvSpPr>
            <p:nvPr/>
          </p:nvSpPr>
          <p:spPr bwMode="auto">
            <a:xfrm>
              <a:off x="4821" y="1927"/>
              <a:ext cx="1" cy="183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15" name="Line 136"/>
            <p:cNvSpPr>
              <a:spLocks noChangeShapeType="1"/>
            </p:cNvSpPr>
            <p:nvPr/>
          </p:nvSpPr>
          <p:spPr bwMode="auto">
            <a:xfrm>
              <a:off x="68" y="1927"/>
              <a:ext cx="474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16" name="Line 137"/>
            <p:cNvSpPr>
              <a:spLocks noChangeShapeType="1"/>
            </p:cNvSpPr>
            <p:nvPr/>
          </p:nvSpPr>
          <p:spPr bwMode="auto">
            <a:xfrm>
              <a:off x="68" y="3757"/>
              <a:ext cx="475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17" name="Line 138"/>
            <p:cNvSpPr>
              <a:spLocks noChangeShapeType="1"/>
            </p:cNvSpPr>
            <p:nvPr/>
          </p:nvSpPr>
          <p:spPr bwMode="auto">
            <a:xfrm>
              <a:off x="75" y="2194"/>
              <a:ext cx="473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218" name="Line 139"/>
            <p:cNvSpPr>
              <a:spLocks noChangeShapeType="1"/>
            </p:cNvSpPr>
            <p:nvPr/>
          </p:nvSpPr>
          <p:spPr bwMode="auto">
            <a:xfrm>
              <a:off x="3280" y="1934"/>
              <a:ext cx="1" cy="180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913283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82497" y="464082"/>
            <a:ext cx="9244584" cy="3467838"/>
          </a:xfrm>
          <a:prstGeom prst="rect">
            <a:avLst/>
          </a:prstGeom>
        </p:spPr>
      </p:pic>
      <p:sp>
        <p:nvSpPr>
          <p:cNvPr id="2" name="Title 1"/>
          <p:cNvSpPr>
            <a:spLocks noGrp="1"/>
          </p:cNvSpPr>
          <p:nvPr>
            <p:ph type="title"/>
          </p:nvPr>
        </p:nvSpPr>
        <p:spPr>
          <a:xfrm>
            <a:off x="838200" y="90805"/>
            <a:ext cx="10515600" cy="585851"/>
          </a:xfrm>
        </p:spPr>
        <p:txBody>
          <a:bodyPr>
            <a:normAutofit fontScale="90000"/>
          </a:bodyPr>
          <a:lstStyle/>
          <a:p>
            <a:pPr algn="ctr"/>
            <a:r>
              <a:rPr lang="en-US" b="1" dirty="0">
                <a:solidFill>
                  <a:srgbClr val="FF0000"/>
                </a:solidFill>
              </a:rPr>
              <a:t>Pictures of PCA: continued</a:t>
            </a:r>
          </a:p>
        </p:txBody>
      </p:sp>
      <p:sp>
        <p:nvSpPr>
          <p:cNvPr id="5" name="TextBox 4"/>
          <p:cNvSpPr txBox="1"/>
          <p:nvPr/>
        </p:nvSpPr>
        <p:spPr>
          <a:xfrm>
            <a:off x="228600" y="3931920"/>
            <a:ext cx="11777472" cy="2677656"/>
          </a:xfrm>
          <a:prstGeom prst="rect">
            <a:avLst/>
          </a:prstGeom>
          <a:noFill/>
        </p:spPr>
        <p:txBody>
          <a:bodyPr wrap="square" rtlCol="0">
            <a:spAutoFit/>
          </a:bodyPr>
          <a:lstStyle/>
          <a:p>
            <a:r>
              <a:rPr lang="en-US" sz="2800" dirty="0"/>
              <a:t>A subset of the advertising data</a:t>
            </a:r>
            <a:r>
              <a:rPr lang="en-US" sz="2800" dirty="0" smtClean="0"/>
              <a:t>.</a:t>
            </a:r>
          </a:p>
          <a:p>
            <a:r>
              <a:rPr lang="en-US" sz="2800" b="1" dirty="0" smtClean="0"/>
              <a:t>Left</a:t>
            </a:r>
            <a:r>
              <a:rPr lang="en-US" sz="2800" dirty="0"/>
              <a:t>: The </a:t>
            </a:r>
            <a:r>
              <a:rPr lang="en-US" sz="2800" dirty="0" smtClean="0"/>
              <a:t>first principal component</a:t>
            </a:r>
            <a:r>
              <a:rPr lang="en-US" sz="2800" dirty="0"/>
              <a:t>, chosen to minimize the sum of the </a:t>
            </a:r>
            <a:r>
              <a:rPr lang="en-US" sz="2800" dirty="0" smtClean="0"/>
              <a:t>squared perpendicular </a:t>
            </a:r>
            <a:r>
              <a:rPr lang="en-US" sz="2800" dirty="0"/>
              <a:t>distances to each point, is shown in green. </a:t>
            </a:r>
            <a:r>
              <a:rPr lang="en-US" sz="2800" dirty="0" smtClean="0"/>
              <a:t>These distances </a:t>
            </a:r>
            <a:r>
              <a:rPr lang="en-US" sz="2800" dirty="0"/>
              <a:t>are represented using the black dashed line segments.</a:t>
            </a:r>
          </a:p>
          <a:p>
            <a:r>
              <a:rPr lang="en-US" sz="2800" b="1" dirty="0"/>
              <a:t>Right</a:t>
            </a:r>
            <a:r>
              <a:rPr lang="en-US" sz="2800" dirty="0"/>
              <a:t>: The left-hand panel has been rotated so that the </a:t>
            </a:r>
            <a:r>
              <a:rPr lang="en-US" sz="2800" dirty="0" smtClean="0"/>
              <a:t>first principal </a:t>
            </a:r>
            <a:r>
              <a:rPr lang="en-US" sz="2800" dirty="0"/>
              <a:t>component lies on the x-axis.</a:t>
            </a:r>
          </a:p>
        </p:txBody>
      </p:sp>
    </p:spTree>
    <p:extLst>
      <p:ext uri="{BB962C8B-B14F-4D97-AF65-F5344CB8AC3E}">
        <p14:creationId xmlns:p14="http://schemas.microsoft.com/office/powerpoint/2010/main" val="19235232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AU" altLang="en-US" smtClean="0"/>
              <a:t>INTERPRETATION</a:t>
            </a:r>
          </a:p>
        </p:txBody>
      </p:sp>
      <p:sp>
        <p:nvSpPr>
          <p:cNvPr id="47107" name="Rectangle 3"/>
          <p:cNvSpPr>
            <a:spLocks noGrp="1" noChangeArrowheads="1"/>
          </p:cNvSpPr>
          <p:nvPr>
            <p:ph type="body" idx="1"/>
          </p:nvPr>
        </p:nvSpPr>
        <p:spPr>
          <a:xfrm>
            <a:off x="399393" y="1905001"/>
            <a:ext cx="11655973" cy="4403725"/>
          </a:xfrm>
        </p:spPr>
        <p:txBody>
          <a:bodyPr>
            <a:normAutofit/>
          </a:bodyPr>
          <a:lstStyle/>
          <a:p>
            <a:pPr marL="609600" indent="-609600" algn="just">
              <a:buNone/>
            </a:pPr>
            <a:endParaRPr lang="en-US" altLang="en-US" sz="2400" dirty="0">
              <a:cs typeface="Times New Roman" panose="02020603050405020304" pitchFamily="18" charset="0"/>
            </a:endParaRPr>
          </a:p>
          <a:p>
            <a:pPr marL="609600" indent="-609600" algn="just">
              <a:buNone/>
            </a:pPr>
            <a:r>
              <a:rPr lang="en-AU" altLang="en-US" sz="3600" dirty="0">
                <a:latin typeface="Times" panose="02020603050405020304" pitchFamily="18" charset="0"/>
                <a:sym typeface="Wingdings" panose="05000000000000000000" pitchFamily="2" charset="2"/>
              </a:rPr>
              <a:t>        I</a:t>
            </a:r>
            <a:r>
              <a:rPr lang="en-US" altLang="en-US" sz="3600" dirty="0">
                <a:cs typeface="Times New Roman" panose="02020603050405020304" pitchFamily="18" charset="0"/>
              </a:rPr>
              <a:t>t would appear that Component 2 is measuring something </a:t>
            </a:r>
            <a:r>
              <a:rPr lang="en-US" altLang="en-US" sz="3600" b="1" dirty="0">
                <a:cs typeface="Times New Roman" panose="02020603050405020304" pitchFamily="18" charset="0"/>
              </a:rPr>
              <a:t>which relates much less to “people” and more to tasks, procedures, and transactions. </a:t>
            </a:r>
          </a:p>
          <a:p>
            <a:pPr marL="609600" indent="-609600" algn="just">
              <a:buNone/>
            </a:pPr>
            <a:endParaRPr lang="en-US" altLang="en-US" sz="3600" dirty="0">
              <a:cs typeface="Times New Roman" panose="02020603050405020304" pitchFamily="18" charset="0"/>
            </a:endParaRPr>
          </a:p>
          <a:p>
            <a:pPr marL="609600" indent="-609600" algn="just">
              <a:buNone/>
            </a:pPr>
            <a:r>
              <a:rPr lang="en-US" altLang="en-US" sz="3600" dirty="0">
                <a:cs typeface="Times New Roman" panose="02020603050405020304" pitchFamily="18" charset="0"/>
              </a:rPr>
              <a:t>       We might label this underlying component as </a:t>
            </a:r>
            <a:r>
              <a:rPr lang="en-US" altLang="en-US" sz="3600" b="1" i="1" dirty="0">
                <a:cs typeface="Times New Roman" panose="02020603050405020304" pitchFamily="18" charset="0"/>
              </a:rPr>
              <a:t>Instrumental Supervision</a:t>
            </a:r>
            <a:r>
              <a:rPr lang="en-US" altLang="en-US" sz="3600" dirty="0">
                <a:cs typeface="Times New Roman" panose="02020603050405020304" pitchFamily="18" charset="0"/>
              </a:rPr>
              <a:t>. (You might not agree with these labels and you might think of some different labels.) </a:t>
            </a:r>
            <a:endParaRPr lang="en-AU" altLang="en-US" sz="3600" dirty="0">
              <a:cs typeface="Times New Roman" panose="02020603050405020304" pitchFamily="18" charset="0"/>
            </a:endParaRPr>
          </a:p>
        </p:txBody>
      </p:sp>
    </p:spTree>
    <p:extLst>
      <p:ext uri="{BB962C8B-B14F-4D97-AF65-F5344CB8AC3E}">
        <p14:creationId xmlns:p14="http://schemas.microsoft.com/office/powerpoint/2010/main" val="29130283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mtClean="0"/>
              <a:t>INTERPRETATION</a:t>
            </a:r>
            <a:endParaRPr lang="en-AU" altLang="en-US" smtClean="0"/>
          </a:p>
        </p:txBody>
      </p:sp>
      <p:sp>
        <p:nvSpPr>
          <p:cNvPr id="48131" name="Rectangle 3"/>
          <p:cNvSpPr>
            <a:spLocks noGrp="1" noChangeArrowheads="1"/>
          </p:cNvSpPr>
          <p:nvPr>
            <p:ph type="body" idx="1"/>
          </p:nvPr>
        </p:nvSpPr>
        <p:spPr>
          <a:xfrm>
            <a:off x="1905000" y="1905000"/>
            <a:ext cx="8574088" cy="946150"/>
          </a:xfrm>
        </p:spPr>
        <p:txBody>
          <a:bodyPr/>
          <a:lstStyle/>
          <a:p>
            <a:pPr marL="609600" indent="-609600" algn="just">
              <a:buNone/>
            </a:pPr>
            <a:r>
              <a:rPr lang="en-US" altLang="en-US" sz="2400">
                <a:cs typeface="Times New Roman" panose="02020603050405020304" pitchFamily="18" charset="0"/>
              </a:rPr>
              <a:t> Only item 2 has a loading on Component 3 and no loading on either of the other two components.  </a:t>
            </a:r>
            <a:endParaRPr lang="en-AU" altLang="en-US" sz="2400">
              <a:cs typeface="Times New Roman" panose="02020603050405020304" pitchFamily="18" charset="0"/>
            </a:endParaRPr>
          </a:p>
          <a:p>
            <a:pPr marL="609600" indent="-609600" algn="just">
              <a:buNone/>
            </a:pPr>
            <a:endParaRPr lang="en-AU" altLang="en-US" sz="2400">
              <a:cs typeface="Times New Roman" panose="02020603050405020304" pitchFamily="18" charset="0"/>
            </a:endParaRPr>
          </a:p>
        </p:txBody>
      </p:sp>
      <p:grpSp>
        <p:nvGrpSpPr>
          <p:cNvPr id="48132" name="Group 6"/>
          <p:cNvGrpSpPr>
            <a:grpSpLocks noChangeAspect="1"/>
          </p:cNvGrpSpPr>
          <p:nvPr/>
        </p:nvGrpSpPr>
        <p:grpSpPr bwMode="auto">
          <a:xfrm>
            <a:off x="1871663" y="2924175"/>
            <a:ext cx="8077200" cy="4178300"/>
            <a:chOff x="0" y="1680"/>
            <a:chExt cx="5088" cy="2632"/>
          </a:xfrm>
        </p:grpSpPr>
        <p:sp>
          <p:nvSpPr>
            <p:cNvPr id="48133" name="AutoShape 5"/>
            <p:cNvSpPr>
              <a:spLocks noChangeAspect="1" noChangeArrowheads="1" noTextEdit="1"/>
            </p:cNvSpPr>
            <p:nvPr/>
          </p:nvSpPr>
          <p:spPr bwMode="auto">
            <a:xfrm>
              <a:off x="0" y="1680"/>
              <a:ext cx="5088" cy="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4" name="Rectangle 7"/>
            <p:cNvSpPr>
              <a:spLocks noChangeArrowheads="1"/>
            </p:cNvSpPr>
            <p:nvPr/>
          </p:nvSpPr>
          <p:spPr bwMode="auto">
            <a:xfrm>
              <a:off x="0" y="1680"/>
              <a:ext cx="4883"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35" name="Rectangle 8"/>
            <p:cNvSpPr>
              <a:spLocks noChangeArrowheads="1"/>
            </p:cNvSpPr>
            <p:nvPr/>
          </p:nvSpPr>
          <p:spPr bwMode="auto">
            <a:xfrm>
              <a:off x="0" y="1680"/>
              <a:ext cx="4883"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36" name="Rectangle 9"/>
            <p:cNvSpPr>
              <a:spLocks noChangeArrowheads="1"/>
            </p:cNvSpPr>
            <p:nvPr/>
          </p:nvSpPr>
          <p:spPr bwMode="auto">
            <a:xfrm>
              <a:off x="68" y="1749"/>
              <a:ext cx="4760" cy="1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37" name="Rectangle 10"/>
            <p:cNvSpPr>
              <a:spLocks noChangeArrowheads="1"/>
            </p:cNvSpPr>
            <p:nvPr/>
          </p:nvSpPr>
          <p:spPr bwMode="auto">
            <a:xfrm>
              <a:off x="1911" y="1762"/>
              <a:ext cx="116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b="1">
                  <a:solidFill>
                    <a:srgbClr val="000000"/>
                  </a:solidFill>
                </a:rPr>
                <a:t>Rotated Component Matrix</a:t>
              </a:r>
              <a:r>
                <a:rPr lang="en-US" altLang="en-US" sz="1100" b="1" baseline="30000">
                  <a:solidFill>
                    <a:srgbClr val="000000"/>
                  </a:solidFill>
                </a:rPr>
                <a:t>a</a:t>
              </a:r>
              <a:endParaRPr lang="en-US" altLang="en-US" sz="1800" baseline="30000"/>
            </a:p>
          </p:txBody>
        </p:sp>
        <p:sp>
          <p:nvSpPr>
            <p:cNvPr id="48138" name="Rectangle 11"/>
            <p:cNvSpPr>
              <a:spLocks noChangeArrowheads="1"/>
            </p:cNvSpPr>
            <p:nvPr/>
          </p:nvSpPr>
          <p:spPr bwMode="auto">
            <a:xfrm>
              <a:off x="2965" y="1749"/>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39" name="Rectangle 12"/>
            <p:cNvSpPr>
              <a:spLocks noChangeArrowheads="1"/>
            </p:cNvSpPr>
            <p:nvPr/>
          </p:nvSpPr>
          <p:spPr bwMode="auto">
            <a:xfrm>
              <a:off x="3273" y="218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40" name="Rectangle 13"/>
            <p:cNvSpPr>
              <a:spLocks noChangeArrowheads="1"/>
            </p:cNvSpPr>
            <p:nvPr/>
          </p:nvSpPr>
          <p:spPr bwMode="auto">
            <a:xfrm>
              <a:off x="3540" y="220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.891</a:t>
              </a:r>
              <a:endParaRPr lang="en-US" altLang="en-US" sz="1800"/>
            </a:p>
          </p:txBody>
        </p:sp>
        <p:sp>
          <p:nvSpPr>
            <p:cNvPr id="48141" name="Rectangle 14"/>
            <p:cNvSpPr>
              <a:spLocks noChangeArrowheads="1"/>
            </p:cNvSpPr>
            <p:nvPr/>
          </p:nvSpPr>
          <p:spPr bwMode="auto">
            <a:xfrm>
              <a:off x="3787" y="218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42" name="Rectangle 15"/>
            <p:cNvSpPr>
              <a:spLocks noChangeArrowheads="1"/>
            </p:cNvSpPr>
            <p:nvPr/>
          </p:nvSpPr>
          <p:spPr bwMode="auto">
            <a:xfrm>
              <a:off x="3842" y="220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43" name="Rectangle 16"/>
            <p:cNvSpPr>
              <a:spLocks noChangeArrowheads="1"/>
            </p:cNvSpPr>
            <p:nvPr/>
          </p:nvSpPr>
          <p:spPr bwMode="auto">
            <a:xfrm>
              <a:off x="4300" y="218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44" name="Rectangle 17"/>
            <p:cNvSpPr>
              <a:spLocks noChangeArrowheads="1"/>
            </p:cNvSpPr>
            <p:nvPr/>
          </p:nvSpPr>
          <p:spPr bwMode="auto">
            <a:xfrm>
              <a:off x="4355" y="220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45" name="Rectangle 18"/>
            <p:cNvSpPr>
              <a:spLocks noChangeArrowheads="1"/>
            </p:cNvSpPr>
            <p:nvPr/>
          </p:nvSpPr>
          <p:spPr bwMode="auto">
            <a:xfrm>
              <a:off x="3273" y="231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46" name="Rectangle 19"/>
            <p:cNvSpPr>
              <a:spLocks noChangeArrowheads="1"/>
            </p:cNvSpPr>
            <p:nvPr/>
          </p:nvSpPr>
          <p:spPr bwMode="auto">
            <a:xfrm>
              <a:off x="3540" y="233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.872</a:t>
              </a:r>
              <a:endParaRPr lang="en-US" altLang="en-US" sz="1800"/>
            </a:p>
          </p:txBody>
        </p:sp>
        <p:sp>
          <p:nvSpPr>
            <p:cNvPr id="48147" name="Rectangle 20"/>
            <p:cNvSpPr>
              <a:spLocks noChangeArrowheads="1"/>
            </p:cNvSpPr>
            <p:nvPr/>
          </p:nvSpPr>
          <p:spPr bwMode="auto">
            <a:xfrm>
              <a:off x="3787" y="231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48" name="Rectangle 21"/>
            <p:cNvSpPr>
              <a:spLocks noChangeArrowheads="1"/>
            </p:cNvSpPr>
            <p:nvPr/>
          </p:nvSpPr>
          <p:spPr bwMode="auto">
            <a:xfrm>
              <a:off x="3842" y="233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49" name="Rectangle 22"/>
            <p:cNvSpPr>
              <a:spLocks noChangeArrowheads="1"/>
            </p:cNvSpPr>
            <p:nvPr/>
          </p:nvSpPr>
          <p:spPr bwMode="auto">
            <a:xfrm>
              <a:off x="4300" y="231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50" name="Rectangle 23"/>
            <p:cNvSpPr>
              <a:spLocks noChangeArrowheads="1"/>
            </p:cNvSpPr>
            <p:nvPr/>
          </p:nvSpPr>
          <p:spPr bwMode="auto">
            <a:xfrm>
              <a:off x="4355" y="233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51" name="Rectangle 24"/>
            <p:cNvSpPr>
              <a:spLocks noChangeArrowheads="1"/>
            </p:cNvSpPr>
            <p:nvPr/>
          </p:nvSpPr>
          <p:spPr bwMode="auto">
            <a:xfrm>
              <a:off x="3273" y="244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52" name="Rectangle 25"/>
            <p:cNvSpPr>
              <a:spLocks noChangeArrowheads="1"/>
            </p:cNvSpPr>
            <p:nvPr/>
          </p:nvSpPr>
          <p:spPr bwMode="auto">
            <a:xfrm>
              <a:off x="3540" y="2461"/>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.846</a:t>
              </a:r>
              <a:endParaRPr lang="en-US" altLang="en-US" sz="1800"/>
            </a:p>
          </p:txBody>
        </p:sp>
        <p:sp>
          <p:nvSpPr>
            <p:cNvPr id="48153" name="Rectangle 26"/>
            <p:cNvSpPr>
              <a:spLocks noChangeArrowheads="1"/>
            </p:cNvSpPr>
            <p:nvPr/>
          </p:nvSpPr>
          <p:spPr bwMode="auto">
            <a:xfrm>
              <a:off x="3787" y="244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54" name="Rectangle 27"/>
            <p:cNvSpPr>
              <a:spLocks noChangeArrowheads="1"/>
            </p:cNvSpPr>
            <p:nvPr/>
          </p:nvSpPr>
          <p:spPr bwMode="auto">
            <a:xfrm>
              <a:off x="3842" y="246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55" name="Rectangle 28"/>
            <p:cNvSpPr>
              <a:spLocks noChangeArrowheads="1"/>
            </p:cNvSpPr>
            <p:nvPr/>
          </p:nvSpPr>
          <p:spPr bwMode="auto">
            <a:xfrm>
              <a:off x="4300" y="244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56" name="Rectangle 29"/>
            <p:cNvSpPr>
              <a:spLocks noChangeArrowheads="1"/>
            </p:cNvSpPr>
            <p:nvPr/>
          </p:nvSpPr>
          <p:spPr bwMode="auto">
            <a:xfrm>
              <a:off x="4355" y="2461"/>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57" name="Rectangle 30"/>
            <p:cNvSpPr>
              <a:spLocks noChangeArrowheads="1"/>
            </p:cNvSpPr>
            <p:nvPr/>
          </p:nvSpPr>
          <p:spPr bwMode="auto">
            <a:xfrm>
              <a:off x="3273" y="257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58" name="Rectangle 31"/>
            <p:cNvSpPr>
              <a:spLocks noChangeArrowheads="1"/>
            </p:cNvSpPr>
            <p:nvPr/>
          </p:nvSpPr>
          <p:spPr bwMode="auto">
            <a:xfrm>
              <a:off x="3540" y="259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.788</a:t>
              </a:r>
              <a:endParaRPr lang="en-US" altLang="en-US" sz="1800"/>
            </a:p>
          </p:txBody>
        </p:sp>
        <p:sp>
          <p:nvSpPr>
            <p:cNvPr id="48159" name="Rectangle 32"/>
            <p:cNvSpPr>
              <a:spLocks noChangeArrowheads="1"/>
            </p:cNvSpPr>
            <p:nvPr/>
          </p:nvSpPr>
          <p:spPr bwMode="auto">
            <a:xfrm>
              <a:off x="3787" y="257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60" name="Rectangle 33"/>
            <p:cNvSpPr>
              <a:spLocks noChangeArrowheads="1"/>
            </p:cNvSpPr>
            <p:nvPr/>
          </p:nvSpPr>
          <p:spPr bwMode="auto">
            <a:xfrm>
              <a:off x="3842" y="259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61" name="Rectangle 34"/>
            <p:cNvSpPr>
              <a:spLocks noChangeArrowheads="1"/>
            </p:cNvSpPr>
            <p:nvPr/>
          </p:nvSpPr>
          <p:spPr bwMode="auto">
            <a:xfrm>
              <a:off x="4300" y="257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62" name="Rectangle 35"/>
            <p:cNvSpPr>
              <a:spLocks noChangeArrowheads="1"/>
            </p:cNvSpPr>
            <p:nvPr/>
          </p:nvSpPr>
          <p:spPr bwMode="auto">
            <a:xfrm>
              <a:off x="4355" y="259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63" name="Rectangle 36"/>
            <p:cNvSpPr>
              <a:spLocks noChangeArrowheads="1"/>
            </p:cNvSpPr>
            <p:nvPr/>
          </p:nvSpPr>
          <p:spPr bwMode="auto">
            <a:xfrm>
              <a:off x="3273" y="270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64" name="Rectangle 37"/>
            <p:cNvSpPr>
              <a:spLocks noChangeArrowheads="1"/>
            </p:cNvSpPr>
            <p:nvPr/>
          </p:nvSpPr>
          <p:spPr bwMode="auto">
            <a:xfrm>
              <a:off x="3540" y="272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.744</a:t>
              </a:r>
              <a:endParaRPr lang="en-US" altLang="en-US" sz="1800"/>
            </a:p>
          </p:txBody>
        </p:sp>
        <p:sp>
          <p:nvSpPr>
            <p:cNvPr id="48165" name="Rectangle 38"/>
            <p:cNvSpPr>
              <a:spLocks noChangeArrowheads="1"/>
            </p:cNvSpPr>
            <p:nvPr/>
          </p:nvSpPr>
          <p:spPr bwMode="auto">
            <a:xfrm>
              <a:off x="3787" y="270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66" name="Rectangle 39"/>
            <p:cNvSpPr>
              <a:spLocks noChangeArrowheads="1"/>
            </p:cNvSpPr>
            <p:nvPr/>
          </p:nvSpPr>
          <p:spPr bwMode="auto">
            <a:xfrm>
              <a:off x="3842" y="272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67" name="Rectangle 40"/>
            <p:cNvSpPr>
              <a:spLocks noChangeArrowheads="1"/>
            </p:cNvSpPr>
            <p:nvPr/>
          </p:nvSpPr>
          <p:spPr bwMode="auto">
            <a:xfrm>
              <a:off x="4300" y="270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68" name="Rectangle 41"/>
            <p:cNvSpPr>
              <a:spLocks noChangeArrowheads="1"/>
            </p:cNvSpPr>
            <p:nvPr/>
          </p:nvSpPr>
          <p:spPr bwMode="auto">
            <a:xfrm>
              <a:off x="4355" y="272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69" name="Rectangle 42"/>
            <p:cNvSpPr>
              <a:spLocks noChangeArrowheads="1"/>
            </p:cNvSpPr>
            <p:nvPr/>
          </p:nvSpPr>
          <p:spPr bwMode="auto">
            <a:xfrm>
              <a:off x="3273" y="283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70" name="Rectangle 43"/>
            <p:cNvSpPr>
              <a:spLocks noChangeArrowheads="1"/>
            </p:cNvSpPr>
            <p:nvPr/>
          </p:nvSpPr>
          <p:spPr bwMode="auto">
            <a:xfrm>
              <a:off x="3328" y="285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71" name="Rectangle 44"/>
            <p:cNvSpPr>
              <a:spLocks noChangeArrowheads="1"/>
            </p:cNvSpPr>
            <p:nvPr/>
          </p:nvSpPr>
          <p:spPr bwMode="auto">
            <a:xfrm>
              <a:off x="3787" y="2838"/>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72" name="Rectangle 45"/>
            <p:cNvSpPr>
              <a:spLocks noChangeArrowheads="1"/>
            </p:cNvSpPr>
            <p:nvPr/>
          </p:nvSpPr>
          <p:spPr bwMode="auto">
            <a:xfrm>
              <a:off x="4054" y="285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.895</a:t>
              </a:r>
              <a:endParaRPr lang="en-US" altLang="en-US" sz="1800"/>
            </a:p>
          </p:txBody>
        </p:sp>
        <p:sp>
          <p:nvSpPr>
            <p:cNvPr id="48173" name="Rectangle 46"/>
            <p:cNvSpPr>
              <a:spLocks noChangeArrowheads="1"/>
            </p:cNvSpPr>
            <p:nvPr/>
          </p:nvSpPr>
          <p:spPr bwMode="auto">
            <a:xfrm>
              <a:off x="4300" y="2838"/>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74" name="Rectangle 47"/>
            <p:cNvSpPr>
              <a:spLocks noChangeArrowheads="1"/>
            </p:cNvSpPr>
            <p:nvPr/>
          </p:nvSpPr>
          <p:spPr bwMode="auto">
            <a:xfrm>
              <a:off x="4355" y="285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75" name="Rectangle 48"/>
            <p:cNvSpPr>
              <a:spLocks noChangeArrowheads="1"/>
            </p:cNvSpPr>
            <p:nvPr/>
          </p:nvSpPr>
          <p:spPr bwMode="auto">
            <a:xfrm>
              <a:off x="3273" y="296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76" name="Rectangle 49"/>
            <p:cNvSpPr>
              <a:spLocks noChangeArrowheads="1"/>
            </p:cNvSpPr>
            <p:nvPr/>
          </p:nvSpPr>
          <p:spPr bwMode="auto">
            <a:xfrm>
              <a:off x="3328" y="298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77" name="Rectangle 50"/>
            <p:cNvSpPr>
              <a:spLocks noChangeArrowheads="1"/>
            </p:cNvSpPr>
            <p:nvPr/>
          </p:nvSpPr>
          <p:spPr bwMode="auto">
            <a:xfrm>
              <a:off x="3787" y="296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78" name="Rectangle 51"/>
            <p:cNvSpPr>
              <a:spLocks noChangeArrowheads="1"/>
            </p:cNvSpPr>
            <p:nvPr/>
          </p:nvSpPr>
          <p:spPr bwMode="auto">
            <a:xfrm>
              <a:off x="4054" y="2982"/>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.825</a:t>
              </a:r>
              <a:endParaRPr lang="en-US" altLang="en-US" sz="1800"/>
            </a:p>
          </p:txBody>
        </p:sp>
        <p:sp>
          <p:nvSpPr>
            <p:cNvPr id="48179" name="Rectangle 52"/>
            <p:cNvSpPr>
              <a:spLocks noChangeArrowheads="1"/>
            </p:cNvSpPr>
            <p:nvPr/>
          </p:nvSpPr>
          <p:spPr bwMode="auto">
            <a:xfrm>
              <a:off x="4300" y="296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80" name="Rectangle 53"/>
            <p:cNvSpPr>
              <a:spLocks noChangeArrowheads="1"/>
            </p:cNvSpPr>
            <p:nvPr/>
          </p:nvSpPr>
          <p:spPr bwMode="auto">
            <a:xfrm>
              <a:off x="4355" y="2982"/>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81" name="Rectangle 54"/>
            <p:cNvSpPr>
              <a:spLocks noChangeArrowheads="1"/>
            </p:cNvSpPr>
            <p:nvPr/>
          </p:nvSpPr>
          <p:spPr bwMode="auto">
            <a:xfrm>
              <a:off x="3273" y="309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82" name="Rectangle 55"/>
            <p:cNvSpPr>
              <a:spLocks noChangeArrowheads="1"/>
            </p:cNvSpPr>
            <p:nvPr/>
          </p:nvSpPr>
          <p:spPr bwMode="auto">
            <a:xfrm>
              <a:off x="3328" y="311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83" name="Rectangle 56"/>
            <p:cNvSpPr>
              <a:spLocks noChangeArrowheads="1"/>
            </p:cNvSpPr>
            <p:nvPr/>
          </p:nvSpPr>
          <p:spPr bwMode="auto">
            <a:xfrm>
              <a:off x="3787" y="309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84" name="Rectangle 57"/>
            <p:cNvSpPr>
              <a:spLocks noChangeArrowheads="1"/>
            </p:cNvSpPr>
            <p:nvPr/>
          </p:nvSpPr>
          <p:spPr bwMode="auto">
            <a:xfrm>
              <a:off x="4054" y="311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.822</a:t>
              </a:r>
              <a:endParaRPr lang="en-US" altLang="en-US" sz="1800"/>
            </a:p>
          </p:txBody>
        </p:sp>
        <p:sp>
          <p:nvSpPr>
            <p:cNvPr id="48185" name="Rectangle 58"/>
            <p:cNvSpPr>
              <a:spLocks noChangeArrowheads="1"/>
            </p:cNvSpPr>
            <p:nvPr/>
          </p:nvSpPr>
          <p:spPr bwMode="auto">
            <a:xfrm>
              <a:off x="4300" y="309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86" name="Rectangle 59"/>
            <p:cNvSpPr>
              <a:spLocks noChangeArrowheads="1"/>
            </p:cNvSpPr>
            <p:nvPr/>
          </p:nvSpPr>
          <p:spPr bwMode="auto">
            <a:xfrm>
              <a:off x="4355" y="311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87" name="Rectangle 60"/>
            <p:cNvSpPr>
              <a:spLocks noChangeArrowheads="1"/>
            </p:cNvSpPr>
            <p:nvPr/>
          </p:nvSpPr>
          <p:spPr bwMode="auto">
            <a:xfrm>
              <a:off x="3273" y="322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88" name="Rectangle 61"/>
            <p:cNvSpPr>
              <a:spLocks noChangeArrowheads="1"/>
            </p:cNvSpPr>
            <p:nvPr/>
          </p:nvSpPr>
          <p:spPr bwMode="auto">
            <a:xfrm>
              <a:off x="3328" y="324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89" name="Rectangle 62"/>
            <p:cNvSpPr>
              <a:spLocks noChangeArrowheads="1"/>
            </p:cNvSpPr>
            <p:nvPr/>
          </p:nvSpPr>
          <p:spPr bwMode="auto">
            <a:xfrm>
              <a:off x="3787" y="322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90" name="Rectangle 63"/>
            <p:cNvSpPr>
              <a:spLocks noChangeArrowheads="1"/>
            </p:cNvSpPr>
            <p:nvPr/>
          </p:nvSpPr>
          <p:spPr bwMode="auto">
            <a:xfrm>
              <a:off x="4054" y="324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.741</a:t>
              </a:r>
              <a:endParaRPr lang="en-US" altLang="en-US" sz="1800"/>
            </a:p>
          </p:txBody>
        </p:sp>
        <p:sp>
          <p:nvSpPr>
            <p:cNvPr id="48191" name="Rectangle 64"/>
            <p:cNvSpPr>
              <a:spLocks noChangeArrowheads="1"/>
            </p:cNvSpPr>
            <p:nvPr/>
          </p:nvSpPr>
          <p:spPr bwMode="auto">
            <a:xfrm>
              <a:off x="4300" y="322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92" name="Rectangle 65"/>
            <p:cNvSpPr>
              <a:spLocks noChangeArrowheads="1"/>
            </p:cNvSpPr>
            <p:nvPr/>
          </p:nvSpPr>
          <p:spPr bwMode="auto">
            <a:xfrm>
              <a:off x="4355" y="324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93" name="Rectangle 66"/>
            <p:cNvSpPr>
              <a:spLocks noChangeArrowheads="1"/>
            </p:cNvSpPr>
            <p:nvPr/>
          </p:nvSpPr>
          <p:spPr bwMode="auto">
            <a:xfrm>
              <a:off x="3273" y="335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94" name="Rectangle 67"/>
            <p:cNvSpPr>
              <a:spLocks noChangeArrowheads="1"/>
            </p:cNvSpPr>
            <p:nvPr/>
          </p:nvSpPr>
          <p:spPr bwMode="auto">
            <a:xfrm>
              <a:off x="3540" y="337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.580</a:t>
              </a:r>
              <a:endParaRPr lang="en-US" altLang="en-US" sz="1800"/>
            </a:p>
          </p:txBody>
        </p:sp>
        <p:sp>
          <p:nvSpPr>
            <p:cNvPr id="48195" name="Rectangle 68"/>
            <p:cNvSpPr>
              <a:spLocks noChangeArrowheads="1"/>
            </p:cNvSpPr>
            <p:nvPr/>
          </p:nvSpPr>
          <p:spPr bwMode="auto">
            <a:xfrm>
              <a:off x="3787" y="3359"/>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96" name="Rectangle 69"/>
            <p:cNvSpPr>
              <a:spLocks noChangeArrowheads="1"/>
            </p:cNvSpPr>
            <p:nvPr/>
          </p:nvSpPr>
          <p:spPr bwMode="auto">
            <a:xfrm>
              <a:off x="4054" y="337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.691</a:t>
              </a:r>
              <a:endParaRPr lang="en-US" altLang="en-US" sz="1800"/>
            </a:p>
          </p:txBody>
        </p:sp>
        <p:sp>
          <p:nvSpPr>
            <p:cNvPr id="48197" name="Rectangle 70"/>
            <p:cNvSpPr>
              <a:spLocks noChangeArrowheads="1"/>
            </p:cNvSpPr>
            <p:nvPr/>
          </p:nvSpPr>
          <p:spPr bwMode="auto">
            <a:xfrm>
              <a:off x="4300" y="3359"/>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198" name="Rectangle 71"/>
            <p:cNvSpPr>
              <a:spLocks noChangeArrowheads="1"/>
            </p:cNvSpPr>
            <p:nvPr/>
          </p:nvSpPr>
          <p:spPr bwMode="auto">
            <a:xfrm>
              <a:off x="4355" y="337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199" name="Rectangle 72"/>
            <p:cNvSpPr>
              <a:spLocks noChangeArrowheads="1"/>
            </p:cNvSpPr>
            <p:nvPr/>
          </p:nvSpPr>
          <p:spPr bwMode="auto">
            <a:xfrm>
              <a:off x="3273" y="3490"/>
              <a:ext cx="528"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00" name="Rectangle 73"/>
            <p:cNvSpPr>
              <a:spLocks noChangeArrowheads="1"/>
            </p:cNvSpPr>
            <p:nvPr/>
          </p:nvSpPr>
          <p:spPr bwMode="auto">
            <a:xfrm>
              <a:off x="3328" y="350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201" name="Rectangle 74"/>
            <p:cNvSpPr>
              <a:spLocks noChangeArrowheads="1"/>
            </p:cNvSpPr>
            <p:nvPr/>
          </p:nvSpPr>
          <p:spPr bwMode="auto">
            <a:xfrm>
              <a:off x="3787" y="3490"/>
              <a:ext cx="527"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02" name="Rectangle 75"/>
            <p:cNvSpPr>
              <a:spLocks noChangeArrowheads="1"/>
            </p:cNvSpPr>
            <p:nvPr/>
          </p:nvSpPr>
          <p:spPr bwMode="auto">
            <a:xfrm>
              <a:off x="3842" y="350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203" name="Rectangle 76"/>
            <p:cNvSpPr>
              <a:spLocks noChangeArrowheads="1"/>
            </p:cNvSpPr>
            <p:nvPr/>
          </p:nvSpPr>
          <p:spPr bwMode="auto">
            <a:xfrm>
              <a:off x="4300" y="3490"/>
              <a:ext cx="528"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04" name="Rectangle 77"/>
            <p:cNvSpPr>
              <a:spLocks noChangeArrowheads="1"/>
            </p:cNvSpPr>
            <p:nvPr/>
          </p:nvSpPr>
          <p:spPr bwMode="auto">
            <a:xfrm>
              <a:off x="4568" y="350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.883</a:t>
              </a:r>
              <a:endParaRPr lang="en-US" altLang="en-US" sz="1800"/>
            </a:p>
          </p:txBody>
        </p:sp>
        <p:sp>
          <p:nvSpPr>
            <p:cNvPr id="48205" name="Rectangle 78"/>
            <p:cNvSpPr>
              <a:spLocks noChangeArrowheads="1"/>
            </p:cNvSpPr>
            <p:nvPr/>
          </p:nvSpPr>
          <p:spPr bwMode="auto">
            <a:xfrm>
              <a:off x="3273" y="3620"/>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06" name="Rectangle 79"/>
            <p:cNvSpPr>
              <a:spLocks noChangeArrowheads="1"/>
            </p:cNvSpPr>
            <p:nvPr/>
          </p:nvSpPr>
          <p:spPr bwMode="auto">
            <a:xfrm>
              <a:off x="3328" y="3633"/>
              <a:ext cx="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 </a:t>
              </a:r>
              <a:endParaRPr lang="en-US" altLang="en-US" sz="1800"/>
            </a:p>
          </p:txBody>
        </p:sp>
        <p:sp>
          <p:nvSpPr>
            <p:cNvPr id="48207" name="Rectangle 80"/>
            <p:cNvSpPr>
              <a:spLocks noChangeArrowheads="1"/>
            </p:cNvSpPr>
            <p:nvPr/>
          </p:nvSpPr>
          <p:spPr bwMode="auto">
            <a:xfrm>
              <a:off x="3787" y="3620"/>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08" name="Rectangle 81"/>
            <p:cNvSpPr>
              <a:spLocks noChangeArrowheads="1"/>
            </p:cNvSpPr>
            <p:nvPr/>
          </p:nvSpPr>
          <p:spPr bwMode="auto">
            <a:xfrm>
              <a:off x="4054" y="363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.351</a:t>
              </a:r>
              <a:endParaRPr lang="en-US" altLang="en-US" sz="1800"/>
            </a:p>
          </p:txBody>
        </p:sp>
        <p:sp>
          <p:nvSpPr>
            <p:cNvPr id="48209" name="Rectangle 82"/>
            <p:cNvSpPr>
              <a:spLocks noChangeArrowheads="1"/>
            </p:cNvSpPr>
            <p:nvPr/>
          </p:nvSpPr>
          <p:spPr bwMode="auto">
            <a:xfrm>
              <a:off x="4300" y="3620"/>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10" name="Rectangle 83"/>
            <p:cNvSpPr>
              <a:spLocks noChangeArrowheads="1"/>
            </p:cNvSpPr>
            <p:nvPr/>
          </p:nvSpPr>
          <p:spPr bwMode="auto">
            <a:xfrm>
              <a:off x="4568" y="3633"/>
              <a:ext cx="17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.501</a:t>
              </a:r>
              <a:endParaRPr lang="en-US" altLang="en-US" sz="1800"/>
            </a:p>
          </p:txBody>
        </p:sp>
        <p:sp>
          <p:nvSpPr>
            <p:cNvPr id="48211" name="Rectangle 84"/>
            <p:cNvSpPr>
              <a:spLocks noChangeArrowheads="1"/>
            </p:cNvSpPr>
            <p:nvPr/>
          </p:nvSpPr>
          <p:spPr bwMode="auto">
            <a:xfrm>
              <a:off x="68" y="1927"/>
              <a:ext cx="3219" cy="2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12" name="Rectangle 85"/>
            <p:cNvSpPr>
              <a:spLocks noChangeArrowheads="1"/>
            </p:cNvSpPr>
            <p:nvPr/>
          </p:nvSpPr>
          <p:spPr bwMode="auto">
            <a:xfrm>
              <a:off x="68" y="2187"/>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13" name="Rectangle 86"/>
            <p:cNvSpPr>
              <a:spLocks noChangeArrowheads="1"/>
            </p:cNvSpPr>
            <p:nvPr/>
          </p:nvSpPr>
          <p:spPr bwMode="auto">
            <a:xfrm>
              <a:off x="123" y="2194"/>
              <a:ext cx="292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7   My supervisor consults me regarding changes and their implementation</a:t>
              </a:r>
              <a:endParaRPr lang="en-US" altLang="en-US" sz="1800"/>
            </a:p>
          </p:txBody>
        </p:sp>
        <p:sp>
          <p:nvSpPr>
            <p:cNvPr id="48214" name="Rectangle 87"/>
            <p:cNvSpPr>
              <a:spLocks noChangeArrowheads="1"/>
            </p:cNvSpPr>
            <p:nvPr/>
          </p:nvSpPr>
          <p:spPr bwMode="auto">
            <a:xfrm>
              <a:off x="68" y="2317"/>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15" name="Rectangle 88"/>
            <p:cNvSpPr>
              <a:spLocks noChangeArrowheads="1"/>
            </p:cNvSpPr>
            <p:nvPr/>
          </p:nvSpPr>
          <p:spPr bwMode="auto">
            <a:xfrm>
              <a:off x="123" y="2324"/>
              <a:ext cx="17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8   My supervisor shares information with me</a:t>
              </a:r>
              <a:endParaRPr lang="en-US" altLang="en-US" sz="1800"/>
            </a:p>
          </p:txBody>
        </p:sp>
        <p:sp>
          <p:nvSpPr>
            <p:cNvPr id="48216" name="Rectangle 89"/>
            <p:cNvSpPr>
              <a:spLocks noChangeArrowheads="1"/>
            </p:cNvSpPr>
            <p:nvPr/>
          </p:nvSpPr>
          <p:spPr bwMode="auto">
            <a:xfrm>
              <a:off x="68" y="244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17" name="Rectangle 90"/>
            <p:cNvSpPr>
              <a:spLocks noChangeArrowheads="1"/>
            </p:cNvSpPr>
            <p:nvPr/>
          </p:nvSpPr>
          <p:spPr bwMode="auto">
            <a:xfrm>
              <a:off x="123" y="2455"/>
              <a:ext cx="258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   My supervisor focuses on dealing with issues related to people</a:t>
              </a:r>
              <a:endParaRPr lang="en-US" altLang="en-US" sz="1800"/>
            </a:p>
          </p:txBody>
        </p:sp>
        <p:sp>
          <p:nvSpPr>
            <p:cNvPr id="48218" name="Rectangle 91"/>
            <p:cNvSpPr>
              <a:spLocks noChangeArrowheads="1"/>
            </p:cNvSpPr>
            <p:nvPr/>
          </p:nvSpPr>
          <p:spPr bwMode="auto">
            <a:xfrm>
              <a:off x="68" y="257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19" name="Rectangle 92"/>
            <p:cNvSpPr>
              <a:spLocks noChangeArrowheads="1"/>
            </p:cNvSpPr>
            <p:nvPr/>
          </p:nvSpPr>
          <p:spPr bwMode="auto">
            <a:xfrm>
              <a:off x="123" y="2585"/>
              <a:ext cx="12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4   My supervisor is cooperative</a:t>
              </a:r>
              <a:endParaRPr lang="en-US" altLang="en-US" sz="1800"/>
            </a:p>
          </p:txBody>
        </p:sp>
        <p:sp>
          <p:nvSpPr>
            <p:cNvPr id="48220" name="Rectangle 93"/>
            <p:cNvSpPr>
              <a:spLocks noChangeArrowheads="1"/>
            </p:cNvSpPr>
            <p:nvPr/>
          </p:nvSpPr>
          <p:spPr bwMode="auto">
            <a:xfrm>
              <a:off x="68" y="270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21" name="Rectangle 94"/>
            <p:cNvSpPr>
              <a:spLocks noChangeArrowheads="1"/>
            </p:cNvSpPr>
            <p:nvPr/>
          </p:nvSpPr>
          <p:spPr bwMode="auto">
            <a:xfrm>
              <a:off x="123" y="2715"/>
              <a:ext cx="204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10 My supervisor effectively delegates responsibility</a:t>
              </a:r>
              <a:endParaRPr lang="en-US" altLang="en-US" sz="1800"/>
            </a:p>
          </p:txBody>
        </p:sp>
        <p:sp>
          <p:nvSpPr>
            <p:cNvPr id="48222" name="Rectangle 95"/>
            <p:cNvSpPr>
              <a:spLocks noChangeArrowheads="1"/>
            </p:cNvSpPr>
            <p:nvPr/>
          </p:nvSpPr>
          <p:spPr bwMode="auto">
            <a:xfrm>
              <a:off x="68" y="2838"/>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23" name="Rectangle 96"/>
            <p:cNvSpPr>
              <a:spLocks noChangeArrowheads="1"/>
            </p:cNvSpPr>
            <p:nvPr/>
          </p:nvSpPr>
          <p:spPr bwMode="auto">
            <a:xfrm>
              <a:off x="123" y="2845"/>
              <a:ext cx="22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11 My supervisor provides rewards in return for hard work</a:t>
              </a:r>
              <a:endParaRPr lang="en-US" altLang="en-US" sz="1800"/>
            </a:p>
          </p:txBody>
        </p:sp>
        <p:sp>
          <p:nvSpPr>
            <p:cNvPr id="48224" name="Rectangle 97"/>
            <p:cNvSpPr>
              <a:spLocks noChangeArrowheads="1"/>
            </p:cNvSpPr>
            <p:nvPr/>
          </p:nvSpPr>
          <p:spPr bwMode="auto">
            <a:xfrm>
              <a:off x="68" y="296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25" name="Rectangle 98"/>
            <p:cNvSpPr>
              <a:spLocks noChangeArrowheads="1"/>
            </p:cNvSpPr>
            <p:nvPr/>
          </p:nvSpPr>
          <p:spPr bwMode="auto">
            <a:xfrm>
              <a:off x="123" y="2975"/>
              <a:ext cx="22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9   My supervisor effectively implements company policy</a:t>
              </a:r>
              <a:endParaRPr lang="en-US" altLang="en-US" sz="1800"/>
            </a:p>
          </p:txBody>
        </p:sp>
        <p:sp>
          <p:nvSpPr>
            <p:cNvPr id="48226" name="Rectangle 99"/>
            <p:cNvSpPr>
              <a:spLocks noChangeArrowheads="1"/>
            </p:cNvSpPr>
            <p:nvPr/>
          </p:nvSpPr>
          <p:spPr bwMode="auto">
            <a:xfrm>
              <a:off x="68" y="309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27" name="Rectangle 100"/>
            <p:cNvSpPr>
              <a:spLocks noChangeArrowheads="1"/>
            </p:cNvSpPr>
            <p:nvPr/>
          </p:nvSpPr>
          <p:spPr bwMode="auto">
            <a:xfrm>
              <a:off x="123" y="3106"/>
              <a:ext cx="202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12 My supervisor concentrates on task coordination</a:t>
              </a:r>
              <a:endParaRPr lang="en-US" altLang="en-US" sz="1800"/>
            </a:p>
          </p:txBody>
        </p:sp>
        <p:sp>
          <p:nvSpPr>
            <p:cNvPr id="48228" name="Rectangle 101"/>
            <p:cNvSpPr>
              <a:spLocks noChangeArrowheads="1"/>
            </p:cNvSpPr>
            <p:nvPr/>
          </p:nvSpPr>
          <p:spPr bwMode="auto">
            <a:xfrm>
              <a:off x="68" y="322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29" name="Rectangle 102"/>
            <p:cNvSpPr>
              <a:spLocks noChangeArrowheads="1"/>
            </p:cNvSpPr>
            <p:nvPr/>
          </p:nvSpPr>
          <p:spPr bwMode="auto">
            <a:xfrm>
              <a:off x="123" y="3236"/>
              <a:ext cx="3100"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5   My supervisor makes it clear what rewards they will receive for performance</a:t>
              </a:r>
              <a:endParaRPr lang="en-US" altLang="en-US" sz="1800"/>
            </a:p>
          </p:txBody>
        </p:sp>
        <p:sp>
          <p:nvSpPr>
            <p:cNvPr id="48230" name="Rectangle 103"/>
            <p:cNvSpPr>
              <a:spLocks noChangeArrowheads="1"/>
            </p:cNvSpPr>
            <p:nvPr/>
          </p:nvSpPr>
          <p:spPr bwMode="auto">
            <a:xfrm>
              <a:off x="68" y="3359"/>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31" name="Rectangle 104"/>
            <p:cNvSpPr>
              <a:spLocks noChangeArrowheads="1"/>
            </p:cNvSpPr>
            <p:nvPr/>
          </p:nvSpPr>
          <p:spPr bwMode="auto">
            <a:xfrm>
              <a:off x="123" y="3366"/>
              <a:ext cx="2696"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   My supervisor sets an example by working hard himself or herself</a:t>
              </a:r>
              <a:endParaRPr lang="en-US" altLang="en-US" sz="1800"/>
            </a:p>
          </p:txBody>
        </p:sp>
        <p:sp>
          <p:nvSpPr>
            <p:cNvPr id="48232" name="Rectangle 105"/>
            <p:cNvSpPr>
              <a:spLocks noChangeArrowheads="1"/>
            </p:cNvSpPr>
            <p:nvPr/>
          </p:nvSpPr>
          <p:spPr bwMode="auto">
            <a:xfrm>
              <a:off x="68" y="3490"/>
              <a:ext cx="3219"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33" name="Rectangle 106"/>
            <p:cNvSpPr>
              <a:spLocks noChangeArrowheads="1"/>
            </p:cNvSpPr>
            <p:nvPr/>
          </p:nvSpPr>
          <p:spPr bwMode="auto">
            <a:xfrm>
              <a:off x="123" y="3496"/>
              <a:ext cx="278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2   My supervisor displays a high level of specialist knowledge and skill</a:t>
              </a:r>
              <a:endParaRPr lang="en-US" altLang="en-US" sz="1800"/>
            </a:p>
          </p:txBody>
        </p:sp>
        <p:sp>
          <p:nvSpPr>
            <p:cNvPr id="48234" name="Rectangle 107"/>
            <p:cNvSpPr>
              <a:spLocks noChangeArrowheads="1"/>
            </p:cNvSpPr>
            <p:nvPr/>
          </p:nvSpPr>
          <p:spPr bwMode="auto">
            <a:xfrm>
              <a:off x="68" y="3620"/>
              <a:ext cx="3219"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35" name="Rectangle 108"/>
            <p:cNvSpPr>
              <a:spLocks noChangeArrowheads="1"/>
            </p:cNvSpPr>
            <p:nvPr/>
          </p:nvSpPr>
          <p:spPr bwMode="auto">
            <a:xfrm>
              <a:off x="123" y="3627"/>
              <a:ext cx="25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6   My supervisor generates enthusiasm in his or her subordinates</a:t>
              </a:r>
              <a:endParaRPr lang="en-US" altLang="en-US" sz="1800"/>
            </a:p>
          </p:txBody>
        </p:sp>
        <p:sp>
          <p:nvSpPr>
            <p:cNvPr id="48236" name="Rectangle 109"/>
            <p:cNvSpPr>
              <a:spLocks noChangeArrowheads="1"/>
            </p:cNvSpPr>
            <p:nvPr/>
          </p:nvSpPr>
          <p:spPr bwMode="auto">
            <a:xfrm>
              <a:off x="3273" y="205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37" name="Rectangle 110"/>
            <p:cNvSpPr>
              <a:spLocks noChangeArrowheads="1"/>
            </p:cNvSpPr>
            <p:nvPr/>
          </p:nvSpPr>
          <p:spPr bwMode="auto">
            <a:xfrm>
              <a:off x="3483"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1</a:t>
              </a:r>
              <a:endParaRPr lang="en-US" altLang="en-US" sz="1800"/>
            </a:p>
          </p:txBody>
        </p:sp>
        <p:sp>
          <p:nvSpPr>
            <p:cNvPr id="48238" name="Rectangle 111"/>
            <p:cNvSpPr>
              <a:spLocks noChangeArrowheads="1"/>
            </p:cNvSpPr>
            <p:nvPr/>
          </p:nvSpPr>
          <p:spPr bwMode="auto">
            <a:xfrm>
              <a:off x="3787" y="2057"/>
              <a:ext cx="527"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39" name="Rectangle 112"/>
            <p:cNvSpPr>
              <a:spLocks noChangeArrowheads="1"/>
            </p:cNvSpPr>
            <p:nvPr/>
          </p:nvSpPr>
          <p:spPr bwMode="auto">
            <a:xfrm>
              <a:off x="3996"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2</a:t>
              </a:r>
              <a:endParaRPr lang="en-US" altLang="en-US" sz="1800"/>
            </a:p>
          </p:txBody>
        </p:sp>
        <p:sp>
          <p:nvSpPr>
            <p:cNvPr id="48240" name="Rectangle 113"/>
            <p:cNvSpPr>
              <a:spLocks noChangeArrowheads="1"/>
            </p:cNvSpPr>
            <p:nvPr/>
          </p:nvSpPr>
          <p:spPr bwMode="auto">
            <a:xfrm>
              <a:off x="4300" y="2057"/>
              <a:ext cx="528"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41" name="Rectangle 114"/>
            <p:cNvSpPr>
              <a:spLocks noChangeArrowheads="1"/>
            </p:cNvSpPr>
            <p:nvPr/>
          </p:nvSpPr>
          <p:spPr bwMode="auto">
            <a:xfrm>
              <a:off x="4510" y="2077"/>
              <a:ext cx="4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3</a:t>
              </a:r>
              <a:endParaRPr lang="en-US" altLang="en-US" sz="1800"/>
            </a:p>
          </p:txBody>
        </p:sp>
        <p:sp>
          <p:nvSpPr>
            <p:cNvPr id="48242" name="Rectangle 115"/>
            <p:cNvSpPr>
              <a:spLocks noChangeArrowheads="1"/>
            </p:cNvSpPr>
            <p:nvPr/>
          </p:nvSpPr>
          <p:spPr bwMode="auto">
            <a:xfrm>
              <a:off x="3273" y="1927"/>
              <a:ext cx="1555"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43" name="Rectangle 116"/>
            <p:cNvSpPr>
              <a:spLocks noChangeArrowheads="1"/>
            </p:cNvSpPr>
            <p:nvPr/>
          </p:nvSpPr>
          <p:spPr bwMode="auto">
            <a:xfrm>
              <a:off x="3831" y="1947"/>
              <a:ext cx="4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Component</a:t>
              </a:r>
              <a:endParaRPr lang="en-US" altLang="en-US" sz="1800"/>
            </a:p>
          </p:txBody>
        </p:sp>
        <p:sp>
          <p:nvSpPr>
            <p:cNvPr id="48244" name="Line 117"/>
            <p:cNvSpPr>
              <a:spLocks noChangeShapeType="1"/>
            </p:cNvSpPr>
            <p:nvPr/>
          </p:nvSpPr>
          <p:spPr bwMode="auto">
            <a:xfrm>
              <a:off x="3273" y="2057"/>
              <a:ext cx="51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45" name="Line 118"/>
            <p:cNvSpPr>
              <a:spLocks noChangeShapeType="1"/>
            </p:cNvSpPr>
            <p:nvPr/>
          </p:nvSpPr>
          <p:spPr bwMode="auto">
            <a:xfrm>
              <a:off x="3787" y="2057"/>
              <a:ext cx="1" cy="169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46" name="Line 119"/>
            <p:cNvSpPr>
              <a:spLocks noChangeShapeType="1"/>
            </p:cNvSpPr>
            <p:nvPr/>
          </p:nvSpPr>
          <p:spPr bwMode="auto">
            <a:xfrm>
              <a:off x="3787" y="2057"/>
              <a:ext cx="513"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47" name="Line 120"/>
            <p:cNvSpPr>
              <a:spLocks noChangeShapeType="1"/>
            </p:cNvSpPr>
            <p:nvPr/>
          </p:nvSpPr>
          <p:spPr bwMode="auto">
            <a:xfrm>
              <a:off x="4300" y="2057"/>
              <a:ext cx="1" cy="169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48" name="Line 121"/>
            <p:cNvSpPr>
              <a:spLocks noChangeShapeType="1"/>
            </p:cNvSpPr>
            <p:nvPr/>
          </p:nvSpPr>
          <p:spPr bwMode="auto">
            <a:xfrm>
              <a:off x="4300" y="2057"/>
              <a:ext cx="514"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49" name="Rectangle 122"/>
            <p:cNvSpPr>
              <a:spLocks noChangeArrowheads="1"/>
            </p:cNvSpPr>
            <p:nvPr/>
          </p:nvSpPr>
          <p:spPr bwMode="auto">
            <a:xfrm>
              <a:off x="62" y="3750"/>
              <a:ext cx="4766" cy="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50" name="Rectangle 123"/>
            <p:cNvSpPr>
              <a:spLocks noChangeArrowheads="1"/>
            </p:cNvSpPr>
            <p:nvPr/>
          </p:nvSpPr>
          <p:spPr bwMode="auto">
            <a:xfrm>
              <a:off x="116" y="3770"/>
              <a:ext cx="199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Extraction Method: Principal Component Analysis. </a:t>
              </a:r>
              <a:endParaRPr lang="en-US" altLang="en-US" sz="1800"/>
            </a:p>
          </p:txBody>
        </p:sp>
        <p:sp>
          <p:nvSpPr>
            <p:cNvPr id="48251" name="Rectangle 124"/>
            <p:cNvSpPr>
              <a:spLocks noChangeArrowheads="1"/>
            </p:cNvSpPr>
            <p:nvPr/>
          </p:nvSpPr>
          <p:spPr bwMode="auto">
            <a:xfrm>
              <a:off x="116" y="3880"/>
              <a:ext cx="207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Rotation Method: Varimax with Kaiser Normalization.</a:t>
              </a:r>
              <a:endParaRPr lang="en-US" altLang="en-US" sz="1800"/>
            </a:p>
          </p:txBody>
        </p:sp>
        <p:sp>
          <p:nvSpPr>
            <p:cNvPr id="48252" name="Rectangle 125"/>
            <p:cNvSpPr>
              <a:spLocks noChangeArrowheads="1"/>
            </p:cNvSpPr>
            <p:nvPr/>
          </p:nvSpPr>
          <p:spPr bwMode="auto">
            <a:xfrm>
              <a:off x="62" y="3990"/>
              <a:ext cx="4766"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53" name="Rectangle 126"/>
            <p:cNvSpPr>
              <a:spLocks noChangeArrowheads="1"/>
            </p:cNvSpPr>
            <p:nvPr/>
          </p:nvSpPr>
          <p:spPr bwMode="auto">
            <a:xfrm>
              <a:off x="164" y="3990"/>
              <a:ext cx="4664" cy="1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54" name="Rectangle 127"/>
            <p:cNvSpPr>
              <a:spLocks noChangeArrowheads="1"/>
            </p:cNvSpPr>
            <p:nvPr/>
          </p:nvSpPr>
          <p:spPr bwMode="auto">
            <a:xfrm>
              <a:off x="336" y="4017"/>
              <a:ext cx="134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Rotation converged in 3 iterations.</a:t>
              </a:r>
              <a:endParaRPr lang="en-US" altLang="en-US" sz="1800"/>
            </a:p>
          </p:txBody>
        </p:sp>
        <p:sp>
          <p:nvSpPr>
            <p:cNvPr id="48255" name="Rectangle 128"/>
            <p:cNvSpPr>
              <a:spLocks noChangeArrowheads="1"/>
            </p:cNvSpPr>
            <p:nvPr/>
          </p:nvSpPr>
          <p:spPr bwMode="auto">
            <a:xfrm>
              <a:off x="233" y="4010"/>
              <a:ext cx="98"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100">
                  <a:solidFill>
                    <a:srgbClr val="000000"/>
                  </a:solidFill>
                </a:rPr>
                <a:t>a. </a:t>
              </a:r>
              <a:endParaRPr lang="en-US" altLang="en-US" sz="1800"/>
            </a:p>
          </p:txBody>
        </p:sp>
        <p:sp>
          <p:nvSpPr>
            <p:cNvPr id="48256" name="Rectangle 129"/>
            <p:cNvSpPr>
              <a:spLocks noChangeArrowheads="1"/>
            </p:cNvSpPr>
            <p:nvPr/>
          </p:nvSpPr>
          <p:spPr bwMode="auto">
            <a:xfrm>
              <a:off x="62" y="4141"/>
              <a:ext cx="4752"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57" name="Rectangle 130"/>
            <p:cNvSpPr>
              <a:spLocks noChangeArrowheads="1"/>
            </p:cNvSpPr>
            <p:nvPr/>
          </p:nvSpPr>
          <p:spPr bwMode="auto">
            <a:xfrm>
              <a:off x="0" y="1680"/>
              <a:ext cx="4883" cy="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58" name="Rectangle 131"/>
            <p:cNvSpPr>
              <a:spLocks noChangeArrowheads="1"/>
            </p:cNvSpPr>
            <p:nvPr/>
          </p:nvSpPr>
          <p:spPr bwMode="auto">
            <a:xfrm>
              <a:off x="0" y="1680"/>
              <a:ext cx="68"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59" name="Rectangle 132"/>
            <p:cNvSpPr>
              <a:spLocks noChangeArrowheads="1"/>
            </p:cNvSpPr>
            <p:nvPr/>
          </p:nvSpPr>
          <p:spPr bwMode="auto">
            <a:xfrm>
              <a:off x="4814" y="1680"/>
              <a:ext cx="75" cy="25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60" name="Rectangle 133"/>
            <p:cNvSpPr>
              <a:spLocks noChangeArrowheads="1"/>
            </p:cNvSpPr>
            <p:nvPr/>
          </p:nvSpPr>
          <p:spPr bwMode="auto">
            <a:xfrm>
              <a:off x="0" y="4141"/>
              <a:ext cx="4883" cy="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48261" name="Line 134"/>
            <p:cNvSpPr>
              <a:spLocks noChangeShapeType="1"/>
            </p:cNvSpPr>
            <p:nvPr/>
          </p:nvSpPr>
          <p:spPr bwMode="auto">
            <a:xfrm>
              <a:off x="68" y="1927"/>
              <a:ext cx="1" cy="182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62" name="Line 135"/>
            <p:cNvSpPr>
              <a:spLocks noChangeShapeType="1"/>
            </p:cNvSpPr>
            <p:nvPr/>
          </p:nvSpPr>
          <p:spPr bwMode="auto">
            <a:xfrm>
              <a:off x="4821" y="1927"/>
              <a:ext cx="1" cy="1830"/>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63" name="Line 136"/>
            <p:cNvSpPr>
              <a:spLocks noChangeShapeType="1"/>
            </p:cNvSpPr>
            <p:nvPr/>
          </p:nvSpPr>
          <p:spPr bwMode="auto">
            <a:xfrm>
              <a:off x="68" y="1927"/>
              <a:ext cx="474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64" name="Line 137"/>
            <p:cNvSpPr>
              <a:spLocks noChangeShapeType="1"/>
            </p:cNvSpPr>
            <p:nvPr/>
          </p:nvSpPr>
          <p:spPr bwMode="auto">
            <a:xfrm>
              <a:off x="68" y="3757"/>
              <a:ext cx="475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65" name="Line 138"/>
            <p:cNvSpPr>
              <a:spLocks noChangeShapeType="1"/>
            </p:cNvSpPr>
            <p:nvPr/>
          </p:nvSpPr>
          <p:spPr bwMode="auto">
            <a:xfrm>
              <a:off x="75" y="2194"/>
              <a:ext cx="473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66" name="Line 139"/>
            <p:cNvSpPr>
              <a:spLocks noChangeShapeType="1"/>
            </p:cNvSpPr>
            <p:nvPr/>
          </p:nvSpPr>
          <p:spPr bwMode="auto">
            <a:xfrm>
              <a:off x="3280" y="1934"/>
              <a:ext cx="1" cy="180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04110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INTERPRETATION</a:t>
            </a:r>
            <a:endParaRPr lang="en-AU" altLang="en-US" smtClean="0"/>
          </a:p>
        </p:txBody>
      </p:sp>
      <p:sp>
        <p:nvSpPr>
          <p:cNvPr id="49155" name="Rectangle 3"/>
          <p:cNvSpPr>
            <a:spLocks noGrp="1" noChangeArrowheads="1"/>
          </p:cNvSpPr>
          <p:nvPr>
            <p:ph type="body" idx="1"/>
          </p:nvPr>
        </p:nvSpPr>
        <p:spPr>
          <a:xfrm>
            <a:off x="1905000" y="1905000"/>
            <a:ext cx="8574088" cy="4953000"/>
          </a:xfrm>
        </p:spPr>
        <p:txBody>
          <a:bodyPr/>
          <a:lstStyle/>
          <a:p>
            <a:pPr marL="609600" indent="-609600" algn="just"/>
            <a:r>
              <a:rPr lang="en-US" altLang="en-US" sz="2400">
                <a:cs typeface="Times New Roman" panose="02020603050405020304" pitchFamily="18" charset="0"/>
              </a:rPr>
              <a:t>Only one item, item 2 “My supervisor displays a high level of specialist knowledge and skill”, has a loading on Component 3 without a loading on any other Component. </a:t>
            </a:r>
          </a:p>
          <a:p>
            <a:pPr marL="609600" indent="-609600" algn="just"/>
            <a:r>
              <a:rPr lang="en-US" altLang="en-US" sz="2400">
                <a:cs typeface="Times New Roman" panose="02020603050405020304" pitchFamily="18" charset="0"/>
              </a:rPr>
              <a:t>Generally, if a Component has </a:t>
            </a:r>
            <a:r>
              <a:rPr lang="en-US" altLang="en-US" sz="2400" b="1">
                <a:cs typeface="Times New Roman" panose="02020603050405020304" pitchFamily="18" charset="0"/>
              </a:rPr>
              <a:t>3 or less</a:t>
            </a:r>
            <a:r>
              <a:rPr lang="en-US" altLang="en-US" sz="2400">
                <a:cs typeface="Times New Roman" panose="02020603050405020304" pitchFamily="18" charset="0"/>
              </a:rPr>
              <a:t> </a:t>
            </a:r>
            <a:r>
              <a:rPr lang="en-US" altLang="en-US" sz="2400" b="1">
                <a:cs typeface="Times New Roman" panose="02020603050405020304" pitchFamily="18" charset="0"/>
              </a:rPr>
              <a:t>loading onto it</a:t>
            </a:r>
            <a:r>
              <a:rPr lang="en-US" altLang="en-US" sz="2400">
                <a:cs typeface="Times New Roman" panose="02020603050405020304" pitchFamily="18" charset="0"/>
              </a:rPr>
              <a:t> (and these items do not also have loadings on other components), it is often considered </a:t>
            </a:r>
            <a:r>
              <a:rPr lang="en-US" altLang="en-US" sz="2400" b="1">
                <a:cs typeface="Times New Roman" panose="02020603050405020304" pitchFamily="18" charset="0"/>
              </a:rPr>
              <a:t>likely to not be reliable</a:t>
            </a:r>
            <a:r>
              <a:rPr lang="en-US" altLang="en-US" sz="2400">
                <a:cs typeface="Times New Roman" panose="02020603050405020304" pitchFamily="18" charset="0"/>
              </a:rPr>
              <a:t> and the researcher will usually choose </a:t>
            </a:r>
            <a:r>
              <a:rPr lang="en-US" altLang="en-US" sz="2400" b="1">
                <a:cs typeface="Times New Roman" panose="02020603050405020304" pitchFamily="18" charset="0"/>
              </a:rPr>
              <a:t>not to attempt an interpretation</a:t>
            </a:r>
            <a:r>
              <a:rPr lang="en-US" altLang="en-US" sz="2400">
                <a:cs typeface="Times New Roman" panose="02020603050405020304" pitchFamily="18" charset="0"/>
              </a:rPr>
              <a:t>. </a:t>
            </a:r>
          </a:p>
          <a:p>
            <a:pPr marL="609600" indent="-609600" algn="just"/>
            <a:r>
              <a:rPr lang="en-US" altLang="en-US" sz="2400">
                <a:cs typeface="Times New Roman" panose="02020603050405020304" pitchFamily="18" charset="0"/>
              </a:rPr>
              <a:t>In this case, given only two items loaded onto Component 3, and one of these was a complex item with a loading on Component 2 as well, we won’t attempt to interpret Component 3. (Note that, in this case, this decision is also consistent with the results of the scree test.) </a:t>
            </a:r>
            <a:endParaRPr lang="en-AU" altLang="en-US" sz="2400">
              <a:cs typeface="Times New Roman" panose="02020603050405020304" pitchFamily="18" charset="0"/>
            </a:endParaRPr>
          </a:p>
        </p:txBody>
      </p:sp>
    </p:spTree>
    <p:extLst>
      <p:ext uri="{BB962C8B-B14F-4D97-AF65-F5344CB8AC3E}">
        <p14:creationId xmlns:p14="http://schemas.microsoft.com/office/powerpoint/2010/main" val="8869842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mtClean="0"/>
              <a:t>FACTOR SCORES</a:t>
            </a:r>
            <a:endParaRPr lang="en-AU" altLang="en-US" smtClean="0"/>
          </a:p>
        </p:txBody>
      </p:sp>
      <p:sp>
        <p:nvSpPr>
          <p:cNvPr id="50179" name="Rectangle 3"/>
          <p:cNvSpPr>
            <a:spLocks noGrp="1" noChangeArrowheads="1"/>
          </p:cNvSpPr>
          <p:nvPr>
            <p:ph type="body" idx="1"/>
          </p:nvPr>
        </p:nvSpPr>
        <p:spPr>
          <a:xfrm>
            <a:off x="1905000" y="1905000"/>
            <a:ext cx="8574088" cy="4953000"/>
          </a:xfrm>
        </p:spPr>
        <p:txBody>
          <a:bodyPr/>
          <a:lstStyle/>
          <a:p>
            <a:pPr marL="609600" indent="-609600" algn="just">
              <a:buNone/>
            </a:pPr>
            <a:r>
              <a:rPr lang="en-US" altLang="en-US" sz="2400" b="1">
                <a:cs typeface="Times New Roman" panose="02020603050405020304" pitchFamily="18" charset="0"/>
              </a:rPr>
              <a:t>Step 4:  Generating scores for each case on our underlying dimensions via factor scores.</a:t>
            </a:r>
          </a:p>
          <a:p>
            <a:pPr marL="609600" indent="-609600" algn="just">
              <a:buNone/>
            </a:pPr>
            <a:r>
              <a:rPr lang="en-US" altLang="en-US" sz="2400">
                <a:cs typeface="Times New Roman" panose="02020603050405020304" pitchFamily="18" charset="0"/>
              </a:rPr>
              <a:t>PCA also provides us with a profile of each case in terms of the components. These are the </a:t>
            </a:r>
            <a:r>
              <a:rPr lang="en-US" altLang="en-US" sz="2400" b="1">
                <a:cs typeface="Times New Roman" panose="02020603050405020304" pitchFamily="18" charset="0"/>
              </a:rPr>
              <a:t>Factor Scores.</a:t>
            </a:r>
            <a:endParaRPr lang="en-AU" altLang="en-US" sz="2400">
              <a:cs typeface="Times New Roman" panose="02020603050405020304" pitchFamily="18" charset="0"/>
            </a:endParaRPr>
          </a:p>
        </p:txBody>
      </p:sp>
      <p:sp>
        <p:nvSpPr>
          <p:cNvPr id="50180" name="Rectangle 4"/>
          <p:cNvSpPr>
            <a:spLocks noChangeArrowheads="1"/>
          </p:cNvSpPr>
          <p:nvPr/>
        </p:nvSpPr>
        <p:spPr bwMode="auto">
          <a:xfrm>
            <a:off x="3419475" y="22669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aphicFrame>
        <p:nvGraphicFramePr>
          <p:cNvPr id="50181" name="Object 5"/>
          <p:cNvGraphicFramePr>
            <a:graphicFrameLocks noChangeAspect="1"/>
          </p:cNvGraphicFramePr>
          <p:nvPr/>
        </p:nvGraphicFramePr>
        <p:xfrm>
          <a:off x="1981200" y="3482976"/>
          <a:ext cx="7772400" cy="3375025"/>
        </p:xfrm>
        <a:graphic>
          <a:graphicData uri="http://schemas.openxmlformats.org/presentationml/2006/ole">
            <mc:AlternateContent xmlns:mc="http://schemas.openxmlformats.org/markup-compatibility/2006">
              <mc:Choice xmlns:v="urn:schemas-microsoft-com:vml" Requires="v">
                <p:oleObj spid="_x0000_s7187" r:id="rId3" imgW="5353797" imgH="2324424" progId="Paint.Picture">
                  <p:embed/>
                </p:oleObj>
              </mc:Choice>
              <mc:Fallback>
                <p:oleObj r:id="rId3" imgW="5353797" imgH="23244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482976"/>
                        <a:ext cx="7772400"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476962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FACTOR SCORES</a:t>
            </a:r>
            <a:endParaRPr lang="en-AU" altLang="en-US" smtClean="0"/>
          </a:p>
        </p:txBody>
      </p:sp>
      <p:sp>
        <p:nvSpPr>
          <p:cNvPr id="51203" name="Rectangle 3"/>
          <p:cNvSpPr>
            <a:spLocks noGrp="1" noChangeArrowheads="1"/>
          </p:cNvSpPr>
          <p:nvPr>
            <p:ph type="body" idx="1"/>
          </p:nvPr>
        </p:nvSpPr>
        <p:spPr>
          <a:xfrm>
            <a:off x="1905000" y="1905000"/>
            <a:ext cx="8574088" cy="4953000"/>
          </a:xfrm>
        </p:spPr>
        <p:txBody>
          <a:bodyPr/>
          <a:lstStyle/>
          <a:p>
            <a:pPr marL="609600" indent="-609600" algn="just"/>
            <a:r>
              <a:rPr lang="en-US" altLang="en-US" sz="2400">
                <a:cs typeface="Times New Roman" panose="02020603050405020304" pitchFamily="18" charset="0"/>
              </a:rPr>
              <a:t>The variable fac1_1 and fac2_2 represent the factor scores on Component 1 and 2 respectively. So for each individual we now have a score for </a:t>
            </a:r>
            <a:r>
              <a:rPr lang="en-US" altLang="en-US" sz="2400" i="1">
                <a:cs typeface="Times New Roman" panose="02020603050405020304" pitchFamily="18" charset="0"/>
              </a:rPr>
              <a:t>Supervisory Consultation and Cooperation</a:t>
            </a:r>
            <a:r>
              <a:rPr lang="en-US" altLang="en-US" sz="2400">
                <a:cs typeface="Times New Roman" panose="02020603050405020304" pitchFamily="18" charset="0"/>
              </a:rPr>
              <a:t> (fac1_1) and </a:t>
            </a:r>
            <a:r>
              <a:rPr lang="en-US" altLang="en-US" sz="2400" i="1">
                <a:cs typeface="Times New Roman" panose="02020603050405020304" pitchFamily="18" charset="0"/>
              </a:rPr>
              <a:t>Instrumental Supervision</a:t>
            </a:r>
            <a:r>
              <a:rPr lang="en-US" altLang="en-US" sz="2400">
                <a:cs typeface="Times New Roman" panose="02020603050405020304" pitchFamily="18" charset="0"/>
              </a:rPr>
              <a:t> (fac2_1). </a:t>
            </a:r>
          </a:p>
          <a:p>
            <a:pPr marL="609600" indent="-609600" algn="just"/>
            <a:endParaRPr lang="en-US" altLang="en-US" sz="2400">
              <a:cs typeface="Times New Roman" panose="02020603050405020304" pitchFamily="18" charset="0"/>
            </a:endParaRPr>
          </a:p>
          <a:p>
            <a:pPr marL="609600" indent="-609600" algn="just"/>
            <a:r>
              <a:rPr lang="en-US" altLang="en-US" sz="2400">
                <a:cs typeface="Times New Roman" panose="02020603050405020304" pitchFamily="18" charset="0"/>
              </a:rPr>
              <a:t>We have successfully reduced 12 variables (questionnaire items) asking </a:t>
            </a:r>
            <a:r>
              <a:rPr lang="en-US" altLang="en-US" sz="2400" b="1">
                <a:cs typeface="Times New Roman" panose="02020603050405020304" pitchFamily="18" charset="0"/>
              </a:rPr>
              <a:t>specific questions about leadership</a:t>
            </a:r>
            <a:r>
              <a:rPr lang="en-US" altLang="en-US" sz="2400">
                <a:cs typeface="Times New Roman" panose="02020603050405020304" pitchFamily="18" charset="0"/>
              </a:rPr>
              <a:t> down to two variables representing </a:t>
            </a:r>
            <a:r>
              <a:rPr lang="en-US" altLang="en-US" sz="2400" b="1">
                <a:cs typeface="Times New Roman" panose="02020603050405020304" pitchFamily="18" charset="0"/>
              </a:rPr>
              <a:t>two general concepts of leadership</a:t>
            </a:r>
            <a:r>
              <a:rPr lang="en-US" altLang="en-US" sz="2400">
                <a:cs typeface="Times New Roman" panose="02020603050405020304" pitchFamily="18" charset="0"/>
              </a:rPr>
              <a:t>.</a:t>
            </a:r>
          </a:p>
          <a:p>
            <a:pPr marL="609600" indent="-609600" algn="just">
              <a:buNone/>
            </a:pPr>
            <a:r>
              <a:rPr lang="en-US" altLang="en-US" sz="2400">
                <a:cs typeface="Times New Roman" panose="02020603050405020304" pitchFamily="18" charset="0"/>
              </a:rPr>
              <a:t> </a:t>
            </a:r>
            <a:endParaRPr lang="en-AU" altLang="en-US" sz="2400">
              <a:cs typeface="Times New Roman" panose="02020603050405020304" pitchFamily="18" charset="0"/>
            </a:endParaRPr>
          </a:p>
        </p:txBody>
      </p:sp>
    </p:spTree>
    <p:extLst>
      <p:ext uri="{BB962C8B-B14F-4D97-AF65-F5344CB8AC3E}">
        <p14:creationId xmlns:p14="http://schemas.microsoft.com/office/powerpoint/2010/main" val="42382161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FACTOR SCORES</a:t>
            </a:r>
            <a:endParaRPr lang="en-AU" altLang="en-US" smtClean="0"/>
          </a:p>
        </p:txBody>
      </p:sp>
      <p:sp>
        <p:nvSpPr>
          <p:cNvPr id="52227" name="Rectangle 3"/>
          <p:cNvSpPr>
            <a:spLocks noGrp="1" noChangeArrowheads="1"/>
          </p:cNvSpPr>
          <p:nvPr>
            <p:ph type="body" idx="1"/>
          </p:nvPr>
        </p:nvSpPr>
        <p:spPr>
          <a:xfrm>
            <a:off x="1905000" y="1905000"/>
            <a:ext cx="8574088" cy="4953000"/>
          </a:xfrm>
        </p:spPr>
        <p:txBody>
          <a:bodyPr/>
          <a:lstStyle/>
          <a:p>
            <a:pPr marL="609600" indent="-609600" algn="just"/>
            <a:r>
              <a:rPr lang="en-US" altLang="en-US">
                <a:cs typeface="Times New Roman" panose="02020603050405020304" pitchFamily="18" charset="0"/>
              </a:rPr>
              <a:t>The </a:t>
            </a:r>
            <a:r>
              <a:rPr lang="en-US" altLang="en-US" b="1">
                <a:cs typeface="Times New Roman" panose="02020603050405020304" pitchFamily="18" charset="0"/>
              </a:rPr>
              <a:t>factor scores may now be used in subsequent analyses</a:t>
            </a:r>
            <a:r>
              <a:rPr lang="en-US" altLang="en-US">
                <a:cs typeface="Times New Roman" panose="02020603050405020304" pitchFamily="18" charset="0"/>
              </a:rPr>
              <a:t>. </a:t>
            </a:r>
          </a:p>
          <a:p>
            <a:pPr marL="609600" indent="-609600" algn="just"/>
            <a:endParaRPr lang="en-US" altLang="en-US">
              <a:cs typeface="Times New Roman" panose="02020603050405020304" pitchFamily="18" charset="0"/>
            </a:endParaRPr>
          </a:p>
          <a:p>
            <a:pPr marL="609600" indent="-609600" algn="just"/>
            <a:r>
              <a:rPr lang="en-US" altLang="en-US">
                <a:cs typeface="Times New Roman" panose="02020603050405020304" pitchFamily="18" charset="0"/>
              </a:rPr>
              <a:t>For example, if the data in our data file represented the responses from more than one firm, we could run an analysis of variance to compare the different firms’ scores on each of these two dimensions. Or we could use any other grouping that might be appropriate for our particular sample. We could also see if these new variables were correlated with any other items that were not used in the PCA. </a:t>
            </a:r>
            <a:endParaRPr lang="en-AU" altLang="en-US">
              <a:cs typeface="Times New Roman" panose="02020603050405020304" pitchFamily="18" charset="0"/>
            </a:endParaRPr>
          </a:p>
        </p:txBody>
      </p:sp>
    </p:spTree>
    <p:extLst>
      <p:ext uri="{BB962C8B-B14F-4D97-AF65-F5344CB8AC3E}">
        <p14:creationId xmlns:p14="http://schemas.microsoft.com/office/powerpoint/2010/main" val="3589812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z="4000">
                <a:cs typeface="Times New Roman" panose="02020603050405020304" pitchFamily="18" charset="0"/>
              </a:rPr>
              <a:t>PCA IN BUSINESS RESEARCH</a:t>
            </a:r>
            <a:endParaRPr lang="en-AU" altLang="en-US" sz="4000">
              <a:cs typeface="Times New Roman" panose="02020603050405020304" pitchFamily="18" charset="0"/>
            </a:endParaRPr>
          </a:p>
        </p:txBody>
      </p:sp>
      <p:sp>
        <p:nvSpPr>
          <p:cNvPr id="53251" name="Rectangle 3"/>
          <p:cNvSpPr>
            <a:spLocks noGrp="1" noChangeArrowheads="1"/>
          </p:cNvSpPr>
          <p:nvPr>
            <p:ph type="body" idx="1"/>
          </p:nvPr>
        </p:nvSpPr>
        <p:spPr>
          <a:xfrm>
            <a:off x="441434" y="2017714"/>
            <a:ext cx="10037654" cy="4219575"/>
          </a:xfrm>
        </p:spPr>
        <p:txBody>
          <a:bodyPr>
            <a:noAutofit/>
          </a:bodyPr>
          <a:lstStyle/>
          <a:p>
            <a:pPr marL="609600" indent="-609600" algn="just">
              <a:buNone/>
            </a:pPr>
            <a:r>
              <a:rPr lang="en-US" altLang="en-US" sz="3600" b="1" dirty="0">
                <a:cs typeface="Times New Roman" panose="02020603050405020304" pitchFamily="18" charset="0"/>
              </a:rPr>
              <a:t>       First</a:t>
            </a:r>
            <a:r>
              <a:rPr lang="en-US" altLang="en-US" sz="3600" dirty="0">
                <a:cs typeface="Times New Roman" panose="02020603050405020304" pitchFamily="18" charset="0"/>
              </a:rPr>
              <a:t>, it can be used to help decide how many underlying dimensions are important within a particular domain. For example, it can help provide an answer to questions such as:</a:t>
            </a:r>
          </a:p>
          <a:p>
            <a:pPr marL="609600" indent="-609600" algn="just">
              <a:buNone/>
            </a:pPr>
            <a:r>
              <a:rPr lang="en-US" altLang="en-US" sz="3600" dirty="0">
                <a:cs typeface="Times New Roman" panose="02020603050405020304" pitchFamily="18" charset="0"/>
              </a:rPr>
              <a:t> </a:t>
            </a:r>
          </a:p>
          <a:p>
            <a:pPr marL="609600" indent="-609600" algn="just">
              <a:buNone/>
            </a:pPr>
            <a:r>
              <a:rPr lang="en-US" altLang="en-US" sz="3600" dirty="0">
                <a:cs typeface="Times New Roman" panose="02020603050405020304" pitchFamily="18" charset="0"/>
              </a:rPr>
              <a:t>	</a:t>
            </a:r>
            <a:r>
              <a:rPr lang="en-US" altLang="en-US" sz="3600" i="1" dirty="0">
                <a:cs typeface="Times New Roman" panose="02020603050405020304" pitchFamily="18" charset="0"/>
              </a:rPr>
              <a:t>How many distinctly different aspects of CEO leadership exist?</a:t>
            </a:r>
          </a:p>
          <a:p>
            <a:pPr marL="609600" indent="-609600" algn="just">
              <a:buNone/>
            </a:pPr>
            <a:r>
              <a:rPr lang="en-US" altLang="en-US" sz="3600" dirty="0" smtClean="0">
                <a:cs typeface="Times New Roman" panose="02020603050405020304" pitchFamily="18" charset="0"/>
              </a:rPr>
              <a:t> </a:t>
            </a:r>
          </a:p>
        </p:txBody>
      </p:sp>
    </p:spTree>
    <p:extLst>
      <p:ext uri="{BB962C8B-B14F-4D97-AF65-F5344CB8AC3E}">
        <p14:creationId xmlns:p14="http://schemas.microsoft.com/office/powerpoint/2010/main" val="9763106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z="4000">
                <a:cs typeface="Times New Roman" panose="02020603050405020304" pitchFamily="18" charset="0"/>
              </a:rPr>
              <a:t>PCA IN BUSINESS RESEARCH</a:t>
            </a:r>
            <a:endParaRPr lang="en-AU" altLang="en-US" sz="4000">
              <a:cs typeface="Times New Roman" panose="02020603050405020304" pitchFamily="18" charset="0"/>
            </a:endParaRPr>
          </a:p>
        </p:txBody>
      </p:sp>
      <p:sp>
        <p:nvSpPr>
          <p:cNvPr id="54275" name="Rectangle 3"/>
          <p:cNvSpPr>
            <a:spLocks noGrp="1" noChangeArrowheads="1"/>
          </p:cNvSpPr>
          <p:nvPr>
            <p:ph type="body" idx="1"/>
          </p:nvPr>
        </p:nvSpPr>
        <p:spPr>
          <a:xfrm>
            <a:off x="220717" y="1376583"/>
            <a:ext cx="10342454" cy="4840287"/>
          </a:xfrm>
        </p:spPr>
        <p:txBody>
          <a:bodyPr>
            <a:normAutofit/>
          </a:bodyPr>
          <a:lstStyle/>
          <a:p>
            <a:pPr marL="609600" indent="-609600" algn="just">
              <a:buNone/>
            </a:pPr>
            <a:r>
              <a:rPr lang="en-US" altLang="en-US" b="1" dirty="0">
                <a:cs typeface="Times New Roman" panose="02020603050405020304" pitchFamily="18" charset="0"/>
              </a:rPr>
              <a:t>Second</a:t>
            </a:r>
            <a:r>
              <a:rPr lang="en-US" altLang="en-US" dirty="0">
                <a:cs typeface="Times New Roman" panose="02020603050405020304" pitchFamily="18" charset="0"/>
              </a:rPr>
              <a:t>, PCA can be used to reduce the length of a questionnaire. </a:t>
            </a:r>
          </a:p>
          <a:p>
            <a:pPr marL="609600" indent="-609600" algn="just">
              <a:buNone/>
            </a:pPr>
            <a:endParaRPr lang="en-AU" altLang="en-US" dirty="0">
              <a:latin typeface="Times" panose="02020603050405020304" pitchFamily="18" charset="0"/>
              <a:sym typeface="Wingdings" panose="05000000000000000000" pitchFamily="2" charset="2"/>
            </a:endParaRPr>
          </a:p>
          <a:p>
            <a:pPr marL="609600" indent="-609600" algn="just"/>
            <a:r>
              <a:rPr lang="en-US" altLang="en-US" dirty="0">
                <a:cs typeface="Times New Roman" panose="02020603050405020304" pitchFamily="18" charset="0"/>
              </a:rPr>
              <a:t>For example, if your pilot questionnaire was several hundred questions long and 40 items all loaded onto a single component, you would conclude that these 40 items are all actually measuring a single underlying property. </a:t>
            </a:r>
          </a:p>
          <a:p>
            <a:pPr marL="609600" indent="-609600" algn="just"/>
            <a:r>
              <a:rPr lang="en-US" altLang="en-US" dirty="0">
                <a:cs typeface="Times New Roman" panose="02020603050405020304" pitchFamily="18" charset="0"/>
              </a:rPr>
              <a:t>It would be logical to reduce this number of items and choose, in the future, to only include the few items (say 5) which loaded most strongly onto the underlying component.</a:t>
            </a:r>
          </a:p>
          <a:p>
            <a:pPr marL="609600" indent="-609600" algn="just">
              <a:buNone/>
            </a:pPr>
            <a:r>
              <a:rPr lang="en-US" altLang="en-US" dirty="0">
                <a:cs typeface="Times New Roman" panose="02020603050405020304" pitchFamily="18" charset="0"/>
              </a:rPr>
              <a:t> </a:t>
            </a:r>
          </a:p>
        </p:txBody>
      </p:sp>
    </p:spTree>
    <p:extLst>
      <p:ext uri="{BB962C8B-B14F-4D97-AF65-F5344CB8AC3E}">
        <p14:creationId xmlns:p14="http://schemas.microsoft.com/office/powerpoint/2010/main" val="41710617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981200" y="274638"/>
            <a:ext cx="8229600" cy="633412"/>
          </a:xfrm>
        </p:spPr>
        <p:txBody>
          <a:bodyPr/>
          <a:lstStyle/>
          <a:p>
            <a:pPr eaLnBrk="1" hangingPunct="1"/>
            <a:r>
              <a:rPr lang="en-GB" altLang="en-US" sz="3200" b="1"/>
              <a:t>PROBLEMS WITH NAMING FACTORS</a:t>
            </a:r>
          </a:p>
        </p:txBody>
      </p:sp>
      <p:sp>
        <p:nvSpPr>
          <p:cNvPr id="55299" name="Rectangle 3"/>
          <p:cNvSpPr>
            <a:spLocks noGrp="1" noChangeArrowheads="1"/>
          </p:cNvSpPr>
          <p:nvPr>
            <p:ph type="body" idx="1"/>
          </p:nvPr>
        </p:nvSpPr>
        <p:spPr>
          <a:xfrm>
            <a:off x="1703389" y="1268414"/>
            <a:ext cx="8713787" cy="5589587"/>
          </a:xfrm>
        </p:spPr>
        <p:txBody>
          <a:bodyPr/>
          <a:lstStyle/>
          <a:p>
            <a:pPr eaLnBrk="1" hangingPunct="1">
              <a:lnSpc>
                <a:spcPct val="80000"/>
              </a:lnSpc>
            </a:pPr>
            <a:r>
              <a:rPr lang="en-GB" altLang="en-US"/>
              <a:t>Naming Factors is subjective; a factor should bear a name that reflects the most important variables that load on it.</a:t>
            </a:r>
          </a:p>
          <a:p>
            <a:pPr eaLnBrk="1" hangingPunct="1">
              <a:lnSpc>
                <a:spcPct val="80000"/>
              </a:lnSpc>
            </a:pPr>
            <a:r>
              <a:rPr lang="en-GB" altLang="en-US"/>
              <a:t>The initial choice of tests or items govern the validity of the final outcome of the factor structure that emerges</a:t>
            </a:r>
          </a:p>
          <a:p>
            <a:pPr eaLnBrk="1" hangingPunct="1">
              <a:lnSpc>
                <a:spcPct val="80000"/>
              </a:lnSpc>
            </a:pPr>
            <a:r>
              <a:rPr lang="en-GB" altLang="en-US"/>
              <a:t>Alternative orthogonal and oblique solutions as well as rotational solutions may produce valid but different structures</a:t>
            </a:r>
          </a:p>
          <a:p>
            <a:pPr eaLnBrk="1" hangingPunct="1">
              <a:lnSpc>
                <a:spcPct val="80000"/>
              </a:lnSpc>
            </a:pPr>
            <a:r>
              <a:rPr lang="en-GB" altLang="en-US"/>
              <a:t>When reading a research article using factor analysis consider carefully whether the name the researcher gives to a factor really does capture the essence of the items, qualities or opinions that load on it </a:t>
            </a:r>
          </a:p>
        </p:txBody>
      </p:sp>
    </p:spTree>
    <p:extLst>
      <p:ext uri="{BB962C8B-B14F-4D97-AF65-F5344CB8AC3E}">
        <p14:creationId xmlns:p14="http://schemas.microsoft.com/office/powerpoint/2010/main" val="276360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4014" y="523402"/>
            <a:ext cx="10642289" cy="4338686"/>
          </a:xfrm>
          <a:prstGeom prst="rect">
            <a:avLst/>
          </a:prstGeom>
        </p:spPr>
      </p:pic>
      <p:sp>
        <p:nvSpPr>
          <p:cNvPr id="2" name="Title 1"/>
          <p:cNvSpPr>
            <a:spLocks noGrp="1"/>
          </p:cNvSpPr>
          <p:nvPr>
            <p:ph type="title"/>
          </p:nvPr>
        </p:nvSpPr>
        <p:spPr>
          <a:xfrm>
            <a:off x="838200" y="200533"/>
            <a:ext cx="10515600" cy="668147"/>
          </a:xfrm>
        </p:spPr>
        <p:txBody>
          <a:bodyPr>
            <a:normAutofit fontScale="90000"/>
          </a:bodyPr>
          <a:lstStyle/>
          <a:p>
            <a:pPr algn="ctr"/>
            <a:r>
              <a:rPr lang="en-US" b="1" dirty="0">
                <a:solidFill>
                  <a:srgbClr val="FF0000"/>
                </a:solidFill>
              </a:rPr>
              <a:t>Pictures of PCA: continued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89722" y="5126603"/>
                <a:ext cx="10975848" cy="1467802"/>
              </a:xfrm>
            </p:spPr>
            <p:txBody>
              <a:bodyPr/>
              <a:lstStyle/>
              <a:p>
                <a:r>
                  <a:rPr lang="en-US" dirty="0" smtClean="0"/>
                  <a:t>Plots of the first </a:t>
                </a:r>
                <a:r>
                  <a:rPr lang="en-US" dirty="0"/>
                  <a:t>principal component </a:t>
                </a:r>
                <a:r>
                  <a:rPr lang="en-US" dirty="0" smtClean="0"/>
                  <a:t>scores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𝑖𝑚</m:t>
                        </m:r>
                      </m:sub>
                    </m:sSub>
                  </m:oMath>
                </a14:m>
                <a:r>
                  <a:rPr lang="en-US" dirty="0" smtClean="0"/>
                  <a:t> versus </a:t>
                </a:r>
                <a:r>
                  <a:rPr lang="en-US" dirty="0"/>
                  <a:t>pop </a:t>
                </a:r>
                <a:r>
                  <a:rPr lang="en-US" dirty="0" smtClean="0"/>
                  <a:t>and ad.</a:t>
                </a:r>
              </a:p>
              <a:p>
                <a:r>
                  <a:rPr lang="en-US" dirty="0" smtClean="0"/>
                  <a:t> </a:t>
                </a:r>
                <a:r>
                  <a:rPr lang="en-US" dirty="0"/>
                  <a:t>The relationships are strong.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89722" y="5126603"/>
                <a:ext cx="10975848" cy="1467802"/>
              </a:xfrm>
              <a:blipFill rotWithShape="0">
                <a:blip r:embed="rId3"/>
                <a:stretch>
                  <a:fillRect l="-1000" t="-7054"/>
                </a:stretch>
              </a:blipFill>
            </p:spPr>
            <p:txBody>
              <a:bodyPr/>
              <a:lstStyle/>
              <a:p>
                <a:r>
                  <a:rPr lang="en-US">
                    <a:noFill/>
                  </a:rPr>
                  <a:t> </a:t>
                </a:r>
              </a:p>
            </p:txBody>
          </p:sp>
        </mc:Fallback>
      </mc:AlternateContent>
    </p:spTree>
    <p:extLst>
      <p:ext uri="{BB962C8B-B14F-4D97-AF65-F5344CB8AC3E}">
        <p14:creationId xmlns:p14="http://schemas.microsoft.com/office/powerpoint/2010/main" val="3083409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93"/>
            <a:ext cx="10515600" cy="384683"/>
          </a:xfrm>
        </p:spPr>
        <p:txBody>
          <a:bodyPr>
            <a:normAutofit fontScale="90000"/>
          </a:bodyPr>
          <a:lstStyle/>
          <a:p>
            <a:pPr algn="ctr"/>
            <a:r>
              <a:rPr lang="en-US" b="1" dirty="0">
                <a:solidFill>
                  <a:srgbClr val="FF0000"/>
                </a:solidFill>
              </a:rPr>
              <a:t>Pictures of PCA: continued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745735"/>
                <a:ext cx="10515600" cy="1431227"/>
              </a:xfrm>
            </p:spPr>
            <p:txBody>
              <a:bodyPr>
                <a:normAutofit/>
              </a:bodyPr>
              <a:lstStyle/>
              <a:p>
                <a:r>
                  <a:rPr lang="en-US" dirty="0" smtClean="0"/>
                  <a:t>Plots of the second principal component scores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r>
                          <a:rPr lang="en-US" b="0" i="1" smtClean="0">
                            <a:latin typeface="Cambria Math" panose="02040503050406030204" pitchFamily="18" charset="0"/>
                          </a:rPr>
                          <m:t>2</m:t>
                        </m:r>
                      </m:sub>
                    </m:sSub>
                  </m:oMath>
                </a14:m>
                <a:r>
                  <a:rPr lang="en-US" dirty="0" smtClean="0"/>
                  <a:t>versus pop and ad.</a:t>
                </a:r>
              </a:p>
              <a:p>
                <a:r>
                  <a:rPr lang="en-US" dirty="0" smtClean="0"/>
                  <a:t>The </a:t>
                </a:r>
                <a:r>
                  <a:rPr lang="en-US" dirty="0"/>
                  <a:t>relationships are weak.</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745735"/>
                <a:ext cx="10515600" cy="1431227"/>
              </a:xfrm>
              <a:blipFill rotWithShape="0">
                <a:blip r:embed="rId2"/>
                <a:stretch>
                  <a:fillRect l="-1043" t="-6809" r="-87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66591" y="518365"/>
            <a:ext cx="9666713" cy="3482929"/>
          </a:xfrm>
          <a:prstGeom prst="rect">
            <a:avLst/>
          </a:prstGeom>
        </p:spPr>
      </p:pic>
    </p:spTree>
    <p:extLst>
      <p:ext uri="{BB962C8B-B14F-4D97-AF65-F5344CB8AC3E}">
        <p14:creationId xmlns:p14="http://schemas.microsoft.com/office/powerpoint/2010/main" val="2968970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28" y="237109"/>
            <a:ext cx="11015472" cy="238379"/>
          </a:xfrm>
        </p:spPr>
        <p:txBody>
          <a:bodyPr>
            <a:normAutofit fontScale="90000"/>
          </a:bodyPr>
          <a:lstStyle/>
          <a:p>
            <a:pPr algn="ctr"/>
            <a:r>
              <a:rPr lang="en-US" b="1" dirty="0">
                <a:solidFill>
                  <a:srgbClr val="FF0000"/>
                </a:solidFill>
              </a:rPr>
              <a:t>Application to Principal Components Regression</a:t>
            </a:r>
          </a:p>
        </p:txBody>
      </p:sp>
      <p:sp>
        <p:nvSpPr>
          <p:cNvPr id="3" name="Content Placeholder 2"/>
          <p:cNvSpPr>
            <a:spLocks noGrp="1"/>
          </p:cNvSpPr>
          <p:nvPr>
            <p:ph idx="1"/>
          </p:nvPr>
        </p:nvSpPr>
        <p:spPr>
          <a:xfrm>
            <a:off x="838200" y="4480559"/>
            <a:ext cx="10515600" cy="1696403"/>
          </a:xfrm>
        </p:spPr>
        <p:txBody>
          <a:bodyPr>
            <a:normAutofit/>
          </a:bodyPr>
          <a:lstStyle/>
          <a:p>
            <a:r>
              <a:rPr lang="en-US" dirty="0"/>
              <a:t>PCR was applied to two simulated data sets. The black, green,</a:t>
            </a:r>
          </a:p>
          <a:p>
            <a:r>
              <a:rPr lang="en-US" dirty="0"/>
              <a:t>and purple lines correspond to squared bias, variance, and test</a:t>
            </a:r>
          </a:p>
          <a:p>
            <a:r>
              <a:rPr lang="en-US" dirty="0"/>
              <a:t>mean squared error, respectively. </a:t>
            </a:r>
          </a:p>
        </p:txBody>
      </p:sp>
      <p:pic>
        <p:nvPicPr>
          <p:cNvPr id="4" name="Picture 3"/>
          <p:cNvPicPr>
            <a:picLocks noChangeAspect="1"/>
          </p:cNvPicPr>
          <p:nvPr/>
        </p:nvPicPr>
        <p:blipFill>
          <a:blip r:embed="rId2"/>
          <a:stretch>
            <a:fillRect/>
          </a:stretch>
        </p:blipFill>
        <p:spPr>
          <a:xfrm>
            <a:off x="1497029" y="658369"/>
            <a:ext cx="9542766" cy="3723946"/>
          </a:xfrm>
          <a:prstGeom prst="rect">
            <a:avLst/>
          </a:prstGeom>
        </p:spPr>
      </p:pic>
    </p:spTree>
    <p:extLst>
      <p:ext uri="{BB962C8B-B14F-4D97-AF65-F5344CB8AC3E}">
        <p14:creationId xmlns:p14="http://schemas.microsoft.com/office/powerpoint/2010/main" val="2041965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TotalTime>
  <Words>4218</Words>
  <Application>Microsoft Office PowerPoint</Application>
  <PresentationFormat>Widescreen</PresentationFormat>
  <Paragraphs>590</Paragraphs>
  <Slides>68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68</vt:i4>
      </vt:variant>
    </vt:vector>
  </HeadingPairs>
  <TitlesOfParts>
    <vt:vector size="79" baseType="lpstr">
      <vt:lpstr>Arial</vt:lpstr>
      <vt:lpstr>Calibri</vt:lpstr>
      <vt:lpstr>Calibri Light</vt:lpstr>
      <vt:lpstr>Cambria Math</vt:lpstr>
      <vt:lpstr>Times</vt:lpstr>
      <vt:lpstr>Times New Roman</vt:lpstr>
      <vt:lpstr>Wingdings</vt:lpstr>
      <vt:lpstr>Office Theme</vt:lpstr>
      <vt:lpstr>Picture</vt:lpstr>
      <vt:lpstr>Document</vt:lpstr>
      <vt:lpstr>Bitmap Image</vt:lpstr>
      <vt:lpstr>Dimension Reduction Methods  </vt:lpstr>
      <vt:lpstr>Dimension Reduction Methods: details</vt:lpstr>
      <vt:lpstr>PowerPoint Presentation</vt:lpstr>
      <vt:lpstr>Principal Components Regression</vt:lpstr>
      <vt:lpstr>Pictures of PCA</vt:lpstr>
      <vt:lpstr>Pictures of PCA: continued</vt:lpstr>
      <vt:lpstr>Pictures of PCA: continued</vt:lpstr>
      <vt:lpstr>Pictures of PCA: continued</vt:lpstr>
      <vt:lpstr>Application to Principal Components Regression</vt:lpstr>
      <vt:lpstr>Choosing the number of directions M</vt:lpstr>
      <vt:lpstr>Partial Least Squares</vt:lpstr>
      <vt:lpstr>Partial Least Squares: continued</vt:lpstr>
      <vt:lpstr>Details of Partial Least Squares</vt:lpstr>
      <vt:lpstr>Summary</vt:lpstr>
      <vt:lpstr>PowerPoint Presentation</vt:lpstr>
      <vt:lpstr>PURPOSE OF FACTOR ANALYSIS </vt:lpstr>
      <vt:lpstr>EXAMPLES OF CONDENSING VARIABLES TO A SMALLER NUMBER OF FACTORS</vt:lpstr>
      <vt:lpstr>FACTORS</vt:lpstr>
      <vt:lpstr>THEORETICAL INTRODUCTION</vt:lpstr>
      <vt:lpstr> CHARLES SPEARMAN AND LATENT MENTAL ABILITIES</vt:lpstr>
      <vt:lpstr> CHARLES SPEARMAN AND LATENT MENTAL ABILITIES</vt:lpstr>
      <vt:lpstr> CHARLES SPEARMAN AND LATENT MENTAL ABILITIES</vt:lpstr>
      <vt:lpstr>PERSONALITY FACTORS</vt:lpstr>
      <vt:lpstr>PowerPoint Presentation</vt:lpstr>
      <vt:lpstr>EXAMPLE OF CORRELATION MATRIX REVEALING UNDERLYING FACTORS</vt:lpstr>
      <vt:lpstr>INTERPRETATION OF THE CORRELATION MATRIX</vt:lpstr>
      <vt:lpstr>SELECTING THE FACTORS</vt:lpstr>
      <vt:lpstr>EXAMPLE OF SCREE PLOT :  2 OR 3 FACTORS?</vt:lpstr>
      <vt:lpstr>AN EXAMPLE</vt:lpstr>
      <vt:lpstr>AN EXAMPLE</vt:lpstr>
      <vt:lpstr>PCA – An example</vt:lpstr>
      <vt:lpstr>AN EXAMPLE</vt:lpstr>
      <vt:lpstr>PRINCIPAL COMPONENT ANALYSIS (PCA)</vt:lpstr>
      <vt:lpstr>ASSUMPTIONS FOR PERFORMING A PCA </vt:lpstr>
      <vt:lpstr>PCA</vt:lpstr>
      <vt:lpstr>IS THE DATA SUITABLE FOR A FACTOR ANALYSIS?</vt:lpstr>
      <vt:lpstr>IS IT WORTHWHILE CONDUCTING A FACTOR ANALYSIS?</vt:lpstr>
      <vt:lpstr>IS IT WORTHWHILE CONDUCTING A FACTOR ANALYSIS?</vt:lpstr>
      <vt:lpstr>IS IT WORTHWHILE CONDUCTING A FACTOR ANALYSIS?</vt:lpstr>
      <vt:lpstr>SELECTING FACTORS</vt:lpstr>
      <vt:lpstr> EIGENVALUES</vt:lpstr>
      <vt:lpstr> EIGENVALUES AND FACTORS</vt:lpstr>
      <vt:lpstr>THE UNROTATED SOLUTION</vt:lpstr>
      <vt:lpstr> The Unrotated Component Matrix </vt:lpstr>
      <vt:lpstr>ROTATION</vt:lpstr>
      <vt:lpstr>THE ROTATED COMPONENT MATRIX</vt:lpstr>
      <vt:lpstr>TYPES OF ROTATION</vt:lpstr>
      <vt:lpstr>ORIGINAL FACTOR STRUCTURE</vt:lpstr>
      <vt:lpstr>VARIMAX ROTATED FACTORS – BETTER FIT</vt:lpstr>
      <vt:lpstr> VARIANCE EXPLAINED</vt:lpstr>
      <vt:lpstr>THE SCREE PLOT</vt:lpstr>
      <vt:lpstr>THE SCREE PLOT</vt:lpstr>
      <vt:lpstr>THE SCREE PLOT</vt:lpstr>
      <vt:lpstr>INTERPRETING COMPONENTS</vt:lpstr>
      <vt:lpstr> WHAT DO THE FACTORS MEAN? </vt:lpstr>
      <vt:lpstr>INTERPRETATION</vt:lpstr>
      <vt:lpstr> INTERPRETATION </vt:lpstr>
      <vt:lpstr> INTERPRETATION</vt:lpstr>
      <vt:lpstr>INTERPRETATION </vt:lpstr>
      <vt:lpstr>INTERPRETATION</vt:lpstr>
      <vt:lpstr>INTERPRETATION</vt:lpstr>
      <vt:lpstr>INTERPRETATION</vt:lpstr>
      <vt:lpstr>FACTOR SCORES</vt:lpstr>
      <vt:lpstr>FACTOR SCORES</vt:lpstr>
      <vt:lpstr>FACTOR SCORES</vt:lpstr>
      <vt:lpstr>PCA IN BUSINESS RESEARCH</vt:lpstr>
      <vt:lpstr>PCA IN BUSINESS RESEARCH</vt:lpstr>
      <vt:lpstr>PROBLEMS WITH NAMING FACTORS</vt:lpstr>
    </vt:vector>
  </TitlesOfParts>
  <Company>Worcester Polytechnic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 Reduction Methods</dc:title>
  <dc:creator>Fatemeh Emdad</dc:creator>
  <cp:lastModifiedBy>Fatemeh Emdad</cp:lastModifiedBy>
  <cp:revision>41</cp:revision>
  <dcterms:created xsi:type="dcterms:W3CDTF">2015-10-23T22:07:05Z</dcterms:created>
  <dcterms:modified xsi:type="dcterms:W3CDTF">2016-10-11T19:52:32Z</dcterms:modified>
</cp:coreProperties>
</file>