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7" d="100"/>
          <a:sy n="227" d="100"/>
        </p:scale>
        <p:origin x="-1584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850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Advanced Analytics on Hadoop</a:t>
            </a:r>
          </a:p>
          <a:p>
            <a:r>
              <a:rPr lang="en-US" sz="4300" b="1" dirty="0" smtClean="0">
                <a:solidFill>
                  <a:srgbClr val="800000"/>
                </a:solidFill>
              </a:rPr>
              <a:t>(Part 1)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Blocks vs.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03" y="1909497"/>
            <a:ext cx="7345363" cy="39319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HDFS Block </a:t>
            </a:r>
          </a:p>
          <a:p>
            <a:pPr lvl="1"/>
            <a:r>
              <a:rPr lang="en-US" dirty="0" smtClean="0"/>
              <a:t>Physical entity (Default = 64MBs)</a:t>
            </a:r>
          </a:p>
          <a:p>
            <a:pPr lvl="1"/>
            <a:r>
              <a:rPr lang="en-US" dirty="0" smtClean="0"/>
              <a:t>Unit of reading/writing from HDFS</a:t>
            </a:r>
          </a:p>
          <a:p>
            <a:pPr lvl="1"/>
            <a:r>
              <a:rPr lang="en-US" dirty="0" smtClean="0"/>
              <a:t>Has no notion of semantics or record boundaries 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Split </a:t>
            </a:r>
          </a:p>
          <a:p>
            <a:pPr lvl="1"/>
            <a:r>
              <a:rPr lang="en-US" dirty="0" smtClean="0"/>
              <a:t>Logical entity defined by (Start position, End position)</a:t>
            </a:r>
          </a:p>
          <a:p>
            <a:pPr lvl="1"/>
            <a:r>
              <a:rPr lang="en-US" dirty="0" smtClean="0"/>
              <a:t>Created by the </a:t>
            </a:r>
            <a:r>
              <a:rPr lang="en-US" dirty="0" err="1" smtClean="0"/>
              <a:t>InputFormat</a:t>
            </a:r>
            <a:endParaRPr lang="en-US" dirty="0" smtClean="0"/>
          </a:p>
          <a:p>
            <a:pPr lvl="1"/>
            <a:r>
              <a:rPr lang="en-US" dirty="0" smtClean="0"/>
              <a:t>The unit assigned to one mapper</a:t>
            </a:r>
          </a:p>
          <a:p>
            <a:pPr lvl="1"/>
            <a:r>
              <a:rPr lang="en-US" dirty="0" smtClean="0"/>
              <a:t>By default: One block is one split</a:t>
            </a:r>
          </a:p>
          <a:p>
            <a:pPr lvl="1"/>
            <a:r>
              <a:rPr lang="en-US" dirty="0" err="1" smtClean="0"/>
              <a:t>InputFormat</a:t>
            </a:r>
            <a:r>
              <a:rPr lang="en-US" dirty="0" smtClean="0"/>
              <a:t> may combine multiple blocks to 1 split</a:t>
            </a:r>
          </a:p>
          <a:p>
            <a:pPr lvl="1"/>
            <a:r>
              <a:rPr lang="en-US" dirty="0" err="1"/>
              <a:t>InputFormat</a:t>
            </a:r>
            <a:r>
              <a:rPr lang="en-US" dirty="0"/>
              <a:t> may </a:t>
            </a:r>
            <a:r>
              <a:rPr lang="en-US" dirty="0" smtClean="0"/>
              <a:t>divide one block </a:t>
            </a:r>
            <a:r>
              <a:rPr lang="en-US" dirty="0"/>
              <a:t>to </a:t>
            </a:r>
            <a:r>
              <a:rPr lang="en-US" dirty="0" smtClean="0"/>
              <a:t>many </a:t>
            </a:r>
            <a:r>
              <a:rPr lang="en-US" dirty="0"/>
              <a:t>split</a:t>
            </a:r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5" y="244158"/>
            <a:ext cx="8469700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Back to the Map-Only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5" y="1760516"/>
            <a:ext cx="4364654" cy="2919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1200" y="1886679"/>
            <a:ext cx="3171035" cy="2318583"/>
          </a:xfrm>
          <a:prstGeom prst="rect">
            <a:avLst/>
          </a:prstGeom>
          <a:solidFill>
            <a:srgbClr val="F9FFB9"/>
          </a:solidFill>
          <a:ln>
            <a:solidFill>
              <a:srgbClr val="F9FFB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 is stored row-oriented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00FF"/>
                </a:solidFill>
              </a:rPr>
              <a:t>Assume:</a:t>
            </a:r>
          </a:p>
          <a:p>
            <a:r>
              <a:rPr lang="en-US" sz="1400" dirty="0" smtClean="0"/>
              <a:t>n = 10</a:t>
            </a:r>
            <a:r>
              <a:rPr lang="en-US" sz="1400" baseline="30000" dirty="0" smtClean="0"/>
              <a:t>9 </a:t>
            </a:r>
            <a:r>
              <a:rPr lang="en-US" sz="1400" dirty="0" smtClean="0"/>
              <a:t> (one billion rows and columns)</a:t>
            </a:r>
          </a:p>
          <a:p>
            <a:endParaRPr lang="en-US" sz="1400" dirty="0" smtClean="0"/>
          </a:p>
          <a:p>
            <a:r>
              <a:rPr lang="en-US" sz="1400" dirty="0" smtClean="0"/>
              <a:t>A row 2MBs  </a:t>
            </a:r>
            <a:r>
              <a:rPr lang="en-US" sz="1400" dirty="0" smtClean="0">
                <a:sym typeface="Wingdings"/>
              </a:rPr>
              <a:t> Block will be 32 rows</a:t>
            </a:r>
          </a:p>
          <a:p>
            <a:endParaRPr lang="en-US" sz="1400" dirty="0">
              <a:sym typeface="Wingdings"/>
            </a:endParaRPr>
          </a:p>
          <a:p>
            <a:r>
              <a:rPr lang="en-US" sz="1400" dirty="0" smtClean="0">
                <a:sym typeface="Wingdings"/>
              </a:rPr>
              <a:t>If Block = Split Then</a:t>
            </a:r>
          </a:p>
          <a:p>
            <a:r>
              <a:rPr lang="en-US" sz="1400" dirty="0">
                <a:sym typeface="Wingdings"/>
              </a:rPr>
              <a:t>	</a:t>
            </a:r>
            <a:r>
              <a:rPr lang="en-US" sz="1400" dirty="0" smtClean="0">
                <a:sym typeface="Wingdings"/>
              </a:rPr>
              <a:t># mappers = 10</a:t>
            </a:r>
            <a:r>
              <a:rPr lang="en-US" sz="1400" baseline="30000" dirty="0" smtClean="0">
                <a:sym typeface="Wingdings"/>
              </a:rPr>
              <a:t>9</a:t>
            </a:r>
            <a:r>
              <a:rPr lang="en-US" sz="1400" dirty="0" smtClean="0">
                <a:sym typeface="Wingdings"/>
              </a:rPr>
              <a:t>/32 = 30M+</a:t>
            </a:r>
            <a:endParaRPr lang="en-US" sz="1400" dirty="0" smtClean="0"/>
          </a:p>
          <a:p>
            <a:endParaRPr lang="en-US" sz="1400" baseline="30000" dirty="0"/>
          </a:p>
          <a:p>
            <a:endParaRPr lang="en-US" sz="1400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563486" y="5004458"/>
            <a:ext cx="5968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avoid many mappers, each is doing little work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/>
              </a:rPr>
              <a:t> Split = 100 or 1000 blocks</a:t>
            </a:r>
          </a:p>
          <a:p>
            <a:endParaRPr lang="en-US" dirty="0">
              <a:sym typeface="Wingdings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Another way: Make the block size of M large, e.g., 1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95" y="244158"/>
            <a:ext cx="8469700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to the Map-Reduce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139003"/>
            <a:ext cx="3234264" cy="1600438"/>
          </a:xfrm>
          <a:prstGeom prst="rect">
            <a:avLst/>
          </a:prstGeom>
          <a:solidFill>
            <a:srgbClr val="F9FFB9"/>
          </a:solidFill>
          <a:ln>
            <a:solidFill>
              <a:srgbClr val="F9FFB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 is stored </a:t>
            </a:r>
            <a:r>
              <a:rPr lang="en-US" sz="1400" dirty="0" smtClean="0"/>
              <a:t>column-</a:t>
            </a:r>
            <a:r>
              <a:rPr lang="en-US" sz="1400" dirty="0"/>
              <a:t>oriented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00FF"/>
                </a:solidFill>
              </a:rPr>
              <a:t>Assume:</a:t>
            </a:r>
          </a:p>
          <a:p>
            <a:r>
              <a:rPr lang="en-US" sz="1400" dirty="0"/>
              <a:t>n = 10</a:t>
            </a:r>
            <a:r>
              <a:rPr lang="en-US" sz="1400" baseline="30000" dirty="0"/>
              <a:t>9 </a:t>
            </a:r>
            <a:r>
              <a:rPr lang="en-US" sz="1400" dirty="0"/>
              <a:t> (one billion rows and columns)</a:t>
            </a:r>
          </a:p>
          <a:p>
            <a:endParaRPr lang="en-US" sz="1400" dirty="0" smtClean="0"/>
          </a:p>
          <a:p>
            <a:r>
              <a:rPr lang="en-US" sz="1400" dirty="0" smtClean="0"/>
              <a:t>Each column is stored as a file</a:t>
            </a:r>
          </a:p>
          <a:p>
            <a:r>
              <a:rPr lang="en-US" sz="1400" dirty="0"/>
              <a:t> 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486" y="4701667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Default Behavior: </a:t>
            </a:r>
            <a:r>
              <a:rPr lang="en-US" dirty="0" smtClean="0"/>
              <a:t>Each block in each file is one split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May consider each file as one split (now each mapper processes  1 column)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May consider multiple files as one split.</a:t>
            </a:r>
            <a:endParaRPr lang="en-US" dirty="0"/>
          </a:p>
        </p:txBody>
      </p:sp>
      <p:pic>
        <p:nvPicPr>
          <p:cNvPr id="8" name="Picture 7" descr="Screen Shot 2015-07-21 at 4.2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6" y="1899156"/>
            <a:ext cx="2953207" cy="24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876522"/>
            <a:ext cx="7345362" cy="1339850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55" y="1722966"/>
            <a:ext cx="6174124" cy="176780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0476" y="4264121"/>
            <a:ext cx="3810434" cy="12853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 smtClean="0"/>
              <a:t>T</a:t>
            </a:r>
            <a:r>
              <a:rPr lang="en-US" sz="1800" baseline="-25000" dirty="0" err="1" smtClean="0"/>
              <a:t>ik</a:t>
            </a:r>
            <a:r>
              <a:rPr lang="en-US" sz="1800" baseline="-25000" dirty="0" smtClean="0"/>
              <a:t>    </a:t>
            </a:r>
            <a:r>
              <a:rPr lang="en-US" sz="1800" dirty="0" smtClean="0"/>
              <a:t>=  row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 x  column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k</a:t>
            </a:r>
            <a:endParaRPr lang="en-US" sz="1800" baseline="-25000" dirty="0" smtClean="0"/>
          </a:p>
          <a:p>
            <a:pPr marL="0" indent="0">
              <a:buNone/>
            </a:pPr>
            <a:r>
              <a:rPr lang="en-US" sz="1800" dirty="0" smtClean="0"/>
              <a:t>           = </a:t>
            </a:r>
            <a:r>
              <a:rPr lang="en-US" sz="1800" dirty="0" err="1" smtClean="0"/>
              <a:t>Σ</a:t>
            </a:r>
            <a:r>
              <a:rPr lang="en-US" sz="1800" dirty="0" smtClean="0"/>
              <a:t> (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ij</a:t>
            </a:r>
            <a:r>
              <a:rPr lang="en-US" sz="1800" dirty="0" smtClean="0"/>
              <a:t> x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jk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034425" y="2855576"/>
            <a:ext cx="215515" cy="184727"/>
          </a:xfrm>
          <a:prstGeom prst="rect">
            <a:avLst/>
          </a:prstGeom>
          <a:noFill/>
          <a:ln w="317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6" idx="0"/>
          </p:cNvCxnSpPr>
          <p:nvPr/>
        </p:nvCxnSpPr>
        <p:spPr>
          <a:xfrm rot="10800000" flipV="1">
            <a:off x="4675693" y="2986423"/>
            <a:ext cx="1474186" cy="1277697"/>
          </a:xfrm>
          <a:prstGeom prst="curved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62604" y="5010727"/>
            <a:ext cx="41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j=1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2633" y="4641364"/>
            <a:ext cx="2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05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M &amp;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71904"/>
            <a:ext cx="7345363" cy="4208702"/>
          </a:xfrm>
        </p:spPr>
        <p:txBody>
          <a:bodyPr>
            <a:normAutofit/>
          </a:bodyPr>
          <a:lstStyle/>
          <a:p>
            <a:r>
              <a:rPr lang="en-US" dirty="0" smtClean="0"/>
              <a:t>Assume matrix M is stored as file of records</a:t>
            </a:r>
          </a:p>
          <a:p>
            <a:pPr marL="350838" lvl="1" indent="0">
              <a:buNone/>
            </a:pPr>
            <a:r>
              <a:rPr lang="en-US" dirty="0" smtClean="0"/>
              <a:t>                           </a:t>
            </a:r>
          </a:p>
          <a:p>
            <a:pPr marL="350838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(</a:t>
            </a:r>
            <a:r>
              <a:rPr lang="en-US" dirty="0" err="1" smtClean="0"/>
              <a:t>i</a:t>
            </a:r>
            <a:r>
              <a:rPr lang="en-US" dirty="0" smtClean="0"/>
              <a:t>,  j,  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</a:p>
          <a:p>
            <a:pPr marL="350838" lvl="1" indent="0">
              <a:buNone/>
            </a:pPr>
            <a:endParaRPr lang="en-US" dirty="0"/>
          </a:p>
          <a:p>
            <a:pPr marL="350838" lvl="1" indent="0">
              <a:buNone/>
            </a:pPr>
            <a:endParaRPr lang="en-US" dirty="0" smtClean="0"/>
          </a:p>
          <a:p>
            <a:r>
              <a:rPr lang="en-US" dirty="0"/>
              <a:t>Assume matrix </a:t>
            </a:r>
            <a:r>
              <a:rPr lang="en-US" dirty="0" smtClean="0"/>
              <a:t>N </a:t>
            </a:r>
            <a:r>
              <a:rPr lang="en-US" dirty="0"/>
              <a:t>is stored as file of </a:t>
            </a:r>
            <a:r>
              <a:rPr lang="en-US" dirty="0" smtClean="0"/>
              <a:t>records</a:t>
            </a:r>
          </a:p>
          <a:p>
            <a:endParaRPr lang="en-US" dirty="0"/>
          </a:p>
          <a:p>
            <a:pPr marL="350838" lvl="1" indent="0">
              <a:buNone/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j</a:t>
            </a:r>
            <a:r>
              <a:rPr lang="en-US" dirty="0" smtClean="0"/>
              <a:t>,  k,  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jk</a:t>
            </a:r>
            <a:r>
              <a:rPr lang="en-US" dirty="0" smtClean="0"/>
              <a:t>)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                           </a:t>
            </a:r>
          </a:p>
          <a:p>
            <a:pPr marL="350838" lvl="1" indent="0">
              <a:buNone/>
            </a:pPr>
            <a:endParaRPr lang="en-US" dirty="0"/>
          </a:p>
          <a:p>
            <a:pPr marL="3508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55636" y="2763212"/>
            <a:ext cx="746606" cy="400243"/>
          </a:xfrm>
          <a:prstGeom prst="ellipse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439939" y="2601576"/>
            <a:ext cx="625035" cy="220250"/>
          </a:xfrm>
          <a:prstGeom prst="straightConnector1">
            <a:avLst/>
          </a:prstGeom>
          <a:ln w="952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2303" y="2393758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Coordinates of a cell</a:t>
            </a:r>
            <a:endParaRPr lang="en-US" sz="1200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94727" y="2640061"/>
            <a:ext cx="484910" cy="181765"/>
          </a:xfrm>
          <a:prstGeom prst="straightConnector1">
            <a:avLst/>
          </a:prstGeom>
          <a:ln w="9525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6339" y="2393758"/>
            <a:ext cx="929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00"/>
                </a:solidFill>
              </a:rPr>
              <a:t>Cell’s value</a:t>
            </a:r>
            <a:endParaRPr lang="en-US" sz="1200" dirty="0">
              <a:solidFill>
                <a:srgbClr val="8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70848" y="3063394"/>
            <a:ext cx="531092" cy="284788"/>
          </a:xfrm>
          <a:prstGeom prst="straightConnector1">
            <a:avLst/>
          </a:prstGeom>
          <a:ln w="9525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02061" y="3063394"/>
            <a:ext cx="86246" cy="437188"/>
          </a:xfrm>
          <a:prstGeom prst="straightConnector1">
            <a:avLst/>
          </a:prstGeom>
          <a:ln w="9525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0193" y="3147938"/>
            <a:ext cx="54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1…x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8317" y="3346418"/>
            <a:ext cx="54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1…y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429380" y="5571067"/>
            <a:ext cx="86246" cy="437188"/>
          </a:xfrm>
          <a:prstGeom prst="straightConnector1">
            <a:avLst/>
          </a:prstGeom>
          <a:ln w="9525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5636" y="5854091"/>
            <a:ext cx="54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1…y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28083" y="5571067"/>
            <a:ext cx="166644" cy="437188"/>
          </a:xfrm>
          <a:prstGeom prst="straightConnector1">
            <a:avLst/>
          </a:prstGeom>
          <a:ln w="9525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28083" y="5926717"/>
            <a:ext cx="54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1…z</a:t>
            </a:r>
            <a:endParaRPr lang="en-US" sz="1400" dirty="0">
              <a:solidFill>
                <a:srgbClr val="0000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62" y="2393758"/>
            <a:ext cx="3594484" cy="17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Map-Reduce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48" y="1893455"/>
            <a:ext cx="7606627" cy="4172066"/>
          </a:xfrm>
        </p:spPr>
        <p:txBody>
          <a:bodyPr/>
          <a:lstStyle/>
          <a:p>
            <a:r>
              <a:rPr lang="en-US" b="1" dirty="0" smtClean="0"/>
              <a:t>Join M &amp; N  (1</a:t>
            </a:r>
            <a:r>
              <a:rPr lang="en-US" b="1" baseline="30000" dirty="0" smtClean="0"/>
              <a:t>st</a:t>
            </a:r>
            <a:r>
              <a:rPr lang="en-US" b="1" dirty="0" smtClean="0"/>
              <a:t> job)</a:t>
            </a:r>
          </a:p>
          <a:p>
            <a:pPr lvl="1"/>
            <a:r>
              <a:rPr lang="en-US" dirty="0" smtClean="0"/>
              <a:t>Values in column </a:t>
            </a:r>
            <a:r>
              <a:rPr lang="en-US" i="1" dirty="0" smtClean="0"/>
              <a:t>j </a:t>
            </a:r>
            <a:r>
              <a:rPr lang="en-US" dirty="0" smtClean="0"/>
              <a:t>in M </a:t>
            </a:r>
            <a:r>
              <a:rPr lang="en-US" dirty="0" smtClean="0">
                <a:sym typeface="Wingdings"/>
              </a:rPr>
              <a:t> Values in row </a:t>
            </a:r>
            <a:r>
              <a:rPr lang="en-US" i="1" dirty="0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in N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olidFill>
                  <a:srgbClr val="800000"/>
                </a:solidFill>
                <a:sym typeface="Wingdings"/>
              </a:rPr>
              <a:t>Map Function</a:t>
            </a:r>
          </a:p>
          <a:p>
            <a:pPr lvl="1"/>
            <a:r>
              <a:rPr lang="en-US" sz="2000" b="1" dirty="0" smtClean="0"/>
              <a:t>From M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, j, </a:t>
            </a:r>
            <a:r>
              <a:rPr lang="en-US" sz="2000" b="1" dirty="0" err="1" smtClean="0"/>
              <a:t>M</a:t>
            </a:r>
            <a:r>
              <a:rPr lang="en-US" sz="2000" b="1" baseline="-25000" dirty="0" err="1" smtClean="0"/>
              <a:t>ij</a:t>
            </a:r>
            <a:r>
              <a:rPr lang="en-US" sz="2000" b="1" dirty="0" smtClean="0"/>
              <a:t>)</a:t>
            </a:r>
          </a:p>
          <a:p>
            <a:pPr lvl="2"/>
            <a:r>
              <a:rPr lang="en-US" sz="1800" dirty="0" smtClean="0"/>
              <a:t>Key: j       value: (</a:t>
            </a:r>
            <a:r>
              <a:rPr lang="en-US" sz="1800" dirty="0" err="1" smtClean="0"/>
              <a:t>FlagM</a:t>
            </a:r>
            <a:r>
              <a:rPr lang="en-US" sz="1800" dirty="0" smtClean="0"/>
              <a:t>, </a:t>
            </a:r>
            <a:r>
              <a:rPr lang="en-US" sz="1800" dirty="0" err="1" smtClean="0"/>
              <a:t>i</a:t>
            </a:r>
            <a:r>
              <a:rPr lang="en-US" sz="1800" dirty="0" smtClean="0"/>
              <a:t>,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ij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b="1" dirty="0" smtClean="0"/>
              <a:t>From N  (j, k, </a:t>
            </a:r>
            <a:r>
              <a:rPr lang="en-US" sz="2000" b="1" dirty="0" err="1" smtClean="0"/>
              <a:t>N</a:t>
            </a:r>
            <a:r>
              <a:rPr lang="en-US" sz="2000" b="1" baseline="-25000" dirty="0" err="1" smtClean="0"/>
              <a:t>jk</a:t>
            </a:r>
            <a:r>
              <a:rPr lang="en-US" sz="2000" b="1" dirty="0" smtClean="0"/>
              <a:t>)</a:t>
            </a:r>
          </a:p>
          <a:p>
            <a:pPr lvl="2"/>
            <a:r>
              <a:rPr lang="en-US" sz="1800" dirty="0" smtClean="0"/>
              <a:t>Key: j         value: (</a:t>
            </a:r>
            <a:r>
              <a:rPr lang="en-US" sz="1800" dirty="0" err="1" smtClean="0"/>
              <a:t>FlagN</a:t>
            </a:r>
            <a:r>
              <a:rPr lang="en-US" sz="1800" dirty="0" smtClean="0"/>
              <a:t>, k,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jk</a:t>
            </a:r>
            <a:r>
              <a:rPr lang="en-US" sz="1800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0" y="2663152"/>
            <a:ext cx="3594484" cy="1758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1940" y="3001818"/>
            <a:ext cx="84666" cy="1331575"/>
          </a:xfrm>
          <a:prstGeom prst="rect">
            <a:avLst/>
          </a:prstGeom>
          <a:solidFill>
            <a:srgbClr val="F9FF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066" y="3382818"/>
            <a:ext cx="1710268" cy="63884"/>
          </a:xfrm>
          <a:prstGeom prst="rect">
            <a:avLst/>
          </a:prstGeom>
          <a:solidFill>
            <a:srgbClr val="F9FF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Map-Reduce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48" y="1893455"/>
            <a:ext cx="7606627" cy="4172066"/>
          </a:xfrm>
        </p:spPr>
        <p:txBody>
          <a:bodyPr/>
          <a:lstStyle/>
          <a:p>
            <a:r>
              <a:rPr lang="en-US" b="1" dirty="0" smtClean="0"/>
              <a:t>Join M &amp; N </a:t>
            </a:r>
            <a:r>
              <a:rPr lang="en-US" b="1" dirty="0" smtClean="0"/>
              <a:t>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job)</a:t>
            </a:r>
            <a:endParaRPr lang="en-US" b="1" dirty="0" smtClean="0"/>
          </a:p>
          <a:p>
            <a:pPr lvl="1"/>
            <a:r>
              <a:rPr lang="en-US" dirty="0" smtClean="0"/>
              <a:t>Values in column </a:t>
            </a:r>
            <a:r>
              <a:rPr lang="en-US" i="1" dirty="0" smtClean="0"/>
              <a:t>j </a:t>
            </a:r>
            <a:r>
              <a:rPr lang="en-US" dirty="0" smtClean="0"/>
              <a:t>in M </a:t>
            </a:r>
            <a:r>
              <a:rPr lang="en-US" dirty="0" smtClean="0">
                <a:sym typeface="Wingdings"/>
              </a:rPr>
              <a:t> Values in row </a:t>
            </a:r>
            <a:r>
              <a:rPr lang="en-US" i="1" dirty="0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in N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olidFill>
                  <a:srgbClr val="800000"/>
                </a:solidFill>
                <a:sym typeface="Wingdings"/>
              </a:rPr>
              <a:t>Reduce Function (</a:t>
            </a:r>
            <a:r>
              <a:rPr lang="en-US" b="1" dirty="0" smtClean="0"/>
              <a:t>For a given j)</a:t>
            </a:r>
          </a:p>
          <a:p>
            <a:pPr lvl="1"/>
            <a:r>
              <a:rPr lang="en-US" sz="2000" dirty="0" smtClean="0"/>
              <a:t>Separate values from M and N</a:t>
            </a:r>
          </a:p>
          <a:p>
            <a:pPr lvl="1"/>
            <a:r>
              <a:rPr lang="en-US" sz="2000" dirty="0" smtClean="0"/>
              <a:t>Produce output (</a:t>
            </a:r>
            <a:r>
              <a:rPr lang="en-US" sz="2000" dirty="0" err="1" smtClean="0"/>
              <a:t>i</a:t>
            </a:r>
            <a:r>
              <a:rPr lang="en-US" sz="2000" dirty="0" smtClean="0"/>
              <a:t>, k,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 * </a:t>
            </a:r>
            <a:r>
              <a:rPr lang="en-US" sz="2000" dirty="0" err="1" smtClean="0"/>
              <a:t>N</a:t>
            </a:r>
            <a:r>
              <a:rPr lang="en-US" sz="2000" baseline="-25000" dirty="0" err="1" smtClean="0"/>
              <a:t>jk</a:t>
            </a:r>
            <a:r>
              <a:rPr lang="en-US" sz="2000" baseline="-25000" dirty="0" smtClean="0"/>
              <a:t>  </a:t>
            </a:r>
            <a:r>
              <a:rPr lang="en-US" sz="2000" dirty="0" smtClean="0"/>
              <a:t>= v)</a:t>
            </a:r>
          </a:p>
          <a:p>
            <a:pPr marL="579438" lvl="2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0" y="2663152"/>
            <a:ext cx="3594484" cy="1758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1940" y="3001818"/>
            <a:ext cx="84666" cy="1331575"/>
          </a:xfrm>
          <a:prstGeom prst="rect">
            <a:avLst/>
          </a:prstGeom>
          <a:solidFill>
            <a:srgbClr val="F9FF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066" y="3382818"/>
            <a:ext cx="1710268" cy="63884"/>
          </a:xfrm>
          <a:prstGeom prst="rect">
            <a:avLst/>
          </a:prstGeom>
          <a:solidFill>
            <a:srgbClr val="F9FF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Map-Reduce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92" y="1854970"/>
            <a:ext cx="7714384" cy="4210551"/>
          </a:xfrm>
        </p:spPr>
        <p:txBody>
          <a:bodyPr/>
          <a:lstStyle/>
          <a:p>
            <a:r>
              <a:rPr lang="en-US" b="1" dirty="0" smtClean="0"/>
              <a:t>Aggregation (2</a:t>
            </a:r>
            <a:r>
              <a:rPr lang="en-US" b="1" baseline="30000" dirty="0" smtClean="0"/>
              <a:t>nd</a:t>
            </a:r>
            <a:r>
              <a:rPr lang="en-US" b="1" dirty="0" smtClean="0"/>
              <a:t> job)</a:t>
            </a:r>
          </a:p>
          <a:p>
            <a:pPr lvl="1"/>
            <a:r>
              <a:rPr lang="en-US" sz="2000" dirty="0" smtClean="0"/>
              <a:t>Group By (</a:t>
            </a:r>
            <a:r>
              <a:rPr lang="en-US" sz="2000" dirty="0" err="1" smtClean="0"/>
              <a:t>i,k</a:t>
            </a:r>
            <a:r>
              <a:rPr lang="en-US" sz="2000" dirty="0" smtClean="0"/>
              <a:t>)  and Sum the values</a:t>
            </a:r>
          </a:p>
          <a:p>
            <a:pPr lvl="1"/>
            <a:endParaRPr lang="en-US" sz="2000" dirty="0"/>
          </a:p>
          <a:p>
            <a:r>
              <a:rPr lang="en-US" b="1" dirty="0" smtClean="0">
                <a:solidFill>
                  <a:srgbClr val="800000"/>
                </a:solidFill>
              </a:rPr>
              <a:t>Map Function</a:t>
            </a:r>
          </a:p>
          <a:p>
            <a:pPr lvl="1"/>
            <a:r>
              <a:rPr lang="en-US" dirty="0" smtClean="0"/>
              <a:t>Key: (</a:t>
            </a:r>
            <a:r>
              <a:rPr lang="en-US" dirty="0" err="1" smtClean="0"/>
              <a:t>i</a:t>
            </a:r>
            <a:r>
              <a:rPr lang="en-US" dirty="0" smtClean="0"/>
              <a:t>, k)       value: v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Reduce Function</a:t>
            </a:r>
          </a:p>
          <a:p>
            <a:pPr lvl="1"/>
            <a:r>
              <a:rPr lang="en-US" dirty="0" smtClean="0"/>
              <a:t>Sum v’s and produce (</a:t>
            </a:r>
            <a:r>
              <a:rPr lang="en-US" dirty="0" err="1" smtClean="0"/>
              <a:t>i</a:t>
            </a:r>
            <a:r>
              <a:rPr lang="en-US" dirty="0" smtClean="0"/>
              <a:t>, k,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6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657" y="1887298"/>
            <a:ext cx="7345363" cy="3931920"/>
          </a:xfrm>
        </p:spPr>
        <p:txBody>
          <a:bodyPr/>
          <a:lstStyle/>
          <a:p>
            <a:r>
              <a:rPr lang="en-US" b="1" dirty="0" smtClean="0"/>
              <a:t>Book: Mining of Massive Datasets </a:t>
            </a:r>
          </a:p>
          <a:p>
            <a:pPr marL="350838" lvl="1" indent="0">
              <a:buNone/>
            </a:pPr>
            <a:r>
              <a:rPr lang="en-US" dirty="0" smtClean="0"/>
              <a:t>has more ways to do the multiplication </a:t>
            </a:r>
          </a:p>
          <a:p>
            <a:pPr marL="350838" lvl="1" indent="0">
              <a:buNone/>
            </a:pPr>
            <a:endParaRPr lang="en-US" dirty="0"/>
          </a:p>
          <a:p>
            <a:r>
              <a:rPr lang="en-US" dirty="0" smtClean="0"/>
              <a:t>The book is available in Blackboard System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Matrix-Vector Multiplication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559" y="2232741"/>
            <a:ext cx="3610702" cy="3253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2233" y="3309697"/>
            <a:ext cx="781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2670678" y="172156"/>
            <a:ext cx="344464" cy="3610702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0800000">
            <a:off x="532149" y="2232741"/>
            <a:ext cx="344465" cy="3253659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7001" y="1538333"/>
            <a:ext cx="37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4340" y="3500166"/>
            <a:ext cx="37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86607" y="2232741"/>
            <a:ext cx="415023" cy="32536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9989" y="3453999"/>
            <a:ext cx="614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V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5970" y="3449465"/>
            <a:ext cx="4924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4" name="Right Brace 13"/>
          <p:cNvSpPr/>
          <p:nvPr/>
        </p:nvSpPr>
        <p:spPr>
          <a:xfrm>
            <a:off x="6004460" y="2228890"/>
            <a:ext cx="344464" cy="3257510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2524" y="3535432"/>
            <a:ext cx="37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5521889" y="1815946"/>
            <a:ext cx="344464" cy="415023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28844" y="1620608"/>
            <a:ext cx="3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96712" y="5543827"/>
            <a:ext cx="4185812" cy="1050786"/>
            <a:chOff x="2096712" y="5543827"/>
            <a:chExt cx="4185812" cy="1050786"/>
          </a:xfrm>
        </p:grpSpPr>
        <p:sp>
          <p:nvSpPr>
            <p:cNvPr id="18" name="TextBox 17"/>
            <p:cNvSpPr txBox="1"/>
            <p:nvPr/>
          </p:nvSpPr>
          <p:spPr>
            <a:xfrm>
              <a:off x="2096712" y="5710504"/>
              <a:ext cx="4241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=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269661" y="4187662"/>
              <a:ext cx="415023" cy="3610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59939" y="5543827"/>
              <a:ext cx="5883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</a:rPr>
                <a:t>Z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4304941" y="4567406"/>
              <a:ext cx="344464" cy="3610702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1452" y="6225281"/>
              <a:ext cx="375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79488" y="4736932"/>
            <a:ext cx="3363378" cy="1480049"/>
            <a:chOff x="5179488" y="4736932"/>
            <a:chExt cx="3363378" cy="14800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179488" y="5777201"/>
              <a:ext cx="0" cy="439780"/>
            </a:xfrm>
            <a:prstGeom prst="line">
              <a:avLst/>
            </a:prstGeom>
            <a:ln>
              <a:solidFill>
                <a:srgbClr val="F9FF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28844" y="5777201"/>
              <a:ext cx="0" cy="439780"/>
            </a:xfrm>
            <a:prstGeom prst="line">
              <a:avLst/>
            </a:prstGeom>
            <a:ln>
              <a:solidFill>
                <a:srgbClr val="F9FF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flipV="1">
              <a:off x="5389989" y="5353598"/>
              <a:ext cx="1814815" cy="655712"/>
            </a:xfrm>
            <a:prstGeom prst="curvedConnector3">
              <a:avLst/>
            </a:prstGeom>
            <a:ln w="15875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889386" y="4863890"/>
              <a:ext cx="165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Z</a:t>
              </a:r>
              <a:r>
                <a:rPr lang="en-US" baseline="-25000" dirty="0" err="1" smtClean="0"/>
                <a:t>i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=</a:t>
              </a:r>
              <a:r>
                <a:rPr lang="en-US" sz="2400" dirty="0" err="1" smtClean="0"/>
                <a:t>Σ</a:t>
              </a:r>
              <a:r>
                <a:rPr lang="en-US" dirty="0" err="1" smtClean="0"/>
                <a:t>M</a:t>
              </a:r>
              <a:r>
                <a:rPr lang="en-US" baseline="-25000" dirty="0" err="1" smtClean="0"/>
                <a:t>ij</a:t>
              </a:r>
              <a:r>
                <a:rPr lang="en-US" dirty="0" smtClean="0"/>
                <a:t> * </a:t>
              </a:r>
              <a:r>
                <a:rPr lang="en-US" dirty="0" err="1" smtClean="0"/>
                <a:t>V</a:t>
              </a:r>
              <a:r>
                <a:rPr lang="en-US" baseline="-25000" dirty="0" err="1" smtClean="0"/>
                <a:t>j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45909" y="5170995"/>
              <a:ext cx="472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j = 1</a:t>
              </a:r>
              <a:endParaRPr 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31906" y="4736932"/>
              <a:ext cx="261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n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18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n is very large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4" y="1760516"/>
            <a:ext cx="4726191" cy="2919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540588" y="3282393"/>
            <a:ext cx="270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Page Ranking </a:t>
            </a:r>
            <a:r>
              <a:rPr lang="en-US" i="1" dirty="0" smtClean="0"/>
              <a:t>n</a:t>
            </a:r>
            <a:r>
              <a:rPr lang="en-US" dirty="0" smtClean="0"/>
              <a:t> ≈ 10</a:t>
            </a:r>
            <a:r>
              <a:rPr lang="en-US" baseline="30000" dirty="0" smtClean="0"/>
              <a:t>10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Map-Only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5" y="1760516"/>
            <a:ext cx="4364654" cy="2919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3977" y="1983626"/>
            <a:ext cx="45704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Each mapper is assigned a set of rows in M</a:t>
            </a:r>
          </a:p>
          <a:p>
            <a:pPr marL="285750" indent="-285750">
              <a:buFont typeface="Wingdings" charset="2"/>
              <a:buChar char="Ø"/>
            </a:pPr>
            <a:endParaRPr lang="en-US" sz="1600" dirty="0"/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V is distributed (cached) to all mappers</a:t>
            </a:r>
          </a:p>
          <a:p>
            <a:pPr marL="285750" indent="-285750">
              <a:buFont typeface="Wingdings" charset="2"/>
              <a:buChar char="Ø"/>
            </a:pPr>
            <a:endParaRPr lang="en-US" sz="1600" dirty="0"/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A mapper will do: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Store V in memory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Read one of the assigned rows (say row </a:t>
            </a:r>
            <a:r>
              <a:rPr lang="en-US" sz="1600" i="1" dirty="0" smtClean="0"/>
              <a:t>k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Compute and output </a:t>
            </a:r>
            <a:r>
              <a:rPr lang="en-US" sz="1600" dirty="0" err="1" smtClean="0"/>
              <a:t>Z</a:t>
            </a:r>
            <a:r>
              <a:rPr lang="en-US" sz="1600" baseline="-25000" dirty="0" err="1" smtClean="0"/>
              <a:t>k</a:t>
            </a:r>
            <a:endParaRPr lang="en-US" sz="16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948455" y="4239178"/>
            <a:ext cx="4956004" cy="1077218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Notes:</a:t>
            </a:r>
          </a:p>
          <a:p>
            <a:r>
              <a:rPr lang="en-US" sz="1600" dirty="0" smtClean="0"/>
              <a:t>1- Row </a:t>
            </a:r>
            <a:r>
              <a:rPr lang="en-US" sz="1600" i="1" dirty="0" smtClean="0"/>
              <a:t>k</a:t>
            </a:r>
            <a:r>
              <a:rPr lang="en-US" sz="1600" dirty="0" smtClean="0"/>
              <a:t> does not have to be stored entirely in memory</a:t>
            </a:r>
          </a:p>
          <a:p>
            <a:r>
              <a:rPr lang="en-US" sz="1600" dirty="0" smtClean="0"/>
              <a:t>2- One record is still one cell in M, i.e.,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ij</a:t>
            </a:r>
            <a:endParaRPr lang="en-US" sz="1600" baseline="-25000" dirty="0" smtClean="0"/>
          </a:p>
          <a:p>
            <a:r>
              <a:rPr lang="en-US" sz="1600" dirty="0" smtClean="0"/>
              <a:t>3- Matrix M needs to store row-oriented 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0295" y="5519916"/>
            <a:ext cx="5085522" cy="664629"/>
            <a:chOff x="370295" y="5519916"/>
            <a:chExt cx="5085522" cy="664629"/>
          </a:xfrm>
        </p:grpSpPr>
        <p:pic>
          <p:nvPicPr>
            <p:cNvPr id="8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95" y="5556567"/>
              <a:ext cx="749459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75103" y="5519916"/>
              <a:ext cx="4480714" cy="584776"/>
            </a:xfrm>
            <a:prstGeom prst="rect">
              <a:avLst/>
            </a:prstGeom>
            <a:solidFill>
              <a:srgbClr val="F9FFB9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How many rows to assign to each mapper?</a:t>
              </a:r>
            </a:p>
            <a:p>
              <a:r>
                <a:rPr lang="en-US" sz="1600" dirty="0" smtClean="0"/>
                <a:t>How to ensure an entire row goes to one mapper?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19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Map-Only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97" y="1917797"/>
            <a:ext cx="7345363" cy="393192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Pros:</a:t>
            </a:r>
          </a:p>
          <a:p>
            <a:pPr lvl="1"/>
            <a:r>
              <a:rPr lang="en-US" dirty="0" smtClean="0"/>
              <a:t>No Reduce phase</a:t>
            </a:r>
          </a:p>
          <a:p>
            <a:pPr lvl="1"/>
            <a:r>
              <a:rPr lang="en-US" dirty="0" smtClean="0"/>
              <a:t>No Shuffling and sorting phase</a:t>
            </a:r>
          </a:p>
          <a:p>
            <a:pPr lvl="1"/>
            <a:r>
              <a:rPr lang="en-US" dirty="0" smtClean="0"/>
              <a:t>M is read once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Cons:</a:t>
            </a:r>
          </a:p>
          <a:p>
            <a:pPr lvl="1"/>
            <a:r>
              <a:rPr lang="en-US" dirty="0" smtClean="0"/>
              <a:t>V is read many times (each mapper will read V entirely)</a:t>
            </a:r>
          </a:p>
          <a:p>
            <a:pPr lvl="1"/>
            <a:r>
              <a:rPr lang="en-US" dirty="0"/>
              <a:t>V needs to fit in memory</a:t>
            </a:r>
          </a:p>
          <a:p>
            <a:pPr marL="35083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5" y="1760516"/>
            <a:ext cx="4145776" cy="2919118"/>
          </a:xfrm>
          <a:prstGeom prst="rect">
            <a:avLst/>
          </a:prstGeom>
        </p:spPr>
      </p:pic>
      <p:pic>
        <p:nvPicPr>
          <p:cNvPr id="3" name="Picture 2" descr="Screen Shot 2015-07-21 at 4.2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71" y="2902884"/>
            <a:ext cx="4165600" cy="317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90501" y="2191827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Divide M into vertical strips (set of columns)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Divide V into same number, but horizontal strips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 descr="Screen Shot 2015-07-21 at 4.2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6" y="1899156"/>
            <a:ext cx="2953207" cy="2466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84173" y="1899156"/>
            <a:ext cx="58657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Each mapper takes one vertical strip (set of columns)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If mapper is assigned strip S, it reads the corresponding </a:t>
            </a:r>
          </a:p>
          <a:p>
            <a:r>
              <a:rPr lang="en-US" dirty="0"/>
              <a:t>	</a:t>
            </a:r>
            <a:r>
              <a:rPr lang="en-US" dirty="0" smtClean="0"/>
              <a:t>strip S from V (Cache it in memory)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b="1" dirty="0" smtClean="0">
                <a:solidFill>
                  <a:srgbClr val="800000"/>
                </a:solidFill>
              </a:rPr>
              <a:t>Mapper: </a:t>
            </a:r>
            <a:r>
              <a:rPr lang="en-US" dirty="0" smtClean="0"/>
              <a:t>When processing cells from row </a:t>
            </a:r>
            <a:r>
              <a:rPr lang="en-US" i="1" dirty="0" smtClean="0"/>
              <a:t>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Output (key =</a:t>
            </a:r>
            <a:r>
              <a:rPr lang="en-US" i="1" dirty="0" smtClean="0"/>
              <a:t> k)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Output (value = sum of multiplications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-S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b="1" dirty="0" smtClean="0">
                <a:solidFill>
                  <a:srgbClr val="800000"/>
                </a:solidFill>
              </a:rPr>
              <a:t>Reducer: </a:t>
            </a:r>
            <a:r>
              <a:rPr lang="en-US" dirty="0" smtClean="0"/>
              <a:t>All partial sums contributing to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dirty="0" smtClean="0"/>
              <a:t> are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received by one reducer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How many? </a:t>
            </a:r>
            <a:r>
              <a:rPr lang="en-US" dirty="0"/>
              <a:t> </a:t>
            </a:r>
            <a:r>
              <a:rPr lang="en-US" dirty="0" smtClean="0"/>
              <a:t>The number of strips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Reducer will sum the values to get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16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 descr="Screen Shot 2015-07-21 at 4.2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46" y="1899156"/>
            <a:ext cx="2953207" cy="2466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8013" y="1799554"/>
            <a:ext cx="5570756" cy="1077218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Notes:</a:t>
            </a:r>
          </a:p>
          <a:p>
            <a:r>
              <a:rPr lang="en-US" sz="1600" dirty="0" smtClean="0"/>
              <a:t>1- Strip </a:t>
            </a:r>
            <a:r>
              <a:rPr lang="en-US" sz="1600" i="1" dirty="0" smtClean="0"/>
              <a:t>S</a:t>
            </a:r>
            <a:r>
              <a:rPr lang="en-US" sz="1600" dirty="0" smtClean="0"/>
              <a:t> does not have to be stored entirely in memory</a:t>
            </a:r>
          </a:p>
          <a:p>
            <a:r>
              <a:rPr lang="en-US" sz="1600" dirty="0" smtClean="0"/>
              <a:t>2- One record is still one cell in M, i.e.,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ij</a:t>
            </a:r>
            <a:endParaRPr lang="en-US" sz="1600" baseline="-25000" dirty="0" smtClean="0"/>
          </a:p>
          <a:p>
            <a:r>
              <a:rPr lang="en-US" sz="1600" dirty="0" smtClean="0"/>
              <a:t>3- Matrix M needs to store Strip-oriented or Column-Oriented 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22271" y="3162821"/>
            <a:ext cx="4868711" cy="20579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Pros:</a:t>
            </a:r>
          </a:p>
          <a:p>
            <a:pPr lvl="1"/>
            <a:r>
              <a:rPr lang="en-US" dirty="0" smtClean="0"/>
              <a:t>Both M and V are read once</a:t>
            </a:r>
          </a:p>
          <a:p>
            <a:pPr lvl="1"/>
            <a:r>
              <a:rPr lang="en-US" dirty="0" smtClean="0"/>
              <a:t>Only one strip from V needs to fit in memory</a:t>
            </a:r>
          </a:p>
          <a:p>
            <a:pPr lvl="1"/>
            <a:r>
              <a:rPr lang="en-US" dirty="0" smtClean="0"/>
              <a:t>Scales better for very large </a:t>
            </a:r>
            <a:r>
              <a:rPr lang="en-US" i="1" dirty="0" smtClean="0"/>
              <a:t>n</a:t>
            </a:r>
            <a:endParaRPr lang="en-US" i="1" dirty="0"/>
          </a:p>
          <a:p>
            <a:r>
              <a:rPr lang="en-US" b="1" dirty="0" smtClean="0">
                <a:solidFill>
                  <a:srgbClr val="800000"/>
                </a:solidFill>
              </a:rPr>
              <a:t>Cons:</a:t>
            </a:r>
          </a:p>
          <a:p>
            <a:pPr lvl="1"/>
            <a:r>
              <a:rPr lang="en-US" dirty="0" smtClean="0"/>
              <a:t>Cost of shuffling/sorting</a:t>
            </a:r>
          </a:p>
          <a:p>
            <a:pPr lvl="1"/>
            <a:r>
              <a:rPr lang="en-US" dirty="0" smtClean="0"/>
              <a:t>Cost of reducers 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0295" y="5519916"/>
            <a:ext cx="5406122" cy="664629"/>
            <a:chOff x="370295" y="5519916"/>
            <a:chExt cx="5406122" cy="664629"/>
          </a:xfrm>
        </p:grpSpPr>
        <p:pic>
          <p:nvPicPr>
            <p:cNvPr id="9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95" y="5556567"/>
              <a:ext cx="749459" cy="627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975103" y="5519916"/>
              <a:ext cx="4801314" cy="584776"/>
            </a:xfrm>
            <a:prstGeom prst="rect">
              <a:avLst/>
            </a:prstGeom>
            <a:solidFill>
              <a:srgbClr val="F9FFB9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How many columns to assign to each mapper?</a:t>
              </a:r>
            </a:p>
            <a:p>
              <a:r>
                <a:rPr lang="en-US" sz="1600" dirty="0" smtClean="0"/>
                <a:t>How to ensure an entire column goes to one mapper?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408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Blocks vs.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97715" y="1832414"/>
            <a:ext cx="6720534" cy="3761888"/>
            <a:chOff x="1297715" y="1716212"/>
            <a:chExt cx="6720534" cy="37618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7715" y="1716212"/>
              <a:ext cx="6720534" cy="362078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760111" y="5096293"/>
              <a:ext cx="2905163" cy="381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14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4813</TotalTime>
  <Words>827</Words>
  <Application>Microsoft Macintosh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Capital</vt:lpstr>
      <vt:lpstr> </vt:lpstr>
      <vt:lpstr>Matrix-Vector Multiplication</vt:lpstr>
      <vt:lpstr>What If n is very large</vt:lpstr>
      <vt:lpstr>Map-Only Solution</vt:lpstr>
      <vt:lpstr>Map-Only Solution </vt:lpstr>
      <vt:lpstr>Map-Reduce Solution</vt:lpstr>
      <vt:lpstr>Map-Reduce Solution</vt:lpstr>
      <vt:lpstr>Map-Reduce Solution</vt:lpstr>
      <vt:lpstr>HDFS Blocks vs. Splits</vt:lpstr>
      <vt:lpstr>HDFS Blocks vs. Splits</vt:lpstr>
      <vt:lpstr>Back to the Map-Only Solution</vt:lpstr>
      <vt:lpstr>Back to the Map-Reduce Solution</vt:lpstr>
      <vt:lpstr>Matrix Multiplication</vt:lpstr>
      <vt:lpstr>Matrix Multiplication</vt:lpstr>
      <vt:lpstr>Storage of M &amp; N</vt:lpstr>
      <vt:lpstr>Two Map-Reduce Jobs</vt:lpstr>
      <vt:lpstr>Two Map-Reduce Jobs</vt:lpstr>
      <vt:lpstr>Two Map-Reduce Jobs</vt:lpstr>
      <vt:lpstr>More Ways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449</cp:revision>
  <dcterms:created xsi:type="dcterms:W3CDTF">2013-01-13T20:33:29Z</dcterms:created>
  <dcterms:modified xsi:type="dcterms:W3CDTF">2017-02-02T22:33:05Z</dcterms:modified>
</cp:coreProperties>
</file>