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3" r:id="rId35"/>
    <p:sldId id="284" r:id="rId36"/>
    <p:sldId id="285" r:id="rId37"/>
    <p:sldId id="286" r:id="rId38"/>
    <p:sldId id="287" r:id="rId39"/>
    <p:sldId id="313" r:id="rId40"/>
    <p:sldId id="289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/" TargetMode="External"/><Relationship Id="rId3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850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Advanced Analytics </a:t>
            </a:r>
          </a:p>
          <a:p>
            <a:r>
              <a:rPr lang="en-US" sz="4300" b="1" dirty="0" smtClean="0">
                <a:solidFill>
                  <a:srgbClr val="800000"/>
                </a:solidFill>
              </a:rPr>
              <a:t>on Hadoop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760814" cy="1339850"/>
          </a:xfrm>
        </p:spPr>
        <p:txBody>
          <a:bodyPr/>
          <a:lstStyle/>
          <a:p>
            <a:r>
              <a:rPr lang="en-US" dirty="0"/>
              <a:t>Apache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42" y="1982568"/>
            <a:ext cx="8029056" cy="4082953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/>
              <a:t>Software Foundation project </a:t>
            </a:r>
          </a:p>
          <a:p>
            <a:r>
              <a:rPr lang="en-US" dirty="0" smtClean="0"/>
              <a:t>Create </a:t>
            </a:r>
            <a:r>
              <a:rPr lang="en-US" dirty="0"/>
              <a:t>scalable machine learning libraries </a:t>
            </a:r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Why </a:t>
            </a:r>
            <a:r>
              <a:rPr lang="en-US" b="1" dirty="0">
                <a:solidFill>
                  <a:srgbClr val="800000"/>
                </a:solidFill>
              </a:rPr>
              <a:t>Mahout</a:t>
            </a:r>
            <a:r>
              <a:rPr lang="en-US" b="1" dirty="0" smtClean="0">
                <a:solidFill>
                  <a:srgbClr val="800000"/>
                </a:solidFill>
              </a:rPr>
              <a:t>? </a:t>
            </a:r>
            <a:r>
              <a:rPr lang="en-US" dirty="0" smtClean="0"/>
              <a:t>Many </a:t>
            </a:r>
            <a:r>
              <a:rPr lang="en-US" dirty="0"/>
              <a:t>Open Source ML libraries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Community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Documentation and 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</a:t>
            </a:r>
            <a:r>
              <a:rPr lang="en-US" dirty="0" smtClean="0"/>
              <a:t>Scalability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Or are research-oriented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27" y="244158"/>
            <a:ext cx="1178351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1: Machine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91467"/>
            <a:ext cx="781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40" y="3080442"/>
            <a:ext cx="7345363" cy="2736891"/>
          </a:xfrm>
        </p:spPr>
        <p:txBody>
          <a:bodyPr>
            <a:normAutofit/>
          </a:bodyPr>
          <a:lstStyle/>
          <a:p>
            <a:r>
              <a:rPr lang="en-US" dirty="0"/>
              <a:t>Be as fast and efficient as the possible given the intrinsic design of the </a:t>
            </a:r>
            <a:r>
              <a:rPr lang="en-US" dirty="0" smtClean="0"/>
              <a:t>algorithm</a:t>
            </a:r>
          </a:p>
          <a:p>
            <a:pPr lvl="0"/>
            <a:r>
              <a:rPr lang="en-US" dirty="0"/>
              <a:t>Most Mahout implementations are Map Reduce </a:t>
            </a:r>
            <a:r>
              <a:rPr lang="en-US" dirty="0" smtClean="0"/>
              <a:t>enabled</a:t>
            </a:r>
          </a:p>
          <a:p>
            <a:pPr lvl="0"/>
            <a:r>
              <a:rPr lang="en-US" dirty="0"/>
              <a:t>Work in 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93" y="1738230"/>
            <a:ext cx="3284613" cy="13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Screen shot 2013-02-26 at 1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9" y="2362840"/>
            <a:ext cx="6637773" cy="26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C1: Collaborative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75" y="2133601"/>
            <a:ext cx="3396187" cy="3154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 descr="Screen shot 2013-02-26 at 1.24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" y="2060606"/>
            <a:ext cx="4510870" cy="34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4" y="1751911"/>
            <a:ext cx="5007212" cy="4313610"/>
          </a:xfrm>
        </p:spPr>
        <p:txBody>
          <a:bodyPr/>
          <a:lstStyle/>
          <a:p>
            <a:r>
              <a:rPr lang="en-US" dirty="0" smtClean="0"/>
              <a:t>Group similar objects together</a:t>
            </a:r>
          </a:p>
          <a:p>
            <a:endParaRPr lang="en-US" dirty="0"/>
          </a:p>
          <a:p>
            <a:r>
              <a:rPr lang="en-US" dirty="0" smtClean="0"/>
              <a:t>K-Means, Fuzzy K-Means, Density-Based,…</a:t>
            </a:r>
          </a:p>
          <a:p>
            <a:endParaRPr lang="en-US" dirty="0"/>
          </a:p>
          <a:p>
            <a:r>
              <a:rPr lang="en-US" dirty="0" smtClean="0"/>
              <a:t>Different distance measures</a:t>
            </a:r>
          </a:p>
          <a:p>
            <a:pPr lvl="1"/>
            <a:r>
              <a:rPr lang="en-US" dirty="0" smtClean="0"/>
              <a:t>Manhattan, Euclidean,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85" y="4198621"/>
            <a:ext cx="2794000" cy="1866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37" y="1702908"/>
            <a:ext cx="3199307" cy="23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C3: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42" y="1731156"/>
            <a:ext cx="2408715" cy="2001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42" y="4279068"/>
            <a:ext cx="2357833" cy="2077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3-02-26 at 1.3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" y="1731156"/>
            <a:ext cx="4496188" cy="44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FPM: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3" y="1900013"/>
            <a:ext cx="5172774" cy="3931920"/>
          </a:xfrm>
        </p:spPr>
        <p:txBody>
          <a:bodyPr/>
          <a:lstStyle/>
          <a:p>
            <a:r>
              <a:rPr lang="en-US" b="1" dirty="0" smtClean="0"/>
              <a:t>Find the frequent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pPr lvl="1"/>
            <a:r>
              <a:rPr lang="en-US" dirty="0" smtClean="0"/>
              <a:t>&lt;milk, bread, cheese&gt; are sold frequently together</a:t>
            </a:r>
          </a:p>
          <a:p>
            <a:pPr lvl="1"/>
            <a:endParaRPr lang="en-US" dirty="0"/>
          </a:p>
          <a:p>
            <a:r>
              <a:rPr lang="en-US" dirty="0" smtClean="0"/>
              <a:t>Very common in market analysis, access pattern analysis,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3-02-26 at 1.4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48" y="2755251"/>
            <a:ext cx="2290909" cy="23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47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Focus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985499"/>
            <a:ext cx="7734535" cy="40800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Clustering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ym typeface="Wingdings"/>
              </a:rPr>
              <a:t> K-Means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Classification</a:t>
            </a:r>
            <a:r>
              <a:rPr lang="en-US" sz="2000" dirty="0" smtClean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 Naïve Bayes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Frequent Pattern Mining </a:t>
            </a:r>
            <a:r>
              <a:rPr lang="en-US" sz="2000" dirty="0" smtClean="0">
                <a:sym typeface="Wingdings"/>
              </a:rPr>
              <a:t> </a:t>
            </a:r>
            <a:r>
              <a:rPr lang="en-US" sz="2000" dirty="0" err="1">
                <a:latin typeface="Arial" charset="0"/>
              </a:rPr>
              <a:t>Apriori</a:t>
            </a:r>
            <a:r>
              <a:rPr lang="en-US" sz="2000" dirty="0">
                <a:latin typeface="Arial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69264" y="2744660"/>
            <a:ext cx="4102118" cy="1270135"/>
          </a:xfrm>
          <a:prstGeom prst="wedgeRoundRectCallout">
            <a:avLst>
              <a:gd name="adj1" fmla="val -53348"/>
              <a:gd name="adj2" fmla="val -805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-- Technique logic</a:t>
            </a:r>
          </a:p>
          <a:p>
            <a:endParaRPr lang="en-US" sz="2000" b="1" dirty="0"/>
          </a:p>
          <a:p>
            <a:r>
              <a:rPr lang="en-US" sz="2000" b="1" dirty="0" smtClean="0"/>
              <a:t>-- How to implement in Hadoop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962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8" y="2749036"/>
            <a:ext cx="4758292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K-Means Algorithm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120" y="1868705"/>
            <a:ext cx="7559356" cy="4196816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Include machine learning and data mining tools</a:t>
            </a:r>
          </a:p>
          <a:p>
            <a:pPr lvl="1"/>
            <a:r>
              <a:rPr lang="en-US" dirty="0" smtClean="0"/>
              <a:t>Analyze/mine/summarize large datasets</a:t>
            </a:r>
          </a:p>
          <a:p>
            <a:pPr lvl="1"/>
            <a:r>
              <a:rPr lang="en-US" dirty="0" smtClean="0"/>
              <a:t>Extract knowledge from past data</a:t>
            </a:r>
          </a:p>
          <a:p>
            <a:pPr lvl="1"/>
            <a:r>
              <a:rPr lang="en-US" dirty="0" smtClean="0"/>
              <a:t>Predict trends in future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37" y="3948597"/>
            <a:ext cx="1804737" cy="180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4050267"/>
            <a:ext cx="2221923" cy="1468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71" y="3611690"/>
            <a:ext cx="2365746" cy="2243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9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35" y="1781109"/>
            <a:ext cx="8376601" cy="4284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Step 1: </a:t>
            </a:r>
            <a:r>
              <a:rPr lang="en-US" dirty="0" smtClean="0"/>
              <a:t>Select K points at random (Centers)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2</a:t>
            </a:r>
            <a:r>
              <a:rPr lang="en-US" dirty="0" smtClean="0"/>
              <a:t>: For each data point, assign it to the closest center</a:t>
            </a:r>
          </a:p>
          <a:p>
            <a:pPr lvl="1"/>
            <a:r>
              <a:rPr lang="en-US" dirty="0" smtClean="0"/>
              <a:t>Now we formed K clusters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3: </a:t>
            </a:r>
            <a:r>
              <a:rPr lang="en-US" dirty="0" smtClean="0"/>
              <a:t>For each cluster, re-compute the centers</a:t>
            </a:r>
          </a:p>
          <a:p>
            <a:pPr lvl="1"/>
            <a:r>
              <a:rPr lang="en-US" dirty="0" smtClean="0"/>
              <a:t>E.g., in the case of 2D points </a:t>
            </a:r>
            <a:r>
              <a:rPr lang="en-US" dirty="0" smtClean="0">
                <a:sym typeface="Wingdings"/>
              </a:rPr>
              <a:t> </a:t>
            </a:r>
          </a:p>
          <a:p>
            <a:pPr lvl="2"/>
            <a:r>
              <a:rPr lang="en-US" dirty="0" smtClean="0">
                <a:sym typeface="Wingdings"/>
              </a:rPr>
              <a:t>X: average over all x-axis points in the cluster</a:t>
            </a:r>
          </a:p>
          <a:p>
            <a:pPr lvl="2"/>
            <a:r>
              <a:rPr lang="en-US" dirty="0" smtClean="0">
                <a:sym typeface="Wingdings"/>
              </a:rPr>
              <a:t>Y: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average over all </a:t>
            </a:r>
            <a:r>
              <a:rPr lang="en-US" dirty="0" smtClean="0">
                <a:sym typeface="Wingdings"/>
              </a:rPr>
              <a:t>y-</a:t>
            </a:r>
            <a:r>
              <a:rPr lang="en-US" dirty="0">
                <a:sym typeface="Wingdings"/>
              </a:rPr>
              <a:t>axis points in the </a:t>
            </a:r>
            <a:r>
              <a:rPr lang="en-US" dirty="0" smtClean="0">
                <a:sym typeface="Wingdings"/>
              </a:rPr>
              <a:t>cluster</a:t>
            </a: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Step 4: </a:t>
            </a:r>
            <a:r>
              <a:rPr lang="en-US" dirty="0" smtClean="0">
                <a:sym typeface="Wingdings"/>
              </a:rPr>
              <a:t>If the new centers are different from the old centers (previous iteration)  Go to Step 2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9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032"/>
            <a:ext cx="8229600" cy="990600"/>
          </a:xfrm>
        </p:spPr>
        <p:txBody>
          <a:bodyPr/>
          <a:lstStyle/>
          <a:p>
            <a:r>
              <a:rPr lang="en-US" dirty="0"/>
              <a:t>Here we have a dataset! </a:t>
            </a:r>
            <a:endParaRPr lang="el-GR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9380" name="Picture 4" descr="clus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4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82846" y="1963615"/>
            <a:ext cx="2286000" cy="468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K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1036"/>
      </p:ext>
    </p:extLst>
  </p:cSld>
  <p:clrMapOvr>
    <a:masterClrMapping/>
  </p:clrMapOvr>
  <p:transition xmlns:p14="http://schemas.microsoft.com/office/powerpoint/2010/main">
    <p:push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randomly choose 2 group centroids! </a:t>
            </a:r>
            <a:endParaRPr lang="el-GR" sz="40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2452" name="Picture 4" descr="clu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7650"/>
            <a:ext cx="9144000" cy="53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4845539" y="2256693"/>
            <a:ext cx="1504461" cy="332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50000" y="2256693"/>
            <a:ext cx="198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Points do not have to be real data points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0169" y="3960289"/>
            <a:ext cx="252663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Step 1: Assign each point in the dataset to the closest center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0" y="160416"/>
            <a:ext cx="8229600" cy="1143000"/>
          </a:xfrm>
        </p:spPr>
        <p:txBody>
          <a:bodyPr/>
          <a:lstStyle/>
          <a:p>
            <a:r>
              <a:rPr lang="en-US" sz="3200" dirty="0"/>
              <a:t>We a</a:t>
            </a:r>
            <a:r>
              <a:rPr lang="el-GR" sz="3200" dirty="0"/>
              <a:t>ssign each </a:t>
            </a:r>
            <a:r>
              <a:rPr lang="en-US" sz="3200" dirty="0"/>
              <a:t>point</a:t>
            </a:r>
            <a:r>
              <a:rPr lang="el-GR" sz="3200" dirty="0"/>
              <a:t> to the group that has the closest centroi</a:t>
            </a:r>
            <a:r>
              <a:rPr lang="en-US" sz="3200" dirty="0"/>
              <a:t>t. </a:t>
            </a:r>
            <a:endParaRPr lang="el-GR" sz="32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3476" name="Picture 4" descr="clus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60169" y="3960289"/>
            <a:ext cx="271007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Step 2: For each group, re-compute the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784" y="240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We </a:t>
            </a:r>
            <a:r>
              <a:rPr lang="el-GR" sz="4000"/>
              <a:t>recalculate the positions of the</a:t>
            </a:r>
            <a:r>
              <a:rPr lang="en-US" sz="4000"/>
              <a:t> </a:t>
            </a:r>
            <a:r>
              <a:rPr lang="el-GR" sz="4000"/>
              <a:t>centroids. 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4500" name="Picture 4" descr="clus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050112" y="2440178"/>
            <a:ext cx="650017" cy="94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9953" y="2026676"/>
            <a:ext cx="198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These are the new centers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00075" y="2440178"/>
            <a:ext cx="2000054" cy="94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0169" y="3960289"/>
            <a:ext cx="252663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Step 1: Assign each point in the dataset to the closest center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0116"/>
      </p:ext>
    </p:extLst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784" y="520032"/>
            <a:ext cx="8229600" cy="990600"/>
          </a:xfrm>
        </p:spPr>
        <p:txBody>
          <a:bodyPr>
            <a:noAutofit/>
          </a:bodyPr>
          <a:lstStyle/>
          <a:p>
            <a:pPr marL="838200" indent="-838200"/>
            <a:r>
              <a:rPr lang="en-US" sz="3200" dirty="0"/>
              <a:t>We a</a:t>
            </a:r>
            <a:r>
              <a:rPr lang="el-GR" sz="3200" dirty="0"/>
              <a:t>ssign each </a:t>
            </a:r>
            <a:r>
              <a:rPr lang="en-US" sz="3200" dirty="0"/>
              <a:t>point</a:t>
            </a:r>
            <a:r>
              <a:rPr lang="el-GR" sz="3200" dirty="0"/>
              <a:t> to the group that has the closest centroid. </a:t>
            </a:r>
            <a:br>
              <a:rPr lang="el-GR" sz="3200" dirty="0"/>
            </a:br>
            <a:endParaRPr lang="el-GR" sz="3200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24" name="Picture 4" descr="clust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9519"/>
            <a:ext cx="8686800" cy="55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3416" y="2860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</a:t>
            </a:r>
            <a:r>
              <a:rPr lang="el-GR" sz="4000" dirty="0"/>
              <a:t>recalculate the positions of the</a:t>
            </a:r>
            <a:r>
              <a:rPr lang="en-US" sz="4000" dirty="0"/>
              <a:t> </a:t>
            </a:r>
            <a:r>
              <a:rPr lang="el-GR" sz="4000" dirty="0"/>
              <a:t>centroids.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6548" name="Picture 4" descr="clust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3530"/>
            <a:ext cx="8686800" cy="52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Terminates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/>
              <a:t>   </a:t>
            </a:r>
            <a:r>
              <a:rPr lang="en-US" dirty="0">
                <a:latin typeface="Comic Sans MS" charset="0"/>
              </a:rPr>
              <a:t>No matter how many times the algorithm will be executed, from now on the centroids won’t move!! </a:t>
            </a:r>
            <a:r>
              <a:rPr lang="en-US" dirty="0">
                <a:latin typeface="Comic Sans MS" charset="0"/>
                <a:sym typeface="Wingdings" charset="0"/>
              </a:rPr>
              <a:t></a:t>
            </a:r>
          </a:p>
          <a:p>
            <a:pPr algn="ctr">
              <a:buFontTx/>
              <a:buNone/>
            </a:pPr>
            <a:endParaRPr lang="en-US" dirty="0">
              <a:latin typeface="Comic Sans MS" charset="0"/>
              <a:sym typeface="Wingdings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Comic Sans MS" charset="0"/>
                <a:sym typeface="Wingdings" charset="0"/>
              </a:rPr>
              <a:t>So the clustering it’s over! </a:t>
            </a:r>
            <a:endParaRPr lang="el-GR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2326"/>
      </p:ext>
    </p:extLst>
  </p:cSld>
  <p:clrMapOvr>
    <a:masterClrMapping/>
  </p:clrMapOvr>
  <p:transition xmlns:p14="http://schemas.microsoft.com/office/powerpoint/2010/main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5620"/>
            <a:ext cx="8229600" cy="449906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Data Type ?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Distance Function ?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Termination Criteria ?</a:t>
            </a:r>
            <a:endParaRPr lang="en-US" b="1" dirty="0"/>
          </a:p>
          <a:p>
            <a:r>
              <a:rPr lang="en-US" b="1" dirty="0" smtClean="0"/>
              <a:t>Is </a:t>
            </a:r>
            <a:r>
              <a:rPr lang="en-US" b="1" dirty="0" smtClean="0"/>
              <a:t>It </a:t>
            </a:r>
            <a:r>
              <a:rPr lang="en-US" b="1" dirty="0" smtClean="0"/>
              <a:t>Guaranteed </a:t>
            </a:r>
            <a:r>
              <a:rPr lang="en-US" b="1" dirty="0" smtClean="0"/>
              <a:t>to Terminate ?</a:t>
            </a:r>
          </a:p>
          <a:p>
            <a:r>
              <a:rPr lang="en-US" b="1" dirty="0" smtClean="0"/>
              <a:t>How </a:t>
            </a:r>
            <a:r>
              <a:rPr lang="en-US" b="1" dirty="0" smtClean="0"/>
              <a:t>to Choose K?</a:t>
            </a:r>
          </a:p>
          <a:p>
            <a:r>
              <a:rPr lang="en-US" b="1" dirty="0" smtClean="0"/>
              <a:t>Is </a:t>
            </a:r>
            <a:r>
              <a:rPr lang="en-US" b="1" dirty="0" smtClean="0"/>
              <a:t>It Deterministic ?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K-Means:  Data Type &amp; Distance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0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K-Means is good only for numeric data points </a:t>
            </a:r>
          </a:p>
          <a:p>
            <a:pPr lvl="1"/>
            <a:r>
              <a:rPr lang="en-US" dirty="0" smtClean="0"/>
              <a:t>Does not work with categorical data points</a:t>
            </a:r>
          </a:p>
          <a:p>
            <a:pPr lvl="1"/>
            <a:endParaRPr lang="en-US" dirty="0"/>
          </a:p>
          <a:p>
            <a:r>
              <a:rPr lang="en-US" dirty="0" smtClean="0"/>
              <a:t>Common Distance Function</a:t>
            </a:r>
          </a:p>
          <a:p>
            <a:pPr lvl="1"/>
            <a:r>
              <a:rPr lang="en-US" dirty="0" smtClean="0"/>
              <a:t>Euclidean Distance function  </a:t>
            </a:r>
            <a:endParaRPr lang="en-US" dirty="0"/>
          </a:p>
        </p:txBody>
      </p:sp>
      <p:pic>
        <p:nvPicPr>
          <p:cNvPr id="6" name="Picture 4" descr="clus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0" y="4101713"/>
            <a:ext cx="4086398" cy="24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shot 2014-02-06 at 11.59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45" y="3666676"/>
            <a:ext cx="5819360" cy="7802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&amp;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Artificial Intelligence (AI)</a:t>
            </a:r>
            <a:endParaRPr lang="en-US" dirty="0"/>
          </a:p>
          <a:p>
            <a:r>
              <a:rPr lang="en-US" dirty="0" smtClean="0"/>
              <a:t>Lots of related fields and applications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Biology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Marketing and Sales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K-Means:  Data Type &amp; Distance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52923"/>
          </a:xfrm>
        </p:spPr>
        <p:txBody>
          <a:bodyPr/>
          <a:lstStyle/>
          <a:p>
            <a:r>
              <a:rPr lang="en-US" dirty="0" smtClean="0"/>
              <a:t>Computing the centers</a:t>
            </a:r>
          </a:p>
          <a:p>
            <a:pPr lvl="1"/>
            <a:r>
              <a:rPr lang="en-US" dirty="0" smtClean="0"/>
              <a:t>Centers are not real data points</a:t>
            </a:r>
          </a:p>
          <a:p>
            <a:pPr lvl="1"/>
            <a:r>
              <a:rPr lang="en-US" dirty="0" smtClean="0"/>
              <a:t>Take the average over each dimension </a:t>
            </a:r>
            <a:endParaRPr lang="en-US" dirty="0"/>
          </a:p>
        </p:txBody>
      </p:sp>
      <p:pic>
        <p:nvPicPr>
          <p:cNvPr id="6" name="Picture 4" descr="clus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87" y="3385684"/>
            <a:ext cx="4512885" cy="27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K-Means:  Termination </a:t>
            </a:r>
            <a:r>
              <a:rPr lang="en-US" dirty="0"/>
              <a:t>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325"/>
          </a:xfrm>
        </p:spPr>
        <p:txBody>
          <a:bodyPr/>
          <a:lstStyle/>
          <a:p>
            <a:r>
              <a:rPr lang="en-US" dirty="0" smtClean="0"/>
              <a:t>Users define the termination criteria</a:t>
            </a:r>
          </a:p>
          <a:p>
            <a:pPr lvl="1"/>
            <a:r>
              <a:rPr lang="en-US" dirty="0" smtClean="0"/>
              <a:t>If none of the centers move by more than </a:t>
            </a:r>
            <a:r>
              <a:rPr lang="en-US" dirty="0" err="1" smtClean="0"/>
              <a:t>ε</a:t>
            </a:r>
            <a:r>
              <a:rPr lang="en-US" dirty="0" smtClean="0"/>
              <a:t>, then stop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56" y="2534008"/>
            <a:ext cx="5406039" cy="242855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4251" y="5116583"/>
            <a:ext cx="8229600" cy="11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Termination is not guaranteed </a:t>
            </a:r>
          </a:p>
          <a:p>
            <a:pPr lvl="1"/>
            <a:r>
              <a:rPr lang="en-US" dirty="0" smtClean="0"/>
              <a:t>Usually we have additional condition (E.g., Max Iterations = 20)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K-Means:  How to choose K?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4251" y="4278964"/>
            <a:ext cx="8939749" cy="11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to know in advance</a:t>
            </a:r>
          </a:p>
          <a:p>
            <a:pPr lvl="1"/>
            <a:r>
              <a:rPr lang="en-US" dirty="0" smtClean="0"/>
              <a:t>Try different values and then measure the quality of the output clusters</a:t>
            </a:r>
            <a:endParaRPr lang="en-US" dirty="0"/>
          </a:p>
        </p:txBody>
      </p:sp>
      <p:pic>
        <p:nvPicPr>
          <p:cNvPr id="6" name="Picture 5" descr="Screen shot 2014-02-06 at 1.2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08" y="1634707"/>
            <a:ext cx="1847085" cy="1877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4-02-06 at 1.27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98" y="1634707"/>
            <a:ext cx="1910450" cy="1877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40423" y="3512593"/>
            <a:ext cx="10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is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9429" y="3547966"/>
            <a:ext cx="10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is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762" y="5229341"/>
            <a:ext cx="1111572" cy="10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K-Means: Is It Deterministic?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</a:p>
          <a:p>
            <a:pPr lvl="1"/>
            <a:r>
              <a:rPr lang="en-US" dirty="0" smtClean="0"/>
              <a:t>For the same value “k”, we may generate different values</a:t>
            </a:r>
          </a:p>
          <a:p>
            <a:pPr lvl="1"/>
            <a:r>
              <a:rPr lang="en-US" dirty="0" smtClean="0"/>
              <a:t>Remember the k initial centers are generated randomly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Can you give an </a:t>
            </a:r>
            <a:r>
              <a:rPr lang="en-US" b="1" i="1" dirty="0" smtClean="0">
                <a:solidFill>
                  <a:srgbClr val="0000FF"/>
                </a:solidFill>
              </a:rPr>
              <a:t>example ???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you consider the same initial “k” centers</a:t>
            </a:r>
          </a:p>
          <a:p>
            <a:pPr lvl="1"/>
            <a:r>
              <a:rPr lang="en-US" dirty="0" smtClean="0"/>
              <a:t>Then it is deterministic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181A-D3A3-434E-ACC9-FAB3FE7B81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K-Means </a:t>
            </a:r>
            <a:r>
              <a:rPr lang="en-US" dirty="0" smtClean="0"/>
              <a:t>Algorithm: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 descr="Screen shot 2013-02-26 at 2.0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0" y="1762926"/>
            <a:ext cx="8582994" cy="34052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0991" y="5168136"/>
            <a:ext cx="5664134" cy="948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Iterative algorithm until converges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5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</a:t>
            </a:r>
            <a:r>
              <a:rPr lang="en-US" dirty="0" smtClean="0"/>
              <a:t>Algorithm: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36" y="1781109"/>
            <a:ext cx="7705339" cy="4284412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Step 1: </a:t>
            </a:r>
            <a:r>
              <a:rPr lang="en-US" dirty="0" smtClean="0"/>
              <a:t>Select K points at random (Centers)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2</a:t>
            </a:r>
            <a:r>
              <a:rPr lang="en-US" dirty="0" smtClean="0"/>
              <a:t>: For each data point, assign it to the closest center</a:t>
            </a:r>
          </a:p>
          <a:p>
            <a:pPr lvl="1"/>
            <a:r>
              <a:rPr lang="en-US" dirty="0" smtClean="0"/>
              <a:t>Now we formed K clusters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3: </a:t>
            </a:r>
            <a:r>
              <a:rPr lang="en-US" dirty="0" smtClean="0"/>
              <a:t>For each cluster, re-compute the centers</a:t>
            </a:r>
          </a:p>
          <a:p>
            <a:pPr lvl="1"/>
            <a:r>
              <a:rPr lang="en-US" dirty="0" smtClean="0"/>
              <a:t>E.g., in the case of 2D points </a:t>
            </a:r>
            <a:r>
              <a:rPr lang="en-US" dirty="0" smtClean="0">
                <a:sym typeface="Wingdings"/>
              </a:rPr>
              <a:t> </a:t>
            </a:r>
          </a:p>
          <a:p>
            <a:pPr lvl="2"/>
            <a:r>
              <a:rPr lang="en-US" dirty="0" smtClean="0">
                <a:sym typeface="Wingdings"/>
              </a:rPr>
              <a:t>X: average over all x-axis points in the cluster</a:t>
            </a:r>
          </a:p>
          <a:p>
            <a:pPr lvl="2"/>
            <a:r>
              <a:rPr lang="en-US" dirty="0" smtClean="0">
                <a:sym typeface="Wingdings"/>
              </a:rPr>
              <a:t>Y: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average over all </a:t>
            </a:r>
            <a:r>
              <a:rPr lang="en-US" dirty="0" smtClean="0">
                <a:sym typeface="Wingdings"/>
              </a:rPr>
              <a:t>y-</a:t>
            </a:r>
            <a:r>
              <a:rPr lang="en-US" dirty="0">
                <a:sym typeface="Wingdings"/>
              </a:rPr>
              <a:t>axis points in the </a:t>
            </a:r>
            <a:r>
              <a:rPr lang="en-US" dirty="0" smtClean="0">
                <a:sym typeface="Wingdings"/>
              </a:rPr>
              <a:t>cluster</a:t>
            </a: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Step 4: </a:t>
            </a:r>
            <a:r>
              <a:rPr lang="en-US" dirty="0" smtClean="0">
                <a:sym typeface="Wingdings"/>
              </a:rPr>
              <a:t>If the new centers are different from the old centers (previous iteration)  Go to Step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Input</a:t>
            </a:r>
          </a:p>
          <a:p>
            <a:pPr lvl="1"/>
            <a:r>
              <a:rPr lang="en-US" dirty="0" smtClean="0"/>
              <a:t>Dataset (set of points in 2D) --Large</a:t>
            </a:r>
          </a:p>
          <a:p>
            <a:pPr lvl="1"/>
            <a:r>
              <a:rPr lang="en-US" dirty="0" smtClean="0"/>
              <a:t>Initial centroids (K points) --Small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Map Side</a:t>
            </a:r>
          </a:p>
          <a:p>
            <a:pPr lvl="1"/>
            <a:r>
              <a:rPr lang="en-US" dirty="0" smtClean="0"/>
              <a:t>Each map reads the K-centroids + one block from dataset </a:t>
            </a:r>
          </a:p>
          <a:p>
            <a:pPr lvl="1"/>
            <a:r>
              <a:rPr lang="en-US" dirty="0" smtClean="0"/>
              <a:t>Assign each point to the closest centroid </a:t>
            </a:r>
          </a:p>
          <a:p>
            <a:pPr lvl="1"/>
            <a:r>
              <a:rPr lang="en-US" dirty="0" smtClean="0"/>
              <a:t>Output &lt;centroid, point&gt;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32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244158"/>
            <a:ext cx="8583791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MapReduce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Reduce Side</a:t>
            </a:r>
            <a:endParaRPr lang="en-US" dirty="0" smtClean="0"/>
          </a:p>
          <a:p>
            <a:pPr lvl="1"/>
            <a:r>
              <a:rPr lang="en-US" dirty="0" smtClean="0"/>
              <a:t>Gets all points for a given centroid </a:t>
            </a:r>
          </a:p>
          <a:p>
            <a:pPr lvl="1"/>
            <a:r>
              <a:rPr lang="en-US" dirty="0" smtClean="0"/>
              <a:t>Re-compute a new centroid for this cluster</a:t>
            </a:r>
          </a:p>
          <a:p>
            <a:pPr lvl="1"/>
            <a:r>
              <a:rPr lang="en-US" dirty="0" smtClean="0"/>
              <a:t>Output: &lt;new centroid&gt;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Iteration Control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Compare the old and new set of K-centroids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If similar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 Stop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sym typeface="Wingdings"/>
              </a:rPr>
              <a:t>Else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sym typeface="Wingdings"/>
              </a:rPr>
              <a:t>If max iterations has reached  Stop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sym typeface="Wingdings"/>
              </a:rPr>
              <a:t>Else  Start another Map-Reduce Iteration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16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3" y="1810308"/>
            <a:ext cx="8291825" cy="425521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Use of Combiners</a:t>
            </a:r>
          </a:p>
          <a:p>
            <a:pPr lvl="1"/>
            <a:r>
              <a:rPr lang="en-US" sz="1800" dirty="0" smtClean="0"/>
              <a:t>Similar to the reducer</a:t>
            </a:r>
          </a:p>
          <a:p>
            <a:pPr lvl="1"/>
            <a:r>
              <a:rPr lang="en-US" sz="1800" dirty="0" smtClean="0"/>
              <a:t>Computes for each centroid the local sums (and counts) of the assigned points</a:t>
            </a:r>
          </a:p>
          <a:p>
            <a:pPr lvl="1"/>
            <a:r>
              <a:rPr lang="en-US" sz="1800" dirty="0" smtClean="0"/>
              <a:t>Sends to the reducer &lt;centroid, &lt;partial sums&gt;&gt;</a:t>
            </a:r>
          </a:p>
          <a:p>
            <a:pPr lvl="1"/>
            <a:endParaRPr lang="en-US" sz="1800" dirty="0"/>
          </a:p>
          <a:p>
            <a:r>
              <a:rPr lang="en-US" sz="1800" b="1" dirty="0" smtClean="0">
                <a:solidFill>
                  <a:srgbClr val="800000"/>
                </a:solidFill>
              </a:rPr>
              <a:t>Use of Single Reducer</a:t>
            </a:r>
          </a:p>
          <a:p>
            <a:pPr lvl="1"/>
            <a:r>
              <a:rPr lang="en-US" sz="1800" dirty="0" smtClean="0"/>
              <a:t>Amount of data to reducers is very small</a:t>
            </a:r>
          </a:p>
          <a:p>
            <a:pPr lvl="1"/>
            <a:r>
              <a:rPr lang="en-US" sz="1800" dirty="0" smtClean="0"/>
              <a:t>Single reducer can tell whether any of the centers has changed or not</a:t>
            </a:r>
          </a:p>
          <a:p>
            <a:pPr lvl="1"/>
            <a:r>
              <a:rPr lang="en-US" sz="1800" dirty="0" smtClean="0"/>
              <a:t>Creates a single output file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Focus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985499"/>
            <a:ext cx="7734535" cy="40800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Clustering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ym typeface="Wingdings"/>
              </a:rPr>
              <a:t> K-Means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Classification</a:t>
            </a:r>
            <a:r>
              <a:rPr lang="en-US" sz="2000" dirty="0" smtClean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 Naïve Bayes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Frequent Pattern Mining </a:t>
            </a:r>
            <a:r>
              <a:rPr lang="en-US" sz="2000" dirty="0" smtClean="0">
                <a:sym typeface="Wingdings"/>
              </a:rPr>
              <a:t> </a:t>
            </a:r>
            <a:r>
              <a:rPr lang="en-US" sz="2000" dirty="0" err="1">
                <a:latin typeface="Arial" charset="0"/>
              </a:rPr>
              <a:t>Apriori</a:t>
            </a:r>
            <a:r>
              <a:rPr lang="en-US" sz="2000" dirty="0">
                <a:latin typeface="Arial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29058" y="4561405"/>
            <a:ext cx="4102118" cy="1270135"/>
          </a:xfrm>
          <a:prstGeom prst="wedgeRoundRectCallout">
            <a:avLst>
              <a:gd name="adj1" fmla="val -60114"/>
              <a:gd name="adj2" fmla="val -1441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-- Technique logic</a:t>
            </a:r>
          </a:p>
          <a:p>
            <a:endParaRPr lang="en-US" sz="2000" b="1" dirty="0"/>
          </a:p>
          <a:p>
            <a:r>
              <a:rPr lang="en-US" sz="2000" b="1" dirty="0" smtClean="0"/>
              <a:t>-- How to implement in Hadoop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317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24" y="1987611"/>
            <a:ext cx="7345363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Clustering Techniques</a:t>
            </a:r>
          </a:p>
          <a:p>
            <a:r>
              <a:rPr lang="en-US" dirty="0" smtClean="0"/>
              <a:t>Classification Algorithms</a:t>
            </a:r>
          </a:p>
          <a:p>
            <a:r>
              <a:rPr lang="en-US" dirty="0" smtClean="0"/>
              <a:t>Association Rules</a:t>
            </a:r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Statistical libraries (Regression, SVM, …)</a:t>
            </a:r>
          </a:p>
          <a:p>
            <a:r>
              <a:rPr lang="en-US" dirty="0" smtClean="0"/>
              <a:t>Others…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3"/>
            <a:ext cx="8175039" cy="433598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Given a dataset (training data), we learn (build) a statistical model</a:t>
            </a:r>
          </a:p>
          <a:p>
            <a:pPr lvl="1"/>
            <a:r>
              <a:rPr lang="en-US" sz="2000" dirty="0" smtClean="0"/>
              <a:t>This model is called “Classifier”</a:t>
            </a:r>
          </a:p>
          <a:p>
            <a:pPr lvl="1"/>
            <a:endParaRPr lang="en-US" sz="2000" dirty="0"/>
          </a:p>
          <a:p>
            <a:r>
              <a:rPr lang="en-US" sz="2000" b="1" dirty="0" smtClean="0">
                <a:solidFill>
                  <a:srgbClr val="800000"/>
                </a:solidFill>
              </a:rPr>
              <a:t>Each point in the training data is in the form of:</a:t>
            </a:r>
          </a:p>
          <a:p>
            <a:pPr lvl="1"/>
            <a:r>
              <a:rPr lang="en-US" sz="1800" dirty="0" smtClean="0"/>
              <a:t>&lt;label, feature 1, feature 2, ….feature N&gt;</a:t>
            </a:r>
          </a:p>
          <a:p>
            <a:pPr lvl="1"/>
            <a:r>
              <a:rPr lang="en-US" sz="1800" dirty="0" smtClean="0"/>
              <a:t>Label </a:t>
            </a:r>
            <a:r>
              <a:rPr lang="en-US" sz="1800" dirty="0" smtClean="0">
                <a:sym typeface="Wingdings"/>
              </a:rPr>
              <a:t> is the class label</a:t>
            </a:r>
          </a:p>
          <a:p>
            <a:pPr lvl="1"/>
            <a:r>
              <a:rPr lang="en-US" sz="1800" dirty="0" smtClean="0">
                <a:sym typeface="Wingdings"/>
              </a:rPr>
              <a:t>Features 1..N  the features (dimensions of the point)</a:t>
            </a: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Then, given a point without a label &lt;??, feature 1, ….feature N&gt;</a:t>
            </a:r>
          </a:p>
          <a:p>
            <a:pPr lvl="1"/>
            <a:r>
              <a:rPr lang="en-US" sz="1800" dirty="0" smtClean="0">
                <a:sym typeface="Wingdings"/>
              </a:rPr>
              <a:t>Use the model to decide on its label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60" y="3052617"/>
            <a:ext cx="1594632" cy="1404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263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52" y="244158"/>
            <a:ext cx="8423209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 Classifier: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4"/>
            <a:ext cx="8175039" cy="554772"/>
          </a:xfrm>
        </p:spPr>
        <p:txBody>
          <a:bodyPr>
            <a:normAutofit/>
          </a:bodyPr>
          <a:lstStyle/>
          <a:p>
            <a:r>
              <a:rPr lang="en-US" dirty="0" smtClean="0"/>
              <a:t>Best described through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8" y="3063867"/>
            <a:ext cx="4076700" cy="2857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66393" y="3368474"/>
            <a:ext cx="1021879" cy="569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752" y="3919292"/>
            <a:ext cx="183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label (male or female)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8597" y="5921367"/>
            <a:ext cx="21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Training dataset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740758" y="1235392"/>
            <a:ext cx="423350" cy="3233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951" y="2317349"/>
            <a:ext cx="183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Three features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4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244158"/>
            <a:ext cx="8686800" cy="1339850"/>
          </a:xfrm>
        </p:spPr>
        <p:txBody>
          <a:bodyPr>
            <a:normAutofit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8" y="2700862"/>
            <a:ext cx="4875827" cy="1357731"/>
          </a:xfrm>
        </p:spPr>
        <p:txBody>
          <a:bodyPr/>
          <a:lstStyle/>
          <a:p>
            <a:r>
              <a:rPr lang="en-US" dirty="0" smtClean="0"/>
              <a:t>For each feature in each label</a:t>
            </a:r>
          </a:p>
          <a:p>
            <a:pPr lvl="1"/>
            <a:r>
              <a:rPr lang="en-US" dirty="0" smtClean="0"/>
              <a:t>Compute the </a:t>
            </a:r>
            <a:r>
              <a:rPr lang="en-US" b="1" i="1" dirty="0" smtClean="0">
                <a:solidFill>
                  <a:srgbClr val="0000FF"/>
                </a:solidFill>
              </a:rPr>
              <a:t>mean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00FF"/>
                </a:solidFill>
              </a:rPr>
              <a:t>variance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40" y="1693514"/>
            <a:ext cx="3177080" cy="30366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62769" y="3693611"/>
            <a:ext cx="8686800" cy="2627866"/>
            <a:chOff x="262769" y="3693611"/>
            <a:chExt cx="8686800" cy="2627866"/>
          </a:xfrm>
        </p:grpSpPr>
        <p:sp>
          <p:nvSpPr>
            <p:cNvPr id="7" name="Down Arrow 6"/>
            <p:cNvSpPr/>
            <p:nvPr/>
          </p:nvSpPr>
          <p:spPr>
            <a:xfrm>
              <a:off x="2598495" y="3693611"/>
              <a:ext cx="1109469" cy="118205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2769" y="4788074"/>
              <a:ext cx="8686800" cy="1533403"/>
              <a:chOff x="262769" y="4788074"/>
              <a:chExt cx="8686800" cy="1533403"/>
            </a:xfrm>
          </p:grpSpPr>
          <p:pic>
            <p:nvPicPr>
              <p:cNvPr id="6" name="Picture 5" descr="Screen shot 2013-02-26 at 2.47.37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769" y="4788074"/>
                <a:ext cx="8686800" cy="11303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34256" y="5921367"/>
                <a:ext cx="3415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800000"/>
                    </a:solidFill>
                  </a:rPr>
                  <a:t>That is the model (classifier)</a:t>
                </a:r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81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77" y="2780687"/>
            <a:ext cx="8037851" cy="1437557"/>
          </a:xfrm>
        </p:spPr>
        <p:txBody>
          <a:bodyPr>
            <a:normAutofit/>
          </a:bodyPr>
          <a:lstStyle/>
          <a:p>
            <a:r>
              <a:rPr lang="en-US" dirty="0" smtClean="0"/>
              <a:t>For each label </a:t>
            </a:r>
            <a:r>
              <a:rPr lang="en-US" dirty="0" smtClean="0">
                <a:sym typeface="Wingdings"/>
              </a:rPr>
              <a:t> Compute </a:t>
            </a:r>
            <a:r>
              <a:rPr lang="en-US" b="1" i="1" dirty="0" smtClean="0">
                <a:solidFill>
                  <a:srgbClr val="FF0000"/>
                </a:solidFill>
                <a:sym typeface="Wingdings"/>
              </a:rPr>
              <a:t>posterior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value</a:t>
            </a:r>
          </a:p>
          <a:p>
            <a:r>
              <a:rPr lang="en-US" dirty="0" smtClean="0">
                <a:sym typeface="Wingdings"/>
              </a:rPr>
              <a:t>The label with the largest posterior is the suggested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3053" y="4463963"/>
            <a:ext cx="8156575" cy="1594715"/>
            <a:chOff x="483053" y="4463963"/>
            <a:chExt cx="8156575" cy="1594715"/>
          </a:xfrm>
        </p:grpSpPr>
        <p:pic>
          <p:nvPicPr>
            <p:cNvPr id="9" name="Picture 8" descr="Screen shot 2013-02-26 at 2.53.2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53" y="4463963"/>
              <a:ext cx="8156575" cy="698500"/>
            </a:xfrm>
            <a:prstGeom prst="rect">
              <a:avLst/>
            </a:prstGeom>
          </p:spPr>
        </p:pic>
        <p:pic>
          <p:nvPicPr>
            <p:cNvPr id="10" name="Picture 9" descr="Screen shot 2013-02-26 at 2.53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11" y="5447541"/>
              <a:ext cx="7969637" cy="61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0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2.53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549671"/>
            <a:ext cx="7969637" cy="6111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7987" y="4389728"/>
            <a:ext cx="7923751" cy="1742984"/>
            <a:chOff x="900113" y="4452777"/>
            <a:chExt cx="7923751" cy="1742984"/>
          </a:xfrm>
        </p:grpSpPr>
        <p:sp>
          <p:nvSpPr>
            <p:cNvPr id="11" name="TextBox 10"/>
            <p:cNvSpPr txBox="1"/>
            <p:nvPr/>
          </p:nvSpPr>
          <p:spPr>
            <a:xfrm>
              <a:off x="900113" y="4452777"/>
              <a:ext cx="79237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&gt;&gt; evidence: </a:t>
              </a:r>
              <a:r>
                <a:rPr lang="en-US" dirty="0" smtClean="0"/>
                <a:t>Can be ignored since it is the same constant for all labels</a:t>
              </a:r>
            </a:p>
            <a:p>
              <a:endParaRPr lang="en-US" dirty="0"/>
            </a:p>
            <a:p>
              <a:r>
                <a:rPr lang="en-US" b="1" dirty="0" smtClean="0">
                  <a:solidFill>
                    <a:srgbClr val="800000"/>
                  </a:solidFill>
                </a:rPr>
                <a:t>&gt;&gt; P(label): </a:t>
              </a:r>
              <a:r>
                <a:rPr lang="en-US" dirty="0" smtClean="0"/>
                <a:t>% of training points with this label </a:t>
              </a:r>
            </a:p>
            <a:p>
              <a:endParaRPr lang="en-US" dirty="0"/>
            </a:p>
            <a:p>
              <a:r>
                <a:rPr lang="en-US" b="1" dirty="0" smtClean="0">
                  <a:solidFill>
                    <a:srgbClr val="800000"/>
                  </a:solidFill>
                </a:rPr>
                <a:t>&gt;&gt; p(</a:t>
              </a:r>
              <a:r>
                <a:rPr lang="en-US" b="1" dirty="0" err="1" smtClean="0">
                  <a:solidFill>
                    <a:srgbClr val="800000"/>
                  </a:solidFill>
                </a:rPr>
                <a:t>feature|label</a:t>
              </a:r>
              <a:r>
                <a:rPr lang="en-US" b="1" dirty="0" smtClean="0">
                  <a:solidFill>
                    <a:srgbClr val="800000"/>
                  </a:solidFill>
                </a:rPr>
                <a:t>) </a:t>
              </a:r>
              <a:r>
                <a:rPr lang="en-US" dirty="0" smtClean="0"/>
                <a:t>=                                                , f is feature value in sample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29416" y="5398113"/>
              <a:ext cx="2679700" cy="797648"/>
              <a:chOff x="3229416" y="5398113"/>
              <a:chExt cx="2679700" cy="797648"/>
            </a:xfrm>
          </p:grpSpPr>
          <p:pic>
            <p:nvPicPr>
              <p:cNvPr id="12" name="Picture 11" descr="Screen shot 2013-02-26 at 3.05.48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416" y="5408361"/>
                <a:ext cx="2679700" cy="7874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53000" y="5398113"/>
                <a:ext cx="274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25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3" name="Picture 2" descr="Screen shot 2013-02-26 at 3.09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" y="3671838"/>
            <a:ext cx="6070600" cy="977900"/>
          </a:xfrm>
          <a:prstGeom prst="rect">
            <a:avLst/>
          </a:prstGeom>
        </p:spPr>
      </p:pic>
      <p:pic>
        <p:nvPicPr>
          <p:cNvPr id="6" name="Picture 5" descr="Screen shot 2013-02-26 at 3.09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8" y="4829627"/>
            <a:ext cx="706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3.11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7" y="3765671"/>
            <a:ext cx="7035800" cy="154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8717" y="5633330"/>
            <a:ext cx="46852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FF"/>
                </a:solidFill>
              </a:rPr>
              <a:t>The sample is predicted to be female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26" y="1941701"/>
            <a:ext cx="7617749" cy="4123820"/>
          </a:xfrm>
        </p:spPr>
        <p:txBody>
          <a:bodyPr/>
          <a:lstStyle/>
          <a:p>
            <a:r>
              <a:rPr lang="en-US" dirty="0" smtClean="0"/>
              <a:t>How to implement Naïve Bayes as a map-reduce job?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4" y="2883036"/>
            <a:ext cx="2957248" cy="2416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73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Apache Mahout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868705"/>
            <a:ext cx="7734535" cy="56937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http://mahout.apache.org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 descr="Screen shot 2013-02-26 at 3.2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9" y="2589785"/>
            <a:ext cx="8368490" cy="3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creen shot 2013-02-26 at 12.1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0" y="1853123"/>
            <a:ext cx="7147528" cy="41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Context…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02" y="1778458"/>
            <a:ext cx="1141394" cy="1141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2" y="1924448"/>
            <a:ext cx="1506355" cy="995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14" y="3065843"/>
            <a:ext cx="1268348" cy="963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30" y="4275599"/>
            <a:ext cx="3711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--Efficient in analyzing/mining data</a:t>
            </a:r>
          </a:p>
          <a:p>
            <a:r>
              <a:rPr lang="en-US" dirty="0" smtClean="0"/>
              <a:t>--Do not scale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67598" y="2074013"/>
            <a:ext cx="3685624" cy="2833318"/>
            <a:chOff x="4967598" y="2074013"/>
            <a:chExt cx="3685624" cy="28333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7793" y="2074013"/>
              <a:ext cx="3284613" cy="1342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67598" y="4261000"/>
              <a:ext cx="3685624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--Efficient in managing big data</a:t>
              </a:r>
            </a:p>
            <a:p>
              <a:r>
                <a:rPr lang="en-US" dirty="0" smtClean="0"/>
                <a:t>--Does not analyze or mine the data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158297" y="5284930"/>
            <a:ext cx="5255380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How to integrate these two worlds together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008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Research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1" y="4459179"/>
            <a:ext cx="3724653" cy="821222"/>
          </a:xfrm>
          <a:solidFill>
            <a:srgbClr val="FFFFE9"/>
          </a:solidFill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Ricardo (VLDB’10): Integrating Hadoop and R using </a:t>
            </a:r>
            <a:r>
              <a:rPr lang="en-US" sz="2000" dirty="0" err="1" smtClean="0">
                <a:solidFill>
                  <a:srgbClr val="0000FF"/>
                </a:solidFill>
              </a:rPr>
              <a:t>Jaql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3-02-26 at 12.58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" y="1864508"/>
            <a:ext cx="4461033" cy="25152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757368" y="1711528"/>
            <a:ext cx="4088797" cy="3721274"/>
            <a:chOff x="4757368" y="1711528"/>
            <a:chExt cx="4088797" cy="3721274"/>
          </a:xfrm>
        </p:grpSpPr>
        <p:pic>
          <p:nvPicPr>
            <p:cNvPr id="6" name="Picture 5" descr="Screen shot 2013-02-26 at 12.58.0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711528"/>
              <a:ext cx="3893165" cy="274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757368" y="4538583"/>
              <a:ext cx="4088797" cy="894219"/>
            </a:xfrm>
            <a:prstGeom prst="rect">
              <a:avLst/>
            </a:prstGeom>
            <a:solidFill>
              <a:srgbClr val="FFFFE9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2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794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080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366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652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485900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712913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947863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174875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US" sz="2000" dirty="0" err="1" smtClean="0">
                  <a:solidFill>
                    <a:srgbClr val="0000FF"/>
                  </a:solidFill>
                </a:rPr>
                <a:t>Haloop</a:t>
              </a:r>
              <a:r>
                <a:rPr lang="en-US" sz="2000" dirty="0" smtClean="0">
                  <a:solidFill>
                    <a:srgbClr val="0000FF"/>
                  </a:solidFill>
                </a:rPr>
                <a:t> (SIGMOD’10): Supporting iterative processing in Hadoop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3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34" y="1824907"/>
            <a:ext cx="6262663" cy="42406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Apache Mahout</a:t>
            </a:r>
          </a:p>
          <a:p>
            <a:pPr lvl="1"/>
            <a:r>
              <a:rPr lang="en-US" dirty="0" smtClean="0"/>
              <a:t>Open-source package on Hadoop for data mining and machine learning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Revolution R (R-Hadoop)</a:t>
            </a:r>
          </a:p>
          <a:p>
            <a:pPr lvl="1"/>
            <a:r>
              <a:rPr lang="en-US" dirty="0" smtClean="0"/>
              <a:t>Extensions to R package to run on Hadoop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Mahou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1737312"/>
            <a:ext cx="136525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82" y="4820921"/>
            <a:ext cx="3048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5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829008"/>
            <a:ext cx="7345362" cy="1339850"/>
          </a:xfrm>
        </p:spPr>
        <p:txBody>
          <a:bodyPr/>
          <a:lstStyle/>
          <a:p>
            <a:r>
              <a:rPr lang="en-US" dirty="0" smtClean="0"/>
              <a:t>Apache Mahout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32" y="2949866"/>
            <a:ext cx="5232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4494</TotalTime>
  <Words>1483</Words>
  <Application>Microsoft Macintosh PowerPoint</Application>
  <PresentationFormat>On-screen Show (4:3)</PresentationFormat>
  <Paragraphs>283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Capital</vt:lpstr>
      <vt:lpstr> </vt:lpstr>
      <vt:lpstr>Data Analytics</vt:lpstr>
      <vt:lpstr>Data Mining &amp; Machine Learning</vt:lpstr>
      <vt:lpstr>Tools &amp; Algorithms</vt:lpstr>
      <vt:lpstr>Common Use Cases</vt:lpstr>
      <vt:lpstr>In Our Context…</vt:lpstr>
      <vt:lpstr>On Going Research Effort</vt:lpstr>
      <vt:lpstr>Other Projects</vt:lpstr>
      <vt:lpstr>Apache Mahout</vt:lpstr>
      <vt:lpstr>Apache Mahout</vt:lpstr>
      <vt:lpstr>Goal 1: Machine Learning</vt:lpstr>
      <vt:lpstr>Goal 2: Scalability</vt:lpstr>
      <vt:lpstr>Mahout Package</vt:lpstr>
      <vt:lpstr>C1: Collaborative Filtering</vt:lpstr>
      <vt:lpstr>C2: Clustering</vt:lpstr>
      <vt:lpstr>C3: Classification</vt:lpstr>
      <vt:lpstr>FPM: Frequent Pattern Mining</vt:lpstr>
      <vt:lpstr>We Focus On…</vt:lpstr>
      <vt:lpstr>K-Means Algorithm</vt:lpstr>
      <vt:lpstr>K-Means Algorithm</vt:lpstr>
      <vt:lpstr>Here we have a dataset! </vt:lpstr>
      <vt:lpstr>We randomly choose 2 group centroids! </vt:lpstr>
      <vt:lpstr>We assign each point to the group that has the closest centroit. </vt:lpstr>
      <vt:lpstr>We recalculate the positions of the centroids. </vt:lpstr>
      <vt:lpstr>We assign each point to the group that has the closest centroid.  </vt:lpstr>
      <vt:lpstr>We recalculate the positions of the centroids.</vt:lpstr>
      <vt:lpstr>Algorithm Terminates</vt:lpstr>
      <vt:lpstr>K-Means Questions</vt:lpstr>
      <vt:lpstr>K-Means:  Data Type &amp; Distance Fun</vt:lpstr>
      <vt:lpstr>K-Means:  Data Type &amp; Distance Fun</vt:lpstr>
      <vt:lpstr>K-Means:  Termination Criteria </vt:lpstr>
      <vt:lpstr>K-Means:  How to choose K?</vt:lpstr>
      <vt:lpstr>K-Means: Is It Deterministic?</vt:lpstr>
      <vt:lpstr>K-Means Algorithm: Summary</vt:lpstr>
      <vt:lpstr>K-Means Algorithm: Summary</vt:lpstr>
      <vt:lpstr>K-Means in MapReduce</vt:lpstr>
      <vt:lpstr>K-Means in MapReduce (Cont’d)</vt:lpstr>
      <vt:lpstr>K-Means Optimizations</vt:lpstr>
      <vt:lpstr>We Focus On…</vt:lpstr>
      <vt:lpstr>Naïve Bayes Classifier</vt:lpstr>
      <vt:lpstr>Naïve Bayes Classifier: Example</vt:lpstr>
      <vt:lpstr>Naïve Bayes Classifier (Cont’d)</vt:lpstr>
      <vt:lpstr>Naïve Bayes: Classify New Object</vt:lpstr>
      <vt:lpstr>Naïve Bayes: Classify New Object (Cont’d)</vt:lpstr>
      <vt:lpstr>Naïve Bayes: Classify New Object (Cont’d)</vt:lpstr>
      <vt:lpstr>Naïve Bayes: Classify New Object (Cont’d)</vt:lpstr>
      <vt:lpstr>Naïve Bayes in Hadoop</vt:lpstr>
      <vt:lpstr>Apache Mahout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411</cp:revision>
  <dcterms:created xsi:type="dcterms:W3CDTF">2013-01-13T20:33:29Z</dcterms:created>
  <dcterms:modified xsi:type="dcterms:W3CDTF">2017-02-06T19:53:29Z</dcterms:modified>
</cp:coreProperties>
</file>