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2" r:id="rId1"/>
  </p:sldMasterIdLst>
  <p:notesMasterIdLst>
    <p:notesMasterId r:id="rId28"/>
  </p:notesMasterIdLst>
  <p:handoutMasterIdLst>
    <p:handoutMasterId r:id="rId29"/>
  </p:handoutMasterIdLst>
  <p:sldIdLst>
    <p:sldId id="256" r:id="rId2"/>
    <p:sldId id="278" r:id="rId3"/>
    <p:sldId id="305" r:id="rId4"/>
    <p:sldId id="321" r:id="rId5"/>
    <p:sldId id="306" r:id="rId6"/>
    <p:sldId id="307" r:id="rId7"/>
    <p:sldId id="308" r:id="rId8"/>
    <p:sldId id="309" r:id="rId9"/>
    <p:sldId id="335" r:id="rId10"/>
    <p:sldId id="310" r:id="rId11"/>
    <p:sldId id="339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38" r:id="rId21"/>
    <p:sldId id="319" r:id="rId22"/>
    <p:sldId id="320" r:id="rId23"/>
    <p:sldId id="322" r:id="rId24"/>
    <p:sldId id="336" r:id="rId25"/>
    <p:sldId id="340" r:id="rId26"/>
    <p:sldId id="337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FB9"/>
    <a:srgbClr val="FFFF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2" d="100"/>
          <a:sy n="92" d="100"/>
        </p:scale>
        <p:origin x="-120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D9761D-1F95-3B4C-BE9C-CDD1389A8812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DCD51-711A-044D-9B2C-C47F74A9A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955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5A596-FA52-0448-9C24-EA3FEFB30C0E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C5791-7364-9E4F-986D-297FD347B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994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081164" indent="-216233">
              <a:defRPr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513629" indent="-216233">
              <a:defRPr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1946095" indent="-216233">
              <a:defRPr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378560" indent="-21623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811026" indent="-21623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243491" indent="-21623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675957" indent="-21623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BA4324A6-C9AC-B543-8847-DD709061658B}" type="slidenum">
              <a:rPr lang="en-US">
                <a:latin typeface="Calibri" charset="0"/>
              </a:rPr>
              <a:pPr/>
              <a:t>20</a:t>
            </a:fld>
            <a:endParaRPr lang="en-US">
              <a:latin typeface="Calibri" charset="0"/>
            </a:endParaRPr>
          </a:p>
        </p:txBody>
      </p:sp>
      <p:sp>
        <p:nvSpPr>
          <p:cNvPr id="3891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9538" y="0"/>
            <a:ext cx="4352925" cy="32654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56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3556000"/>
            <a:ext cx="6143625" cy="4125989"/>
          </a:xfrm>
          <a:ln>
            <a:round/>
            <a:headEnd/>
            <a:tailEnd/>
          </a:ln>
        </p:spPr>
        <p:txBody>
          <a:bodyPr wrap="none" numCol="1" anchor="ctr" anchorCtr="0" compatLnSpc="1">
            <a:prstTxWarp prst="textNoShape">
              <a:avLst/>
            </a:prstTxWarp>
          </a:bodyPr>
          <a:lstStyle>
            <a:lvl1pPr marL="342900" indent="-342900" defTabSz="9652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965200" indent="-482600" defTabSz="9652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9652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9652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965200"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9652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9652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9652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9652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</a:pPr>
            <a:endParaRPr lang="en-US" sz="2400"/>
          </a:p>
        </p:txBody>
      </p:sp>
      <p:sp>
        <p:nvSpPr>
          <p:cNvPr id="38917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02756" indent="-270291">
              <a:defRPr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081164" indent="-216233">
              <a:defRPr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513629" indent="-216233">
              <a:defRPr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1946095" indent="-216233">
              <a:defRPr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378560" indent="-21623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811026" indent="-21623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243491" indent="-21623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675957" indent="-21623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087411FD-31C1-8749-B178-118A44134BA6}" type="datetime1">
              <a:rPr lang="en-US">
                <a:latin typeface="Calibri" charset="0"/>
              </a:rPr>
              <a:pPr/>
              <a:t>2/3/2016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0E8B24-2159-9E40-9925-47FD5E2714E7}" type="slidenum">
              <a:rPr lang="en-US"/>
              <a:pPr/>
              <a:t>21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CF164A81-75B2-194C-A843-C64EC5C16B31}" type="datetime1">
              <a:rPr lang="en-US" smtClean="0"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8DB3-0A53-D340-B3CF-599B34F5F3EB}" type="datetime1">
              <a:rPr lang="en-US" smtClean="0"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82E5-7E97-2F44-B961-B3631B15779F}" type="datetime1">
              <a:rPr lang="en-US" smtClean="0"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2E74-C78C-C942-965B-B6CC6D494C40}" type="datetime1">
              <a:rPr lang="en-US" smtClean="0"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67E5-F24F-664E-AC9C-26173D2CF6BA}" type="datetime1">
              <a:rPr lang="en-US" smtClean="0"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139F-CB8F-D149-BA56-8B0C015E5021}" type="datetime1">
              <a:rPr lang="en-US" smtClean="0"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2CA6-DA21-D448-9BFF-3B41542CED08}" type="datetime1">
              <a:rPr lang="en-US" smtClean="0"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F87D6CFC-0B4B-2148-A17F-CDDE4D02F4BF}" type="datetime1">
              <a:rPr lang="en-US" smtClean="0"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0D79-2A23-4C40-804A-C01F394F0C72}" type="datetime1">
              <a:rPr lang="en-US" smtClean="0"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B835-C713-9846-B110-24995DE671EF}" type="datetime1">
              <a:rPr lang="en-US" smtClean="0"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3BC9-E94F-5B47-BD76-EECA0CBE7CA1}" type="datetime1">
              <a:rPr lang="en-US" smtClean="0"/>
              <a:t>2/3/2016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08A2-EBB5-744B-B5B4-7699A7EC7B98}" type="datetime1">
              <a:rPr lang="en-US" smtClean="0"/>
              <a:t>2/3/2016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72E7-27FD-CA40-8E81-E7A5851A1F00}" type="datetime1">
              <a:rPr lang="en-US" smtClean="0"/>
              <a:t>2/3/2016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7C8EB-B6A2-A747-83AD-60E35A0235F5}" type="datetime1">
              <a:rPr lang="en-US" smtClean="0"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F6F81F14-9AEC-394B-B8F6-AE69A194437D}" type="datetime1">
              <a:rPr lang="en-US" smtClean="0"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9173" y="578700"/>
            <a:ext cx="7781442" cy="2459476"/>
          </a:xfrm>
        </p:spPr>
        <p:txBody>
          <a:bodyPr/>
          <a:lstStyle/>
          <a:p>
            <a:r>
              <a:rPr lang="en-US" sz="4400" dirty="0" smtClean="0"/>
              <a:t/>
            </a:r>
            <a:br>
              <a:rPr lang="en-US" sz="4400" dirty="0" smtClean="0"/>
            </a:b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8999"/>
            <a:ext cx="7342188" cy="2358003"/>
          </a:xfrm>
        </p:spPr>
        <p:txBody>
          <a:bodyPr>
            <a:normAutofit fontScale="85000" lnSpcReduction="20000"/>
          </a:bodyPr>
          <a:lstStyle/>
          <a:p>
            <a:r>
              <a:rPr lang="en-US" sz="4300" b="1" dirty="0" smtClean="0">
                <a:solidFill>
                  <a:srgbClr val="800000"/>
                </a:solidFill>
              </a:rPr>
              <a:t>MapReduce High-Level Languages</a:t>
            </a:r>
          </a:p>
          <a:p>
            <a:endParaRPr lang="en-US" sz="3600" b="1" dirty="0" smtClean="0">
              <a:solidFill>
                <a:srgbClr val="800000"/>
              </a:solidFill>
            </a:endParaRPr>
          </a:p>
          <a:p>
            <a:endParaRPr lang="en-US" sz="3600" b="1" dirty="0">
              <a:solidFill>
                <a:srgbClr val="800000"/>
              </a:solidFill>
            </a:endParaRPr>
          </a:p>
          <a:p>
            <a:r>
              <a:rPr lang="en-US" sz="3000" dirty="0" smtClean="0"/>
              <a:t>WPI</a:t>
            </a:r>
            <a:r>
              <a:rPr lang="en-US" sz="3000" dirty="0"/>
              <a:t>, Mohamed Eltabakh</a:t>
            </a:r>
            <a:endParaRPr lang="en-US" sz="3000" b="1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73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 DML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438" y="2429421"/>
            <a:ext cx="8017272" cy="2337377"/>
          </a:xfrm>
          <a:solidFill>
            <a:srgbClr val="FFFFE9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68300" indent="-368300">
              <a:buSzPct val="104000"/>
              <a:buFont typeface="Times New Roman" charset="0"/>
              <a:buBlip>
                <a:blip r:embed="rId2"/>
              </a:buBlip>
              <a:tabLst>
                <a:tab pos="368300" algn="l"/>
                <a:tab pos="481013" algn="l"/>
                <a:tab pos="938213" algn="l"/>
                <a:tab pos="1395413" algn="l"/>
                <a:tab pos="1852613" algn="l"/>
                <a:tab pos="2309813" algn="l"/>
                <a:tab pos="2767013" algn="l"/>
                <a:tab pos="3224213" algn="l"/>
                <a:tab pos="3681413" algn="l"/>
                <a:tab pos="4138613" algn="l"/>
                <a:tab pos="4595813" algn="l"/>
                <a:tab pos="5053013" algn="l"/>
                <a:tab pos="5510213" algn="l"/>
                <a:tab pos="5967413" algn="l"/>
                <a:tab pos="6424613" algn="l"/>
                <a:tab pos="6881813" algn="l"/>
                <a:tab pos="7339013" algn="l"/>
                <a:tab pos="7796213" algn="l"/>
                <a:tab pos="8253413" algn="l"/>
                <a:tab pos="8710613" algn="l"/>
                <a:tab pos="9167813" algn="l"/>
              </a:tabLst>
            </a:pPr>
            <a:r>
              <a:rPr lang="en-US" sz="1600" b="1" dirty="0">
                <a:solidFill>
                  <a:srgbClr val="0000FF"/>
                </a:solidFill>
              </a:rPr>
              <a:t>LOAD DATA LOCAL INPATH </a:t>
            </a:r>
            <a:r>
              <a:rPr lang="en-US" sz="1600" dirty="0"/>
              <a:t>'./</a:t>
            </a:r>
            <a:r>
              <a:rPr lang="en-US" sz="1600" dirty="0" err="1"/>
              <a:t>sample.txt</a:t>
            </a:r>
            <a:r>
              <a:rPr lang="en-US" sz="1600" dirty="0"/>
              <a:t>' </a:t>
            </a:r>
            <a:r>
              <a:rPr lang="en-US" sz="1600" b="1" dirty="0">
                <a:solidFill>
                  <a:srgbClr val="0000FF"/>
                </a:solidFill>
              </a:rPr>
              <a:t>OVERWRITE INTO TABLE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 smtClean="0"/>
              <a:t>sample;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  <a:p>
            <a:pPr marL="368300" indent="-368300">
              <a:buSzPct val="104000"/>
              <a:buFont typeface="Times New Roman" charset="0"/>
              <a:buBlip>
                <a:blip r:embed="rId2"/>
              </a:buBlip>
              <a:tabLst>
                <a:tab pos="368300" algn="l"/>
                <a:tab pos="481013" algn="l"/>
                <a:tab pos="938213" algn="l"/>
                <a:tab pos="1395413" algn="l"/>
                <a:tab pos="1852613" algn="l"/>
                <a:tab pos="2309813" algn="l"/>
                <a:tab pos="2767013" algn="l"/>
                <a:tab pos="3224213" algn="l"/>
                <a:tab pos="3681413" algn="l"/>
                <a:tab pos="4138613" algn="l"/>
                <a:tab pos="4595813" algn="l"/>
                <a:tab pos="5053013" algn="l"/>
                <a:tab pos="5510213" algn="l"/>
                <a:tab pos="5967413" algn="l"/>
                <a:tab pos="6424613" algn="l"/>
                <a:tab pos="6881813" algn="l"/>
                <a:tab pos="7339013" algn="l"/>
                <a:tab pos="7796213" algn="l"/>
                <a:tab pos="8253413" algn="l"/>
                <a:tab pos="8710613" algn="l"/>
                <a:tab pos="9167813" algn="l"/>
              </a:tabLst>
            </a:pPr>
            <a:endParaRPr lang="en-US" sz="1600" b="1" dirty="0" smtClean="0">
              <a:solidFill>
                <a:srgbClr val="800000"/>
              </a:solidFill>
            </a:endParaRPr>
          </a:p>
          <a:p>
            <a:pPr marL="368300" indent="-368300">
              <a:buSzPct val="104000"/>
              <a:buFont typeface="Times New Roman" charset="0"/>
              <a:buBlip>
                <a:blip r:embed="rId2"/>
              </a:buBlip>
              <a:tabLst>
                <a:tab pos="368300" algn="l"/>
                <a:tab pos="481013" algn="l"/>
                <a:tab pos="938213" algn="l"/>
                <a:tab pos="1395413" algn="l"/>
                <a:tab pos="1852613" algn="l"/>
                <a:tab pos="2309813" algn="l"/>
                <a:tab pos="2767013" algn="l"/>
                <a:tab pos="3224213" algn="l"/>
                <a:tab pos="3681413" algn="l"/>
                <a:tab pos="4138613" algn="l"/>
                <a:tab pos="4595813" algn="l"/>
                <a:tab pos="5053013" algn="l"/>
                <a:tab pos="5510213" algn="l"/>
                <a:tab pos="5967413" algn="l"/>
                <a:tab pos="6424613" algn="l"/>
                <a:tab pos="6881813" algn="l"/>
                <a:tab pos="7339013" algn="l"/>
                <a:tab pos="7796213" algn="l"/>
                <a:tab pos="8253413" algn="l"/>
                <a:tab pos="8710613" algn="l"/>
                <a:tab pos="9167813" algn="l"/>
              </a:tabLst>
            </a:pPr>
            <a:r>
              <a:rPr lang="en-US" sz="1600" b="1" dirty="0" smtClean="0">
                <a:solidFill>
                  <a:srgbClr val="800000"/>
                </a:solidFill>
              </a:rPr>
              <a:t>LOAD </a:t>
            </a:r>
            <a:r>
              <a:rPr lang="en-US" sz="1600" b="1" dirty="0">
                <a:solidFill>
                  <a:srgbClr val="800000"/>
                </a:solidFill>
              </a:rPr>
              <a:t>DATA INPATH </a:t>
            </a:r>
            <a:r>
              <a:rPr lang="en-US" sz="1600" dirty="0"/>
              <a:t>'/user/</a:t>
            </a:r>
            <a:r>
              <a:rPr lang="en-US" sz="1600" dirty="0" err="1"/>
              <a:t>falvariz</a:t>
            </a:r>
            <a:r>
              <a:rPr lang="en-US" sz="1600" dirty="0"/>
              <a:t>/hive/</a:t>
            </a:r>
            <a:r>
              <a:rPr lang="en-US" sz="1600" dirty="0" err="1" smtClean="0"/>
              <a:t>sample.txt</a:t>
            </a:r>
            <a:r>
              <a:rPr lang="en-US" sz="1600" dirty="0" smtClean="0"/>
              <a:t>’ </a:t>
            </a:r>
            <a:r>
              <a:rPr lang="en-US" sz="1600" b="1" dirty="0" smtClean="0">
                <a:solidFill>
                  <a:srgbClr val="800000"/>
                </a:solidFill>
              </a:rPr>
              <a:t>INTO </a:t>
            </a:r>
            <a:r>
              <a:rPr lang="en-US" sz="1600" b="1" dirty="0">
                <a:solidFill>
                  <a:srgbClr val="800000"/>
                </a:solidFill>
              </a:rPr>
              <a:t>TABLE</a:t>
            </a:r>
            <a:r>
              <a:rPr lang="en-US" sz="1600" dirty="0"/>
              <a:t> </a:t>
            </a:r>
            <a:r>
              <a:rPr lang="en-US" sz="1600" dirty="0" err="1" smtClean="0"/>
              <a:t>partitioned_sample</a:t>
            </a:r>
            <a:r>
              <a:rPr lang="en-US" sz="1600" dirty="0" smtClean="0"/>
              <a:t> </a:t>
            </a:r>
            <a:r>
              <a:rPr lang="en-US" sz="1600" b="1" dirty="0">
                <a:solidFill>
                  <a:srgbClr val="800000"/>
                </a:solidFill>
              </a:rPr>
              <a:t>PARTITION </a:t>
            </a:r>
            <a:r>
              <a:rPr lang="en-US" sz="1600" dirty="0"/>
              <a:t>(ds='2012-02-24');</a:t>
            </a:r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10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64061" y="1709962"/>
            <a:ext cx="6359044" cy="811481"/>
            <a:chOff x="364061" y="1709962"/>
            <a:chExt cx="6359044" cy="811481"/>
          </a:xfrm>
        </p:grpSpPr>
        <p:sp>
          <p:nvSpPr>
            <p:cNvPr id="5" name="TextBox 4"/>
            <p:cNvSpPr txBox="1"/>
            <p:nvPr/>
          </p:nvSpPr>
          <p:spPr>
            <a:xfrm>
              <a:off x="364061" y="1709962"/>
              <a:ext cx="2454518" cy="292388"/>
            </a:xfrm>
            <a:prstGeom prst="rect">
              <a:avLst/>
            </a:prstGeom>
            <a:solidFill>
              <a:srgbClr val="CCFFCC"/>
            </a:solidFill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Load data from local file system</a:t>
              </a:r>
              <a:endParaRPr lang="en-US" sz="1300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2052195" y="2079733"/>
              <a:ext cx="690200" cy="4417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010322" y="1787345"/>
              <a:ext cx="2712783" cy="292388"/>
            </a:xfrm>
            <a:prstGeom prst="rect">
              <a:avLst/>
            </a:prstGeom>
            <a:solidFill>
              <a:srgbClr val="CCFFCC"/>
            </a:solidFill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Delete previous data from that table</a:t>
              </a:r>
              <a:endParaRPr lang="en-US" sz="1300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5219917" y="2079733"/>
              <a:ext cx="690200" cy="4417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1119421" y="3132279"/>
            <a:ext cx="6706994" cy="594667"/>
            <a:chOff x="1119421" y="3132279"/>
            <a:chExt cx="6706994" cy="594667"/>
          </a:xfrm>
        </p:grpSpPr>
        <p:sp>
          <p:nvSpPr>
            <p:cNvPr id="9" name="TextBox 8"/>
            <p:cNvSpPr txBox="1"/>
            <p:nvPr/>
          </p:nvSpPr>
          <p:spPr>
            <a:xfrm>
              <a:off x="1119421" y="3132282"/>
              <a:ext cx="1793830" cy="292388"/>
            </a:xfrm>
            <a:prstGeom prst="rect">
              <a:avLst/>
            </a:prstGeom>
            <a:solidFill>
              <a:srgbClr val="CCFFCC"/>
            </a:solidFill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Load data from HDFS</a:t>
              </a:r>
              <a:endParaRPr lang="en-US" sz="1300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2052196" y="3424670"/>
              <a:ext cx="1" cy="2930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606442" y="3132279"/>
              <a:ext cx="2219973" cy="292388"/>
            </a:xfrm>
            <a:prstGeom prst="rect">
              <a:avLst/>
            </a:prstGeom>
            <a:solidFill>
              <a:srgbClr val="CCFFCC"/>
            </a:solidFill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Augment to the existing data</a:t>
              </a:r>
              <a:endParaRPr lang="en-US" sz="1300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6576308" y="3433871"/>
              <a:ext cx="256562" cy="2930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636305" y="4223865"/>
            <a:ext cx="3874071" cy="1017414"/>
            <a:chOff x="2636305" y="4223865"/>
            <a:chExt cx="3874071" cy="1017414"/>
          </a:xfrm>
        </p:grpSpPr>
        <p:sp>
          <p:nvSpPr>
            <p:cNvPr id="19" name="TextBox 18"/>
            <p:cNvSpPr txBox="1"/>
            <p:nvPr/>
          </p:nvSpPr>
          <p:spPr>
            <a:xfrm>
              <a:off x="2636305" y="4948891"/>
              <a:ext cx="3874071" cy="292388"/>
            </a:xfrm>
            <a:prstGeom prst="rect">
              <a:avLst/>
            </a:prstGeom>
            <a:solidFill>
              <a:srgbClr val="CCFFCC"/>
            </a:solidFill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Must define a specific partition for partitioned tables</a:t>
              </a:r>
              <a:endParaRPr lang="en-US" sz="13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 flipV="1">
              <a:off x="3193325" y="4223865"/>
              <a:ext cx="579769" cy="7250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1817258" y="5472931"/>
            <a:ext cx="5448804" cy="7202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Loaded data are files copied to HDFS under the corresponding directory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35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 File Format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8268603" cy="4421187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charset="0"/>
              </a:rPr>
              <a:t>Hive lets users store different file formats</a:t>
            </a:r>
          </a:p>
          <a:p>
            <a:r>
              <a:rPr lang="en-US" dirty="0">
                <a:latin typeface="Calibri" charset="0"/>
              </a:rPr>
              <a:t>Helps in performance improvements</a:t>
            </a:r>
          </a:p>
          <a:p>
            <a:r>
              <a:rPr lang="en-US" b="1" dirty="0">
                <a:solidFill>
                  <a:srgbClr val="800000"/>
                </a:solidFill>
                <a:latin typeface="Calibri" charset="0"/>
              </a:rPr>
              <a:t>SQL Example</a:t>
            </a:r>
            <a:r>
              <a:rPr lang="en-US" b="1" dirty="0" smtClean="0">
                <a:solidFill>
                  <a:srgbClr val="800000"/>
                </a:solidFill>
                <a:latin typeface="Calibri" charset="0"/>
              </a:rPr>
              <a:t>:</a:t>
            </a:r>
            <a:endParaRPr lang="en-US" b="1" dirty="0">
              <a:solidFill>
                <a:srgbClr val="800000"/>
              </a:solidFill>
              <a:latin typeface="Calibri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60710" y="3850584"/>
            <a:ext cx="6540938" cy="21301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 2" charset="0"/>
              <a:buNone/>
            </a:pPr>
            <a:r>
              <a:rPr lang="en-US" dirty="0">
                <a:latin typeface="Calibri" charset="0"/>
              </a:rPr>
              <a:t>CREATE TABLE dest1(key INT, value STRING)</a:t>
            </a:r>
          </a:p>
          <a:p>
            <a:pPr>
              <a:buFont typeface="Wingdings 2" charset="0"/>
              <a:buNone/>
            </a:pPr>
            <a:r>
              <a:rPr lang="en-US" dirty="0">
                <a:latin typeface="Calibri" charset="0"/>
              </a:rPr>
              <a:t>STORED AS</a:t>
            </a:r>
          </a:p>
          <a:p>
            <a:pPr>
              <a:buFont typeface="Wingdings 2" charset="0"/>
              <a:buNone/>
            </a:pPr>
            <a:r>
              <a:rPr lang="en-US" dirty="0">
                <a:latin typeface="Calibri" charset="0"/>
              </a:rPr>
              <a:t>INPUTFORMAT</a:t>
            </a:r>
          </a:p>
          <a:p>
            <a:pPr>
              <a:buFont typeface="Wingdings 2" charset="0"/>
              <a:buNone/>
            </a:pPr>
            <a:r>
              <a:rPr lang="en-US" dirty="0">
                <a:latin typeface="Calibri" charset="0"/>
              </a:rPr>
              <a:t>'</a:t>
            </a:r>
            <a:r>
              <a:rPr lang="en-US" dirty="0" err="1">
                <a:latin typeface="Calibri" charset="0"/>
              </a:rPr>
              <a:t>org.apache.hadoop.mapred.SequenceFileInputFormat</a:t>
            </a:r>
            <a:r>
              <a:rPr lang="en-US" dirty="0">
                <a:latin typeface="Calibri" charset="0"/>
              </a:rPr>
              <a:t>'</a:t>
            </a:r>
          </a:p>
          <a:p>
            <a:pPr>
              <a:buFont typeface="Wingdings 2" charset="0"/>
              <a:buNone/>
            </a:pPr>
            <a:r>
              <a:rPr lang="en-US" dirty="0">
                <a:latin typeface="Calibri" charset="0"/>
              </a:rPr>
              <a:t>OUTPUTFORMAT</a:t>
            </a:r>
          </a:p>
          <a:p>
            <a:pPr>
              <a:buFont typeface="Wingdings 2" charset="0"/>
              <a:buNone/>
            </a:pPr>
            <a:r>
              <a:rPr lang="en-US" dirty="0">
                <a:latin typeface="Calibri" charset="0"/>
              </a:rPr>
              <a:t>'</a:t>
            </a:r>
            <a:r>
              <a:rPr lang="en-US" dirty="0" err="1">
                <a:latin typeface="Calibri" charset="0"/>
              </a:rPr>
              <a:t>org.apache.hadoop.mapred.SequenceFileOutputFormat</a:t>
            </a:r>
            <a:r>
              <a:rPr lang="en-US" dirty="0">
                <a:latin typeface="Calibri" charset="0"/>
              </a:rPr>
              <a:t>'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36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12</a:t>
            </a:fld>
            <a:endParaRPr lang="en-US"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153633" y="2098842"/>
            <a:ext cx="4070795" cy="3609473"/>
          </a:xfrm>
        </p:spPr>
        <p:txBody>
          <a:bodyPr>
            <a:normAutofit lnSpcReduction="10000"/>
          </a:bodyPr>
          <a:lstStyle/>
          <a:p>
            <a:r>
              <a:rPr lang="en-US" sz="1800" b="1" dirty="0" smtClean="0">
                <a:solidFill>
                  <a:srgbClr val="800000"/>
                </a:solidFill>
              </a:rPr>
              <a:t>Hive CLI: </a:t>
            </a:r>
            <a:r>
              <a:rPr lang="en-US" sz="1800" dirty="0" smtClean="0"/>
              <a:t>Hive Command Line Interface</a:t>
            </a:r>
          </a:p>
          <a:p>
            <a:r>
              <a:rPr lang="en-US" sz="1800" b="1" dirty="0" err="1" smtClean="0">
                <a:solidFill>
                  <a:srgbClr val="800000"/>
                </a:solidFill>
              </a:rPr>
              <a:t>MetaStore</a:t>
            </a:r>
            <a:r>
              <a:rPr lang="en-US" sz="1800" b="1" dirty="0" smtClean="0"/>
              <a:t>: </a:t>
            </a:r>
            <a:r>
              <a:rPr lang="en-US" sz="1800" dirty="0" smtClean="0"/>
              <a:t>For storing the schema information, data types, partitioning columns, etc…</a:t>
            </a:r>
          </a:p>
          <a:p>
            <a:r>
              <a:rPr lang="en-US" sz="1800" b="1" dirty="0" smtClean="0">
                <a:solidFill>
                  <a:srgbClr val="800000"/>
                </a:solidFill>
              </a:rPr>
              <a:t>Hive QL: </a:t>
            </a:r>
            <a:r>
              <a:rPr lang="en-US" sz="1800" dirty="0" smtClean="0"/>
              <a:t>The query language, compiler, and executer </a:t>
            </a:r>
          </a:p>
          <a:p>
            <a:r>
              <a:rPr lang="en-US" sz="1800" b="1" dirty="0" smtClean="0">
                <a:solidFill>
                  <a:srgbClr val="800000"/>
                </a:solidFill>
              </a:rPr>
              <a:t>Thrift Server: </a:t>
            </a:r>
            <a:r>
              <a:rPr lang="en-US" sz="1800" dirty="0" smtClean="0"/>
              <a:t>cross-language framework to support many languages C, Java, Python, Ruby, PHP</a:t>
            </a:r>
            <a:endParaRPr lang="en-US" sz="18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91000" y="1711158"/>
            <a:ext cx="4565650" cy="44866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07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776" y="1875936"/>
            <a:ext cx="8173718" cy="351660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0000FF"/>
                </a:solidFill>
              </a:rPr>
              <a:t>3-Levels: </a:t>
            </a:r>
            <a:r>
              <a:rPr lang="en-US" b="1" dirty="0" smtClean="0"/>
              <a:t>Tables </a:t>
            </a:r>
            <a:r>
              <a:rPr lang="en-US" b="1" dirty="0" smtClean="0">
                <a:sym typeface="Wingdings"/>
              </a:rPr>
              <a:t> Partitions  Buckets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800000"/>
                </a:solidFill>
                <a:sym typeface="Wingdings"/>
              </a:rPr>
              <a:t>Table: maps to a HDFS directory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sym typeface="Wingdings"/>
              </a:rPr>
              <a:t>Table R: Users all over the world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800000"/>
                </a:solidFill>
                <a:sym typeface="Wingdings"/>
              </a:rPr>
              <a:t>Partition: maps to sub-directories under the table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Partition R by country name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It is the user’s responsibility to upload the right data to the right partition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800000"/>
                </a:solidFill>
              </a:rPr>
              <a:t>Bucket: maps to files under each partition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Divide a partition into buckets based on a hash</a:t>
            </a:r>
            <a:r>
              <a:rPr lang="en-US" dirty="0"/>
              <a:t> </a:t>
            </a:r>
            <a:r>
              <a:rPr lang="en-US" dirty="0" smtClean="0"/>
              <a:t>function on a certain column(s)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39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 (Cont’d)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979" y="1917990"/>
            <a:ext cx="6782016" cy="410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7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Query Examples I: Select &amp; Filter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750" y="2685737"/>
            <a:ext cx="6581656" cy="2633181"/>
          </a:xfrm>
          <a:solidFill>
            <a:srgbClr val="FFFFE9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68300" indent="-368300">
              <a:buSzPct val="104000"/>
              <a:buFont typeface="Times New Roman" charset="0"/>
              <a:buBlip>
                <a:blip r:embed="rId2"/>
              </a:buBlip>
              <a:tabLst>
                <a:tab pos="368300" algn="l"/>
                <a:tab pos="481013" algn="l"/>
                <a:tab pos="938213" algn="l"/>
                <a:tab pos="1395413" algn="l"/>
                <a:tab pos="1852613" algn="l"/>
                <a:tab pos="2309813" algn="l"/>
                <a:tab pos="2767013" algn="l"/>
                <a:tab pos="3224213" algn="l"/>
                <a:tab pos="3681413" algn="l"/>
                <a:tab pos="4138613" algn="l"/>
                <a:tab pos="4595813" algn="l"/>
                <a:tab pos="5053013" algn="l"/>
                <a:tab pos="5510213" algn="l"/>
                <a:tab pos="5967413" algn="l"/>
                <a:tab pos="6424613" algn="l"/>
                <a:tab pos="6881813" algn="l"/>
                <a:tab pos="7339013" algn="l"/>
                <a:tab pos="7796213" algn="l"/>
                <a:tab pos="8253413" algn="l"/>
                <a:tab pos="8710613" algn="l"/>
                <a:tab pos="9167813" algn="l"/>
              </a:tabLst>
            </a:pPr>
            <a:r>
              <a:rPr lang="en-US" sz="1600" b="1" dirty="0">
                <a:solidFill>
                  <a:srgbClr val="0000FF"/>
                </a:solidFill>
              </a:rPr>
              <a:t>SELECT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/>
              <a:t>foo </a:t>
            </a:r>
            <a:r>
              <a:rPr lang="en-US" sz="1600" b="1" dirty="0">
                <a:solidFill>
                  <a:srgbClr val="0000FF"/>
                </a:solidFill>
              </a:rPr>
              <a:t>FROM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/>
              <a:t>sample  </a:t>
            </a:r>
            <a:r>
              <a:rPr lang="en-US" sz="1600" b="1" dirty="0">
                <a:solidFill>
                  <a:srgbClr val="0000FF"/>
                </a:solidFill>
              </a:rPr>
              <a:t>WHERE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/>
              <a:t>ds='2012-02-24';</a:t>
            </a:r>
            <a:br>
              <a:rPr lang="en-US" sz="1600" dirty="0"/>
            </a:br>
            <a:endParaRPr lang="en-US" sz="1600" dirty="0"/>
          </a:p>
          <a:p>
            <a:pPr marL="368300" indent="-368300">
              <a:buSzPct val="104000"/>
              <a:buFont typeface="Times New Roman" charset="0"/>
              <a:buBlip>
                <a:blip r:embed="rId2"/>
              </a:buBlip>
              <a:tabLst>
                <a:tab pos="368300" algn="l"/>
                <a:tab pos="481013" algn="l"/>
                <a:tab pos="938213" algn="l"/>
                <a:tab pos="1395413" algn="l"/>
                <a:tab pos="1852613" algn="l"/>
                <a:tab pos="2309813" algn="l"/>
                <a:tab pos="2767013" algn="l"/>
                <a:tab pos="3224213" algn="l"/>
                <a:tab pos="3681413" algn="l"/>
                <a:tab pos="4138613" algn="l"/>
                <a:tab pos="4595813" algn="l"/>
                <a:tab pos="5053013" algn="l"/>
                <a:tab pos="5510213" algn="l"/>
                <a:tab pos="5967413" algn="l"/>
                <a:tab pos="6424613" algn="l"/>
                <a:tab pos="6881813" algn="l"/>
                <a:tab pos="7339013" algn="l"/>
                <a:tab pos="7796213" algn="l"/>
                <a:tab pos="8253413" algn="l"/>
                <a:tab pos="8710613" algn="l"/>
                <a:tab pos="9167813" algn="l"/>
              </a:tabLst>
            </a:pPr>
            <a:r>
              <a:rPr lang="en-US" sz="1600" b="1" dirty="0">
                <a:solidFill>
                  <a:srgbClr val="0000FF"/>
                </a:solidFill>
              </a:rPr>
              <a:t>INSERT OVERWRITE DIRECTORY </a:t>
            </a:r>
            <a:r>
              <a:rPr lang="en-US" sz="1600" dirty="0"/>
              <a:t>'/</a:t>
            </a:r>
            <a:r>
              <a:rPr lang="en-US" sz="1600" dirty="0" err="1"/>
              <a:t>tmp</a:t>
            </a:r>
            <a:r>
              <a:rPr lang="en-US" sz="1600" dirty="0"/>
              <a:t>/</a:t>
            </a:r>
            <a:r>
              <a:rPr lang="en-US" sz="1600" dirty="0" err="1"/>
              <a:t>hdfs_out</a:t>
            </a:r>
            <a:r>
              <a:rPr lang="en-US" sz="1600" dirty="0"/>
              <a:t>' </a:t>
            </a:r>
            <a:r>
              <a:rPr lang="en-US" sz="1600" b="1" dirty="0"/>
              <a:t>SELECT</a:t>
            </a:r>
            <a:r>
              <a:rPr lang="en-US" sz="1600" dirty="0"/>
              <a:t> * </a:t>
            </a:r>
            <a:r>
              <a:rPr lang="en-US" sz="1600" b="1" dirty="0"/>
              <a:t>FROM </a:t>
            </a:r>
            <a:r>
              <a:rPr lang="en-US" sz="1600" dirty="0"/>
              <a:t>sample </a:t>
            </a:r>
            <a:r>
              <a:rPr lang="en-US" sz="1600" b="1" dirty="0"/>
              <a:t>WHERE</a:t>
            </a:r>
            <a:r>
              <a:rPr lang="en-US" sz="1600" dirty="0"/>
              <a:t> ds='2012-02-24';</a:t>
            </a:r>
            <a:br>
              <a:rPr lang="en-US" sz="1600" dirty="0"/>
            </a:br>
            <a:endParaRPr lang="en-US" sz="1600" dirty="0"/>
          </a:p>
          <a:p>
            <a:pPr marL="368300" indent="-368300">
              <a:buSzPct val="104000"/>
              <a:buFont typeface="Times New Roman" charset="0"/>
              <a:buBlip>
                <a:blip r:embed="rId2"/>
              </a:buBlip>
              <a:tabLst>
                <a:tab pos="368300" algn="l"/>
                <a:tab pos="481013" algn="l"/>
                <a:tab pos="938213" algn="l"/>
                <a:tab pos="1395413" algn="l"/>
                <a:tab pos="1852613" algn="l"/>
                <a:tab pos="2309813" algn="l"/>
                <a:tab pos="2767013" algn="l"/>
                <a:tab pos="3224213" algn="l"/>
                <a:tab pos="3681413" algn="l"/>
                <a:tab pos="4138613" algn="l"/>
                <a:tab pos="4595813" algn="l"/>
                <a:tab pos="5053013" algn="l"/>
                <a:tab pos="5510213" algn="l"/>
                <a:tab pos="5967413" algn="l"/>
                <a:tab pos="6424613" algn="l"/>
                <a:tab pos="6881813" algn="l"/>
                <a:tab pos="7339013" algn="l"/>
                <a:tab pos="7796213" algn="l"/>
                <a:tab pos="8253413" algn="l"/>
                <a:tab pos="8710613" algn="l"/>
                <a:tab pos="9167813" algn="l"/>
              </a:tabLst>
            </a:pPr>
            <a:r>
              <a:rPr lang="en-US" sz="1600" b="1" dirty="0">
                <a:solidFill>
                  <a:srgbClr val="0000FF"/>
                </a:solidFill>
              </a:rPr>
              <a:t>INSERT OVERWRITE LOCAL DIRECTORY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/>
              <a:t>'/</a:t>
            </a:r>
            <a:r>
              <a:rPr lang="en-US" sz="1600" dirty="0" err="1"/>
              <a:t>tmp</a:t>
            </a:r>
            <a:r>
              <a:rPr lang="en-US" sz="1600" dirty="0"/>
              <a:t>/hive-sample-out' </a:t>
            </a:r>
            <a:r>
              <a:rPr lang="en-US" sz="1600" b="1" dirty="0"/>
              <a:t>SELECT</a:t>
            </a:r>
            <a:r>
              <a:rPr lang="en-US" sz="1600" dirty="0"/>
              <a:t> * </a:t>
            </a:r>
            <a:r>
              <a:rPr lang="en-US" sz="1600" b="1" dirty="0"/>
              <a:t>FROM</a:t>
            </a:r>
            <a:r>
              <a:rPr lang="en-US" sz="1600" dirty="0"/>
              <a:t> sample</a:t>
            </a:r>
            <a:r>
              <a:rPr lang="en-US" sz="1600" dirty="0" smtClean="0"/>
              <a:t>;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78918" y="2685737"/>
            <a:ext cx="2404105" cy="292388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lang="en-US" sz="1300" dirty="0" smtClean="0"/>
              <a:t>Create HDFS </a:t>
            </a:r>
            <a:r>
              <a:rPr lang="en-US" sz="1300" dirty="0" err="1" smtClean="0"/>
              <a:t>dir</a:t>
            </a:r>
            <a:r>
              <a:rPr lang="en-US" sz="1300" dirty="0" smtClean="0"/>
              <a:t> for the output</a:t>
            </a:r>
            <a:endParaRPr lang="en-US" sz="13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953001" y="2999944"/>
            <a:ext cx="1406042" cy="414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4715453" y="3949864"/>
            <a:ext cx="3484637" cy="527608"/>
            <a:chOff x="4715453" y="3949864"/>
            <a:chExt cx="3484637" cy="527608"/>
          </a:xfrm>
        </p:grpSpPr>
        <p:sp>
          <p:nvSpPr>
            <p:cNvPr id="9" name="TextBox 8"/>
            <p:cNvSpPr txBox="1"/>
            <p:nvPr/>
          </p:nvSpPr>
          <p:spPr>
            <a:xfrm>
              <a:off x="5924194" y="3949864"/>
              <a:ext cx="2275896" cy="292388"/>
            </a:xfrm>
            <a:prstGeom prst="rect">
              <a:avLst/>
            </a:prstGeom>
            <a:solidFill>
              <a:srgbClr val="CCFFCC"/>
            </a:solidFill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Create local </a:t>
              </a:r>
              <a:r>
                <a:rPr lang="en-US" sz="1300" dirty="0" err="1" smtClean="0"/>
                <a:t>dir</a:t>
              </a:r>
              <a:r>
                <a:rPr lang="en-US" sz="1300" dirty="0" smtClean="0"/>
                <a:t> for the output</a:t>
              </a:r>
              <a:endParaRPr lang="en-US" sz="1300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4715453" y="4242252"/>
              <a:ext cx="1363465" cy="2352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941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Query Examples </a:t>
            </a:r>
            <a:r>
              <a:rPr lang="en-US" sz="3600" dirty="0" smtClean="0"/>
              <a:t>II</a:t>
            </a:r>
            <a:r>
              <a:rPr lang="en-US" sz="3600" dirty="0"/>
              <a:t>: Aggregation &amp; Grouping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491" y="2087590"/>
            <a:ext cx="7345363" cy="2669989"/>
          </a:xfrm>
          <a:solidFill>
            <a:srgbClr val="FFFFE9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68300" indent="-368300">
              <a:spcBef>
                <a:spcPts val="863"/>
              </a:spcBef>
              <a:spcAft>
                <a:spcPts val="863"/>
              </a:spcAft>
              <a:buSzPct val="104000"/>
              <a:buFont typeface="Times New Roman" charset="0"/>
              <a:buBlip>
                <a:blip r:embed="rId2"/>
              </a:buBlip>
              <a:tabLst>
                <a:tab pos="368300" algn="l"/>
                <a:tab pos="481013" algn="l"/>
                <a:tab pos="938213" algn="l"/>
                <a:tab pos="1395413" algn="l"/>
                <a:tab pos="1852613" algn="l"/>
                <a:tab pos="2309813" algn="l"/>
                <a:tab pos="2767013" algn="l"/>
                <a:tab pos="3224213" algn="l"/>
                <a:tab pos="3681413" algn="l"/>
                <a:tab pos="4138613" algn="l"/>
                <a:tab pos="4595813" algn="l"/>
                <a:tab pos="5053013" algn="l"/>
                <a:tab pos="5510213" algn="l"/>
                <a:tab pos="5967413" algn="l"/>
                <a:tab pos="6424613" algn="l"/>
                <a:tab pos="6881813" algn="l"/>
                <a:tab pos="7339013" algn="l"/>
                <a:tab pos="7796213" algn="l"/>
                <a:tab pos="8253413" algn="l"/>
                <a:tab pos="8710613" algn="l"/>
                <a:tab pos="9167813" algn="l"/>
              </a:tabLst>
            </a:pPr>
            <a:r>
              <a:rPr lang="en-US" sz="1600" b="1" dirty="0">
                <a:solidFill>
                  <a:srgbClr val="0000FF"/>
                </a:solidFill>
              </a:rPr>
              <a:t>SELECT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b="1" dirty="0"/>
              <a:t>MAX</a:t>
            </a:r>
            <a:r>
              <a:rPr lang="en-US" sz="1600" dirty="0"/>
              <a:t>(foo) </a:t>
            </a:r>
            <a:r>
              <a:rPr lang="en-US" sz="1600" b="1" dirty="0">
                <a:solidFill>
                  <a:srgbClr val="0000FF"/>
                </a:solidFill>
              </a:rPr>
              <a:t>FROM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/>
              <a:t>sample;</a:t>
            </a:r>
            <a:br>
              <a:rPr lang="en-US" sz="1600" dirty="0"/>
            </a:br>
            <a:endParaRPr lang="en-US" sz="1600" dirty="0"/>
          </a:p>
          <a:p>
            <a:pPr marL="368300" indent="-368300">
              <a:spcBef>
                <a:spcPts val="863"/>
              </a:spcBef>
              <a:spcAft>
                <a:spcPts val="863"/>
              </a:spcAft>
              <a:buSzPct val="104000"/>
              <a:buFont typeface="Times New Roman" charset="0"/>
              <a:buBlip>
                <a:blip r:embed="rId2"/>
              </a:buBlip>
              <a:tabLst>
                <a:tab pos="368300" algn="l"/>
                <a:tab pos="481013" algn="l"/>
                <a:tab pos="938213" algn="l"/>
                <a:tab pos="1395413" algn="l"/>
                <a:tab pos="1852613" algn="l"/>
                <a:tab pos="2309813" algn="l"/>
                <a:tab pos="2767013" algn="l"/>
                <a:tab pos="3224213" algn="l"/>
                <a:tab pos="3681413" algn="l"/>
                <a:tab pos="4138613" algn="l"/>
                <a:tab pos="4595813" algn="l"/>
                <a:tab pos="5053013" algn="l"/>
                <a:tab pos="5510213" algn="l"/>
                <a:tab pos="5967413" algn="l"/>
                <a:tab pos="6424613" algn="l"/>
                <a:tab pos="6881813" algn="l"/>
                <a:tab pos="7339013" algn="l"/>
                <a:tab pos="7796213" algn="l"/>
                <a:tab pos="8253413" algn="l"/>
                <a:tab pos="8710613" algn="l"/>
                <a:tab pos="9167813" algn="l"/>
              </a:tabLst>
            </a:pPr>
            <a:r>
              <a:rPr lang="en-US" sz="1600" b="1" dirty="0">
                <a:solidFill>
                  <a:srgbClr val="0000FF"/>
                </a:solidFill>
              </a:rPr>
              <a:t>SELECT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/>
              <a:t>ds, </a:t>
            </a:r>
            <a:r>
              <a:rPr lang="en-US" sz="1600" b="1" dirty="0"/>
              <a:t>COUNT</a:t>
            </a:r>
            <a:r>
              <a:rPr lang="en-US" sz="1600" dirty="0"/>
              <a:t>(*), </a:t>
            </a:r>
            <a:r>
              <a:rPr lang="en-US" sz="1600" b="1" dirty="0"/>
              <a:t>SUM</a:t>
            </a:r>
            <a:r>
              <a:rPr lang="en-US" sz="1600" dirty="0"/>
              <a:t>(foo) </a:t>
            </a:r>
            <a:r>
              <a:rPr lang="en-US" sz="1600" b="1" dirty="0">
                <a:solidFill>
                  <a:srgbClr val="0000FF"/>
                </a:solidFill>
              </a:rPr>
              <a:t>FROM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/>
              <a:t>sample  </a:t>
            </a:r>
            <a:r>
              <a:rPr lang="en-US" sz="1600" b="1" dirty="0">
                <a:solidFill>
                  <a:srgbClr val="0000FF"/>
                </a:solidFill>
              </a:rPr>
              <a:t>GROUP BY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/>
              <a:t>ds;</a:t>
            </a:r>
            <a:br>
              <a:rPr lang="en-US" sz="1600" dirty="0"/>
            </a:br>
            <a:endParaRPr lang="en-US" sz="1600" dirty="0" smtClean="0"/>
          </a:p>
          <a:p>
            <a:pPr marL="368300" indent="-368300">
              <a:spcBef>
                <a:spcPts val="863"/>
              </a:spcBef>
              <a:spcAft>
                <a:spcPts val="863"/>
              </a:spcAft>
              <a:buSzPct val="104000"/>
              <a:buFont typeface="Times New Roman" charset="0"/>
              <a:buBlip>
                <a:blip r:embed="rId2"/>
              </a:buBlip>
              <a:tabLst>
                <a:tab pos="368300" algn="l"/>
                <a:tab pos="481013" algn="l"/>
                <a:tab pos="938213" algn="l"/>
                <a:tab pos="1395413" algn="l"/>
                <a:tab pos="1852613" algn="l"/>
                <a:tab pos="2309813" algn="l"/>
                <a:tab pos="2767013" algn="l"/>
                <a:tab pos="3224213" algn="l"/>
                <a:tab pos="3681413" algn="l"/>
                <a:tab pos="4138613" algn="l"/>
                <a:tab pos="4595813" algn="l"/>
                <a:tab pos="5053013" algn="l"/>
                <a:tab pos="5510213" algn="l"/>
                <a:tab pos="5967413" algn="l"/>
                <a:tab pos="6424613" algn="l"/>
                <a:tab pos="6881813" algn="l"/>
                <a:tab pos="7339013" algn="l"/>
                <a:tab pos="7796213" algn="l"/>
                <a:tab pos="8253413" algn="l"/>
                <a:tab pos="8710613" algn="l"/>
                <a:tab pos="9167813" algn="l"/>
              </a:tabLst>
            </a:pPr>
            <a:endParaRPr lang="en-US" sz="1600" dirty="0"/>
          </a:p>
          <a:p>
            <a:pPr marL="368300" indent="-368300">
              <a:spcBef>
                <a:spcPts val="863"/>
              </a:spcBef>
              <a:spcAft>
                <a:spcPts val="863"/>
              </a:spcAft>
              <a:buSzPct val="104000"/>
              <a:buFont typeface="Times New Roman" charset="0"/>
              <a:buBlip>
                <a:blip r:embed="rId2"/>
              </a:buBlip>
              <a:tabLst>
                <a:tab pos="368300" algn="l"/>
                <a:tab pos="481013" algn="l"/>
                <a:tab pos="938213" algn="l"/>
                <a:tab pos="1395413" algn="l"/>
                <a:tab pos="1852613" algn="l"/>
                <a:tab pos="2309813" algn="l"/>
                <a:tab pos="2767013" algn="l"/>
                <a:tab pos="3224213" algn="l"/>
                <a:tab pos="3681413" algn="l"/>
                <a:tab pos="4138613" algn="l"/>
                <a:tab pos="4595813" algn="l"/>
                <a:tab pos="5053013" algn="l"/>
                <a:tab pos="5510213" algn="l"/>
                <a:tab pos="5967413" algn="l"/>
                <a:tab pos="6424613" algn="l"/>
                <a:tab pos="6881813" algn="l"/>
                <a:tab pos="7339013" algn="l"/>
                <a:tab pos="7796213" algn="l"/>
                <a:tab pos="8253413" algn="l"/>
                <a:tab pos="8710613" algn="l"/>
                <a:tab pos="9167813" algn="l"/>
              </a:tabLst>
            </a:pPr>
            <a:r>
              <a:rPr lang="en-US" sz="1600" b="1" dirty="0">
                <a:solidFill>
                  <a:srgbClr val="0000FF"/>
                </a:solidFill>
              </a:rPr>
              <a:t>FROM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/>
              <a:t>sample s </a:t>
            </a:r>
            <a:r>
              <a:rPr lang="en-US" sz="1600" b="1" dirty="0">
                <a:solidFill>
                  <a:srgbClr val="0000FF"/>
                </a:solidFill>
              </a:rPr>
              <a:t>INSERT OVERWRITE TABLE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/>
              <a:t>bar </a:t>
            </a:r>
            <a:r>
              <a:rPr lang="en-US" sz="1600" b="1" dirty="0">
                <a:solidFill>
                  <a:srgbClr val="0000FF"/>
                </a:solidFill>
              </a:rPr>
              <a:t>SELECT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 err="1"/>
              <a:t>s.bar</a:t>
            </a:r>
            <a:r>
              <a:rPr lang="en-US" sz="1600" dirty="0"/>
              <a:t>, count(*) WHERE </a:t>
            </a:r>
            <a:r>
              <a:rPr lang="en-US" sz="1600" dirty="0" err="1"/>
              <a:t>s.foo</a:t>
            </a:r>
            <a:r>
              <a:rPr lang="en-US" sz="1600" dirty="0"/>
              <a:t> &gt; 0 </a:t>
            </a:r>
            <a:r>
              <a:rPr lang="en-US" sz="1600" b="1" dirty="0">
                <a:solidFill>
                  <a:srgbClr val="0000FF"/>
                </a:solidFill>
              </a:rPr>
              <a:t>GROUP BY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 err="1" smtClean="0"/>
              <a:t>s.bar</a:t>
            </a:r>
            <a:r>
              <a:rPr lang="en-US" sz="1600" dirty="0" smtClean="0"/>
              <a:t>;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16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900113" y="3489750"/>
            <a:ext cx="6575360" cy="492885"/>
            <a:chOff x="900113" y="3489750"/>
            <a:chExt cx="6575360" cy="492885"/>
          </a:xfrm>
        </p:grpSpPr>
        <p:sp>
          <p:nvSpPr>
            <p:cNvPr id="5" name="TextBox 4"/>
            <p:cNvSpPr txBox="1"/>
            <p:nvPr/>
          </p:nvSpPr>
          <p:spPr>
            <a:xfrm>
              <a:off x="900113" y="3489750"/>
              <a:ext cx="3284473" cy="292388"/>
            </a:xfrm>
            <a:prstGeom prst="rect">
              <a:avLst/>
            </a:prstGeom>
            <a:solidFill>
              <a:srgbClr val="CCFFCC"/>
            </a:solidFill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Hive allows the From clause to come first !!!</a:t>
              </a:r>
              <a:endParaRPr lang="en-US" sz="1300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752195" y="3782138"/>
              <a:ext cx="401229" cy="1677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153494" y="3522521"/>
              <a:ext cx="2321979" cy="292388"/>
            </a:xfrm>
            <a:prstGeom prst="rect">
              <a:avLst/>
            </a:prstGeom>
            <a:solidFill>
              <a:srgbClr val="CCFFCC"/>
            </a:solidFill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Store the results into a table </a:t>
              </a:r>
              <a:endParaRPr lang="en-US" sz="1300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5043083" y="3814909"/>
              <a:ext cx="401229" cy="1677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/>
          <p:cNvSpPr/>
          <p:nvPr/>
        </p:nvSpPr>
        <p:spPr>
          <a:xfrm>
            <a:off x="1752195" y="5081363"/>
            <a:ext cx="5448804" cy="7202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This new syntax is to facilitate the “Multi-Insertion”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04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Query Examples </a:t>
            </a:r>
            <a:r>
              <a:rPr lang="en-US" sz="3600" dirty="0" smtClean="0"/>
              <a:t>III: Multi-Insertion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776" y="1829926"/>
            <a:ext cx="8072488" cy="3286542"/>
          </a:xfrm>
          <a:solidFill>
            <a:srgbClr val="FFFFE9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indent="-336550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400" b="1" dirty="0">
                <a:solidFill>
                  <a:srgbClr val="0000FF"/>
                </a:solidFill>
              </a:rPr>
              <a:t>FROM</a:t>
            </a:r>
            <a:r>
              <a:rPr lang="en-US" sz="1400" b="1" dirty="0"/>
              <a:t> </a:t>
            </a:r>
            <a:r>
              <a:rPr lang="en-US" sz="1400" dirty="0" err="1"/>
              <a:t>page_view_stg</a:t>
            </a:r>
            <a:r>
              <a:rPr lang="en-US" sz="1400" dirty="0"/>
              <a:t> </a:t>
            </a:r>
            <a:r>
              <a:rPr lang="en-US" sz="1400" dirty="0" err="1"/>
              <a:t>pvs</a:t>
            </a:r>
            <a:endParaRPr lang="en-US" sz="1400" dirty="0"/>
          </a:p>
          <a:p>
            <a:pPr indent="-336550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400" dirty="0"/>
              <a:t>   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b="1" dirty="0">
                <a:solidFill>
                  <a:srgbClr val="0000FF"/>
                </a:solidFill>
              </a:rPr>
              <a:t>INSERT OVERWRITE TABLE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 err="1"/>
              <a:t>page_view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0000FF"/>
                </a:solidFill>
              </a:rPr>
              <a:t>PARTITION</a:t>
            </a:r>
            <a:r>
              <a:rPr lang="en-US" sz="1400" dirty="0"/>
              <a:t>(</a:t>
            </a:r>
            <a:r>
              <a:rPr lang="en-US" sz="1400" dirty="0" err="1"/>
              <a:t>dt</a:t>
            </a:r>
            <a:r>
              <a:rPr lang="en-US" sz="1400" dirty="0"/>
              <a:t>='2008-06-08', country='US')</a:t>
            </a:r>
          </a:p>
          <a:p>
            <a:pPr indent="-336550">
              <a:buClrTx/>
              <a:buSzPct val="257000"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400" dirty="0"/>
              <a:t>           </a:t>
            </a:r>
            <a:r>
              <a:rPr lang="en-US" sz="1400" b="1" dirty="0">
                <a:solidFill>
                  <a:srgbClr val="800000"/>
                </a:solidFill>
              </a:rPr>
              <a:t>SELECT</a:t>
            </a:r>
            <a:r>
              <a:rPr lang="en-US" sz="1400" dirty="0">
                <a:solidFill>
                  <a:srgbClr val="800000"/>
                </a:solidFill>
              </a:rPr>
              <a:t> </a:t>
            </a:r>
            <a:r>
              <a:rPr lang="en-US" sz="1400" dirty="0" err="1"/>
              <a:t>pvs.viewTime</a:t>
            </a:r>
            <a:r>
              <a:rPr lang="en-US" sz="1400" dirty="0"/>
              <a:t>, … </a:t>
            </a:r>
            <a:r>
              <a:rPr lang="en-US" sz="1400" b="1" dirty="0">
                <a:solidFill>
                  <a:srgbClr val="800000"/>
                </a:solidFill>
              </a:rPr>
              <a:t>WHERE</a:t>
            </a:r>
            <a:r>
              <a:rPr lang="en-US" sz="1400" dirty="0">
                <a:solidFill>
                  <a:srgbClr val="800000"/>
                </a:solidFill>
              </a:rPr>
              <a:t> </a:t>
            </a:r>
            <a:r>
              <a:rPr lang="en-US" sz="1400" dirty="0" err="1"/>
              <a:t>pvs.country</a:t>
            </a:r>
            <a:r>
              <a:rPr lang="en-US" sz="1400" dirty="0"/>
              <a:t> = 'US'</a:t>
            </a:r>
          </a:p>
          <a:p>
            <a:pPr indent="-336550">
              <a:buClrTx/>
              <a:buSzPct val="257000"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400" dirty="0"/>
              <a:t>    </a:t>
            </a:r>
            <a:r>
              <a:rPr lang="en-US" sz="1400" b="1" dirty="0">
                <a:solidFill>
                  <a:srgbClr val="0000FF"/>
                </a:solidFill>
              </a:rPr>
              <a:t>INSERT OVERWRITE TABLE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 err="1"/>
              <a:t>page_view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0000FF"/>
                </a:solidFill>
              </a:rPr>
              <a:t>PARTITION</a:t>
            </a:r>
            <a:r>
              <a:rPr lang="en-US" sz="1400" dirty="0"/>
              <a:t>(</a:t>
            </a:r>
            <a:r>
              <a:rPr lang="en-US" sz="1400" dirty="0" err="1"/>
              <a:t>dt</a:t>
            </a:r>
            <a:r>
              <a:rPr lang="en-US" sz="1400" dirty="0"/>
              <a:t>='2008-06-08', country='CA')</a:t>
            </a:r>
          </a:p>
          <a:p>
            <a:pPr indent="-336550">
              <a:buClrTx/>
              <a:buSzPct val="257000"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400" dirty="0"/>
              <a:t>           </a:t>
            </a:r>
            <a:r>
              <a:rPr lang="en-US" sz="1400" b="1" dirty="0">
                <a:solidFill>
                  <a:srgbClr val="800000"/>
                </a:solidFill>
              </a:rPr>
              <a:t>SELECT</a:t>
            </a:r>
            <a:r>
              <a:rPr lang="en-US" sz="1400" dirty="0">
                <a:solidFill>
                  <a:srgbClr val="800000"/>
                </a:solidFill>
              </a:rPr>
              <a:t> </a:t>
            </a:r>
            <a:r>
              <a:rPr lang="en-US" sz="1400" dirty="0" err="1"/>
              <a:t>pvs.viewTime</a:t>
            </a:r>
            <a:r>
              <a:rPr lang="en-US" sz="1400" dirty="0"/>
              <a:t>, ... </a:t>
            </a:r>
            <a:r>
              <a:rPr lang="en-US" sz="1400" b="1" dirty="0">
                <a:solidFill>
                  <a:srgbClr val="800000"/>
                </a:solidFill>
              </a:rPr>
              <a:t>WHERE</a:t>
            </a:r>
            <a:r>
              <a:rPr lang="en-US" sz="1400" dirty="0">
                <a:solidFill>
                  <a:srgbClr val="800000"/>
                </a:solidFill>
              </a:rPr>
              <a:t> </a:t>
            </a:r>
            <a:r>
              <a:rPr lang="en-US" sz="1400" dirty="0" err="1"/>
              <a:t>pvs.country</a:t>
            </a:r>
            <a:r>
              <a:rPr lang="en-US" sz="1400" dirty="0"/>
              <a:t> = 'CA'</a:t>
            </a:r>
          </a:p>
          <a:p>
            <a:pPr indent="-336550">
              <a:buClrTx/>
              <a:buSzPct val="257000"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400" dirty="0"/>
              <a:t>  </a:t>
            </a:r>
            <a:r>
              <a:rPr lang="en-US" sz="1400" dirty="0">
                <a:solidFill>
                  <a:srgbClr val="0000FF"/>
                </a:solidFill>
              </a:rPr>
              <a:t>  </a:t>
            </a:r>
            <a:r>
              <a:rPr lang="en-US" sz="1400" b="1" dirty="0">
                <a:solidFill>
                  <a:srgbClr val="0000FF"/>
                </a:solidFill>
              </a:rPr>
              <a:t>INSERT OVERWRITE TABLE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 err="1"/>
              <a:t>page_view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0000FF"/>
                </a:solidFill>
              </a:rPr>
              <a:t>PARTITION</a:t>
            </a:r>
            <a:r>
              <a:rPr lang="en-US" sz="1400" dirty="0"/>
              <a:t>(</a:t>
            </a:r>
            <a:r>
              <a:rPr lang="en-US" sz="1400" dirty="0" err="1"/>
              <a:t>dt</a:t>
            </a:r>
            <a:r>
              <a:rPr lang="en-US" sz="1400" dirty="0"/>
              <a:t>='2008-06-08', country='UK')</a:t>
            </a:r>
          </a:p>
          <a:p>
            <a:pPr indent="-336550">
              <a:buClrTx/>
              <a:buSzPct val="257000"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400" dirty="0"/>
              <a:t>           </a:t>
            </a:r>
            <a:r>
              <a:rPr lang="en-US" sz="1400" b="1" dirty="0">
                <a:solidFill>
                  <a:srgbClr val="800000"/>
                </a:solidFill>
              </a:rPr>
              <a:t>SELECT</a:t>
            </a:r>
            <a:r>
              <a:rPr lang="en-US" sz="1400" dirty="0">
                <a:solidFill>
                  <a:srgbClr val="800000"/>
                </a:solidFill>
              </a:rPr>
              <a:t> </a:t>
            </a:r>
            <a:r>
              <a:rPr lang="en-US" sz="1400" dirty="0" err="1"/>
              <a:t>pvs.viewTime</a:t>
            </a:r>
            <a:r>
              <a:rPr lang="en-US" sz="1400" dirty="0"/>
              <a:t>, ... </a:t>
            </a:r>
            <a:r>
              <a:rPr lang="en-US" sz="1400" b="1" dirty="0">
                <a:solidFill>
                  <a:srgbClr val="800000"/>
                </a:solidFill>
              </a:rPr>
              <a:t>WHERE</a:t>
            </a:r>
            <a:r>
              <a:rPr lang="en-US" sz="1400" dirty="0">
                <a:solidFill>
                  <a:srgbClr val="800000"/>
                </a:solidFill>
              </a:rPr>
              <a:t> </a:t>
            </a:r>
            <a:r>
              <a:rPr lang="en-US" sz="1400" dirty="0" err="1"/>
              <a:t>pvs.country</a:t>
            </a:r>
            <a:r>
              <a:rPr lang="en-US" sz="1400" dirty="0"/>
              <a:t> = 'UK';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5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IV: Joins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86886" y="1776553"/>
            <a:ext cx="6752558" cy="1499459"/>
          </a:xfrm>
          <a:prstGeom prst="rect">
            <a:avLst/>
          </a:prstGeom>
          <a:solidFill>
            <a:srgbClr val="94BD5E"/>
          </a:solidFill>
          <a:ln w="9360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dirty="0">
                <a:solidFill>
                  <a:srgbClr val="000000"/>
                </a:solidFill>
              </a:rPr>
              <a:t>CREATE TABLE</a:t>
            </a:r>
            <a:r>
              <a:rPr lang="en-US" sz="1600" dirty="0">
                <a:solidFill>
                  <a:srgbClr val="000000"/>
                </a:solidFill>
              </a:rPr>
              <a:t> customer (id </a:t>
            </a:r>
            <a:r>
              <a:rPr lang="en-US" sz="1600" dirty="0" err="1">
                <a:solidFill>
                  <a:srgbClr val="000000"/>
                </a:solidFill>
              </a:rPr>
              <a:t>INT,name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STRING,address</a:t>
            </a:r>
            <a:r>
              <a:rPr lang="en-US" sz="1600" dirty="0">
                <a:solidFill>
                  <a:srgbClr val="000000"/>
                </a:solidFill>
              </a:rPr>
              <a:t> STRING)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   </a:t>
            </a:r>
            <a:r>
              <a:rPr lang="en-US" sz="1600" b="1" dirty="0">
                <a:solidFill>
                  <a:srgbClr val="000000"/>
                </a:solidFill>
              </a:rPr>
              <a:t>ROW FORMAT DELIMITED FIELDS TERMINATED BY </a:t>
            </a:r>
            <a:r>
              <a:rPr lang="en-US" sz="1600" dirty="0">
                <a:solidFill>
                  <a:srgbClr val="000000"/>
                </a:solidFill>
              </a:rPr>
              <a:t>'#'</a:t>
            </a:r>
            <a:r>
              <a:rPr lang="en-US" sz="1600" dirty="0" smtClean="0">
                <a:solidFill>
                  <a:srgbClr val="000000"/>
                </a:solidFill>
              </a:rPr>
              <a:t>;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dirty="0">
                <a:solidFill>
                  <a:srgbClr val="000000"/>
                </a:solidFill>
              </a:rPr>
              <a:t>CREATE TABLE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order_cust</a:t>
            </a:r>
            <a:r>
              <a:rPr lang="en-US" sz="1600" dirty="0">
                <a:solidFill>
                  <a:srgbClr val="000000"/>
                </a:solidFill>
              </a:rPr>
              <a:t> (id </a:t>
            </a:r>
            <a:r>
              <a:rPr lang="en-US" sz="1600" dirty="0" err="1">
                <a:solidFill>
                  <a:srgbClr val="000000"/>
                </a:solidFill>
              </a:rPr>
              <a:t>INT,cus_id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INT,prod_id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INT,price</a:t>
            </a:r>
            <a:r>
              <a:rPr lang="en-US" sz="1600" dirty="0">
                <a:solidFill>
                  <a:srgbClr val="000000"/>
                </a:solidFill>
              </a:rPr>
              <a:t> INT) 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dirty="0">
                <a:solidFill>
                  <a:srgbClr val="000000"/>
                </a:solidFill>
              </a:rPr>
              <a:t>  ROW FORMAT DELIMITED FIELDS TERMINATED BY</a:t>
            </a:r>
            <a:r>
              <a:rPr lang="en-US" sz="1600" dirty="0">
                <a:solidFill>
                  <a:srgbClr val="000000"/>
                </a:solidFill>
              </a:rPr>
              <a:t> '\t';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85775" y="3644103"/>
            <a:ext cx="7502140" cy="2079715"/>
          </a:xfrm>
          <a:prstGeom prst="rect">
            <a:avLst/>
          </a:prstGeom>
          <a:solidFill>
            <a:srgbClr val="FFFFE9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1475" indent="-368300">
              <a:spcBef>
                <a:spcPts val="863"/>
              </a:spcBef>
              <a:spcAft>
                <a:spcPts val="863"/>
              </a:spcAft>
              <a:buClrTx/>
              <a:buSzPct val="166000"/>
              <a:buFontTx/>
              <a:buNone/>
              <a:tabLst>
                <a:tab pos="371475" algn="l"/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</a:tabLst>
            </a:pPr>
            <a:endParaRPr lang="en-US" sz="1200" dirty="0" smtClean="0"/>
          </a:p>
          <a:p>
            <a:pPr marL="371475" indent="-368300">
              <a:spcBef>
                <a:spcPts val="863"/>
              </a:spcBef>
              <a:spcAft>
                <a:spcPts val="863"/>
              </a:spcAft>
              <a:buSzPct val="128000"/>
              <a:buFont typeface="Times New Roman" charset="0"/>
              <a:buBlip>
                <a:blip r:embed="rId2"/>
              </a:buBlip>
              <a:tabLst>
                <a:tab pos="371475" algn="l"/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</a:tabLst>
            </a:pPr>
            <a:r>
              <a:rPr lang="en-US" sz="1600" b="1" dirty="0" smtClean="0">
                <a:solidFill>
                  <a:srgbClr val="0000FF"/>
                </a:solidFill>
              </a:rPr>
              <a:t>SELECT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en-US" sz="1600" dirty="0" smtClean="0"/>
              <a:t>* </a:t>
            </a:r>
            <a:r>
              <a:rPr lang="en-US" sz="1600" b="1" dirty="0" smtClean="0">
                <a:solidFill>
                  <a:srgbClr val="0000FF"/>
                </a:solidFill>
              </a:rPr>
              <a:t>FROM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en-US" sz="1600" dirty="0" smtClean="0"/>
              <a:t>customer c </a:t>
            </a:r>
            <a:r>
              <a:rPr lang="en-US" sz="1600" b="1" dirty="0" smtClean="0">
                <a:solidFill>
                  <a:srgbClr val="0000FF"/>
                </a:solidFill>
              </a:rPr>
              <a:t>JOIN</a:t>
            </a:r>
            <a:r>
              <a:rPr lang="en-US" sz="1600" b="1" dirty="0" smtClean="0"/>
              <a:t> </a:t>
            </a:r>
            <a:r>
              <a:rPr lang="en-US" sz="1600" dirty="0" err="1" smtClean="0"/>
              <a:t>order_cust</a:t>
            </a:r>
            <a:r>
              <a:rPr lang="en-US" sz="1600" dirty="0" smtClean="0"/>
              <a:t> o </a:t>
            </a:r>
            <a:r>
              <a:rPr lang="en-US" sz="1600" b="1" dirty="0" smtClean="0">
                <a:solidFill>
                  <a:srgbClr val="0000FF"/>
                </a:solidFill>
              </a:rPr>
              <a:t>ON</a:t>
            </a:r>
            <a:r>
              <a:rPr lang="en-US" sz="1600" b="1" dirty="0" smtClean="0"/>
              <a:t> </a:t>
            </a:r>
            <a:r>
              <a:rPr lang="en-US" sz="1600" dirty="0" smtClean="0"/>
              <a:t>(</a:t>
            </a:r>
            <a:r>
              <a:rPr lang="en-US" sz="1600" dirty="0" err="1" smtClean="0"/>
              <a:t>c.id</a:t>
            </a:r>
            <a:r>
              <a:rPr lang="en-US" sz="1600" dirty="0" smtClean="0"/>
              <a:t>=</a:t>
            </a:r>
            <a:r>
              <a:rPr lang="en-US" sz="1600" dirty="0" err="1" smtClean="0"/>
              <a:t>o.cus_id</a:t>
            </a:r>
            <a:r>
              <a:rPr lang="en-US" sz="1600" dirty="0" smtClean="0"/>
              <a:t>);</a:t>
            </a:r>
          </a:p>
          <a:p>
            <a:pPr marL="371475" indent="-368300">
              <a:spcBef>
                <a:spcPts val="1200"/>
              </a:spcBef>
              <a:spcAft>
                <a:spcPts val="600"/>
              </a:spcAft>
              <a:buSzPct val="128000"/>
              <a:buFont typeface="Times New Roman" charset="0"/>
              <a:buBlip>
                <a:blip r:embed="rId2"/>
              </a:buBlip>
              <a:tabLst>
                <a:tab pos="371475" algn="l"/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</a:tabLst>
            </a:pPr>
            <a:r>
              <a:rPr lang="en-US" sz="1600" b="1" dirty="0" smtClean="0">
                <a:solidFill>
                  <a:srgbClr val="0000FF"/>
                </a:solidFill>
              </a:rPr>
              <a:t>SELECT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en-US" sz="1600" dirty="0" err="1" smtClean="0"/>
              <a:t>c.id</a:t>
            </a:r>
            <a:r>
              <a:rPr lang="en-US" sz="1600" dirty="0" smtClean="0"/>
              <a:t>, </a:t>
            </a:r>
            <a:r>
              <a:rPr lang="en-US" sz="1600" dirty="0" err="1" smtClean="0"/>
              <a:t>c.name</a:t>
            </a:r>
            <a:r>
              <a:rPr lang="en-US" sz="1600" dirty="0" smtClean="0"/>
              <a:t>, </a:t>
            </a:r>
            <a:r>
              <a:rPr lang="en-US" sz="1600" dirty="0" err="1" smtClean="0"/>
              <a:t>c.address</a:t>
            </a:r>
            <a:r>
              <a:rPr lang="en-US" sz="1600" dirty="0" smtClean="0"/>
              <a:t>, </a:t>
            </a:r>
            <a:r>
              <a:rPr lang="en-US" sz="1600" dirty="0" err="1" smtClean="0"/>
              <a:t>ce.exp</a:t>
            </a:r>
            <a:r>
              <a:rPr lang="en-US" sz="1600" dirty="0" smtClean="0"/>
              <a:t> </a:t>
            </a:r>
          </a:p>
          <a:p>
            <a:pPr marL="3175" indent="0">
              <a:spcBef>
                <a:spcPts val="0"/>
              </a:spcBef>
              <a:spcAft>
                <a:spcPts val="600"/>
              </a:spcAft>
              <a:buSzPct val="128000"/>
              <a:buNone/>
              <a:tabLst>
                <a:tab pos="371475" algn="l"/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</a:tabLst>
            </a:pPr>
            <a:r>
              <a:rPr lang="en-US" sz="1600" b="1" dirty="0">
                <a:solidFill>
                  <a:srgbClr val="0000FF"/>
                </a:solidFill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</a:rPr>
              <a:t>      FROM</a:t>
            </a:r>
            <a:r>
              <a:rPr lang="en-US" sz="1600" b="1" dirty="0" smtClean="0"/>
              <a:t> </a:t>
            </a:r>
            <a:r>
              <a:rPr lang="en-US" sz="1600" dirty="0" smtClean="0"/>
              <a:t>customer c </a:t>
            </a:r>
            <a:r>
              <a:rPr lang="en-US" sz="1600" b="1" dirty="0" smtClean="0">
                <a:solidFill>
                  <a:srgbClr val="0000FF"/>
                </a:solidFill>
              </a:rPr>
              <a:t>JOIN</a:t>
            </a:r>
            <a:r>
              <a:rPr lang="en-US" sz="1600" b="1" dirty="0" smtClean="0"/>
              <a:t> (SELECT </a:t>
            </a:r>
            <a:r>
              <a:rPr lang="en-US" sz="1600" dirty="0" err="1" smtClean="0"/>
              <a:t>cus_id,sum</a:t>
            </a:r>
            <a:r>
              <a:rPr lang="en-US" sz="1600" dirty="0" smtClean="0"/>
              <a:t>(price) AS </a:t>
            </a:r>
            <a:r>
              <a:rPr lang="en-US" sz="1600" dirty="0" err="1" smtClean="0"/>
              <a:t>exp</a:t>
            </a:r>
            <a:r>
              <a:rPr lang="en-US" sz="1600" dirty="0" smtClean="0"/>
              <a:t> </a:t>
            </a:r>
          </a:p>
          <a:p>
            <a:pPr marL="3175" indent="0">
              <a:spcBef>
                <a:spcPts val="0"/>
              </a:spcBef>
              <a:spcAft>
                <a:spcPts val="600"/>
              </a:spcAft>
              <a:buSzPct val="128000"/>
              <a:buNone/>
              <a:tabLst>
                <a:tab pos="371475" algn="l"/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</a:tabLst>
            </a:pPr>
            <a:r>
              <a:rPr lang="en-US" sz="1600" b="1" dirty="0"/>
              <a:t> </a:t>
            </a:r>
            <a:r>
              <a:rPr lang="en-US" sz="1600" b="1" dirty="0" smtClean="0"/>
              <a:t>                                                  FROM </a:t>
            </a:r>
            <a:r>
              <a:rPr lang="en-US" sz="1600" dirty="0" err="1" smtClean="0"/>
              <a:t>order_cust</a:t>
            </a:r>
            <a:r>
              <a:rPr lang="en-US" sz="1600" dirty="0" smtClean="0"/>
              <a:t> </a:t>
            </a:r>
          </a:p>
          <a:p>
            <a:pPr marL="3175" indent="0">
              <a:spcBef>
                <a:spcPts val="0"/>
              </a:spcBef>
              <a:spcAft>
                <a:spcPts val="600"/>
              </a:spcAft>
              <a:buSzPct val="128000"/>
              <a:buNone/>
              <a:tabLst>
                <a:tab pos="371475" algn="l"/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</a:tabLst>
            </a:pPr>
            <a:r>
              <a:rPr lang="en-US" sz="1600" b="1" dirty="0"/>
              <a:t> </a:t>
            </a:r>
            <a:r>
              <a:rPr lang="en-US" sz="1600" b="1" dirty="0" smtClean="0"/>
              <a:t>                                                  GROUP BY</a:t>
            </a:r>
            <a:r>
              <a:rPr lang="en-US" sz="1600" dirty="0" smtClean="0"/>
              <a:t> </a:t>
            </a:r>
            <a:r>
              <a:rPr lang="en-US" sz="1600" dirty="0" err="1" smtClean="0"/>
              <a:t>cus_id</a:t>
            </a:r>
            <a:r>
              <a:rPr lang="en-US" sz="1600" b="1" dirty="0" smtClean="0"/>
              <a:t>)</a:t>
            </a:r>
            <a:r>
              <a:rPr lang="en-US" sz="1600" dirty="0" smtClean="0"/>
              <a:t> </a:t>
            </a:r>
            <a:r>
              <a:rPr lang="en-US" sz="1600" dirty="0" err="1" smtClean="0"/>
              <a:t>ce</a:t>
            </a:r>
            <a:r>
              <a:rPr lang="en-US" sz="1600" dirty="0" smtClean="0"/>
              <a:t> ON (</a:t>
            </a:r>
            <a:r>
              <a:rPr lang="en-US" sz="1600" dirty="0" err="1" smtClean="0"/>
              <a:t>c.id</a:t>
            </a:r>
            <a:r>
              <a:rPr lang="en-US" sz="1600" dirty="0" smtClean="0"/>
              <a:t>=</a:t>
            </a:r>
            <a:r>
              <a:rPr lang="en-US" sz="1600" dirty="0" err="1" smtClean="0"/>
              <a:t>ce.cus_id</a:t>
            </a:r>
            <a:r>
              <a:rPr lang="en-US" sz="1600" dirty="0" smtClean="0"/>
              <a:t>);</a:t>
            </a:r>
          </a:p>
          <a:p>
            <a:pPr marL="371475" indent="-368300">
              <a:buClrTx/>
              <a:buSzPct val="119000"/>
              <a:buFontTx/>
              <a:buNone/>
              <a:tabLst>
                <a:tab pos="371475" algn="l"/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</a:tabLst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2615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V: Another Syntax for Join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949813" y="1906210"/>
            <a:ext cx="5837488" cy="1730002"/>
          </a:xfrm>
          <a:prstGeom prst="rect">
            <a:avLst/>
          </a:prstGeom>
          <a:solidFill>
            <a:srgbClr val="FFFFE9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3">
              <a:buFontTx/>
              <a:buNone/>
            </a:pPr>
            <a:r>
              <a:rPr lang="en-US" b="1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/>
              <a:t>page_view</a:t>
            </a:r>
            <a:r>
              <a:rPr lang="en-US" dirty="0"/>
              <a:t> </a:t>
            </a:r>
            <a:r>
              <a:rPr lang="en-US" dirty="0" err="1"/>
              <a:t>pv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JOIN</a:t>
            </a:r>
            <a:r>
              <a:rPr lang="en-US" dirty="0"/>
              <a:t> user u ON (</a:t>
            </a:r>
            <a:r>
              <a:rPr lang="en-US" dirty="0" err="1"/>
              <a:t>pv.userid</a:t>
            </a:r>
            <a:r>
              <a:rPr lang="en-US" dirty="0"/>
              <a:t> = </a:t>
            </a:r>
            <a:r>
              <a:rPr lang="en-US" dirty="0" err="1" smtClean="0"/>
              <a:t>u.id</a:t>
            </a:r>
            <a:r>
              <a:rPr lang="en-US" dirty="0" smtClean="0"/>
              <a:t>)</a:t>
            </a:r>
            <a:endParaRPr lang="en-US" dirty="0"/>
          </a:p>
          <a:p>
            <a:pPr marL="228600" lvl="3">
              <a:buFontTx/>
              <a:buNone/>
            </a:pPr>
            <a:r>
              <a:rPr lang="en-US" b="1" dirty="0" smtClean="0">
                <a:solidFill>
                  <a:srgbClr val="0000FF"/>
                </a:solidFill>
              </a:rPr>
              <a:t>INSERT </a:t>
            </a:r>
            <a:r>
              <a:rPr lang="en-US" b="1" dirty="0">
                <a:solidFill>
                  <a:srgbClr val="0000FF"/>
                </a:solidFill>
              </a:rPr>
              <a:t>INTO TABLE </a:t>
            </a:r>
            <a:r>
              <a:rPr lang="en-US" dirty="0" err="1"/>
              <a:t>pv_users</a:t>
            </a:r>
            <a:r>
              <a:rPr lang="en-US" dirty="0"/>
              <a:t> </a:t>
            </a:r>
          </a:p>
          <a:p>
            <a:pPr marL="228600" lvl="3">
              <a:buFontTx/>
              <a:buNone/>
            </a:pPr>
            <a:r>
              <a:rPr lang="en-US" b="1" dirty="0">
                <a:solidFill>
                  <a:srgbClr val="0000FF"/>
                </a:solidFill>
              </a:rPr>
              <a:t>SELECT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/>
              <a:t>pv</a:t>
            </a:r>
            <a:r>
              <a:rPr lang="en-US" dirty="0"/>
              <a:t>.*, </a:t>
            </a:r>
            <a:r>
              <a:rPr lang="en-US" dirty="0" err="1"/>
              <a:t>u.gender</a:t>
            </a:r>
            <a:r>
              <a:rPr lang="en-US" dirty="0"/>
              <a:t>, </a:t>
            </a:r>
            <a:r>
              <a:rPr lang="en-US" dirty="0" err="1"/>
              <a:t>u.age</a:t>
            </a:r>
            <a:r>
              <a:rPr lang="en-US" dirty="0"/>
              <a:t> </a:t>
            </a:r>
          </a:p>
          <a:p>
            <a:pPr marL="228600" lvl="3">
              <a:buFontTx/>
              <a:buNone/>
            </a:pPr>
            <a:r>
              <a:rPr lang="en-US" b="1" dirty="0">
                <a:solidFill>
                  <a:srgbClr val="0000FF"/>
                </a:solidFill>
              </a:rPr>
              <a:t>WHERE</a:t>
            </a:r>
            <a:r>
              <a:rPr lang="en-US" dirty="0"/>
              <a:t> </a:t>
            </a:r>
            <a:r>
              <a:rPr lang="en-US" dirty="0" err="1"/>
              <a:t>pv.date</a:t>
            </a:r>
            <a:r>
              <a:rPr lang="en-US" dirty="0"/>
              <a:t> = 2008-03-03;</a:t>
            </a:r>
          </a:p>
          <a:p>
            <a:pPr marL="371475" indent="-368300">
              <a:spcBef>
                <a:spcPts val="863"/>
              </a:spcBef>
              <a:spcAft>
                <a:spcPts val="863"/>
              </a:spcAft>
              <a:buClrTx/>
              <a:buSzPct val="166000"/>
              <a:buFontTx/>
              <a:buNone/>
              <a:tabLst>
                <a:tab pos="371475" algn="l"/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</a:tabLst>
            </a:pPr>
            <a:endParaRPr lang="en-US" sz="11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580731" y="2408168"/>
            <a:ext cx="86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800000"/>
                </a:solidFill>
              </a:rPr>
              <a:t>Join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8128" y="4298462"/>
            <a:ext cx="1866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800000"/>
                </a:solidFill>
              </a:rPr>
              <a:t>Outer Join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949813" y="4077240"/>
            <a:ext cx="5837488" cy="2058865"/>
          </a:xfrm>
          <a:prstGeom prst="rect">
            <a:avLst/>
          </a:prstGeom>
          <a:solidFill>
            <a:srgbClr val="FFFFE9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400"/>
              </a:spcBef>
              <a:buFontTx/>
              <a:buNone/>
            </a:pPr>
            <a:r>
              <a:rPr lang="en-US" sz="1800" b="1" dirty="0">
                <a:solidFill>
                  <a:srgbClr val="0000FF"/>
                </a:solidFill>
              </a:rPr>
              <a:t>FROM</a:t>
            </a:r>
            <a:r>
              <a:rPr lang="en-US" sz="1800" dirty="0">
                <a:solidFill>
                  <a:srgbClr val="0000FF"/>
                </a:solidFill>
              </a:rPr>
              <a:t> </a:t>
            </a:r>
            <a:r>
              <a:rPr lang="en-US" sz="1800" dirty="0" err="1"/>
              <a:t>page_view</a:t>
            </a:r>
            <a:r>
              <a:rPr lang="en-US" sz="1800" dirty="0"/>
              <a:t> </a:t>
            </a:r>
            <a:r>
              <a:rPr lang="en-US" sz="1800" dirty="0" err="1"/>
              <a:t>pv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0000FF"/>
                </a:solidFill>
              </a:rPr>
              <a:t>FULL OUTER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0000FF"/>
                </a:solidFill>
              </a:rPr>
              <a:t>JOIN</a:t>
            </a:r>
            <a:r>
              <a:rPr lang="en-US" sz="1800" dirty="0"/>
              <a:t> user u </a:t>
            </a:r>
            <a:endParaRPr lang="en-US" sz="1800" dirty="0" smtClean="0"/>
          </a:p>
          <a:p>
            <a:pPr>
              <a:spcBef>
                <a:spcPts val="1400"/>
              </a:spcBef>
              <a:buFontTx/>
              <a:buNone/>
            </a:pPr>
            <a:r>
              <a:rPr lang="en-US" sz="1800" dirty="0"/>
              <a:t>	</a:t>
            </a:r>
            <a:r>
              <a:rPr lang="en-US" sz="1800" b="1" dirty="0" smtClean="0">
                <a:solidFill>
                  <a:srgbClr val="0000FF"/>
                </a:solidFill>
              </a:rPr>
              <a:t>ON</a:t>
            </a:r>
            <a:r>
              <a:rPr lang="en-US" sz="1800" dirty="0" smtClean="0">
                <a:solidFill>
                  <a:srgbClr val="0000FF"/>
                </a:solidFill>
              </a:rPr>
              <a:t> </a:t>
            </a:r>
            <a:r>
              <a:rPr lang="en-US" sz="1800" dirty="0"/>
              <a:t>(</a:t>
            </a:r>
            <a:r>
              <a:rPr lang="en-US" sz="1800" dirty="0" err="1"/>
              <a:t>pv.userid</a:t>
            </a:r>
            <a:r>
              <a:rPr lang="en-US" sz="1800" dirty="0"/>
              <a:t> = </a:t>
            </a:r>
            <a:r>
              <a:rPr lang="en-US" sz="1800" dirty="0" err="1"/>
              <a:t>u.id</a:t>
            </a:r>
            <a:r>
              <a:rPr lang="en-US" sz="1800" dirty="0"/>
              <a:t>) </a:t>
            </a:r>
            <a:endParaRPr lang="en-US" sz="1800" dirty="0" smtClean="0"/>
          </a:p>
          <a:p>
            <a:pPr>
              <a:spcBef>
                <a:spcPts val="1400"/>
              </a:spcBef>
              <a:buFontTx/>
              <a:buNone/>
            </a:pPr>
            <a:r>
              <a:rPr lang="en-US" sz="1800" b="1" dirty="0" smtClean="0">
                <a:solidFill>
                  <a:srgbClr val="0000FF"/>
                </a:solidFill>
              </a:rPr>
              <a:t>INSERT </a:t>
            </a:r>
            <a:r>
              <a:rPr lang="en-US" sz="1800" b="1" dirty="0">
                <a:solidFill>
                  <a:srgbClr val="0000FF"/>
                </a:solidFill>
              </a:rPr>
              <a:t>INTO TABLE </a:t>
            </a:r>
            <a:r>
              <a:rPr lang="en-US" sz="1800" dirty="0" err="1"/>
              <a:t>pv_users</a:t>
            </a:r>
            <a:r>
              <a:rPr lang="en-US" sz="1800" dirty="0"/>
              <a:t> </a:t>
            </a:r>
          </a:p>
          <a:p>
            <a:pPr>
              <a:spcBef>
                <a:spcPts val="1400"/>
              </a:spcBef>
              <a:buFontTx/>
              <a:buNone/>
            </a:pPr>
            <a:r>
              <a:rPr lang="en-US" sz="1800" dirty="0"/>
              <a:t>	</a:t>
            </a:r>
            <a:r>
              <a:rPr lang="en-US" sz="1800" b="1" dirty="0">
                <a:solidFill>
                  <a:srgbClr val="0000FF"/>
                </a:solidFill>
              </a:rPr>
              <a:t>SELECT</a:t>
            </a:r>
            <a:r>
              <a:rPr lang="en-US" sz="1800" dirty="0">
                <a:solidFill>
                  <a:srgbClr val="0000FF"/>
                </a:solidFill>
              </a:rPr>
              <a:t> </a:t>
            </a:r>
            <a:r>
              <a:rPr lang="en-US" sz="1800" dirty="0" err="1"/>
              <a:t>pv</a:t>
            </a:r>
            <a:r>
              <a:rPr lang="en-US" sz="1800" dirty="0"/>
              <a:t>.*, </a:t>
            </a:r>
            <a:r>
              <a:rPr lang="en-US" sz="1800" dirty="0" err="1"/>
              <a:t>u.gender</a:t>
            </a:r>
            <a:r>
              <a:rPr lang="en-US" sz="1800" dirty="0"/>
              <a:t>, </a:t>
            </a:r>
            <a:r>
              <a:rPr lang="en-US" sz="1800" dirty="0" err="1"/>
              <a:t>u.age</a:t>
            </a:r>
            <a:r>
              <a:rPr lang="en-US" sz="1800" dirty="0"/>
              <a:t> </a:t>
            </a:r>
          </a:p>
          <a:p>
            <a:pPr>
              <a:spcBef>
                <a:spcPts val="1400"/>
              </a:spcBef>
              <a:buFontTx/>
              <a:buNone/>
            </a:pPr>
            <a:r>
              <a:rPr lang="en-US" sz="1800" dirty="0"/>
              <a:t>	</a:t>
            </a:r>
            <a:r>
              <a:rPr lang="en-US" sz="1800" b="1" dirty="0">
                <a:solidFill>
                  <a:srgbClr val="0000FF"/>
                </a:solidFill>
              </a:rPr>
              <a:t>WHERE</a:t>
            </a:r>
            <a:r>
              <a:rPr lang="en-US" sz="1800" dirty="0">
                <a:solidFill>
                  <a:srgbClr val="0000FF"/>
                </a:solidFill>
              </a:rPr>
              <a:t> </a:t>
            </a:r>
            <a:r>
              <a:rPr lang="en-US" sz="1800" dirty="0" err="1"/>
              <a:t>pv.date</a:t>
            </a:r>
            <a:r>
              <a:rPr lang="en-US" sz="1800" dirty="0"/>
              <a:t> = 2008-03-03;</a:t>
            </a:r>
          </a:p>
          <a:p>
            <a:pPr marL="371475" indent="-368300">
              <a:spcBef>
                <a:spcPts val="1400"/>
              </a:spcBef>
              <a:spcAft>
                <a:spcPts val="863"/>
              </a:spcAft>
              <a:buClrTx/>
              <a:buSzPct val="166000"/>
              <a:buFontTx/>
              <a:buNone/>
              <a:tabLst>
                <a:tab pos="371475" algn="l"/>
                <a:tab pos="484188" algn="l"/>
                <a:tab pos="941388" algn="l"/>
                <a:tab pos="1398588" algn="l"/>
                <a:tab pos="1855788" algn="l"/>
                <a:tab pos="2312988" algn="l"/>
                <a:tab pos="2770188" algn="l"/>
                <a:tab pos="3227388" algn="l"/>
                <a:tab pos="3684588" algn="l"/>
                <a:tab pos="4141788" algn="l"/>
                <a:tab pos="4598988" algn="l"/>
                <a:tab pos="5056188" algn="l"/>
                <a:tab pos="5513388" algn="l"/>
                <a:tab pos="5970588" algn="l"/>
                <a:tab pos="6427788" algn="l"/>
                <a:tab pos="6884988" algn="l"/>
                <a:tab pos="7342188" algn="l"/>
                <a:tab pos="7799388" algn="l"/>
                <a:tab pos="8256588" algn="l"/>
                <a:tab pos="8713788" algn="l"/>
                <a:tab pos="9170988" algn="l"/>
              </a:tabLst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73423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Ecosystem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945" y="2015561"/>
            <a:ext cx="5376530" cy="3927012"/>
          </a:xfrm>
          <a:prstGeom prst="rect">
            <a:avLst/>
          </a:prstGeom>
        </p:spPr>
      </p:pic>
      <p:sp>
        <p:nvSpPr>
          <p:cNvPr id="6" name="Left Brace 5"/>
          <p:cNvSpPr/>
          <p:nvPr/>
        </p:nvSpPr>
        <p:spPr>
          <a:xfrm>
            <a:off x="2453607" y="4426107"/>
            <a:ext cx="415338" cy="140550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4570" y="4944193"/>
            <a:ext cx="19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We covered these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2394035" y="2157573"/>
            <a:ext cx="415338" cy="211270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8008" y="2862433"/>
            <a:ext cx="2421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Next week we cover more of these</a:t>
            </a:r>
            <a:endParaRPr lang="en-US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02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7540625" cy="766763"/>
          </a:xfrm>
        </p:spPr>
        <p:txBody>
          <a:bodyPr tIns="1008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>
                <a:latin typeface="Trebuchet MS" charset="0"/>
              </a:rPr>
              <a:t>Performance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2048183"/>
            <a:ext cx="8229600" cy="3659422"/>
          </a:xfrm>
        </p:spPr>
        <p:txBody>
          <a:bodyPr/>
          <a:lstStyle/>
          <a:p>
            <a:pPr marL="341313" indent="-341313">
              <a:buClr>
                <a:srgbClr val="990000"/>
              </a:buClr>
              <a:buFont typeface="Wingdings 3" charset="0"/>
              <a:buChar char="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>
                <a:latin typeface="Trebuchet MS" charset="0"/>
              </a:rPr>
              <a:t>JOIN operation</a:t>
            </a:r>
          </a:p>
          <a:p>
            <a:pPr marL="741363" lvl="1" indent="-341313">
              <a:buClr>
                <a:srgbClr val="990000"/>
              </a:buClr>
              <a:buFont typeface="Wingdings 3" charset="0"/>
              <a:buChar char="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>
                <a:latin typeface="Trebuchet MS" charset="0"/>
              </a:rPr>
              <a:t>Traditional Map-Reduce </a:t>
            </a:r>
            <a:r>
              <a:rPr lang="en-US" sz="2800" dirty="0" smtClean="0">
                <a:latin typeface="Trebuchet MS" charset="0"/>
              </a:rPr>
              <a:t>Join</a:t>
            </a:r>
          </a:p>
          <a:p>
            <a:pPr marL="741363" lvl="1" indent="-341313">
              <a:buClr>
                <a:srgbClr val="990000"/>
              </a:buClr>
              <a:buFont typeface="Wingdings 3" charset="0"/>
              <a:buChar char="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800" dirty="0">
              <a:latin typeface="Trebuchet MS" charset="0"/>
            </a:endParaRPr>
          </a:p>
          <a:p>
            <a:pPr marL="741363" lvl="1" indent="-341313">
              <a:buClr>
                <a:srgbClr val="990000"/>
              </a:buClr>
              <a:buFont typeface="Wingdings 3" charset="0"/>
              <a:buChar char="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>
                <a:latin typeface="Trebuchet MS" charset="0"/>
              </a:rPr>
              <a:t>Early Map-side Join</a:t>
            </a:r>
          </a:p>
          <a:p>
            <a:pPr marL="1141413" lvl="2" indent="-341313">
              <a:buClr>
                <a:srgbClr val="990000"/>
              </a:buClr>
              <a:buFont typeface="Wingdings 3" charset="0"/>
              <a:buChar char="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latin typeface="Trebuchet MS" charset="0"/>
              </a:rPr>
              <a:t>very efficient for joining  a small table with a large table</a:t>
            </a:r>
          </a:p>
          <a:p>
            <a:pPr marL="1141413" lvl="2" indent="-341313">
              <a:buClr>
                <a:srgbClr val="990000"/>
              </a:buClr>
              <a:buFont typeface="Wingdings 3" charset="0"/>
              <a:buChar char="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latin typeface="Trebuchet MS" charset="0"/>
              </a:rPr>
              <a:t>Keep smaller table data in memory first</a:t>
            </a:r>
          </a:p>
          <a:p>
            <a:pPr marL="1141413" lvl="2" indent="-341313">
              <a:buClr>
                <a:srgbClr val="990000"/>
              </a:buClr>
              <a:buFont typeface="Wingdings 3" charset="0"/>
              <a:buChar char="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latin typeface="Trebuchet MS" charset="0"/>
              </a:rPr>
              <a:t>Join with a chunk of larger table data each time</a:t>
            </a:r>
          </a:p>
          <a:p>
            <a:pPr marL="741363" lvl="1" indent="-341313">
              <a:buClr>
                <a:srgbClr val="990000"/>
              </a:buClr>
              <a:buFont typeface="Wingdings 3" charset="0"/>
              <a:buChar char="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800" dirty="0">
              <a:latin typeface="Trebuchet MS" charset="0"/>
            </a:endParaRPr>
          </a:p>
          <a:p>
            <a:pPr marL="341313" indent="-341313">
              <a:buClr>
                <a:srgbClr val="990000"/>
              </a:buClr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800" dirty="0">
              <a:latin typeface="Trebuchet MS" charset="0"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316788" y="6284913"/>
            <a:ext cx="1827212" cy="51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fld id="{75E0CDE2-3C0B-5741-A787-7C9042A5368B}" type="slidenum">
              <a:rPr lang="en-US"/>
              <a:pPr/>
              <a:t>20</a:t>
            </a:fld>
            <a:endParaRPr lang="en-US"/>
          </a:p>
        </p:txBody>
      </p:sp>
      <p:pic>
        <p:nvPicPr>
          <p:cNvPr id="1331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52382"/>
            <a:ext cx="1861331" cy="1468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85627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Inserts into Files, Tables and Local Files 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2" y="1991895"/>
            <a:ext cx="7345363" cy="4073626"/>
          </a:xfrm>
          <a:solidFill>
            <a:srgbClr val="FFFFE9"/>
          </a:solidFill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lvl="2">
              <a:buFont typeface="Wingdings" charset="0"/>
              <a:buNone/>
            </a:pPr>
            <a:r>
              <a:rPr lang="en-US" sz="2000" b="1" dirty="0">
                <a:solidFill>
                  <a:srgbClr val="0000FF"/>
                </a:solidFill>
              </a:rPr>
              <a:t>FROM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 err="1"/>
              <a:t>pv_users</a:t>
            </a:r>
            <a:r>
              <a:rPr lang="en-US" sz="2000" dirty="0"/>
              <a:t> </a:t>
            </a:r>
          </a:p>
          <a:p>
            <a:pPr lvl="2">
              <a:buFont typeface="Wingdings" charset="0"/>
              <a:buNone/>
            </a:pPr>
            <a:r>
              <a:rPr lang="en-US" sz="2000" b="1" dirty="0">
                <a:solidFill>
                  <a:srgbClr val="0000FF"/>
                </a:solidFill>
              </a:rPr>
              <a:t>INSERT INTO TABLE </a:t>
            </a:r>
            <a:r>
              <a:rPr lang="en-US" sz="2000" dirty="0" err="1"/>
              <a:t>pv_gender_sum</a:t>
            </a:r>
            <a:r>
              <a:rPr lang="en-US" sz="2000" dirty="0"/>
              <a:t> </a:t>
            </a:r>
          </a:p>
          <a:p>
            <a:pPr lvl="3">
              <a:buFontTx/>
              <a:buNone/>
            </a:pPr>
            <a:r>
              <a:rPr lang="en-US" sz="2000" dirty="0"/>
              <a:t>SELECT </a:t>
            </a:r>
            <a:r>
              <a:rPr lang="en-US" sz="2000" dirty="0" err="1"/>
              <a:t>pv_users.gender</a:t>
            </a:r>
            <a:r>
              <a:rPr lang="en-US" sz="2000" dirty="0"/>
              <a:t>, </a:t>
            </a:r>
            <a:r>
              <a:rPr lang="en-US" sz="2000" dirty="0" err="1"/>
              <a:t>count_distinct</a:t>
            </a:r>
            <a:r>
              <a:rPr lang="en-US" sz="2000" dirty="0"/>
              <a:t>(</a:t>
            </a:r>
            <a:r>
              <a:rPr lang="en-US" sz="2000" dirty="0" err="1"/>
              <a:t>pv_users.userid</a:t>
            </a:r>
            <a:r>
              <a:rPr lang="en-US" sz="2000" dirty="0"/>
              <a:t>) </a:t>
            </a:r>
          </a:p>
          <a:p>
            <a:pPr lvl="3">
              <a:buFontTx/>
              <a:buNone/>
            </a:pPr>
            <a:r>
              <a:rPr lang="en-US" sz="2000" dirty="0"/>
              <a:t>GROUP BY(</a:t>
            </a:r>
            <a:r>
              <a:rPr lang="en-US" sz="2000" dirty="0" err="1"/>
              <a:t>pv_users.gender</a:t>
            </a:r>
            <a:r>
              <a:rPr lang="en-US" sz="2000" dirty="0"/>
              <a:t>) </a:t>
            </a:r>
          </a:p>
          <a:p>
            <a:pPr lvl="2">
              <a:buFont typeface="Wingdings" charset="0"/>
              <a:buNone/>
            </a:pPr>
            <a:r>
              <a:rPr lang="en-US" sz="2000" b="1" dirty="0">
                <a:solidFill>
                  <a:srgbClr val="0000FF"/>
                </a:solidFill>
              </a:rPr>
              <a:t>INSERT INTO DIRECTORY </a:t>
            </a:r>
            <a:r>
              <a:rPr lang="ja-JP" altLang="en-US" sz="2000" dirty="0"/>
              <a:t>‘</a:t>
            </a:r>
            <a:r>
              <a:rPr lang="en-US" sz="2000" dirty="0"/>
              <a:t>/user</a:t>
            </a:r>
            <a:r>
              <a:rPr lang="en-US" sz="2000" dirty="0" smtClean="0"/>
              <a:t>/</a:t>
            </a:r>
            <a:r>
              <a:rPr lang="en-US" sz="2000" dirty="0" err="1" smtClean="0"/>
              <a:t>tmp</a:t>
            </a:r>
            <a:r>
              <a:rPr lang="en-US" sz="2000" dirty="0" smtClean="0"/>
              <a:t>/</a:t>
            </a:r>
            <a:r>
              <a:rPr lang="en-US" sz="2000" dirty="0" err="1" smtClean="0"/>
              <a:t>dir</a:t>
            </a:r>
            <a:r>
              <a:rPr lang="ja-JP" altLang="en-US" sz="2000" dirty="0"/>
              <a:t>’</a:t>
            </a:r>
            <a:r>
              <a:rPr lang="en-US" sz="2000" dirty="0"/>
              <a:t> </a:t>
            </a:r>
          </a:p>
          <a:p>
            <a:pPr lvl="3">
              <a:buFontTx/>
              <a:buNone/>
            </a:pPr>
            <a:r>
              <a:rPr lang="en-US" sz="2000" dirty="0"/>
              <a:t>SELECT </a:t>
            </a:r>
            <a:r>
              <a:rPr lang="en-US" sz="2000" dirty="0" err="1"/>
              <a:t>pv_users.age</a:t>
            </a:r>
            <a:r>
              <a:rPr lang="en-US" sz="2000" dirty="0"/>
              <a:t>, </a:t>
            </a:r>
            <a:r>
              <a:rPr lang="en-US" sz="2000" dirty="0" err="1"/>
              <a:t>count_distinct</a:t>
            </a:r>
            <a:r>
              <a:rPr lang="en-US" sz="2000" dirty="0"/>
              <a:t>(</a:t>
            </a:r>
            <a:r>
              <a:rPr lang="en-US" sz="2000" dirty="0" err="1"/>
              <a:t>pv_users.userid</a:t>
            </a:r>
            <a:r>
              <a:rPr lang="en-US" sz="2000" dirty="0"/>
              <a:t>) </a:t>
            </a:r>
          </a:p>
          <a:p>
            <a:pPr lvl="3">
              <a:buFontTx/>
              <a:buNone/>
            </a:pPr>
            <a:r>
              <a:rPr lang="en-US" sz="2000" dirty="0"/>
              <a:t>GROUP BY(</a:t>
            </a:r>
            <a:r>
              <a:rPr lang="en-US" sz="2000" dirty="0" err="1"/>
              <a:t>pv_users.age</a:t>
            </a:r>
            <a:r>
              <a:rPr lang="en-US" sz="2000" dirty="0"/>
              <a:t>) </a:t>
            </a:r>
          </a:p>
          <a:p>
            <a:pPr lvl="2">
              <a:buFont typeface="Wingdings" charset="0"/>
              <a:buNone/>
            </a:pPr>
            <a:r>
              <a:rPr lang="en-US" sz="2000" b="1" dirty="0">
                <a:solidFill>
                  <a:srgbClr val="0000FF"/>
                </a:solidFill>
              </a:rPr>
              <a:t>INSERT INTO LOCAL DIRECTORY </a:t>
            </a:r>
            <a:r>
              <a:rPr lang="ja-JP" altLang="en-US" sz="2000" dirty="0"/>
              <a:t>‘</a:t>
            </a:r>
            <a:r>
              <a:rPr lang="en-US" sz="2000" dirty="0"/>
              <a:t>/home</a:t>
            </a:r>
            <a:r>
              <a:rPr lang="en-US" sz="2000" dirty="0" smtClean="0"/>
              <a:t>/</a:t>
            </a:r>
            <a:r>
              <a:rPr lang="en-US" dirty="0" smtClean="0"/>
              <a:t>local/</a:t>
            </a:r>
            <a:r>
              <a:rPr lang="en-US" sz="2000" dirty="0" err="1" smtClean="0"/>
              <a:t>dir</a:t>
            </a:r>
            <a:r>
              <a:rPr lang="ja-JP" altLang="en-US" sz="2000" dirty="0"/>
              <a:t>’</a:t>
            </a:r>
            <a:endParaRPr lang="en-US" sz="2000" dirty="0"/>
          </a:p>
          <a:p>
            <a:pPr lvl="2">
              <a:buFont typeface="Wingdings" charset="0"/>
              <a:buNone/>
            </a:pPr>
            <a:r>
              <a:rPr lang="en-US" sz="2000" dirty="0"/>
              <a:t>	   </a:t>
            </a:r>
            <a:r>
              <a:rPr lang="en-US" sz="2000" b="1" dirty="0">
                <a:solidFill>
                  <a:srgbClr val="800000"/>
                </a:solidFill>
              </a:rPr>
              <a:t>FIELDS TERMINATED</a:t>
            </a:r>
            <a:r>
              <a:rPr lang="en-US" sz="2000" dirty="0"/>
              <a:t> BY </a:t>
            </a:r>
            <a:r>
              <a:rPr lang="ja-JP" altLang="en-US" sz="2000" dirty="0"/>
              <a:t>‘</a:t>
            </a:r>
            <a:r>
              <a:rPr lang="en-US" sz="2000" dirty="0"/>
              <a:t>,</a:t>
            </a:r>
            <a:r>
              <a:rPr lang="ja-JP" altLang="en-US" sz="2000" dirty="0"/>
              <a:t>’</a:t>
            </a:r>
            <a:r>
              <a:rPr lang="en-US" sz="2000" dirty="0"/>
              <a:t> </a:t>
            </a:r>
            <a:endParaRPr lang="en-US" sz="2000" dirty="0" smtClean="0"/>
          </a:p>
          <a:p>
            <a:pPr lvl="2">
              <a:buFont typeface="Wingdings" charset="0"/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sz="2000" b="1" dirty="0" smtClean="0">
                <a:solidFill>
                  <a:srgbClr val="800000"/>
                </a:solidFill>
              </a:rPr>
              <a:t>LINES</a:t>
            </a:r>
            <a:r>
              <a:rPr lang="en-US" sz="2000" dirty="0" smtClean="0"/>
              <a:t> </a:t>
            </a:r>
            <a:r>
              <a:rPr lang="en-US" sz="2000" b="1" dirty="0">
                <a:solidFill>
                  <a:srgbClr val="800000"/>
                </a:solidFill>
              </a:rPr>
              <a:t>TERMINATED BY </a:t>
            </a:r>
            <a:r>
              <a:rPr lang="en-US" sz="2000" dirty="0"/>
              <a:t>\013 </a:t>
            </a:r>
          </a:p>
          <a:p>
            <a:pPr lvl="3">
              <a:buFontTx/>
              <a:buNone/>
            </a:pPr>
            <a:r>
              <a:rPr lang="en-US" sz="2000" dirty="0"/>
              <a:t>SELECT </a:t>
            </a:r>
            <a:r>
              <a:rPr lang="en-US" sz="2000" dirty="0" err="1"/>
              <a:t>pv_users.age</a:t>
            </a:r>
            <a:r>
              <a:rPr lang="en-US" sz="2000" dirty="0"/>
              <a:t>, </a:t>
            </a:r>
            <a:r>
              <a:rPr lang="en-US" sz="2000" dirty="0" err="1"/>
              <a:t>count_distinct</a:t>
            </a:r>
            <a:r>
              <a:rPr lang="en-US" sz="2000" dirty="0"/>
              <a:t>(</a:t>
            </a:r>
            <a:r>
              <a:rPr lang="en-US" sz="2000" dirty="0" err="1"/>
              <a:t>pv_users.userid</a:t>
            </a:r>
            <a:r>
              <a:rPr lang="en-US" sz="2000" dirty="0"/>
              <a:t>) </a:t>
            </a:r>
          </a:p>
          <a:p>
            <a:pPr lvl="3">
              <a:buFontTx/>
              <a:buNone/>
            </a:pPr>
            <a:r>
              <a:rPr lang="en-US" sz="2000" dirty="0"/>
              <a:t>GROUP BY(</a:t>
            </a:r>
            <a:r>
              <a:rPr lang="en-US" sz="2000" dirty="0" err="1"/>
              <a:t>pv_users.age</a:t>
            </a:r>
            <a:r>
              <a:rPr lang="en-US" sz="2000" dirty="0"/>
              <a:t>); </a:t>
            </a:r>
          </a:p>
          <a:p>
            <a:pPr>
              <a:buFontTx/>
              <a:buNone/>
            </a:pPr>
            <a:endParaRPr lang="en-US" sz="2000" dirty="0"/>
          </a:p>
          <a:p>
            <a:pPr>
              <a:buFontTx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2573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User-Defined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Picture 4" descr="Screen shot 2013-01-24 at 1.45.0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13" y="1457158"/>
            <a:ext cx="7003901" cy="47992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3062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</a:rPr>
              <a:t>Word Count </a:t>
            </a:r>
            <a:r>
              <a:rPr lang="en-US" dirty="0">
                <a:latin typeface="Calibri" charset="0"/>
              </a:rPr>
              <a:t>in Hive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2133601"/>
            <a:ext cx="7134309" cy="2719136"/>
          </a:xfrm>
          <a:solidFill>
            <a:srgbClr val="FFFFE9"/>
          </a:solidFill>
          <a:ln>
            <a:solidFill>
              <a:schemeClr val="tx1"/>
            </a:solidFill>
          </a:ln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  <a:spcBef>
                <a:spcPts val="1400"/>
              </a:spcBef>
              <a:buFont typeface="Arial" charset="0"/>
              <a:buNone/>
            </a:pPr>
            <a:r>
              <a:rPr lang="en-US" b="1" dirty="0">
                <a:solidFill>
                  <a:srgbClr val="800000"/>
                </a:solidFill>
                <a:latin typeface="Calibri" charset="0"/>
              </a:rPr>
              <a:t>FROM</a:t>
            </a:r>
            <a:r>
              <a:rPr lang="en-US" dirty="0">
                <a:latin typeface="Calibri" charset="0"/>
              </a:rPr>
              <a:t> (</a:t>
            </a:r>
          </a:p>
          <a:p>
            <a:pPr lvl="1">
              <a:lnSpc>
                <a:spcPct val="120000"/>
              </a:lnSpc>
              <a:spcBef>
                <a:spcPts val="1400"/>
              </a:spcBef>
              <a:buFont typeface="Arial" charset="0"/>
              <a:buNone/>
            </a:pPr>
            <a:r>
              <a:rPr lang="en-US" b="1" dirty="0">
                <a:solidFill>
                  <a:srgbClr val="0000FF"/>
                </a:solidFill>
                <a:latin typeface="Calibri" charset="0"/>
              </a:rPr>
              <a:t>MAP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doctext</a:t>
            </a:r>
            <a:r>
              <a:rPr lang="en-US" dirty="0">
                <a:latin typeface="Calibri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alibri" charset="0"/>
              </a:rPr>
              <a:t>USING</a:t>
            </a:r>
            <a:r>
              <a:rPr lang="en-US" dirty="0">
                <a:latin typeface="Calibri" charset="0"/>
              </a:rPr>
              <a:t> 'python </a:t>
            </a:r>
            <a:r>
              <a:rPr lang="en-US" dirty="0" err="1">
                <a:latin typeface="Calibri" charset="0"/>
              </a:rPr>
              <a:t>wc_mapper.py</a:t>
            </a:r>
            <a:r>
              <a:rPr lang="en-US" dirty="0">
                <a:latin typeface="Calibri" charset="0"/>
              </a:rPr>
              <a:t>' AS (word, </a:t>
            </a:r>
            <a:r>
              <a:rPr lang="en-US" dirty="0" err="1">
                <a:latin typeface="Calibri" charset="0"/>
              </a:rPr>
              <a:t>cnt</a:t>
            </a:r>
            <a:r>
              <a:rPr lang="en-US" dirty="0">
                <a:latin typeface="Calibri" charset="0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1400"/>
              </a:spcBef>
              <a:buFont typeface="Arial" charset="0"/>
              <a:buNone/>
            </a:pPr>
            <a:r>
              <a:rPr lang="en-US" b="1" dirty="0">
                <a:solidFill>
                  <a:srgbClr val="0000FF"/>
                </a:solidFill>
                <a:latin typeface="Calibri" charset="0"/>
              </a:rPr>
              <a:t>FROM</a:t>
            </a:r>
            <a:r>
              <a:rPr lang="en-US" dirty="0">
                <a:solidFill>
                  <a:srgbClr val="0000FF"/>
                </a:solidFill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docs</a:t>
            </a:r>
          </a:p>
          <a:p>
            <a:pPr lvl="1">
              <a:lnSpc>
                <a:spcPct val="120000"/>
              </a:lnSpc>
              <a:spcBef>
                <a:spcPts val="1400"/>
              </a:spcBef>
              <a:buFont typeface="Arial" charset="0"/>
              <a:buNone/>
            </a:pPr>
            <a:r>
              <a:rPr lang="en-US" b="1" dirty="0">
                <a:solidFill>
                  <a:srgbClr val="0000FF"/>
                </a:solidFill>
                <a:latin typeface="Calibri" charset="0"/>
              </a:rPr>
              <a:t>CLUSTER BY </a:t>
            </a:r>
            <a:r>
              <a:rPr lang="en-US" dirty="0" smtClean="0">
                <a:latin typeface="Calibri" charset="0"/>
              </a:rPr>
              <a:t>word ) </a:t>
            </a:r>
            <a:r>
              <a:rPr lang="en-US" dirty="0">
                <a:latin typeface="Calibri" charset="0"/>
              </a:rPr>
              <a:t>a</a:t>
            </a:r>
          </a:p>
          <a:p>
            <a:pPr>
              <a:lnSpc>
                <a:spcPct val="120000"/>
              </a:lnSpc>
              <a:spcBef>
                <a:spcPts val="1400"/>
              </a:spcBef>
              <a:buFont typeface="Arial" charset="0"/>
              <a:buNone/>
            </a:pPr>
            <a:r>
              <a:rPr lang="en-US" b="1" dirty="0">
                <a:solidFill>
                  <a:srgbClr val="0000FF"/>
                </a:solidFill>
                <a:latin typeface="Calibri" charset="0"/>
              </a:rPr>
              <a:t>REDUCE</a:t>
            </a:r>
            <a:r>
              <a:rPr lang="en-US" dirty="0">
                <a:latin typeface="Calibri" charset="0"/>
              </a:rPr>
              <a:t> word, </a:t>
            </a:r>
            <a:r>
              <a:rPr lang="en-US" dirty="0" err="1">
                <a:latin typeface="Calibri" charset="0"/>
              </a:rPr>
              <a:t>cnt</a:t>
            </a:r>
            <a:r>
              <a:rPr lang="en-US" dirty="0">
                <a:latin typeface="Calibri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alibri" charset="0"/>
              </a:rPr>
              <a:t>USING</a:t>
            </a:r>
            <a:r>
              <a:rPr lang="en-US" dirty="0">
                <a:latin typeface="Calibri" charset="0"/>
              </a:rPr>
              <a:t> '</a:t>
            </a:r>
            <a:r>
              <a:rPr lang="en-US" dirty="0" err="1" smtClean="0">
                <a:latin typeface="Calibri" charset="0"/>
              </a:rPr>
              <a:t>pythonwc_reduce.py</a:t>
            </a:r>
            <a:r>
              <a:rPr lang="en-US" dirty="0" smtClean="0">
                <a:latin typeface="Calibri" charset="0"/>
              </a:rPr>
              <a:t>’;</a:t>
            </a:r>
            <a:endParaRPr lang="en-US" dirty="0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4842" y="5026527"/>
            <a:ext cx="7327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&gt;&gt; The map &amp; reduce functions are black-box written in Python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1067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337" y="1780201"/>
            <a:ext cx="5793828" cy="40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50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474" y="150200"/>
            <a:ext cx="6591648" cy="647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09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26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040" y="245782"/>
            <a:ext cx="4451662" cy="63820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74" y="1952602"/>
            <a:ext cx="4410696" cy="368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92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2" y="2895578"/>
            <a:ext cx="7345362" cy="1339850"/>
          </a:xfrm>
        </p:spPr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Hive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01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804736"/>
            <a:ext cx="8034421" cy="435810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Yahoo worked on Pig to facilitate application deployment on Hadoop.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Their need mainly was focused on unstructured data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dirty="0" smtClean="0">
              <a:ea typeface="+mn-ea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Simultaneously Facebook started working on deploying warehouse solutions on Hadoop that resulted in Hive.</a:t>
            </a:r>
          </a:p>
          <a:p>
            <a:pPr lvl="1">
              <a:defRPr/>
            </a:pPr>
            <a:r>
              <a:rPr lang="en-US" dirty="0" smtClean="0"/>
              <a:t>They focused on structured data</a:t>
            </a:r>
            <a:endParaRPr lang="en-US" dirty="0" smtClean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456CCE32-A7B7-1348-B493-D86FB204D4A9}" type="datetime1">
              <a:rPr lang="en-US">
                <a:solidFill>
                  <a:srgbClr val="898989"/>
                </a:solidFill>
              </a:rPr>
              <a:pPr/>
              <a:t>2/3/2016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6FF4B1D0-53CE-804C-9479-8136CB6F1449}" type="slidenum">
              <a:rPr lang="en-US">
                <a:solidFill>
                  <a:srgbClr val="898989"/>
                </a:solidFill>
              </a:rPr>
              <a:pPr/>
              <a:t>4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90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Hive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324" y="1776040"/>
            <a:ext cx="7822152" cy="428948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 data warehouse infrastructure built on top of Hadoop for providing data summarization, query, and </a:t>
            </a:r>
            <a:r>
              <a:rPr lang="en-US" dirty="0" smtClean="0"/>
              <a:t>analysis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800000"/>
                </a:solidFill>
              </a:rPr>
              <a:t>Hive Provides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ETL: Extract-Transform-Load 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Structure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Access to different storage (HDFS or </a:t>
            </a:r>
            <a:r>
              <a:rPr lang="en-US" dirty="0" err="1" smtClean="0"/>
              <a:t>HBase</a:t>
            </a:r>
            <a:r>
              <a:rPr lang="en-US" dirty="0" smtClean="0"/>
              <a:t>)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Query execution via </a:t>
            </a:r>
            <a:r>
              <a:rPr lang="en-US" dirty="0" err="1" smtClean="0"/>
              <a:t>MapReduce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800000"/>
                </a:solidFill>
              </a:rPr>
              <a:t>Key Building Principles</a:t>
            </a:r>
            <a:endParaRPr lang="en-US" b="1" dirty="0">
              <a:solidFill>
                <a:srgbClr val="800000"/>
              </a:solidFill>
            </a:endParaRPr>
          </a:p>
          <a:p>
            <a:pPr marL="812800" lvl="1" indent="-309563">
              <a:lnSpc>
                <a:spcPct val="120000"/>
              </a:lnSpc>
              <a:buFont typeface="Arial" charset="0"/>
              <a:buChar char="–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 smtClean="0"/>
              <a:t> </a:t>
            </a:r>
            <a:r>
              <a:rPr lang="en-US" sz="2400" dirty="0"/>
              <a:t>SQL is a familiar language</a:t>
            </a:r>
          </a:p>
          <a:p>
            <a:pPr marL="812800" lvl="1" indent="-309563">
              <a:lnSpc>
                <a:spcPct val="120000"/>
              </a:lnSpc>
              <a:buFont typeface="Arial" charset="0"/>
              <a:buChar char="–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Extensibility – Types, Functions, Formats, Scripts</a:t>
            </a:r>
          </a:p>
          <a:p>
            <a:pPr marL="812800" lvl="1" indent="-309563">
              <a:lnSpc>
                <a:spcPct val="120000"/>
              </a:lnSpc>
              <a:buFont typeface="Arial" charset="0"/>
              <a:buChar char="–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 smtClean="0"/>
              <a:t>Performance</a:t>
            </a: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851" y="3441562"/>
            <a:ext cx="1664408" cy="1435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101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063848" y="1730148"/>
            <a:ext cx="3614527" cy="794247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rgbClr val="800000"/>
                </a:solidFill>
              </a:rPr>
              <a:t>High-level language (</a:t>
            </a:r>
            <a:r>
              <a:rPr lang="en-US" sz="1800" dirty="0" err="1" smtClean="0">
                <a:solidFill>
                  <a:srgbClr val="800000"/>
                </a:solidFill>
              </a:rPr>
              <a:t>HiveQL</a:t>
            </a:r>
            <a:r>
              <a:rPr lang="en-US" sz="1800" dirty="0" smtClean="0">
                <a:solidFill>
                  <a:srgbClr val="800000"/>
                </a:solidFill>
              </a:rPr>
              <a:t>)</a:t>
            </a:r>
          </a:p>
          <a:p>
            <a:pPr lvl="1"/>
            <a:r>
              <a:rPr lang="en-US" sz="1600" dirty="0" smtClean="0"/>
              <a:t>Set of commands</a:t>
            </a:r>
            <a:endParaRPr lang="en-US" sz="16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191000" y="2560552"/>
            <a:ext cx="4310418" cy="1368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rgbClr val="800000"/>
                </a:solidFill>
              </a:rPr>
              <a:t>Two execution modes</a:t>
            </a:r>
          </a:p>
          <a:p>
            <a:pPr lvl="1"/>
            <a:r>
              <a:rPr lang="en-US" sz="1600" dirty="0" smtClean="0"/>
              <a:t>Local: reads/write to local file system</a:t>
            </a:r>
          </a:p>
          <a:p>
            <a:pPr lvl="1"/>
            <a:r>
              <a:rPr lang="en-US" sz="1600" dirty="0" smtClean="0"/>
              <a:t>Mapreduce: connects to Hadoop cluster and reads/writes to HDFS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27513" y="2201229"/>
            <a:ext cx="1641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Two Main Components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8" name="Straight Arrow Connector 7"/>
          <p:cNvCxnSpPr>
            <a:stCxn id="7" idx="3"/>
          </p:cNvCxnSpPr>
          <p:nvPr/>
        </p:nvCxnSpPr>
        <p:spPr>
          <a:xfrm flipV="1">
            <a:off x="2068631" y="1987693"/>
            <a:ext cx="2011657" cy="5367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68631" y="2658110"/>
            <a:ext cx="2122369" cy="1894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7513" y="4915677"/>
            <a:ext cx="1641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Two modes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068631" y="4702141"/>
            <a:ext cx="2011657" cy="2135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068631" y="5276721"/>
            <a:ext cx="2122369" cy="309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4080288" y="4481405"/>
            <a:ext cx="3614527" cy="794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rgbClr val="800000"/>
                </a:solidFill>
              </a:rPr>
              <a:t>Interactive mode</a:t>
            </a:r>
          </a:p>
          <a:p>
            <a:pPr lvl="1"/>
            <a:r>
              <a:rPr lang="en-US" sz="1600" dirty="0" smtClean="0"/>
              <a:t>Console </a:t>
            </a:r>
            <a:endParaRPr lang="en-US" sz="16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191000" y="5454365"/>
            <a:ext cx="3614527" cy="794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rgbClr val="800000"/>
                </a:solidFill>
              </a:rPr>
              <a:t>Batch mode</a:t>
            </a:r>
          </a:p>
          <a:p>
            <a:pPr lvl="1"/>
            <a:r>
              <a:rPr lang="en-US" sz="1600" dirty="0" smtClean="0"/>
              <a:t>Submit a script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2514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Hive deals with Structured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" y="1885139"/>
            <a:ext cx="8086176" cy="4298794"/>
          </a:xfrm>
        </p:spPr>
        <p:txBody>
          <a:bodyPr/>
          <a:lstStyle/>
          <a:p>
            <a:r>
              <a:rPr lang="en-US" dirty="0" smtClean="0"/>
              <a:t>Data Units</a:t>
            </a:r>
          </a:p>
          <a:p>
            <a:pPr lvl="1"/>
            <a:r>
              <a:rPr lang="en-US" dirty="0" smtClean="0"/>
              <a:t>Databases</a:t>
            </a:r>
          </a:p>
          <a:p>
            <a:pPr lvl="1"/>
            <a:r>
              <a:rPr lang="en-US" dirty="0" smtClean="0"/>
              <a:t>Tables</a:t>
            </a:r>
          </a:p>
          <a:p>
            <a:pPr lvl="1"/>
            <a:r>
              <a:rPr lang="en-US" dirty="0" smtClean="0"/>
              <a:t>Partitions</a:t>
            </a:r>
          </a:p>
          <a:p>
            <a:pPr lvl="1"/>
            <a:r>
              <a:rPr lang="en-US" dirty="0" smtClean="0"/>
              <a:t>Buckets (or clusters)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96979" y="4334274"/>
            <a:ext cx="5254723" cy="10398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Very similar to SQL and Relational DBs</a:t>
            </a:r>
            <a:endParaRPr lang="en-US" dirty="0"/>
          </a:p>
        </p:txBody>
      </p:sp>
      <p:sp>
        <p:nvSpPr>
          <p:cNvPr id="6" name="Cloud Callout 5"/>
          <p:cNvSpPr/>
          <p:nvPr/>
        </p:nvSpPr>
        <p:spPr>
          <a:xfrm>
            <a:off x="4953000" y="1982568"/>
            <a:ext cx="3172120" cy="1373543"/>
          </a:xfrm>
          <a:prstGeom prst="cloudCallout">
            <a:avLst>
              <a:gd name="adj1" fmla="val -62910"/>
              <a:gd name="adj2" fmla="val 6438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Structure is known in advance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06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 DDL Commands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 descr="Screen shot 2013-01-21 at 10.20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68" y="4438626"/>
            <a:ext cx="2771751" cy="14508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15974" y="1831254"/>
            <a:ext cx="8050480" cy="2374189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8300" indent="-368300">
              <a:buSzPct val="93000"/>
              <a:buFont typeface="Times New Roman" charset="0"/>
              <a:buBlip>
                <a:blip r:embed="rId3"/>
              </a:buBlip>
              <a:tabLst>
                <a:tab pos="368300" algn="l"/>
                <a:tab pos="481013" algn="l"/>
                <a:tab pos="938213" algn="l"/>
                <a:tab pos="1395413" algn="l"/>
                <a:tab pos="1852613" algn="l"/>
                <a:tab pos="2309813" algn="l"/>
                <a:tab pos="2767013" algn="l"/>
                <a:tab pos="3224213" algn="l"/>
                <a:tab pos="3681413" algn="l"/>
                <a:tab pos="4138613" algn="l"/>
                <a:tab pos="4595813" algn="l"/>
                <a:tab pos="5053013" algn="l"/>
                <a:tab pos="5510213" algn="l"/>
                <a:tab pos="5967413" algn="l"/>
                <a:tab pos="6424613" algn="l"/>
                <a:tab pos="6881813" algn="l"/>
                <a:tab pos="7339013" algn="l"/>
                <a:tab pos="7796213" algn="l"/>
                <a:tab pos="8253413" algn="l"/>
                <a:tab pos="8710613" algn="l"/>
                <a:tab pos="9167813" algn="l"/>
              </a:tabLst>
            </a:pPr>
            <a:r>
              <a:rPr lang="en-US" sz="1600" b="1" dirty="0" smtClean="0"/>
              <a:t>CREATE TABLE</a:t>
            </a:r>
            <a:r>
              <a:rPr lang="en-US" sz="1600" dirty="0" smtClean="0"/>
              <a:t> sample (foo INT, bar STRING) </a:t>
            </a:r>
            <a:r>
              <a:rPr lang="en-US" sz="1600" b="1" dirty="0" smtClean="0"/>
              <a:t>PARTITIONED BY </a:t>
            </a:r>
            <a:r>
              <a:rPr lang="en-US" sz="1600" dirty="0" smtClean="0"/>
              <a:t>(ds STRING); </a:t>
            </a:r>
          </a:p>
          <a:p>
            <a:pPr marL="368300" indent="-368300">
              <a:buSzPct val="93000"/>
              <a:buFont typeface="Times New Roman" charset="0"/>
              <a:buBlip>
                <a:blip r:embed="rId3"/>
              </a:buBlip>
              <a:tabLst>
                <a:tab pos="368300" algn="l"/>
                <a:tab pos="481013" algn="l"/>
                <a:tab pos="938213" algn="l"/>
                <a:tab pos="1395413" algn="l"/>
                <a:tab pos="1852613" algn="l"/>
                <a:tab pos="2309813" algn="l"/>
                <a:tab pos="2767013" algn="l"/>
                <a:tab pos="3224213" algn="l"/>
                <a:tab pos="3681413" algn="l"/>
                <a:tab pos="4138613" algn="l"/>
                <a:tab pos="4595813" algn="l"/>
                <a:tab pos="5053013" algn="l"/>
                <a:tab pos="5510213" algn="l"/>
                <a:tab pos="5967413" algn="l"/>
                <a:tab pos="6424613" algn="l"/>
                <a:tab pos="6881813" algn="l"/>
                <a:tab pos="7339013" algn="l"/>
                <a:tab pos="7796213" algn="l"/>
                <a:tab pos="8253413" algn="l"/>
                <a:tab pos="8710613" algn="l"/>
                <a:tab pos="9167813" algn="l"/>
              </a:tabLst>
            </a:pPr>
            <a:r>
              <a:rPr lang="en-US" sz="1600" b="1" dirty="0" smtClean="0"/>
              <a:t>SHOW TABLES</a:t>
            </a:r>
            <a:r>
              <a:rPr lang="en-US" sz="1600" dirty="0" smtClean="0"/>
              <a:t> '.*s';</a:t>
            </a:r>
          </a:p>
          <a:p>
            <a:pPr marL="368300" indent="-368300">
              <a:buSzPct val="93000"/>
              <a:buFont typeface="Times New Roman" charset="0"/>
              <a:buBlip>
                <a:blip r:embed="rId3"/>
              </a:buBlip>
              <a:tabLst>
                <a:tab pos="368300" algn="l"/>
                <a:tab pos="481013" algn="l"/>
                <a:tab pos="938213" algn="l"/>
                <a:tab pos="1395413" algn="l"/>
                <a:tab pos="1852613" algn="l"/>
                <a:tab pos="2309813" algn="l"/>
                <a:tab pos="2767013" algn="l"/>
                <a:tab pos="3224213" algn="l"/>
                <a:tab pos="3681413" algn="l"/>
                <a:tab pos="4138613" algn="l"/>
                <a:tab pos="4595813" algn="l"/>
                <a:tab pos="5053013" algn="l"/>
                <a:tab pos="5510213" algn="l"/>
                <a:tab pos="5967413" algn="l"/>
                <a:tab pos="6424613" algn="l"/>
                <a:tab pos="6881813" algn="l"/>
                <a:tab pos="7339013" algn="l"/>
                <a:tab pos="7796213" algn="l"/>
                <a:tab pos="8253413" algn="l"/>
                <a:tab pos="8710613" algn="l"/>
                <a:tab pos="9167813" algn="l"/>
              </a:tabLst>
            </a:pPr>
            <a:r>
              <a:rPr lang="en-US" sz="1600" b="1" dirty="0" smtClean="0"/>
              <a:t>DESCRIBE</a:t>
            </a:r>
            <a:r>
              <a:rPr lang="en-US" sz="1600" dirty="0" smtClean="0"/>
              <a:t> sample;</a:t>
            </a:r>
          </a:p>
          <a:p>
            <a:pPr marL="368300" indent="-368300">
              <a:buSzPct val="93000"/>
              <a:buFont typeface="Times New Roman" charset="0"/>
              <a:buBlip>
                <a:blip r:embed="rId3"/>
              </a:buBlip>
              <a:tabLst>
                <a:tab pos="368300" algn="l"/>
                <a:tab pos="481013" algn="l"/>
                <a:tab pos="938213" algn="l"/>
                <a:tab pos="1395413" algn="l"/>
                <a:tab pos="1852613" algn="l"/>
                <a:tab pos="2309813" algn="l"/>
                <a:tab pos="2767013" algn="l"/>
                <a:tab pos="3224213" algn="l"/>
                <a:tab pos="3681413" algn="l"/>
                <a:tab pos="4138613" algn="l"/>
                <a:tab pos="4595813" algn="l"/>
                <a:tab pos="5053013" algn="l"/>
                <a:tab pos="5510213" algn="l"/>
                <a:tab pos="5967413" algn="l"/>
                <a:tab pos="6424613" algn="l"/>
                <a:tab pos="6881813" algn="l"/>
                <a:tab pos="7339013" algn="l"/>
                <a:tab pos="7796213" algn="l"/>
                <a:tab pos="8253413" algn="l"/>
                <a:tab pos="8710613" algn="l"/>
                <a:tab pos="9167813" algn="l"/>
              </a:tabLst>
            </a:pPr>
            <a:r>
              <a:rPr lang="en-US" sz="1600" b="1" dirty="0" smtClean="0"/>
              <a:t>ALTER TABLE </a:t>
            </a:r>
            <a:r>
              <a:rPr lang="en-US" sz="1600" dirty="0" smtClean="0"/>
              <a:t>sample </a:t>
            </a:r>
            <a:r>
              <a:rPr lang="en-US" sz="1600" b="1" dirty="0" smtClean="0"/>
              <a:t>ADD COLUMNS</a:t>
            </a:r>
            <a:r>
              <a:rPr lang="en-US" sz="1600" dirty="0" smtClean="0"/>
              <a:t> (</a:t>
            </a:r>
            <a:r>
              <a:rPr lang="en-US" sz="1600" dirty="0" err="1" smtClean="0"/>
              <a:t>new_col</a:t>
            </a:r>
            <a:r>
              <a:rPr lang="en-US" sz="1600" dirty="0" smtClean="0"/>
              <a:t> INT);</a:t>
            </a:r>
          </a:p>
          <a:p>
            <a:pPr marL="368300" indent="-368300">
              <a:buSzPct val="93000"/>
              <a:buFont typeface="Times New Roman" charset="0"/>
              <a:buBlip>
                <a:blip r:embed="rId3"/>
              </a:buBlip>
              <a:tabLst>
                <a:tab pos="368300" algn="l"/>
                <a:tab pos="481013" algn="l"/>
                <a:tab pos="938213" algn="l"/>
                <a:tab pos="1395413" algn="l"/>
                <a:tab pos="1852613" algn="l"/>
                <a:tab pos="2309813" algn="l"/>
                <a:tab pos="2767013" algn="l"/>
                <a:tab pos="3224213" algn="l"/>
                <a:tab pos="3681413" algn="l"/>
                <a:tab pos="4138613" algn="l"/>
                <a:tab pos="4595813" algn="l"/>
                <a:tab pos="5053013" algn="l"/>
                <a:tab pos="5510213" algn="l"/>
                <a:tab pos="5967413" algn="l"/>
                <a:tab pos="6424613" algn="l"/>
                <a:tab pos="6881813" algn="l"/>
                <a:tab pos="7339013" algn="l"/>
                <a:tab pos="7796213" algn="l"/>
                <a:tab pos="8253413" algn="l"/>
                <a:tab pos="8710613" algn="l"/>
                <a:tab pos="9167813" algn="l"/>
              </a:tabLst>
            </a:pPr>
            <a:r>
              <a:rPr lang="en-US" sz="1600" b="1" dirty="0" smtClean="0"/>
              <a:t>DROP TABLE</a:t>
            </a:r>
            <a:r>
              <a:rPr lang="en-US" sz="1600" dirty="0" smtClean="0"/>
              <a:t> sample;</a:t>
            </a:r>
            <a:endParaRPr lang="en-US" sz="1600" dirty="0"/>
          </a:p>
        </p:txBody>
      </p:sp>
      <p:grpSp>
        <p:nvGrpSpPr>
          <p:cNvPr id="3" name="Group 2"/>
          <p:cNvGrpSpPr/>
          <p:nvPr/>
        </p:nvGrpSpPr>
        <p:grpSpPr>
          <a:xfrm>
            <a:off x="3322163" y="5199693"/>
            <a:ext cx="5491567" cy="835961"/>
            <a:chOff x="3322163" y="5199693"/>
            <a:chExt cx="5491567" cy="835961"/>
          </a:xfrm>
        </p:grpSpPr>
        <p:sp>
          <p:nvSpPr>
            <p:cNvPr id="16" name="TextBox 15"/>
            <p:cNvSpPr txBox="1"/>
            <p:nvPr/>
          </p:nvSpPr>
          <p:spPr>
            <a:xfrm>
              <a:off x="4191000" y="5199693"/>
              <a:ext cx="3826939" cy="292388"/>
            </a:xfrm>
            <a:prstGeom prst="rect">
              <a:avLst/>
            </a:prstGeom>
            <a:solidFill>
              <a:srgbClr val="CCFFCC"/>
            </a:solidFill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Schema is known at creation time (like DB schema)</a:t>
              </a:r>
              <a:endParaRPr lang="en-US" sz="1300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 flipV="1">
              <a:off x="3515419" y="5291312"/>
              <a:ext cx="675581" cy="828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191000" y="5743266"/>
              <a:ext cx="4622730" cy="292388"/>
            </a:xfrm>
            <a:prstGeom prst="rect">
              <a:avLst/>
            </a:prstGeom>
            <a:solidFill>
              <a:srgbClr val="CCFFCC"/>
            </a:solidFill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Partitioned tables have “sub-directories”, one for each partition</a:t>
              </a:r>
              <a:endParaRPr lang="en-US" sz="1300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 flipV="1">
              <a:off x="3322163" y="5668605"/>
              <a:ext cx="868838" cy="2491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5032110" y="3846554"/>
            <a:ext cx="3277899" cy="10398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 table in Hive is an HDFS directory in Hadoop</a:t>
            </a:r>
          </a:p>
        </p:txBody>
      </p:sp>
    </p:spTree>
    <p:extLst>
      <p:ext uri="{BB962C8B-B14F-4D97-AF65-F5344CB8AC3E}">
        <p14:creationId xmlns:p14="http://schemas.microsoft.com/office/powerpoint/2010/main" val="220135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 vs. DB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39" y="2374900"/>
            <a:ext cx="3101978" cy="11367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75345" y="1891863"/>
            <a:ext cx="52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DB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6145" y="3630256"/>
            <a:ext cx="32312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is parsed at insertion time</a:t>
            </a:r>
          </a:p>
          <a:p>
            <a:endParaRPr lang="en-US" dirty="0"/>
          </a:p>
          <a:p>
            <a:r>
              <a:rPr lang="en-US" dirty="0" smtClean="0"/>
              <a:t>Data types are checked</a:t>
            </a:r>
          </a:p>
          <a:p>
            <a:endParaRPr lang="en-US" dirty="0"/>
          </a:p>
          <a:p>
            <a:r>
              <a:rPr lang="en-US" dirty="0" smtClean="0"/>
              <a:t>Loaded into relational table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22694" y="1891863"/>
            <a:ext cx="65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Hive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Folded Corner 8"/>
          <p:cNvSpPr/>
          <p:nvPr/>
        </p:nvSpPr>
        <p:spPr>
          <a:xfrm>
            <a:off x="5740707" y="2374900"/>
            <a:ext cx="1477295" cy="1136707"/>
          </a:xfrm>
          <a:prstGeom prst="foldedCorner">
            <a:avLst/>
          </a:prstGeom>
          <a:solidFill>
            <a:srgbClr val="FFFFE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Virtual Table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10543" y="3630256"/>
            <a:ext cx="405787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parsing at insertion time</a:t>
            </a:r>
          </a:p>
          <a:p>
            <a:endParaRPr lang="en-US" dirty="0"/>
          </a:p>
          <a:p>
            <a:r>
              <a:rPr lang="en-US" dirty="0" smtClean="0"/>
              <a:t>Data remain in its file</a:t>
            </a:r>
          </a:p>
          <a:p>
            <a:endParaRPr lang="en-US" dirty="0"/>
          </a:p>
          <a:p>
            <a:r>
              <a:rPr lang="en-US" dirty="0" smtClean="0"/>
              <a:t>File is inserted into the HDFS directory </a:t>
            </a:r>
          </a:p>
          <a:p>
            <a:r>
              <a:rPr lang="en-US" dirty="0"/>
              <a:t> </a:t>
            </a:r>
            <a:r>
              <a:rPr lang="en-US" dirty="0" smtClean="0"/>
              <a:t>  corresponding to the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36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1600</TotalTime>
  <Words>954</Words>
  <Application>Microsoft Office PowerPoint</Application>
  <PresentationFormat>On-screen Show (4:3)</PresentationFormat>
  <Paragraphs>210</Paragraphs>
  <Slides>26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Capital</vt:lpstr>
      <vt:lpstr> </vt:lpstr>
      <vt:lpstr>Hadoop Ecosystem</vt:lpstr>
      <vt:lpstr>Hive</vt:lpstr>
      <vt:lpstr>Motivation</vt:lpstr>
      <vt:lpstr>Apache Hive</vt:lpstr>
      <vt:lpstr>Hive Components</vt:lpstr>
      <vt:lpstr>Hive deals with Structured Data</vt:lpstr>
      <vt:lpstr>Hive DDL Commands</vt:lpstr>
      <vt:lpstr>Hive vs. DB</vt:lpstr>
      <vt:lpstr>Hive DML</vt:lpstr>
      <vt:lpstr>Hive File Format</vt:lpstr>
      <vt:lpstr>Hive Components</vt:lpstr>
      <vt:lpstr>Data Model</vt:lpstr>
      <vt:lpstr>Data Model (Cont’d)</vt:lpstr>
      <vt:lpstr>Query Examples I: Select &amp; Filter</vt:lpstr>
      <vt:lpstr>Query Examples II: Aggregation &amp; Grouping</vt:lpstr>
      <vt:lpstr>Query Examples III: Multi-Insertion</vt:lpstr>
      <vt:lpstr>Example IV: Joins</vt:lpstr>
      <vt:lpstr>Example V: Another Syntax for Join</vt:lpstr>
      <vt:lpstr>Performance</vt:lpstr>
      <vt:lpstr>Inserts into Files, Tables and Local Files </vt:lpstr>
      <vt:lpstr>User-Defined Functions</vt:lpstr>
      <vt:lpstr>Word Count in Hive</vt:lpstr>
      <vt:lpstr>Complex Example</vt:lpstr>
      <vt:lpstr>PowerPoint Presentation</vt:lpstr>
      <vt:lpstr>PowerPoint Presentation</vt:lpstr>
    </vt:vector>
  </TitlesOfParts>
  <Company>WPI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Eltabakh</dc:creator>
  <cp:lastModifiedBy>Administrator</cp:lastModifiedBy>
  <cp:revision>288</cp:revision>
  <dcterms:created xsi:type="dcterms:W3CDTF">2013-01-13T20:33:29Z</dcterms:created>
  <dcterms:modified xsi:type="dcterms:W3CDTF">2016-02-03T19:43:42Z</dcterms:modified>
</cp:coreProperties>
</file>