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308" r:id="rId2"/>
    <p:sldId id="280" r:id="rId3"/>
    <p:sldId id="284" r:id="rId4"/>
    <p:sldId id="312" r:id="rId5"/>
    <p:sldId id="282" r:id="rId6"/>
    <p:sldId id="281" r:id="rId7"/>
    <p:sldId id="283" r:id="rId8"/>
    <p:sldId id="285" r:id="rId9"/>
    <p:sldId id="286" r:id="rId10"/>
    <p:sldId id="288" r:id="rId11"/>
    <p:sldId id="287" r:id="rId12"/>
    <p:sldId id="289" r:id="rId13"/>
    <p:sldId id="290" r:id="rId14"/>
    <p:sldId id="313" r:id="rId15"/>
    <p:sldId id="291" r:id="rId16"/>
    <p:sldId id="292" r:id="rId17"/>
    <p:sldId id="314" r:id="rId18"/>
    <p:sldId id="293" r:id="rId19"/>
    <p:sldId id="294" r:id="rId20"/>
    <p:sldId id="295" r:id="rId21"/>
    <p:sldId id="296" r:id="rId22"/>
    <p:sldId id="315" r:id="rId23"/>
    <p:sldId id="256" r:id="rId24"/>
    <p:sldId id="257" r:id="rId25"/>
    <p:sldId id="258" r:id="rId26"/>
    <p:sldId id="259" r:id="rId27"/>
    <p:sldId id="261" r:id="rId28"/>
    <p:sldId id="262" r:id="rId29"/>
    <p:sldId id="263" r:id="rId30"/>
    <p:sldId id="311" r:id="rId31"/>
    <p:sldId id="310" r:id="rId32"/>
    <p:sldId id="329" r:id="rId33"/>
    <p:sldId id="274" r:id="rId34"/>
    <p:sldId id="275" r:id="rId35"/>
    <p:sldId id="316" r:id="rId36"/>
    <p:sldId id="276" r:id="rId37"/>
    <p:sldId id="318" r:id="rId38"/>
    <p:sldId id="278" r:id="rId39"/>
    <p:sldId id="321" r:id="rId40"/>
    <p:sldId id="322" r:id="rId41"/>
    <p:sldId id="324" r:id="rId42"/>
    <p:sldId id="325" r:id="rId43"/>
    <p:sldId id="32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9" autoAdjust="0"/>
    <p:restoredTop sz="95394" autoAdjust="0"/>
  </p:normalViewPr>
  <p:slideViewPr>
    <p:cSldViewPr>
      <p:cViewPr varScale="1">
        <p:scale>
          <a:sx n="116" d="100"/>
          <a:sy n="116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3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4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="0" dirty="0" smtClean="0">
                <a:latin typeface="Source Sans Pro"/>
                <a:cs typeface="Source Sans Pro"/>
              </a:rPr>
              <a:t>#</a:t>
            </a:r>
            <a:r>
              <a:rPr lang="en-US" sz="1800" b="0" baseline="0" dirty="0" smtClean="0">
                <a:latin typeface="Source Sans Pro"/>
                <a:cs typeface="Source Sans Pro"/>
              </a:rPr>
              <a:t> Of Commits Per Month</a:t>
            </a:r>
            <a:endParaRPr lang="en-US" sz="1800" b="0" dirty="0">
              <a:latin typeface="Source Sans Pro"/>
              <a:cs typeface="Source Sans Pro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(13).csv'!$B$1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'export (13).csv'!$A$2:$A$16</c:f>
              <c:strCache>
                <c:ptCount val="15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</c:strCache>
            </c:strRef>
          </c:cat>
          <c:val>
            <c:numRef>
              <c:f>'export (13).csv'!$B$2:$B$16</c:f>
              <c:numCache>
                <c:formatCode>General</c:formatCode>
                <c:ptCount val="15"/>
                <c:pt idx="0">
                  <c:v>20.0</c:v>
                </c:pt>
                <c:pt idx="1">
                  <c:v>45.0</c:v>
                </c:pt>
                <c:pt idx="2">
                  <c:v>45.0</c:v>
                </c:pt>
                <c:pt idx="3">
                  <c:v>71.0</c:v>
                </c:pt>
                <c:pt idx="4">
                  <c:v>85.0</c:v>
                </c:pt>
                <c:pt idx="5">
                  <c:v>95.0</c:v>
                </c:pt>
                <c:pt idx="6">
                  <c:v>59.0</c:v>
                </c:pt>
                <c:pt idx="7">
                  <c:v>99.0</c:v>
                </c:pt>
                <c:pt idx="8">
                  <c:v>82.0</c:v>
                </c:pt>
                <c:pt idx="9">
                  <c:v>82.0</c:v>
                </c:pt>
                <c:pt idx="10">
                  <c:v>61.0</c:v>
                </c:pt>
                <c:pt idx="11">
                  <c:v>160.0</c:v>
                </c:pt>
                <c:pt idx="12">
                  <c:v>97.0</c:v>
                </c:pt>
                <c:pt idx="13">
                  <c:v>130.0</c:v>
                </c:pt>
                <c:pt idx="14">
                  <c:v>195.0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6207080"/>
        <c:axId val="-1272121896"/>
      </c:barChart>
      <c:catAx>
        <c:axId val="-2056207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700000" vert="horz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-1272121896"/>
        <c:crosses val="autoZero"/>
        <c:auto val="1"/>
        <c:lblAlgn val="ctr"/>
        <c:lblOffset val="100"/>
        <c:noMultiLvlLbl val="0"/>
      </c:catAx>
      <c:valAx>
        <c:axId val="-1272121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-20562070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 smtClean="0">
                <a:latin typeface="Source Sans Pro"/>
                <a:cs typeface="Source Sans Pro"/>
              </a:rPr>
              <a:t>#</a:t>
            </a:r>
            <a:r>
              <a:rPr lang="en-US" b="0" baseline="0" dirty="0" smtClean="0">
                <a:latin typeface="Source Sans Pro"/>
                <a:cs typeface="Source Sans Pro"/>
              </a:rPr>
              <a:t> of Contributors</a:t>
            </a:r>
            <a:endParaRPr lang="en-US" b="0" dirty="0">
              <a:latin typeface="Source Sans Pro"/>
              <a:cs typeface="Source Sans Pro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(14).csv'!$B$1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1"/>
            </a:solidFill>
            <a:ln w="25400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'export (14).csv'!$A$2:$A$17</c:f>
              <c:strCache>
                <c:ptCount val="16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  <c:pt idx="15">
                  <c:v>2015-06</c:v>
                </c:pt>
              </c:strCache>
            </c:strRef>
          </c:cat>
          <c:val>
            <c:numRef>
              <c:f>'export (14).csv'!$B$2:$B$17</c:f>
              <c:numCache>
                <c:formatCode>General</c:formatCode>
                <c:ptCount val="16"/>
                <c:pt idx="0">
                  <c:v>0.0</c:v>
                </c:pt>
                <c:pt idx="1">
                  <c:v>7.0</c:v>
                </c:pt>
                <c:pt idx="2">
                  <c:v>20.0</c:v>
                </c:pt>
                <c:pt idx="3">
                  <c:v>28.0</c:v>
                </c:pt>
                <c:pt idx="4">
                  <c:v>38.0</c:v>
                </c:pt>
                <c:pt idx="5">
                  <c:v>46.0</c:v>
                </c:pt>
                <c:pt idx="6">
                  <c:v>60.0</c:v>
                </c:pt>
                <c:pt idx="7">
                  <c:v>69.0</c:v>
                </c:pt>
                <c:pt idx="8">
                  <c:v>81.0</c:v>
                </c:pt>
                <c:pt idx="9">
                  <c:v>90.0</c:v>
                </c:pt>
                <c:pt idx="10">
                  <c:v>101.0</c:v>
                </c:pt>
                <c:pt idx="11">
                  <c:v>104.0</c:v>
                </c:pt>
                <c:pt idx="12">
                  <c:v>116.0</c:v>
                </c:pt>
                <c:pt idx="13">
                  <c:v>131.0</c:v>
                </c:pt>
                <c:pt idx="14">
                  <c:v>152.0</c:v>
                </c:pt>
                <c:pt idx="15">
                  <c:v>169.0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7250168"/>
        <c:axId val="2052898136"/>
      </c:barChart>
      <c:catAx>
        <c:axId val="-2057250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700000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2052898136"/>
        <c:crosses val="autoZero"/>
        <c:auto val="1"/>
        <c:lblAlgn val="ctr"/>
        <c:lblOffset val="100"/>
        <c:noMultiLvlLbl val="0"/>
      </c:catAx>
      <c:valAx>
        <c:axId val="2052898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-2057250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5526-47BB-446C-A9E3-3B0BB3EE702A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AF11F-43EC-4FE3-97F5-BC82BB58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AF11F-43EC-4FE3-97F5-BC82BB5898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AF11F-43EC-4FE3-97F5-BC82BB5898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AF11F-43EC-4FE3-97F5-BC82BB5898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AF11F-43EC-4FE3-97F5-BC82BB5898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CF0D5-A4B6-4C14-A4D6-0C42352E4873}" type="datetimeFigureOut">
              <a:rPr lang="en-US" smtClean="0"/>
              <a:t>3/1/17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A44DE-D161-4010-B6D5-92D0982D85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CF0D5-A4B6-4C14-A4D6-0C42352E4873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A44DE-D161-4010-B6D5-92D0982D85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CF0D5-A4B6-4C14-A4D6-0C42352E4873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A44DE-D161-4010-B6D5-92D0982D85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CF0D5-A4B6-4C14-A4D6-0C42352E4873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A44DE-D161-4010-B6D5-92D0982D85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CF0D5-A4B6-4C14-A4D6-0C42352E4873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A44DE-D161-4010-B6D5-92D0982D85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CF0D5-A4B6-4C14-A4D6-0C42352E4873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A44DE-D161-4010-B6D5-92D0982D85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CF0D5-A4B6-4C14-A4D6-0C42352E4873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A44DE-D161-4010-B6D5-92D0982D85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CF0D5-A4B6-4C14-A4D6-0C42352E4873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A44DE-D161-4010-B6D5-92D0982D85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CF0D5-A4B6-4C14-A4D6-0C42352E4873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A44DE-D161-4010-B6D5-92D0982D85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CF0D5-A4B6-4C14-A4D6-0C42352E4873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A44DE-D161-4010-B6D5-92D0982D85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CF0D5-A4B6-4C14-A4D6-0C42352E4873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A44DE-D161-4010-B6D5-92D0982D85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2CF0D5-A4B6-4C14-A4D6-0C42352E4873}" type="datetimeFigureOut">
              <a:rPr lang="en-US" smtClean="0"/>
              <a:t>3/1/17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86A44DE-D161-4010-B6D5-92D0982D851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3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03592" cy="29257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Spark </a:t>
            </a:r>
            <a:r>
              <a:rPr lang="en-US" sz="4800" b="1" dirty="0" smtClean="0"/>
              <a:t>SQL: Relational </a:t>
            </a:r>
            <a:r>
              <a:rPr lang="en-US" sz="4800" b="1" dirty="0"/>
              <a:t>Data Processing in Spark</a:t>
            </a:r>
            <a:endParaRPr lang="en-US" sz="4800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2489947"/>
            <a:ext cx="7216980" cy="1091453"/>
            <a:chOff x="1295400" y="2667000"/>
            <a:chExt cx="7216980" cy="10914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8600" y="2667000"/>
              <a:ext cx="1524000" cy="97029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3532" y="3048000"/>
              <a:ext cx="2488848" cy="71045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400" y="3154362"/>
              <a:ext cx="2380963" cy="57943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114800" y="3657600"/>
            <a:ext cx="312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Authors:</a:t>
            </a:r>
          </a:p>
          <a:p>
            <a:r>
              <a:rPr lang="en-US" sz="1600" dirty="0" err="1" smtClean="0"/>
              <a:t>Matei</a:t>
            </a:r>
            <a:r>
              <a:rPr lang="en-US" sz="1600" dirty="0" smtClean="0"/>
              <a:t> </a:t>
            </a:r>
            <a:r>
              <a:rPr lang="en-US" sz="1600" dirty="0" err="1"/>
              <a:t>Zaharia</a:t>
            </a:r>
            <a:endParaRPr lang="en-US" sz="1600" dirty="0"/>
          </a:p>
          <a:p>
            <a:r>
              <a:rPr lang="en-US" sz="1600" dirty="0"/>
              <a:t>Michael </a:t>
            </a:r>
            <a:r>
              <a:rPr lang="en-US" sz="1600" dirty="0" err="1"/>
              <a:t>Armbrust</a:t>
            </a:r>
            <a:endParaRPr lang="en-US" sz="1600" dirty="0"/>
          </a:p>
          <a:p>
            <a:r>
              <a:rPr lang="en-US" sz="1600" dirty="0"/>
              <a:t>Reynold S. Xin</a:t>
            </a:r>
          </a:p>
          <a:p>
            <a:r>
              <a:rPr lang="en-US" sz="1600" dirty="0"/>
              <a:t>Cheng </a:t>
            </a:r>
            <a:r>
              <a:rPr lang="en-US" sz="1600" dirty="0" err="1"/>
              <a:t>Lian</a:t>
            </a:r>
            <a:endParaRPr lang="en-US" sz="1600" dirty="0"/>
          </a:p>
          <a:p>
            <a:r>
              <a:rPr lang="en-US" sz="1600" dirty="0"/>
              <a:t>Yin </a:t>
            </a:r>
            <a:r>
              <a:rPr lang="en-US" sz="1600" dirty="0" err="1"/>
              <a:t>Huai</a:t>
            </a:r>
            <a:endParaRPr lang="en-US" sz="1600" dirty="0"/>
          </a:p>
          <a:p>
            <a:r>
              <a:rPr lang="en-US" sz="1600" dirty="0"/>
              <a:t>Davies Liu</a:t>
            </a:r>
          </a:p>
          <a:p>
            <a:r>
              <a:rPr lang="en-US" sz="1600" dirty="0"/>
              <a:t>Joseph K. Bradley</a:t>
            </a:r>
          </a:p>
          <a:p>
            <a:r>
              <a:rPr lang="en-US" sz="1600" dirty="0" err="1"/>
              <a:t>Xiangrui</a:t>
            </a:r>
            <a:r>
              <a:rPr lang="en-US" sz="1600" dirty="0"/>
              <a:t> </a:t>
            </a:r>
            <a:r>
              <a:rPr lang="en-US" sz="1600" dirty="0" err="1"/>
              <a:t>Meng</a:t>
            </a:r>
            <a:endParaRPr lang="en-US" sz="1600" dirty="0"/>
          </a:p>
          <a:p>
            <a:r>
              <a:rPr lang="en-US" sz="1600" dirty="0" err="1"/>
              <a:t>Tomer</a:t>
            </a:r>
            <a:r>
              <a:rPr lang="en-US" sz="1600" dirty="0"/>
              <a:t> </a:t>
            </a:r>
            <a:r>
              <a:rPr lang="en-US" sz="1600" dirty="0" err="1"/>
              <a:t>Kaftanz</a:t>
            </a:r>
            <a:endParaRPr lang="en-US" sz="1600" dirty="0"/>
          </a:p>
          <a:p>
            <a:r>
              <a:rPr lang="en-US" sz="1600" dirty="0"/>
              <a:t>Michael J. Franklin</a:t>
            </a:r>
          </a:p>
          <a:p>
            <a:r>
              <a:rPr lang="en-US" sz="1600" dirty="0"/>
              <a:t>Ali </a:t>
            </a:r>
            <a:r>
              <a:rPr lang="en-US" sz="1600" dirty="0" err="1"/>
              <a:t>Ghodsi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58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Procedural and Relational interfaces</a:t>
            </a:r>
          </a:p>
          <a:p>
            <a:pPr lvl="1"/>
            <a:r>
              <a:rPr lang="en-US" dirty="0" smtClean="0"/>
              <a:t>Combine them</a:t>
            </a:r>
          </a:p>
          <a:p>
            <a:pPr lvl="1"/>
            <a:r>
              <a:rPr lang="en-US" dirty="0" smtClean="0"/>
              <a:t>Intermix the two seamlessly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Structured RDDs</a:t>
            </a:r>
          </a:p>
          <a:p>
            <a:pPr marL="82296" indent="0" algn="ctr">
              <a:buNone/>
            </a:pPr>
            <a:endParaRPr lang="en-US" sz="1100" dirty="0"/>
          </a:p>
          <a:p>
            <a:pPr marL="82296" indent="0" algn="ctr">
              <a:buNone/>
            </a:pPr>
            <a:r>
              <a:rPr lang="en-US" dirty="0" smtClean="0"/>
              <a:t>=&gt; </a:t>
            </a:r>
            <a:r>
              <a:rPr lang="en-US" dirty="0" smtClean="0">
                <a:solidFill>
                  <a:srgbClr val="FF0000"/>
                </a:solidFill>
              </a:rPr>
              <a:t>DATAFRAME API</a:t>
            </a:r>
          </a:p>
          <a:p>
            <a:endParaRPr lang="en-US" sz="1050" dirty="0" smtClean="0"/>
          </a:p>
          <a:p>
            <a:r>
              <a:rPr lang="en-US" sz="2800" dirty="0" smtClean="0"/>
              <a:t>DMBS level optimization</a:t>
            </a:r>
          </a:p>
          <a:p>
            <a:r>
              <a:rPr lang="en-US" sz="2800" dirty="0" smtClean="0"/>
              <a:t>Give users the option to write optimization rules</a:t>
            </a:r>
          </a:p>
          <a:p>
            <a:endParaRPr lang="en-US" sz="1100" dirty="0"/>
          </a:p>
          <a:p>
            <a:pPr marL="82296" indent="0" algn="ctr">
              <a:buNone/>
            </a:pPr>
            <a:r>
              <a:rPr lang="en-US" dirty="0" smtClean="0"/>
              <a:t>=&gt; </a:t>
            </a:r>
            <a:r>
              <a:rPr lang="en-US" dirty="0" smtClean="0">
                <a:solidFill>
                  <a:srgbClr val="FF0000"/>
                </a:solidFill>
              </a:rPr>
              <a:t>CATALYST OPTIMIZER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7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77" y="1905000"/>
            <a:ext cx="643622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632192" cy="4800600"/>
          </a:xfrm>
        </p:spPr>
        <p:txBody>
          <a:bodyPr/>
          <a:lstStyle/>
          <a:p>
            <a:pPr lvl="7"/>
            <a:endParaRPr lang="en-US" dirty="0" smtClean="0"/>
          </a:p>
          <a:p>
            <a:r>
              <a:rPr lang="en-US" dirty="0" err="1" smtClean="0"/>
              <a:t>DataFrame</a:t>
            </a:r>
            <a:r>
              <a:rPr lang="en-US" dirty="0" smtClean="0"/>
              <a:t> = RDD + Schema</a:t>
            </a:r>
            <a:endParaRPr lang="en-US" dirty="0"/>
          </a:p>
          <a:p>
            <a:pPr lvl="1"/>
            <a:r>
              <a:rPr lang="en-US" sz="2400" dirty="0" smtClean="0"/>
              <a:t>Distributed </a:t>
            </a:r>
            <a:r>
              <a:rPr lang="en-US" sz="2400" dirty="0"/>
              <a:t>collection of data </a:t>
            </a:r>
            <a:r>
              <a:rPr lang="en-US" sz="2400" i="1" dirty="0">
                <a:solidFill>
                  <a:srgbClr val="FF0000"/>
                </a:solidFill>
              </a:rPr>
              <a:t>organized into </a:t>
            </a:r>
            <a:r>
              <a:rPr lang="en-US" sz="2400" i="1" dirty="0" smtClean="0">
                <a:solidFill>
                  <a:srgbClr val="FF0000"/>
                </a:solidFill>
              </a:rPr>
              <a:t>columns</a:t>
            </a:r>
          </a:p>
          <a:p>
            <a:pPr lvl="1"/>
            <a:r>
              <a:rPr lang="en-US" sz="2400" dirty="0" smtClean="0"/>
              <a:t>Like a table in a relational database</a:t>
            </a:r>
          </a:p>
          <a:p>
            <a:pPr lvl="1"/>
            <a:endParaRPr lang="en-US" sz="2400" dirty="0" smtClean="0"/>
          </a:p>
          <a:p>
            <a:pPr lvl="4"/>
            <a:endParaRPr lang="en-US" sz="1200" dirty="0" smtClean="0"/>
          </a:p>
          <a:p>
            <a:pPr lvl="4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42" y="4267200"/>
            <a:ext cx="5374758" cy="236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971800" y="3886200"/>
            <a:ext cx="609600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34290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Blackbox</a:t>
            </a:r>
            <a:r>
              <a:rPr lang="en-US" b="1" dirty="0" smtClean="0">
                <a:solidFill>
                  <a:srgbClr val="800000"/>
                </a:solidFill>
              </a:rPr>
              <a:t> to Spark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342900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Known structure to Spark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096000" y="3886200"/>
            <a:ext cx="609600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smtClean="0"/>
              <a:t>API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971800"/>
            <a:ext cx="6923542" cy="1357313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19011394">
            <a:off x="5892949" y="2761952"/>
            <a:ext cx="106680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13942" y="1905000"/>
            <a:ext cx="243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Schema is obtained from Hive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 rot="7277251">
            <a:off x="853791" y="3811575"/>
            <a:ext cx="106680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8942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800000"/>
                </a:solidFill>
              </a:rPr>
              <a:t>DataFrame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4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+ Procedural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apply SQL commands on </a:t>
            </a:r>
            <a:r>
              <a:rPr lang="en-US" sz="2800" dirty="0" err="1" smtClean="0"/>
              <a:t>DataFrame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57400"/>
            <a:ext cx="3680114" cy="1295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47800" y="3429000"/>
            <a:ext cx="7498080" cy="685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/>
              <a:t>Can apply Procedural Workflow using SQL constructs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91000"/>
            <a:ext cx="5170942" cy="10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3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nested data model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Supports all major SQL data types:</a:t>
            </a:r>
          </a:p>
          <a:p>
            <a:pPr lvl="1"/>
            <a:r>
              <a:rPr lang="en-US" dirty="0" smtClean="0"/>
              <a:t>Primitive: </a:t>
            </a:r>
            <a:r>
              <a:rPr lang="en-US" dirty="0" err="1"/>
              <a:t>boolean</a:t>
            </a:r>
            <a:r>
              <a:rPr lang="en-US" dirty="0"/>
              <a:t>, integer, double, decimal, string, date, and </a:t>
            </a:r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Complex: </a:t>
            </a:r>
            <a:r>
              <a:rPr lang="en-US" dirty="0" err="1"/>
              <a:t>structs</a:t>
            </a:r>
            <a:r>
              <a:rPr lang="en-US" dirty="0"/>
              <a:t>, arrays, </a:t>
            </a:r>
            <a:r>
              <a:rPr lang="en-US" dirty="0" smtClean="0"/>
              <a:t>maps and unions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Also supports User Defined Functions (UDFs)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Supports all major relational operations:</a:t>
            </a:r>
          </a:p>
          <a:p>
            <a:pPr lvl="1"/>
            <a:r>
              <a:rPr lang="en-US" sz="2400" dirty="0" smtClean="0"/>
              <a:t>select, join, where,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, </a:t>
            </a:r>
            <a:r>
              <a:rPr lang="en-US" sz="2400" dirty="0" err="1" smtClean="0"/>
              <a:t>agg</a:t>
            </a:r>
            <a:r>
              <a:rPr lang="en-US" sz="2400" dirty="0" smtClean="0"/>
              <a:t>, etc.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  <a:p>
            <a:pPr lvl="5"/>
            <a:endParaRPr lang="en-US" dirty="0"/>
          </a:p>
          <a:p>
            <a:pPr lvl="3"/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191000"/>
            <a:ext cx="6953250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0" y="3048000"/>
            <a:ext cx="648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female </a:t>
            </a:r>
            <a:r>
              <a:rPr 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in each </a:t>
            </a:r>
            <a:r>
              <a:rPr 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endParaRPr lang="en-US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19400" y="3886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3886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5200" y="3505200"/>
            <a:ext cx="125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Dataframes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7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Can be registered as temporary table and queried using SQL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86200"/>
            <a:ext cx="6667500" cy="80962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21091384">
            <a:off x="6419104" y="3984101"/>
            <a:ext cx="76200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0" y="3581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Register output as </a:t>
            </a:r>
            <a:r>
              <a:rPr lang="en-US" dirty="0" err="1" smtClean="0">
                <a:solidFill>
                  <a:srgbClr val="800000"/>
                </a:solidFill>
              </a:rPr>
              <a:t>TempTable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 rot="20047741">
            <a:off x="3381115" y="3503775"/>
            <a:ext cx="76200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0" y="3048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Procedural SQL constructs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 rot="4651888">
            <a:off x="3279065" y="4900718"/>
            <a:ext cx="76200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0400" y="5486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SQL query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3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DataFrames</a:t>
            </a:r>
            <a:r>
              <a:rPr lang="en-US" sz="3600" dirty="0"/>
              <a:t> </a:t>
            </a:r>
            <a:r>
              <a:rPr lang="en-US" sz="3600" dirty="0" smtClean="0"/>
              <a:t>vs </a:t>
            </a:r>
            <a:r>
              <a:rPr lang="en-US" sz="3600" dirty="0"/>
              <a:t>Relational Query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DataFrames</a:t>
            </a:r>
            <a:r>
              <a:rPr lang="en-US" sz="2400" dirty="0" smtClean="0"/>
              <a:t> = Relational + Procedural</a:t>
            </a:r>
          </a:p>
          <a:p>
            <a:pPr lvl="1"/>
            <a:r>
              <a:rPr lang="en-US" sz="2400" dirty="0" smtClean="0"/>
              <a:t>=&gt; SQL + Java, Scala or Python</a:t>
            </a:r>
          </a:p>
          <a:p>
            <a:pPr lvl="1"/>
            <a:r>
              <a:rPr lang="en-US" sz="2400" dirty="0" smtClean="0"/>
              <a:t>=&gt; SQL + Loops, If statements, </a:t>
            </a:r>
            <a:r>
              <a:rPr lang="en-US" sz="2400" dirty="0" err="1" smtClean="0"/>
              <a:t>etc</a:t>
            </a:r>
            <a:endParaRPr lang="en-US" sz="2400" dirty="0"/>
          </a:p>
          <a:p>
            <a:pPr lvl="3"/>
            <a:endParaRPr lang="en-US" sz="1800" dirty="0"/>
          </a:p>
          <a:p>
            <a:r>
              <a:rPr lang="en-US" sz="2400" dirty="0" smtClean="0"/>
              <a:t>Users can </a:t>
            </a:r>
            <a:r>
              <a:rPr lang="en-US" sz="2400" dirty="0"/>
              <a:t>break up their code into Scala, Java or Python functions </a:t>
            </a:r>
            <a:r>
              <a:rPr lang="en-US" sz="2400" dirty="0" smtClean="0"/>
              <a:t>that pass </a:t>
            </a:r>
            <a:r>
              <a:rPr lang="en-US" sz="2400" dirty="0" err="1" smtClean="0"/>
              <a:t>DataFrames</a:t>
            </a:r>
            <a:r>
              <a:rPr lang="en-US" sz="2400" dirty="0" smtClean="0"/>
              <a:t> </a:t>
            </a:r>
            <a:r>
              <a:rPr lang="en-US" sz="2400" dirty="0"/>
              <a:t>between them to build a logical </a:t>
            </a:r>
            <a:r>
              <a:rPr lang="en-US" sz="2400" dirty="0" smtClean="0"/>
              <a:t>plan</a:t>
            </a:r>
          </a:p>
          <a:p>
            <a:pPr lvl="3"/>
            <a:endParaRPr lang="en-US" sz="1400" dirty="0" smtClean="0"/>
          </a:p>
          <a:p>
            <a:r>
              <a:rPr lang="en-US" sz="2400" dirty="0" smtClean="0"/>
              <a:t>Benefits in optimizations </a:t>
            </a:r>
            <a:r>
              <a:rPr lang="en-US" sz="2400" dirty="0"/>
              <a:t>across the whole plan</a:t>
            </a:r>
          </a:p>
        </p:txBody>
      </p:sp>
    </p:spTree>
    <p:extLst>
      <p:ext uri="{BB962C8B-B14F-4D97-AF65-F5344CB8AC3E}">
        <p14:creationId xmlns:p14="http://schemas.microsoft.com/office/powerpoint/2010/main" val="380033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Native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632192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Construct RDDs =&gt; Build </a:t>
            </a:r>
            <a:r>
              <a:rPr lang="en-US" sz="2400" dirty="0" err="1" smtClean="0"/>
              <a:t>DataFrame</a:t>
            </a:r>
            <a:endParaRPr lang="en-US" sz="2400" dirty="0" smtClean="0"/>
          </a:p>
          <a:p>
            <a:r>
              <a:rPr lang="en-US" sz="2400" dirty="0" smtClean="0"/>
              <a:t>Scala    and Java: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ype </a:t>
            </a:r>
            <a:r>
              <a:rPr lang="en-US" sz="2000" dirty="0"/>
              <a:t>information </a:t>
            </a:r>
            <a:r>
              <a:rPr lang="en-US" sz="2000" dirty="0" smtClean="0"/>
              <a:t>extracted </a:t>
            </a:r>
            <a:r>
              <a:rPr lang="en-US" sz="2000" dirty="0"/>
              <a:t>from the language’s type </a:t>
            </a:r>
            <a:r>
              <a:rPr lang="en-US" sz="2000" dirty="0" smtClean="0"/>
              <a:t>system</a:t>
            </a:r>
          </a:p>
          <a:p>
            <a:r>
              <a:rPr lang="en-US" sz="2400" dirty="0" smtClean="0"/>
              <a:t>Python:</a:t>
            </a:r>
          </a:p>
          <a:p>
            <a:pPr lvl="1"/>
            <a:r>
              <a:rPr lang="en-US" sz="2000" dirty="0" smtClean="0"/>
              <a:t>Schema </a:t>
            </a:r>
            <a:r>
              <a:rPr lang="en-US" sz="2000" dirty="0"/>
              <a:t>inference due to the </a:t>
            </a:r>
            <a:r>
              <a:rPr lang="en-US" sz="2000" dirty="0" smtClean="0"/>
              <a:t>dynamic type </a:t>
            </a:r>
            <a:r>
              <a:rPr lang="en-US" sz="2000" dirty="0"/>
              <a:t>system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76400" y="3657600"/>
            <a:ext cx="6773353" cy="2353403"/>
            <a:chOff x="1580072" y="4414052"/>
            <a:chExt cx="6773353" cy="23534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6300730"/>
              <a:ext cx="6753225" cy="4667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0200" y="4414052"/>
              <a:ext cx="5495925" cy="2667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0072" y="4782578"/>
              <a:ext cx="6067425" cy="7810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0200" y="5658364"/>
              <a:ext cx="4267200" cy="49530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0" y="1828800"/>
            <a:ext cx="228600" cy="3501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0" y="1828800"/>
            <a:ext cx="273854" cy="364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266700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2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One of the 4 major components of Apache Spark</a:t>
            </a:r>
          </a:p>
          <a:p>
            <a:r>
              <a:rPr lang="en-US" sz="2400" dirty="0" smtClean="0"/>
              <a:t>Spark's </a:t>
            </a:r>
            <a:r>
              <a:rPr lang="en-US" sz="2400" dirty="0"/>
              <a:t>module for working with structured data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1808950"/>
            <a:ext cx="7955813" cy="2686850"/>
            <a:chOff x="1102791" y="3104807"/>
            <a:chExt cx="7955813" cy="2686850"/>
          </a:xfrm>
        </p:grpSpPr>
        <p:sp>
          <p:nvSpPr>
            <p:cNvPr id="5" name="object 4"/>
            <p:cNvSpPr/>
            <p:nvPr/>
          </p:nvSpPr>
          <p:spPr>
            <a:xfrm>
              <a:off x="1102791" y="4964252"/>
              <a:ext cx="7912036" cy="826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 txBox="1"/>
            <p:nvPr/>
          </p:nvSpPr>
          <p:spPr>
            <a:xfrm>
              <a:off x="1102791" y="4964252"/>
              <a:ext cx="7912100" cy="827405"/>
            </a:xfrm>
            <a:prstGeom prst="rect">
              <a:avLst/>
            </a:prstGeom>
            <a:ln w="9524">
              <a:solidFill>
                <a:srgbClr val="FBBB64"/>
              </a:solidFill>
            </a:ln>
          </p:spPr>
          <p:txBody>
            <a:bodyPr vert="horz" wrap="square" lIns="0" tIns="172085" rIns="0" bIns="0" rtlCol="0">
              <a:spAutoFit/>
            </a:bodyPr>
            <a:lstStyle/>
            <a:p>
              <a:pPr marL="4445" algn="ctr">
                <a:lnSpc>
                  <a:spcPct val="100000"/>
                </a:lnSpc>
                <a:spcBef>
                  <a:spcPts val="1355"/>
                </a:spcBef>
              </a:pPr>
              <a:r>
                <a:rPr sz="3100" spc="-50" dirty="0">
                  <a:solidFill>
                    <a:srgbClr val="FFFFFF"/>
                  </a:solidFill>
                  <a:latin typeface="Arial"/>
                  <a:cs typeface="Arial"/>
                </a:rPr>
                <a:t>Spark</a:t>
              </a:r>
              <a:endParaRPr sz="3100">
                <a:latin typeface="Arial"/>
                <a:cs typeface="Arial"/>
              </a:endParaRPr>
            </a:p>
          </p:txBody>
        </p:sp>
        <p:sp>
          <p:nvSpPr>
            <p:cNvPr id="7" name="object 6"/>
            <p:cNvSpPr/>
            <p:nvPr/>
          </p:nvSpPr>
          <p:spPr>
            <a:xfrm>
              <a:off x="2975952" y="3104807"/>
              <a:ext cx="1866201" cy="17581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992577" y="3266909"/>
              <a:ext cx="1816328" cy="14505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3024441" y="3133166"/>
              <a:ext cx="1765947" cy="16568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 txBox="1"/>
            <p:nvPr/>
          </p:nvSpPr>
          <p:spPr>
            <a:xfrm>
              <a:off x="3028733" y="3133166"/>
              <a:ext cx="1765935" cy="1657350"/>
            </a:xfrm>
            <a:prstGeom prst="rect">
              <a:avLst/>
            </a:prstGeom>
            <a:ln w="9524">
              <a:solidFill>
                <a:srgbClr val="5B92C7"/>
              </a:solidFill>
            </a:ln>
          </p:spPr>
          <p:txBody>
            <a:bodyPr vert="horz" wrap="square" lIns="0" tIns="175895" rIns="0" bIns="0" rtlCol="0">
              <a:spAutoFit/>
            </a:bodyPr>
            <a:lstStyle/>
            <a:p>
              <a:pPr marL="44450" marR="31115" algn="ctr">
                <a:lnSpc>
                  <a:spcPct val="100000"/>
                </a:lnSpc>
                <a:spcBef>
                  <a:spcPts val="1385"/>
                </a:spcBef>
              </a:pPr>
              <a:r>
                <a:rPr sz="3000" spc="-45" dirty="0">
                  <a:solidFill>
                    <a:srgbClr val="FFFFFF"/>
                  </a:solidFill>
                  <a:latin typeface="Arial"/>
                  <a:cs typeface="Arial"/>
                </a:rPr>
                <a:t>Spark  </a:t>
              </a:r>
              <a:r>
                <a:rPr sz="3000" spc="-55" dirty="0">
                  <a:solidFill>
                    <a:srgbClr val="FFFFFF"/>
                  </a:solidFill>
                  <a:latin typeface="Arial"/>
                  <a:cs typeface="Arial"/>
                </a:rPr>
                <a:t>Streaming  </a:t>
              </a:r>
              <a:r>
                <a:rPr sz="2500" spc="-45" dirty="0">
                  <a:solidFill>
                    <a:srgbClr val="FFFFFF"/>
                  </a:solidFill>
                  <a:latin typeface="Arial"/>
                  <a:cs typeface="Arial"/>
                </a:rPr>
                <a:t>real-time</a:t>
              </a:r>
              <a:endParaRPr sz="2500" dirty="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793" y="3133166"/>
              <a:ext cx="1765946" cy="16568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102793" y="3133166"/>
              <a:ext cx="1765935" cy="1657350"/>
            </a:xfrm>
            <a:prstGeom prst="rect">
              <a:avLst/>
            </a:prstGeom>
          </p:spPr>
          <p:txBody>
            <a:bodyPr vert="horz" wrap="square" lIns="0" tIns="6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endParaRPr sz="2850">
                <a:latin typeface="Times New Roman"/>
                <a:cs typeface="Times New Roman"/>
              </a:endParaRPr>
            </a:p>
            <a:p>
              <a:pPr marL="5715" algn="ctr">
                <a:lnSpc>
                  <a:spcPts val="3440"/>
                </a:lnSpc>
              </a:pPr>
              <a:r>
                <a:rPr sz="2900" spc="-45" dirty="0">
                  <a:solidFill>
                    <a:srgbClr val="FFFFFF"/>
                  </a:solidFill>
                  <a:latin typeface="Arial"/>
                  <a:cs typeface="Arial"/>
                </a:rPr>
                <a:t>Spark</a:t>
              </a:r>
              <a:endParaRPr sz="2900">
                <a:latin typeface="Arial"/>
                <a:cs typeface="Arial"/>
              </a:endParaRPr>
            </a:p>
            <a:p>
              <a:pPr marL="5080" algn="ctr">
                <a:lnSpc>
                  <a:spcPts val="2960"/>
                </a:lnSpc>
              </a:pPr>
              <a:r>
                <a:rPr sz="2500" spc="-80" dirty="0">
                  <a:solidFill>
                    <a:srgbClr val="FFFFFF"/>
                  </a:solidFill>
                  <a:latin typeface="Arial"/>
                  <a:cs typeface="Arial"/>
                </a:rPr>
                <a:t>SQL</a:t>
              </a:r>
              <a:endParaRPr sz="25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896193" y="3104807"/>
              <a:ext cx="1866201" cy="17581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7488" y="3133166"/>
              <a:ext cx="1765935" cy="16568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951779" y="3133166"/>
              <a:ext cx="1765935" cy="1657350"/>
            </a:xfrm>
            <a:prstGeom prst="rect">
              <a:avLst/>
            </a:prstGeom>
            <a:ln w="9524">
              <a:solidFill>
                <a:srgbClr val="5B92C7"/>
              </a:solidFill>
            </a:ln>
          </p:spPr>
          <p:txBody>
            <a:bodyPr vert="horz" wrap="square" lIns="0" tIns="25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2750" dirty="0">
                <a:latin typeface="Times New Roman"/>
                <a:cs typeface="Times New Roman"/>
              </a:endParaRPr>
            </a:p>
            <a:p>
              <a:pPr marL="5715" algn="ctr">
                <a:lnSpc>
                  <a:spcPct val="100000"/>
                </a:lnSpc>
              </a:pPr>
              <a:r>
                <a:rPr sz="3000" spc="-95" dirty="0">
                  <a:solidFill>
                    <a:srgbClr val="FFFFFF"/>
                  </a:solidFill>
                  <a:latin typeface="Arial"/>
                  <a:cs typeface="Arial"/>
                </a:rPr>
                <a:t>GraphX</a:t>
              </a:r>
              <a:endParaRPr sz="3000" dirty="0">
                <a:latin typeface="Arial"/>
                <a:cs typeface="Arial"/>
              </a:endParaRPr>
            </a:p>
            <a:p>
              <a:pPr marL="5715" algn="ctr">
                <a:lnSpc>
                  <a:spcPct val="100000"/>
                </a:lnSpc>
              </a:pPr>
              <a:r>
                <a:rPr sz="2500" spc="-30" dirty="0">
                  <a:solidFill>
                    <a:srgbClr val="FFFFFF"/>
                  </a:solidFill>
                  <a:latin typeface="Arial"/>
                  <a:cs typeface="Arial"/>
                </a:rPr>
                <a:t>graph</a:t>
              </a:r>
              <a:endParaRPr sz="2500" dirty="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812280" y="3104807"/>
              <a:ext cx="1866201" cy="17581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63600" y="3133166"/>
              <a:ext cx="1765934" cy="16568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6867892" y="3133166"/>
              <a:ext cx="1765935" cy="1657350"/>
            </a:xfrm>
            <a:prstGeom prst="rect">
              <a:avLst/>
            </a:prstGeom>
            <a:ln w="9524">
              <a:solidFill>
                <a:srgbClr val="5B92C7"/>
              </a:solidFill>
            </a:ln>
          </p:spPr>
          <p:txBody>
            <a:bodyPr vert="horz" wrap="square" lIns="0" tIns="213995" rIns="0" bIns="0" rtlCol="0">
              <a:spAutoFit/>
            </a:bodyPr>
            <a:lstStyle/>
            <a:p>
              <a:pPr marL="301625" marR="288290" algn="ctr">
                <a:lnSpc>
                  <a:spcPct val="100000"/>
                </a:lnSpc>
                <a:spcBef>
                  <a:spcPts val="1685"/>
                </a:spcBef>
              </a:pPr>
              <a:r>
                <a:rPr sz="3000" spc="-55" dirty="0">
                  <a:solidFill>
                    <a:srgbClr val="FFFFFF"/>
                  </a:solidFill>
                  <a:latin typeface="Arial"/>
                  <a:cs typeface="Arial"/>
                </a:rPr>
                <a:t>MLlib  </a:t>
              </a:r>
              <a:r>
                <a:rPr sz="2500" spc="-45" dirty="0">
                  <a:solidFill>
                    <a:srgbClr val="FFFFFF"/>
                  </a:solidFill>
                  <a:latin typeface="Arial"/>
                  <a:cs typeface="Arial"/>
                </a:rPr>
                <a:t>machine  </a:t>
              </a:r>
              <a:r>
                <a:rPr sz="2500" spc="-65" dirty="0">
                  <a:solidFill>
                    <a:srgbClr val="FFFFFF"/>
                  </a:solidFill>
                  <a:latin typeface="Arial"/>
                  <a:cs typeface="Arial"/>
                </a:rPr>
                <a:t>learning</a:t>
              </a:r>
              <a:endParaRPr sz="2500" dirty="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8677604" y="4400105"/>
              <a:ext cx="381000" cy="4330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dirty="0">
                  <a:solidFill>
                    <a:srgbClr val="3C93D6"/>
                  </a:solidFill>
                  <a:latin typeface="Arial"/>
                  <a:cs typeface="Arial"/>
                </a:rPr>
                <a:t>…</a:t>
              </a:r>
              <a:endParaRPr sz="2800">
                <a:latin typeface="Arial"/>
                <a:cs typeface="Arial"/>
              </a:endParaRPr>
            </a:p>
          </p:txBody>
        </p:sp>
        <p:sp>
          <p:nvSpPr>
            <p:cNvPr id="20" name="object 21"/>
            <p:cNvSpPr txBox="1"/>
            <p:nvPr/>
          </p:nvSpPr>
          <p:spPr>
            <a:xfrm>
              <a:off x="1107085" y="3133166"/>
              <a:ext cx="1765935" cy="1657350"/>
            </a:xfrm>
            <a:prstGeom prst="rect">
              <a:avLst/>
            </a:prstGeom>
            <a:solidFill>
              <a:srgbClr val="9FD365"/>
            </a:solidFill>
            <a:ln w="9524">
              <a:solidFill>
                <a:srgbClr val="5B92C7"/>
              </a:solidFill>
            </a:ln>
          </p:spPr>
          <p:txBody>
            <a:bodyPr vert="horz" wrap="square" lIns="0" tIns="31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2800" dirty="0">
                <a:latin typeface="Times New Roman"/>
                <a:cs typeface="Times New Roman"/>
              </a:endParaRPr>
            </a:p>
            <a:p>
              <a:pPr marL="5715" algn="ctr">
                <a:lnSpc>
                  <a:spcPts val="3440"/>
                </a:lnSpc>
              </a:pPr>
              <a:r>
                <a:rPr sz="2900" spc="-45" dirty="0">
                  <a:solidFill>
                    <a:srgbClr val="FFFFFF"/>
                  </a:solidFill>
                  <a:latin typeface="Arial"/>
                  <a:cs typeface="Arial"/>
                </a:rPr>
                <a:t>Spark</a:t>
              </a:r>
              <a:endParaRPr sz="2900" dirty="0">
                <a:latin typeface="Arial"/>
                <a:cs typeface="Arial"/>
              </a:endParaRPr>
            </a:p>
            <a:p>
              <a:pPr marL="5715" algn="ctr">
                <a:lnSpc>
                  <a:spcPts val="2960"/>
                </a:lnSpc>
              </a:pPr>
              <a:r>
                <a:rPr sz="2500" spc="-80" dirty="0">
                  <a:solidFill>
                    <a:srgbClr val="FFFFFF"/>
                  </a:solidFill>
                  <a:latin typeface="Arial"/>
                  <a:cs typeface="Arial"/>
                </a:rPr>
                <a:t>SQL</a:t>
              </a:r>
              <a:endParaRPr sz="2500" dirty="0">
                <a:latin typeface="Arial"/>
                <a:cs typeface="Arial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45987" y="319173"/>
            <a:ext cx="2545613" cy="900027"/>
            <a:chOff x="4018106" y="159542"/>
            <a:chExt cx="2358754" cy="812671"/>
          </a:xfrm>
        </p:grpSpPr>
        <p:sp>
          <p:nvSpPr>
            <p:cNvPr id="24" name="Rectangle 23"/>
            <p:cNvSpPr/>
            <p:nvPr/>
          </p:nvSpPr>
          <p:spPr>
            <a:xfrm>
              <a:off x="5257373" y="372049"/>
              <a:ext cx="1119487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300" b="1" i="1" dirty="0">
                  <a:latin typeface="Gill Sans MT"/>
                  <a:cs typeface="Gill Sans MT"/>
                </a:rPr>
                <a:t>SQL</a:t>
              </a:r>
              <a:endParaRPr lang="en-US" sz="3300" dirty="0"/>
            </a:p>
          </p:txBody>
        </p:sp>
        <p:pic>
          <p:nvPicPr>
            <p:cNvPr id="25" name="Picture 24" descr="sparklogo_500px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106" y="159542"/>
              <a:ext cx="1366483" cy="750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75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Materializes (“caches”) hot data </a:t>
            </a:r>
            <a:r>
              <a:rPr lang="en-US" sz="2800" dirty="0"/>
              <a:t>in memory using columnar </a:t>
            </a:r>
            <a:r>
              <a:rPr lang="en-US" sz="2800" dirty="0" smtClean="0"/>
              <a:t>storage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Uses </a:t>
            </a:r>
            <a:r>
              <a:rPr lang="en-US" sz="2800" dirty="0" smtClean="0">
                <a:solidFill>
                  <a:srgbClr val="800000"/>
                </a:solidFill>
              </a:rPr>
              <a:t>Columnar</a:t>
            </a:r>
            <a:r>
              <a:rPr lang="en-US" sz="2800" dirty="0" smtClean="0"/>
              <a:t> compression:</a:t>
            </a:r>
          </a:p>
          <a:p>
            <a:pPr lvl="1"/>
            <a:r>
              <a:rPr lang="en-US" sz="2400" dirty="0" smtClean="0"/>
              <a:t>Memory compression by 10X</a:t>
            </a:r>
          </a:p>
          <a:p>
            <a:pPr lvl="3"/>
            <a:endParaRPr lang="en-US" sz="1600" dirty="0" smtClean="0"/>
          </a:p>
          <a:p>
            <a:pPr lvl="3"/>
            <a:endParaRPr lang="en-US" sz="1600" dirty="0"/>
          </a:p>
          <a:p>
            <a:pPr lvl="3"/>
            <a:endParaRPr lang="en-US" sz="1600" dirty="0" smtClean="0"/>
          </a:p>
          <a:p>
            <a:r>
              <a:rPr lang="en-US" sz="2800" dirty="0" smtClean="0"/>
              <a:t>Highly benefits in iterative algorithms</a:t>
            </a:r>
          </a:p>
          <a:p>
            <a:pPr lvl="1"/>
            <a:r>
              <a:rPr lang="en-US" sz="2400" dirty="0" smtClean="0"/>
              <a:t>Can store more data in memory</a:t>
            </a:r>
          </a:p>
          <a:p>
            <a:pPr lvl="1"/>
            <a:r>
              <a:rPr lang="en-US" sz="2400" dirty="0" smtClean="0"/>
              <a:t>Machine Learning and Graph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700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562088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Traditional Database Systems</a:t>
            </a:r>
          </a:p>
          <a:p>
            <a:pPr lvl="1"/>
            <a:r>
              <a:rPr lang="en-US" sz="2200" dirty="0" smtClean="0"/>
              <a:t>Uses UDFs for JSON, ML Algorithms support</a:t>
            </a:r>
          </a:p>
          <a:p>
            <a:pPr lvl="1"/>
            <a:r>
              <a:rPr lang="en-US" sz="2200" dirty="0" smtClean="0"/>
              <a:t>Done in different programming environment</a:t>
            </a:r>
          </a:p>
          <a:p>
            <a:pPr lvl="1"/>
            <a:r>
              <a:rPr lang="en-US" sz="2200" dirty="0" smtClean="0"/>
              <a:t>Requires packing, registration and import</a:t>
            </a:r>
          </a:p>
          <a:p>
            <a:pPr lvl="2"/>
            <a:endParaRPr lang="en-US" sz="1800" dirty="0" smtClean="0"/>
          </a:p>
          <a:p>
            <a:r>
              <a:rPr lang="en-US" sz="2400" dirty="0" smtClean="0"/>
              <a:t>In Spark SQL</a:t>
            </a:r>
          </a:p>
          <a:p>
            <a:pPr lvl="1"/>
            <a:r>
              <a:rPr lang="en-US" sz="2200" dirty="0" smtClean="0"/>
              <a:t>Can be registered “inline” with Scala, Java or Python functions</a:t>
            </a:r>
          </a:p>
          <a:p>
            <a:pPr lvl="1"/>
            <a:r>
              <a:rPr lang="en-US" sz="2200" dirty="0" smtClean="0"/>
              <a:t>Useful for BI tools through JDBC/ODBC interface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253314"/>
            <a:ext cx="6717792" cy="145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CATALYST OPTIMIZER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Catalyst Optimizer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05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b="1" dirty="0" smtClean="0">
                <a:solidFill>
                  <a:srgbClr val="800000"/>
                </a:solidFill>
              </a:rPr>
              <a:t>What is Catalyst Optimizer?</a:t>
            </a:r>
          </a:p>
          <a:p>
            <a:r>
              <a:rPr lang="en-US" sz="2400" dirty="0" smtClean="0"/>
              <a:t>A new extensible optimizer for Spark SQL</a:t>
            </a:r>
          </a:p>
          <a:p>
            <a:r>
              <a:rPr lang="en-US" sz="2400" dirty="0" smtClean="0"/>
              <a:t>Rule-Based Optimizer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7688" y="3352800"/>
            <a:ext cx="7376000" cy="3276600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Catalyst Extensible Design Purpose:</a:t>
            </a:r>
          </a:p>
          <a:p>
            <a:pPr marL="484632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Make it easy to add new optimization features and techniques</a:t>
            </a:r>
          </a:p>
          <a:p>
            <a:pPr marL="484632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Extendable Optimizer by </a:t>
            </a:r>
            <a:r>
              <a:rPr lang="en-US" sz="2800" dirty="0" smtClean="0"/>
              <a:t>adding new rules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0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Catalyst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3429000"/>
            <a:ext cx="7498080" cy="3124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main data type in Catalyst is a tree.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Composed of node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Each node has a node type and zero or more children.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800000"/>
                </a:solidFill>
              </a:rPr>
              <a:t>New node types can be defined as subclasses of TreeNode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Node objects are immutable.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Trees can be manipulated using functional transformations (rules).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0"/>
            <a:ext cx="3067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35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</a:t>
            </a:r>
            <a:r>
              <a:rPr lang="en-US" dirty="0" smtClean="0"/>
              <a:t>Trees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41529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1828800"/>
            <a:ext cx="3206414" cy="1066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sz="2400" dirty="0" smtClean="0"/>
              <a:t>Tree for the expression</a:t>
            </a:r>
          </a:p>
          <a:p>
            <a:pPr marL="82296" indent="0">
              <a:buFont typeface="Wingdings 2"/>
              <a:buNone/>
            </a:pPr>
            <a:r>
              <a:rPr lang="en-US" sz="2400" dirty="0" smtClean="0"/>
              <a:t> x + (1 + 2)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7802" y="4038600"/>
            <a:ext cx="3575384" cy="381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sz="2400" dirty="0" smtClean="0"/>
              <a:t>Scala code representation: 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28800" y="4572000"/>
            <a:ext cx="6388772" cy="381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sz="2400" dirty="0" smtClean="0"/>
              <a:t>Add(Attribute(x), Add(Literal(1), Literal(2)))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4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Transformation using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Tree Transformation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Rules that transform a Tree to another </a:t>
            </a:r>
            <a:r>
              <a:rPr lang="en-US" sz="2000" dirty="0" smtClean="0">
                <a:solidFill>
                  <a:srgbClr val="800000"/>
                </a:solidFill>
              </a:rPr>
              <a:t>equivalent</a:t>
            </a:r>
            <a:r>
              <a:rPr lang="en-US" sz="2000" dirty="0" smtClean="0"/>
              <a:t> Tree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Pattern matching functions are used to find and replace subtrees with a specific structure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Transformation rules from RDBMSs are already built 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75175" y="4572000"/>
            <a:ext cx="7498080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582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Transformation using Rules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0" y="1371600"/>
            <a:ext cx="7650480" cy="2209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 smtClean="0"/>
              <a:t>Suppose we have rule that folds Add operation between constants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ree.transform{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case Add(Literal(c1), Literal(c2)) =&gt; Literal(c1 + c2)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}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1" y="35814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Font typeface="Wingdings 2"/>
              <a:buNone/>
            </a:pPr>
            <a:r>
              <a:rPr lang="en-US" sz="2400" dirty="0" smtClean="0"/>
              <a:t>Applying this rule to the expression x + (1 + 2) will give us a new tree x + 3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419600"/>
            <a:ext cx="41529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648200"/>
            <a:ext cx="28765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7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Transformation using Rules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93520" y="1371600"/>
            <a:ext cx="7650480" cy="2819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 smtClean="0"/>
              <a:t>We can define multiple patterns in the same transform call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ree.transform{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case Add(Literal(c1), Literal(c2)) =&gt; Literal(c1 + c2)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case Add(left, Literal(0)) =&gt; left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case Add(literal(0), right) =&gt; right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}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1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Catalyst in 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838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Catalyst general tree framework is used in four </a:t>
            </a:r>
            <a:r>
              <a:rPr lang="en-US" sz="2400" dirty="0" smtClean="0"/>
              <a:t>phases</a:t>
            </a:r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7366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48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800" dirty="0" smtClean="0"/>
              <a:t>Spark – Most contributed Open Source in 2015</a:t>
            </a:r>
          </a:p>
          <a:p>
            <a:r>
              <a:rPr lang="en-US" sz="2800" dirty="0" smtClean="0"/>
              <a:t>Spark SQL – Most contributed module in Spark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188268" y="3367764"/>
            <a:ext cx="7879532" cy="2423436"/>
            <a:chOff x="654868" y="2275810"/>
            <a:chExt cx="8069118" cy="2509826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11433161"/>
                </p:ext>
              </p:extLst>
            </p:nvPr>
          </p:nvGraphicFramePr>
          <p:xfrm>
            <a:off x="654868" y="2275810"/>
            <a:ext cx="3886200" cy="25098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6383596"/>
                </p:ext>
              </p:extLst>
            </p:nvPr>
          </p:nvGraphicFramePr>
          <p:xfrm>
            <a:off x="4837786" y="2275810"/>
            <a:ext cx="3886200" cy="25098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243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Rule Transformations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2194458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167858"/>
            <a:ext cx="3043257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343" y="2209800"/>
            <a:ext cx="304325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4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</a:t>
            </a:r>
            <a:r>
              <a:rPr lang="en-US" dirty="0" smtClean="0"/>
              <a:t>vs. Physical Plans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1951038"/>
            <a:ext cx="3276600" cy="307816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SELECT name</a:t>
            </a:r>
          </a:p>
          <a:p>
            <a:pPr marL="82296" indent="0">
              <a:buNone/>
            </a:pPr>
            <a:r>
              <a:rPr lang="en-US" dirty="0" smtClean="0"/>
              <a:t>FROM (</a:t>
            </a:r>
          </a:p>
          <a:p>
            <a:pPr marL="82296" indent="0">
              <a:buNone/>
            </a:pPr>
            <a:r>
              <a:rPr lang="en-US" dirty="0" smtClean="0"/>
              <a:t>SELECT id, name</a:t>
            </a:r>
          </a:p>
          <a:p>
            <a:pPr marL="82296" indent="0">
              <a:buNone/>
            </a:pPr>
            <a:r>
              <a:rPr lang="en-US" dirty="0" smtClean="0"/>
              <a:t>FROM People) </a:t>
            </a:r>
            <a:r>
              <a:rPr lang="en-US" dirty="0"/>
              <a:t>p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WHERE </a:t>
            </a:r>
            <a:r>
              <a:rPr lang="en-US" dirty="0"/>
              <a:t>p</a:t>
            </a:r>
            <a:r>
              <a:rPr lang="en-US" dirty="0" smtClean="0"/>
              <a:t>.id =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806" y="1905000"/>
            <a:ext cx="2027749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506" y="1905000"/>
            <a:ext cx="302249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Features on </a:t>
            </a:r>
            <a:r>
              <a:rPr lang="en-US" dirty="0" err="1" smtClean="0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7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Analytics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Three features for “big data” environments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Spark SQL schema inference for JSON and other semi structured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Spark SQL incorporated into Spark’s machine learning library (</a:t>
            </a:r>
            <a:r>
              <a:rPr lang="en-US" sz="2400" dirty="0" err="1" smtClean="0"/>
              <a:t>MLib</a:t>
            </a:r>
            <a:r>
              <a:rPr lang="en-US" sz="2400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Spark SQL supports query federation, allowing a single program to efficiently query disparate sources.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536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 Inference For Semi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Semistructured data is common in large-scale applications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JSON is very common</a:t>
            </a:r>
          </a:p>
        </p:txBody>
      </p:sp>
      <p:pic>
        <p:nvPicPr>
          <p:cNvPr id="4" name="Picture 3" descr="Screen Shot 2015-03-13 at 10.27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09800"/>
            <a:ext cx="4077036" cy="44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1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 Inference For Semi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Spark SQL contains a JSON data source that automatically infers a schema from a set of records.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schema inference algorithm works in one pass over the data, and can also be run on sample of the data if desired.</a:t>
            </a:r>
          </a:p>
          <a:p>
            <a:pPr marL="8229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289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Schema Inference For Semi 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533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Consider we have a sample set of JSON records (tweets)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6" y="2209800"/>
            <a:ext cx="3946922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5715000"/>
            <a:ext cx="5743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572000" y="5257800"/>
            <a:ext cx="9144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51816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Inferred schema 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9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Pipelines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619" y="6380848"/>
            <a:ext cx="558806" cy="365125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1" y="1551570"/>
            <a:ext cx="7008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"text"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"words”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"features”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LogisticRegression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maxIter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regParam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0.01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pipeline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Pipeline(stages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]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endParaRPr lang="en-US" sz="12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sqlCtx.load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"/path/to/data"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model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pipeline.fit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/>
              <a:t> </a:t>
            </a:r>
            <a:endParaRPr lang="en-US" sz="1200" dirty="0">
              <a:latin typeface="Monaco"/>
              <a:cs typeface="Monaco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1600" y="3048000"/>
            <a:ext cx="7085251" cy="2663185"/>
            <a:chOff x="1094565" y="3452620"/>
            <a:chExt cx="7085251" cy="2663185"/>
          </a:xfrm>
        </p:grpSpPr>
        <p:sp>
          <p:nvSpPr>
            <p:cNvPr id="6" name="Can 5"/>
            <p:cNvSpPr/>
            <p:nvPr/>
          </p:nvSpPr>
          <p:spPr>
            <a:xfrm>
              <a:off x="1094565" y="4667618"/>
              <a:ext cx="576526" cy="1069431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ds0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3293310" y="4667618"/>
              <a:ext cx="576526" cy="1069431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ds1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34000" y="4667618"/>
              <a:ext cx="576526" cy="1069431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ds2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603290" y="4667618"/>
              <a:ext cx="576526" cy="1069431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ds3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0243" y="4884846"/>
              <a:ext cx="1011010" cy="6349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27432" rtlCol="0" anchor="ctr"/>
            <a:lstStyle/>
            <a:p>
              <a:pPr algn="ctr"/>
              <a:r>
                <a:rPr lang="en-US" sz="1600" dirty="0" err="1" smtClean="0">
                  <a:latin typeface="Source Sans Pro Light"/>
                  <a:cs typeface="Source Sans Pro Light"/>
                </a:rPr>
                <a:t>tokenizer</a:t>
              </a:r>
              <a:endParaRPr lang="en-US" sz="16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800" y="4884846"/>
              <a:ext cx="1011010" cy="6349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27432" rtlCol="0" anchor="ctr"/>
            <a:lstStyle/>
            <a:p>
              <a:pPr algn="ctr"/>
              <a:r>
                <a:rPr lang="en-US" sz="1600" dirty="0" err="1" smtClean="0">
                  <a:latin typeface="Source Sans Pro Light"/>
                  <a:cs typeface="Source Sans Pro Light"/>
                </a:rPr>
                <a:t>hashingTF</a:t>
              </a:r>
              <a:endParaRPr lang="en-US" sz="16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4884846"/>
              <a:ext cx="1011010" cy="6349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27432" rtlCol="0" anchor="ctr"/>
            <a:lstStyle/>
            <a:p>
              <a:pPr algn="ctr"/>
              <a:r>
                <a:rPr lang="en-US" sz="1600" dirty="0" err="1" smtClean="0">
                  <a:latin typeface="Source Sans Pro Light"/>
                  <a:cs typeface="Source Sans Pro Light"/>
                </a:rPr>
                <a:t>lr.model</a:t>
              </a:r>
              <a:endParaRPr lang="en-US" sz="16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05400" y="3452620"/>
              <a:ext cx="1011010" cy="6349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27432" rtlCol="0" anchor="ctr"/>
            <a:lstStyle/>
            <a:p>
              <a:pPr algn="ctr"/>
              <a:r>
                <a:rPr lang="en-US" sz="1600" dirty="0" err="1">
                  <a:latin typeface="Source Sans Pro Light"/>
                  <a:cs typeface="Source Sans Pro Light"/>
                </a:rPr>
                <a:t>l</a:t>
              </a:r>
              <a:r>
                <a:rPr lang="en-US" sz="1600" dirty="0" err="1" smtClean="0">
                  <a:latin typeface="Source Sans Pro Light"/>
                  <a:cs typeface="Source Sans Pro Light"/>
                </a:rPr>
                <a:t>r</a:t>
              </a:r>
              <a:endParaRPr lang="en-US" sz="1600" dirty="0" smtClean="0">
                <a:latin typeface="Source Sans Pro Light"/>
                <a:cs typeface="Source Sans Pro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13134" y="4311142"/>
              <a:ext cx="5556376" cy="1804663"/>
            </a:xfrm>
            <a:prstGeom prst="rect">
              <a:avLst/>
            </a:prstGeom>
            <a:noFill/>
            <a:ln w="28575" cmpd="sng">
              <a:solidFill>
                <a:schemeClr val="tx2">
                  <a:lumMod val="75000"/>
                  <a:lumOff val="25000"/>
                </a:schemeClr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27432" rtlCol="0" anchor="ctr"/>
            <a:lstStyle/>
            <a:p>
              <a:pPr algn="ctr"/>
              <a:endParaRPr lang="en-US" sz="16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19" name="Straight Arrow Connector 18"/>
            <p:cNvCxnSpPr>
              <a:stCxn id="6" idx="4"/>
              <a:endCxn id="13" idx="1"/>
            </p:cNvCxnSpPr>
            <p:nvPr/>
          </p:nvCxnSpPr>
          <p:spPr>
            <a:xfrm>
              <a:off x="1671091" y="5202333"/>
              <a:ext cx="3091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3"/>
              <a:endCxn id="10" idx="2"/>
            </p:cNvCxnSpPr>
            <p:nvPr/>
          </p:nvCxnSpPr>
          <p:spPr>
            <a:xfrm>
              <a:off x="2991254" y="5202333"/>
              <a:ext cx="3020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4" idx="1"/>
            </p:cNvCxnSpPr>
            <p:nvPr/>
          </p:nvCxnSpPr>
          <p:spPr>
            <a:xfrm>
              <a:off x="3869836" y="5202333"/>
              <a:ext cx="24496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2"/>
            </p:cNvCxnSpPr>
            <p:nvPr/>
          </p:nvCxnSpPr>
          <p:spPr>
            <a:xfrm flipV="1">
              <a:off x="5125810" y="5202334"/>
              <a:ext cx="208190" cy="83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4"/>
              <a:endCxn id="15" idx="1"/>
            </p:cNvCxnSpPr>
            <p:nvPr/>
          </p:nvCxnSpPr>
          <p:spPr>
            <a:xfrm>
              <a:off x="5910526" y="5202333"/>
              <a:ext cx="3378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5" idx="3"/>
              <a:endCxn id="12" idx="2"/>
            </p:cNvCxnSpPr>
            <p:nvPr/>
          </p:nvCxnSpPr>
          <p:spPr>
            <a:xfrm>
              <a:off x="7259410" y="5202333"/>
              <a:ext cx="343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" idx="3"/>
              <a:endCxn id="15" idx="0"/>
            </p:cNvCxnSpPr>
            <p:nvPr/>
          </p:nvCxnSpPr>
          <p:spPr>
            <a:xfrm>
              <a:off x="6116411" y="3770109"/>
              <a:ext cx="637495" cy="1114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638800" y="4087595"/>
              <a:ext cx="0" cy="6622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22748" y="5672016"/>
              <a:ext cx="1561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ct val="20000"/>
                </a:spcBef>
                <a:buSzPct val="90000"/>
              </a:pPr>
              <a:r>
                <a:rPr 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ource Sans Pro Light"/>
                </a:rPr>
                <a:t>Pipeline Model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527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Federation to External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1905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Data </a:t>
            </a:r>
            <a:r>
              <a:rPr lang="en-US" sz="2400" dirty="0" smtClean="0"/>
              <a:t>may come from heterogeneous sources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Data frames unify the flow of data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819400"/>
            <a:ext cx="54578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67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not-so-secret truth...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60619" y="6380848"/>
            <a:ext cx="558806" cy="365125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6001" y="3588516"/>
            <a:ext cx="71724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SzPct val="90000"/>
            </a:pPr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is</a:t>
            </a:r>
            <a:r>
              <a:rPr lang="en-US" sz="4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</a:t>
            </a:r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  <a:cs typeface="Source Sans Pro Light"/>
              </a:rPr>
              <a:t>about </a:t>
            </a:r>
            <a:r>
              <a:rPr lang="en-US" sz="44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  <a:cs typeface="Source Sans Pro Light"/>
              </a:rPr>
              <a:t>more</a:t>
            </a:r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  <a:cs typeface="Source Sans Pro Light"/>
              </a:rPr>
              <a:t> than SQL.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89632" y="2272005"/>
            <a:ext cx="3322782" cy="1408705"/>
            <a:chOff x="2809552" y="1874831"/>
            <a:chExt cx="2359461" cy="750226"/>
          </a:xfrm>
        </p:grpSpPr>
        <p:sp>
          <p:nvSpPr>
            <p:cNvPr id="12" name="Rectangle 11"/>
            <p:cNvSpPr/>
            <p:nvPr/>
          </p:nvSpPr>
          <p:spPr>
            <a:xfrm>
              <a:off x="4049526" y="2068960"/>
              <a:ext cx="1119487" cy="434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7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/>
                  <a:cs typeface="Gill Sans MT"/>
                </a:rPr>
                <a:t>SQL</a:t>
              </a:r>
              <a:endParaRPr lang="en-US" sz="4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3" name="Picture 12" descr="sparklogo_500p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552" y="1874831"/>
              <a:ext cx="1366483" cy="750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18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Spark 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Many applications manage structured data</a:t>
            </a:r>
          </a:p>
          <a:p>
            <a:pPr lvl="1"/>
            <a:r>
              <a:rPr lang="en-US" sz="2000" dirty="0" smtClean="0"/>
              <a:t>Specially after some cleaning and massaging of row data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Use of structure allows for more optimizations </a:t>
            </a:r>
          </a:p>
        </p:txBody>
      </p:sp>
      <p:pic>
        <p:nvPicPr>
          <p:cNvPr id="6" name="Picture 5" descr="Screen Shot 2017-03-01 at 7.03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33800"/>
            <a:ext cx="4838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4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3708"/>
            <a:ext cx="717247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Declarative </a:t>
            </a:r>
            <a:r>
              <a:rPr lang="en-US" dirty="0" err="1" smtClean="0"/>
              <a:t>BigData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43112"/>
            <a:ext cx="7595508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Let Developers </a:t>
            </a:r>
            <a:r>
              <a:rPr lang="en-US" sz="2800" dirty="0"/>
              <a:t>C</a:t>
            </a:r>
            <a:r>
              <a:rPr lang="en-US" sz="2800" dirty="0" smtClean="0"/>
              <a:t>reate and </a:t>
            </a:r>
            <a:r>
              <a:rPr lang="en-US" sz="2800" dirty="0"/>
              <a:t>R</a:t>
            </a:r>
            <a:r>
              <a:rPr lang="en-US" sz="2800" dirty="0" smtClean="0"/>
              <a:t>un </a:t>
            </a:r>
            <a:r>
              <a:rPr lang="en-US" sz="2800" dirty="0"/>
              <a:t>Spark </a:t>
            </a:r>
            <a:r>
              <a:rPr lang="en-US" sz="2800" dirty="0" smtClean="0"/>
              <a:t>W</a:t>
            </a:r>
            <a:r>
              <a:rPr lang="en-US" sz="2800" dirty="0" smtClean="0"/>
              <a:t>orkflows Faster</a:t>
            </a:r>
            <a:r>
              <a:rPr lang="en-US" sz="2800" dirty="0" smtClean="0"/>
              <a:t>:</a:t>
            </a:r>
            <a:endParaRPr lang="en-US" dirty="0"/>
          </a:p>
          <a:p>
            <a:pPr marL="971550" lvl="1" indent="-342900"/>
            <a:r>
              <a:rPr lang="en-US" sz="2400" dirty="0"/>
              <a:t>Write less code</a:t>
            </a:r>
          </a:p>
          <a:p>
            <a:pPr marL="971550" lvl="1" indent="-342900"/>
            <a:r>
              <a:rPr lang="en-US" sz="2400" dirty="0"/>
              <a:t>Read less data</a:t>
            </a:r>
          </a:p>
          <a:p>
            <a:pPr marL="971550" lvl="1" indent="-342900"/>
            <a:r>
              <a:rPr lang="en-US" sz="2400" dirty="0"/>
              <a:t>Let the optimizer do </a:t>
            </a:r>
            <a:r>
              <a:rPr lang="en-US" sz="2400" dirty="0" smtClean="0"/>
              <a:t>the hard </a:t>
            </a:r>
            <a:r>
              <a:rPr lang="en-US" sz="2400" dirty="0" smtClean="0"/>
              <a:t>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619" y="6380848"/>
            <a:ext cx="558806" cy="365125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4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Write Less Code: Compute an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2375504"/>
            <a:ext cx="3556000" cy="3929688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one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output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endParaRPr lang="en-US" dirty="0" smtClean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proctected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map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LongWritable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key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Text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Context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context)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[] fields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split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output</a:t>
            </a:r>
            <a:r>
              <a:rPr lang="en-US" dirty="0" err="1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Integer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parseInt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(fields[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(one, output)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 smtClean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one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average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 smtClean="0">
              <a:solidFill>
                <a:srgbClr val="A71D5D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protected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reduce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key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</a:t>
            </a:r>
            <a:r>
              <a:rPr lang="en-US" dirty="0" err="1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Iterable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&lt;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Context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context)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count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values)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get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count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++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average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 count)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(key, average)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  <a:endParaRPr lang="en-US" sz="4000" dirty="0">
              <a:effectLst/>
              <a:latin typeface="Consolas"/>
              <a:ea typeface="ＭＳ 明朝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2375505"/>
            <a:ext cx="3540277" cy="3750660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8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[x.[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49" y="1417639"/>
            <a:ext cx="2042358" cy="970483"/>
          </a:xfrm>
          <a:prstGeom prst="rect">
            <a:avLst/>
          </a:prstGeom>
        </p:spPr>
      </p:pic>
      <p:pic>
        <p:nvPicPr>
          <p:cNvPr id="9" name="Picture 8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67" y="1354835"/>
            <a:ext cx="1261588" cy="9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Less Code: Compute an Average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60619" y="6380848"/>
            <a:ext cx="558806" cy="365125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16001" y="1600201"/>
            <a:ext cx="7172476" cy="2342123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RDDs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14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[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]), 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 smtClean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136518" y="3974118"/>
            <a:ext cx="29320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</a:t>
            </a:r>
            <a:r>
              <a:rPr lang="en-US" sz="2400" dirty="0" err="1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DataFrames</a:t>
            </a:r>
            <a:endParaRPr lang="en-US" sz="2400" dirty="0">
              <a:solidFill>
                <a:srgbClr val="333333"/>
              </a:solidFill>
              <a:latin typeface="Source Sans Pro"/>
              <a:ea typeface="ＭＳ 明朝"/>
              <a:cs typeface="Source Sans Pro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 err="1" smtClean="0">
                <a:solidFill>
                  <a:srgbClr val="333333"/>
                </a:solidFill>
                <a:latin typeface="Consolas"/>
                <a:cs typeface="Consolas"/>
              </a:rPr>
              <a:t>sqlCtx.table</a:t>
            </a:r>
            <a:r>
              <a:rPr lang="en-US" sz="13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"people"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</a:t>
            </a:r>
            <a:r>
              <a:rPr lang="en-US" sz="1300" dirty="0" err="1">
                <a:latin typeface="Consolas"/>
                <a:cs typeface="Consolas"/>
              </a:rPr>
              <a:t>groupBy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"name"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</a:t>
            </a:r>
            <a:r>
              <a:rPr lang="en-US" sz="1300" dirty="0" smtClean="0">
                <a:latin typeface="Consolas"/>
                <a:cs typeface="Consolas"/>
              </a:rPr>
              <a:t>.</a:t>
            </a:r>
            <a:r>
              <a:rPr lang="en-US" sz="1300" dirty="0" err="1" smtClean="0">
                <a:latin typeface="Consolas"/>
                <a:cs typeface="Consolas"/>
              </a:rPr>
              <a:t>agg</a:t>
            </a:r>
            <a:r>
              <a:rPr lang="en-US" sz="1300" dirty="0" smtClean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lang="en-US" sz="1300" dirty="0" smtClean="0">
                <a:solidFill>
                  <a:srgbClr val="183691"/>
                </a:solidFill>
                <a:latin typeface="Consolas"/>
                <a:cs typeface="Consolas"/>
              </a:rPr>
              <a:t>name"</a:t>
            </a:r>
            <a:r>
              <a:rPr lang="en-US" sz="12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 </a:t>
            </a:r>
            <a:r>
              <a:rPr lang="en-US" sz="1300" dirty="0" err="1" smtClean="0">
                <a:latin typeface="Consolas"/>
                <a:cs typeface="Consolas"/>
              </a:rPr>
              <a:t>avg</a:t>
            </a:r>
            <a:r>
              <a:rPr lang="en-US" sz="1300" dirty="0" smtClean="0">
                <a:latin typeface="Consolas"/>
                <a:cs typeface="Consolas"/>
              </a:rPr>
              <a:t>(</a:t>
            </a:r>
            <a:r>
              <a:rPr lang="en-US" sz="1300" dirty="0" smtClean="0">
                <a:solidFill>
                  <a:srgbClr val="183691"/>
                </a:solidFill>
                <a:latin typeface="Consolas"/>
                <a:cs typeface="Consolas"/>
              </a:rPr>
              <a:t>"age"</a:t>
            </a:r>
            <a:r>
              <a:rPr lang="en-US" sz="1300" dirty="0">
                <a:latin typeface="Consolas"/>
                <a:cs typeface="Consolas"/>
              </a:rPr>
              <a:t>))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.collect() </a:t>
            </a:r>
            <a:endParaRPr lang="en-US" sz="13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318" y="4056048"/>
            <a:ext cx="293204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</a:t>
            </a:r>
            <a:r>
              <a:rPr lang="en-US" sz="2400" dirty="0" smtClean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SQL</a:t>
            </a:r>
            <a:endParaRPr lang="en-US" sz="2400" dirty="0">
              <a:solidFill>
                <a:srgbClr val="333333"/>
              </a:solidFill>
              <a:latin typeface="Source Sans Pro"/>
              <a:ea typeface="ＭＳ 明朝"/>
              <a:cs typeface="Source Sans Pro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SELECT</a:t>
            </a:r>
            <a:r>
              <a:rPr lang="en-US" sz="1300" dirty="0" smtClean="0">
                <a:latin typeface="Consolas"/>
                <a:cs typeface="Consolas"/>
              </a:rPr>
              <a:t> name, </a:t>
            </a:r>
            <a:r>
              <a:rPr lang="en-US" sz="1300" dirty="0" err="1" smtClean="0">
                <a:latin typeface="Consolas"/>
                <a:cs typeface="Consolas"/>
              </a:rPr>
              <a:t>avg</a:t>
            </a:r>
            <a:r>
              <a:rPr lang="en-US" sz="1300" dirty="0" smtClean="0">
                <a:latin typeface="Consolas"/>
                <a:cs typeface="Consolas"/>
              </a:rPr>
              <a:t>(age)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FROM</a:t>
            </a:r>
            <a:r>
              <a:rPr lang="en-US" sz="1300" dirty="0" smtClean="0">
                <a:latin typeface="Consolas"/>
                <a:cs typeface="Consolas"/>
              </a:rPr>
              <a:t> people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GROUP</a:t>
            </a:r>
            <a:r>
              <a:rPr lang="en-US" sz="1300" dirty="0" smtClean="0">
                <a:latin typeface="Consolas"/>
                <a:cs typeface="Consolas"/>
              </a:rPr>
              <a:t> BY name</a:t>
            </a:r>
            <a:endParaRPr lang="en-US" sz="1300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1171" y="4054307"/>
            <a:ext cx="376107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</a:t>
            </a:r>
            <a:r>
              <a:rPr lang="en-US" sz="2400" dirty="0" smtClean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Pig</a:t>
            </a:r>
            <a:endParaRPr lang="en-US" sz="2400" dirty="0">
              <a:solidFill>
                <a:srgbClr val="333333"/>
              </a:solidFill>
              <a:latin typeface="Source Sans Pro"/>
              <a:ea typeface="ＭＳ 明朝"/>
              <a:cs typeface="Source Sans Pro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P = load '/people' as (name, name);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 = group P by name;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R = 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foreach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 G </a:t>
            </a:r>
            <a:r>
              <a:rPr lang="en-US" sz="1300" dirty="0" smtClean="0">
                <a:solidFill>
                  <a:srgbClr val="183691"/>
                </a:solidFill>
                <a:latin typeface="Consolas"/>
                <a:cs typeface="Consolas"/>
              </a:rPr>
              <a:t>generate … 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AVG(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G.age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);</a:t>
            </a:r>
            <a:endParaRPr lang="en-US" sz="1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4717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07" y="1542280"/>
            <a:ext cx="7628029" cy="1217549"/>
          </a:xfrm>
        </p:spPr>
        <p:txBody>
          <a:bodyPr>
            <a:normAutofit/>
          </a:bodyPr>
          <a:lstStyle/>
          <a:p>
            <a:pPr algn="ctr"/>
            <a:r>
              <a:rPr lang="en-US" sz="2200" dirty="0" smtClean="0"/>
              <a:t>Spark’s Data Source API allows optimizations like column pruning and filter pushdown into custom data sources.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60619" y="6380848"/>
            <a:ext cx="558806" cy="365125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1387" y="3532184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{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JSON</a:t>
            </a:r>
            <a:r>
              <a:rPr lang="en-US" sz="1600" b="1" dirty="0">
                <a:latin typeface="Arial"/>
                <a:cs typeface="Arial"/>
              </a:rPr>
              <a:t> 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66321" y="3197717"/>
            <a:ext cx="0" cy="2937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707" y="2757384"/>
            <a:ext cx="98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 Light"/>
                <a:cs typeface="Source Sans Pro Light"/>
              </a:rPr>
              <a:t>Built-In</a:t>
            </a:r>
            <a:endParaRPr lang="en-US" sz="2000" dirty="0">
              <a:latin typeface="Source Sans Pro Light"/>
              <a:cs typeface="Source Sans Pr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4991" y="2757384"/>
            <a:ext cx="1125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 Light"/>
                <a:cs typeface="Source Sans Pro Light"/>
              </a:rPr>
              <a:t>External</a:t>
            </a:r>
            <a:endParaRPr lang="en-US" sz="2000" dirty="0">
              <a:latin typeface="Source Sans Pro Light"/>
              <a:cs typeface="Source Sans Pro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60" y="3549515"/>
            <a:ext cx="1184822" cy="42014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803803" y="3480056"/>
            <a:ext cx="1191465" cy="531307"/>
            <a:chOff x="2757018" y="1874965"/>
            <a:chExt cx="1191465" cy="3984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7018" y="1874965"/>
              <a:ext cx="531306" cy="39848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205171" y="1912212"/>
              <a:ext cx="743312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/>
                  <a:cs typeface="Arial"/>
                </a:rPr>
                <a:t>JDBC</a:t>
              </a:r>
              <a:endParaRPr lang="en-US" sz="1600" b="1" dirty="0">
                <a:latin typeface="Arial"/>
                <a:cs typeface="Arial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219" y="4108661"/>
            <a:ext cx="770967" cy="11427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397" y="4358401"/>
            <a:ext cx="779861" cy="703404"/>
          </a:xfrm>
          <a:prstGeom prst="rect">
            <a:avLst/>
          </a:prstGeom>
        </p:spPr>
      </p:pic>
      <p:pic>
        <p:nvPicPr>
          <p:cNvPr id="16" name="Picture 15" descr="Screen Shot 2015-02-16 at 3.12.4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77" y="5510479"/>
            <a:ext cx="726708" cy="585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56" y="4230799"/>
            <a:ext cx="660260" cy="8803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87" y="5345997"/>
            <a:ext cx="871419" cy="6497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2609" y="5613641"/>
            <a:ext cx="1005791" cy="3361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9658" y="3636232"/>
            <a:ext cx="1129805" cy="4682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0345" y="3585689"/>
            <a:ext cx="479137" cy="638849"/>
          </a:xfrm>
          <a:prstGeom prst="rect">
            <a:avLst/>
          </a:prstGeom>
        </p:spPr>
      </p:pic>
      <p:pic>
        <p:nvPicPr>
          <p:cNvPr id="22" name="Picture 21" descr="Screen Shot 2015-02-16 at 3.16.07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58" y="5200907"/>
            <a:ext cx="1138629" cy="747408"/>
          </a:xfrm>
          <a:prstGeom prst="rect">
            <a:avLst/>
          </a:prstGeom>
        </p:spPr>
      </p:pic>
      <p:pic>
        <p:nvPicPr>
          <p:cNvPr id="23" name="Picture 22" descr="Screen Shot 2015-02-16 at 3.16.55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72" y="4582520"/>
            <a:ext cx="1339850" cy="431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1387" y="4383672"/>
            <a:ext cx="619232" cy="8256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9657" y="4633064"/>
            <a:ext cx="1033258" cy="3405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32095" y="3684291"/>
            <a:ext cx="935976" cy="4201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323990" y="5455872"/>
            <a:ext cx="13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/>
                <a:cs typeface="Source Sans Pro Light"/>
              </a:rPr>
              <a:t>and more…</a:t>
            </a:r>
            <a:endParaRPr lang="en-US" dirty="0">
              <a:latin typeface="Source Sans Pro Light"/>
              <a:cs typeface="Source Sans Pro Light"/>
            </a:endParaRPr>
          </a:p>
        </p:txBody>
      </p:sp>
      <p:pic>
        <p:nvPicPr>
          <p:cNvPr id="4" name="Picture 3" descr="imgres-3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6" r="11621"/>
          <a:stretch/>
        </p:blipFill>
        <p:spPr>
          <a:xfrm>
            <a:off x="6324072" y="5157926"/>
            <a:ext cx="1051842" cy="12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0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Spark SQL</a:t>
            </a:r>
            <a:r>
              <a:rPr lang="en-US" dirty="0" smtClean="0"/>
              <a:t>? (</a:t>
            </a:r>
            <a:r>
              <a:rPr lang="en-US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</a:t>
            </a:r>
            <a:r>
              <a:rPr lang="en-US" dirty="0"/>
              <a:t>Compatibility</a:t>
            </a:r>
          </a:p>
          <a:p>
            <a:pPr lvl="1"/>
            <a:r>
              <a:rPr lang="en-US" sz="2400" dirty="0" smtClean="0"/>
              <a:t>Full </a:t>
            </a:r>
            <a:r>
              <a:rPr lang="en-US" sz="2400" dirty="0"/>
              <a:t>compatibility with existing Hive data, queries, and </a:t>
            </a:r>
            <a:r>
              <a:rPr lang="en-US" sz="2400" dirty="0" smtClean="0"/>
              <a:t>UDFs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dirty="0" smtClean="0"/>
              <a:t>Integrated SQL capabilities</a:t>
            </a:r>
          </a:p>
          <a:p>
            <a:pPr lvl="1"/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667000"/>
            <a:ext cx="372427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505200"/>
            <a:ext cx="4191000" cy="14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4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Spark SQL</a:t>
            </a:r>
            <a:r>
              <a:rPr lang="en-US" dirty="0"/>
              <a:t>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050" dirty="0" smtClean="0"/>
          </a:p>
          <a:p>
            <a:r>
              <a:rPr lang="en-US" dirty="0" smtClean="0"/>
              <a:t>Uniform </a:t>
            </a:r>
            <a:r>
              <a:rPr lang="en-US" dirty="0"/>
              <a:t>Data Access</a:t>
            </a:r>
          </a:p>
          <a:p>
            <a:pPr lvl="1"/>
            <a:r>
              <a:rPr lang="en-US" sz="2400" dirty="0"/>
              <a:t>Connect to any data </a:t>
            </a:r>
            <a:r>
              <a:rPr lang="en-US" sz="2400" dirty="0" smtClean="0"/>
              <a:t>source: </a:t>
            </a:r>
            <a:r>
              <a:rPr lang="en-US" sz="2400" dirty="0"/>
              <a:t>Hive</a:t>
            </a:r>
            <a:r>
              <a:rPr lang="en-US" sz="2400" dirty="0" smtClean="0"/>
              <a:t>,  </a:t>
            </a:r>
            <a:r>
              <a:rPr lang="en-US" sz="2400" dirty="0"/>
              <a:t>Avro</a:t>
            </a:r>
            <a:r>
              <a:rPr lang="en-US" sz="2400" dirty="0" smtClean="0"/>
              <a:t>,  </a:t>
            </a:r>
            <a:r>
              <a:rPr lang="en-US" sz="2400" dirty="0"/>
              <a:t>Parquet, </a:t>
            </a:r>
            <a:r>
              <a:rPr lang="en-US" sz="2400" dirty="0" smtClean="0"/>
              <a:t>JSON, JDBC, etc.</a:t>
            </a:r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200400"/>
            <a:ext cx="5943600" cy="30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3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MapReduce:</a:t>
            </a:r>
          </a:p>
          <a:p>
            <a:pPr lvl="1"/>
            <a:r>
              <a:rPr lang="en-US" sz="2400" dirty="0" smtClean="0"/>
              <a:t>Low-level, Procedural Programming Interface</a:t>
            </a:r>
          </a:p>
          <a:p>
            <a:pPr lvl="1"/>
            <a:r>
              <a:rPr lang="en-US" sz="2400" dirty="0" smtClean="0"/>
              <a:t>Tons of Code; Manual Optimization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PIG, HIVE, </a:t>
            </a:r>
            <a:r>
              <a:rPr lang="en-US" dirty="0" err="1" smtClean="0"/>
              <a:t>Dremel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Relational Interfaces for Big Data</a:t>
            </a:r>
          </a:p>
          <a:p>
            <a:pPr lvl="1"/>
            <a:r>
              <a:rPr lang="en-US" sz="2400" dirty="0"/>
              <a:t>Declarative </a:t>
            </a:r>
            <a:r>
              <a:rPr lang="en-US" sz="2400" dirty="0" smtClean="0"/>
              <a:t>Queries; Richer Optimizations</a:t>
            </a:r>
          </a:p>
          <a:p>
            <a:pPr lvl="1"/>
            <a:r>
              <a:rPr lang="en-US" sz="2400" dirty="0" smtClean="0"/>
              <a:t>Runs on MapReduce; Lacks support for complex algorithms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219200"/>
            <a:ext cx="1046417" cy="900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12" y="5535775"/>
            <a:ext cx="3057388" cy="7126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527006" y="3200400"/>
            <a:ext cx="2159794" cy="1207913"/>
            <a:chOff x="6450806" y="3200400"/>
            <a:chExt cx="2159794" cy="12079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0806" y="3245285"/>
              <a:ext cx="1123950" cy="10096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1436" y="3200400"/>
              <a:ext cx="929164" cy="1207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678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Evolution of Spark </a:t>
            </a:r>
            <a:r>
              <a:rPr lang="en-US" dirty="0" smtClean="0"/>
              <a:t>SQL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708392" cy="4800600"/>
          </a:xfrm>
        </p:spPr>
        <p:txBody>
          <a:bodyPr/>
          <a:lstStyle/>
          <a:p>
            <a:r>
              <a:rPr lang="en-US" dirty="0" smtClean="0"/>
              <a:t>Shark:</a:t>
            </a:r>
            <a:endParaRPr lang="en-US" dirty="0"/>
          </a:p>
          <a:p>
            <a:pPr lvl="1"/>
            <a:r>
              <a:rPr lang="en-US" dirty="0"/>
              <a:t>Uses HIVE Engine on Spark</a:t>
            </a:r>
          </a:p>
          <a:p>
            <a:pPr lvl="1"/>
            <a:r>
              <a:rPr lang="en-US" dirty="0"/>
              <a:t>Limited functionality:</a:t>
            </a:r>
          </a:p>
          <a:p>
            <a:pPr lvl="2"/>
            <a:r>
              <a:rPr lang="en-US" dirty="0" smtClean="0"/>
              <a:t>Queries only </a:t>
            </a:r>
            <a:r>
              <a:rPr lang="en-US" dirty="0"/>
              <a:t>external data stored in the Hive catalog</a:t>
            </a:r>
          </a:p>
          <a:p>
            <a:pPr lvl="2"/>
            <a:r>
              <a:rPr lang="en-US" dirty="0" smtClean="0"/>
              <a:t>Hive </a:t>
            </a:r>
            <a:r>
              <a:rPr lang="en-US" dirty="0"/>
              <a:t>optimizer was tailored for </a:t>
            </a:r>
            <a:r>
              <a:rPr lang="en-US" dirty="0" smtClean="0"/>
              <a:t>MapReduce:</a:t>
            </a:r>
          </a:p>
          <a:p>
            <a:pPr lvl="3"/>
            <a:r>
              <a:rPr lang="en-US" dirty="0" smtClean="0"/>
              <a:t>Difficult </a:t>
            </a:r>
            <a:r>
              <a:rPr lang="en-US" dirty="0"/>
              <a:t>to extend for Machine Learning </a:t>
            </a:r>
            <a:r>
              <a:rPr lang="en-US" dirty="0" smtClean="0"/>
              <a:t>algorithms</a:t>
            </a:r>
          </a:p>
          <a:p>
            <a:endParaRPr lang="en-US" sz="200" dirty="0" smtClean="0"/>
          </a:p>
          <a:p>
            <a:pPr lvl="7"/>
            <a:endParaRPr lang="en-US" dirty="0" smtClean="0"/>
          </a:p>
          <a:p>
            <a:r>
              <a:rPr lang="en-US" dirty="0" smtClean="0"/>
              <a:t>Spark SQL:</a:t>
            </a:r>
          </a:p>
          <a:p>
            <a:endParaRPr lang="en-US" dirty="0"/>
          </a:p>
        </p:txBody>
      </p:sp>
      <p:pic>
        <p:nvPicPr>
          <p:cNvPr id="4" name="Picture 3" descr="img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69" y="1447800"/>
            <a:ext cx="2953923" cy="713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756564"/>
            <a:ext cx="4448175" cy="17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5438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Support Relational processing in:</a:t>
            </a:r>
          </a:p>
          <a:p>
            <a:pPr lvl="1"/>
            <a:r>
              <a:rPr lang="en-US" sz="2400" dirty="0" smtClean="0"/>
              <a:t>Spark programs (Native RDDs)</a:t>
            </a:r>
          </a:p>
          <a:p>
            <a:pPr lvl="1"/>
            <a:r>
              <a:rPr lang="en-US" sz="2400" dirty="0" smtClean="0"/>
              <a:t>External data sources</a:t>
            </a:r>
          </a:p>
          <a:p>
            <a:pPr lvl="3"/>
            <a:endParaRPr lang="en-US" sz="1200" dirty="0" smtClean="0"/>
          </a:p>
          <a:p>
            <a:r>
              <a:rPr lang="en-US" sz="2800" dirty="0" smtClean="0"/>
              <a:t>Provide high performance using existing DBMS techniques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Support new data sources, including semi-structured data and external databases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Enable extension for advanced Analytics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515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1556</TotalTime>
  <Words>1753</Words>
  <Application>Microsoft Macintosh PowerPoint</Application>
  <PresentationFormat>On-screen Show (4:3)</PresentationFormat>
  <Paragraphs>346</Paragraphs>
  <Slides>43</Slides>
  <Notes>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Solstice</vt:lpstr>
      <vt:lpstr>Spark SQL: Relational Data Processing in Spark</vt:lpstr>
      <vt:lpstr>What is Spark SQL?</vt:lpstr>
      <vt:lpstr>About Spark SQL</vt:lpstr>
      <vt:lpstr>Why Spark SQL?</vt:lpstr>
      <vt:lpstr>Why Spark SQL? (Cont’d)</vt:lpstr>
      <vt:lpstr>Why Spark SQL? (Cont’d)</vt:lpstr>
      <vt:lpstr>Evolution of Spark SQL</vt:lpstr>
      <vt:lpstr>Evolution of Spark SQL (Cont’d)</vt:lpstr>
      <vt:lpstr>Goals</vt:lpstr>
      <vt:lpstr>Core Components</vt:lpstr>
      <vt:lpstr>Programming Interface</vt:lpstr>
      <vt:lpstr>DataFrame API</vt:lpstr>
      <vt:lpstr>DataFrame API (Cont’d)</vt:lpstr>
      <vt:lpstr>SQL + Procedural Workflow</vt:lpstr>
      <vt:lpstr>Data Model</vt:lpstr>
      <vt:lpstr>DataFrame Operations</vt:lpstr>
      <vt:lpstr>DataFrame Operations</vt:lpstr>
      <vt:lpstr>DataFrames vs Relational Query Languages</vt:lpstr>
      <vt:lpstr>Querying Native Datasets</vt:lpstr>
      <vt:lpstr>In-Memory Caching</vt:lpstr>
      <vt:lpstr>User-Defined Functions</vt:lpstr>
      <vt:lpstr>CATALYST OPTIMIZER</vt:lpstr>
      <vt:lpstr>Catalyst Optimizer</vt:lpstr>
      <vt:lpstr>Catalyst Trees</vt:lpstr>
      <vt:lpstr>Catalyst Trees Example</vt:lpstr>
      <vt:lpstr>Tree Transformation using Rules</vt:lpstr>
      <vt:lpstr>Tree Transformation using Rules</vt:lpstr>
      <vt:lpstr>Tree Transformation using Rules</vt:lpstr>
      <vt:lpstr>Using Catalyst in Spark SQL</vt:lpstr>
      <vt:lpstr>Example of Rule Transformations</vt:lpstr>
      <vt:lpstr>Logical vs. Physical Plans</vt:lpstr>
      <vt:lpstr>Advanced Features on DataFrames</vt:lpstr>
      <vt:lpstr>Advanced Analytics Features</vt:lpstr>
      <vt:lpstr>Schema Inference For Semi structured Data</vt:lpstr>
      <vt:lpstr>Schema Inference For Semi structured Data</vt:lpstr>
      <vt:lpstr>Schema Inference For Semi structured Data</vt:lpstr>
      <vt:lpstr>Spark MLlib Pipelines</vt:lpstr>
      <vt:lpstr>Query Federation to External Databases</vt:lpstr>
      <vt:lpstr>The not-so-secret truth...</vt:lpstr>
      <vt:lpstr>Declarative BigData Processing</vt:lpstr>
      <vt:lpstr>Write Less Code: Compute an Average</vt:lpstr>
      <vt:lpstr>Write Less Code: Compute an Average</vt:lpstr>
      <vt:lpstr>Extensible Input &amp; Output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Catalyst Optimizer</dc:title>
  <dc:creator>neha</dc:creator>
  <cp:lastModifiedBy>Mohamed Eltabakh</cp:lastModifiedBy>
  <cp:revision>322</cp:revision>
  <dcterms:created xsi:type="dcterms:W3CDTF">2016-04-18T19:11:56Z</dcterms:created>
  <dcterms:modified xsi:type="dcterms:W3CDTF">2017-03-02T01:51:01Z</dcterms:modified>
</cp:coreProperties>
</file>