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9" r:id="rId10"/>
    <p:sldId id="320" r:id="rId11"/>
    <p:sldId id="321" r:id="rId12"/>
    <p:sldId id="322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err="1" smtClean="0">
                <a:solidFill>
                  <a:srgbClr val="800000"/>
                </a:solidFill>
              </a:rPr>
              <a:t>MongoDB</a:t>
            </a:r>
            <a:r>
              <a:rPr lang="en-US" sz="4300" b="1" smtClean="0">
                <a:solidFill>
                  <a:srgbClr val="800000"/>
                </a:solidFill>
              </a:rPr>
              <a:t>-4</a:t>
            </a:r>
            <a:endParaRPr lang="en-US" sz="4300" b="1" dirty="0" smtClean="0">
              <a:solidFill>
                <a:srgbClr val="800000"/>
              </a:solidFill>
            </a:endParaRP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90" y="1780062"/>
            <a:ext cx="7345363" cy="56377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$match operator after the $group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49" y="2500689"/>
            <a:ext cx="3722804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 "</a:t>
            </a:r>
            <a:r>
              <a:rPr lang="en-US" dirty="0"/>
              <a:t>_id": "10280"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country": "USA", 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/>
              <a:t>city": "NEW YORK",</a:t>
            </a:r>
          </a:p>
          <a:p>
            <a:r>
              <a:rPr lang="en-US" dirty="0" smtClean="0"/>
              <a:t>   "</a:t>
            </a:r>
            <a:r>
              <a:rPr lang="en-US" dirty="0"/>
              <a:t>state": "NY",</a:t>
            </a:r>
          </a:p>
          <a:p>
            <a:r>
              <a:rPr lang="en-US" dirty="0" smtClean="0"/>
              <a:t>   "</a:t>
            </a:r>
            <a:r>
              <a:rPr lang="en-US" dirty="0"/>
              <a:t>pop": 5574,</a:t>
            </a:r>
          </a:p>
          <a:p>
            <a:r>
              <a:rPr lang="en-US" dirty="0" smtClean="0"/>
              <a:t>   "</a:t>
            </a:r>
            <a:r>
              <a:rPr lang="en-US" dirty="0" err="1"/>
              <a:t>loc</a:t>
            </a:r>
            <a:r>
              <a:rPr lang="en-US" dirty="0"/>
              <a:t>": </a:t>
            </a:r>
            <a:r>
              <a:rPr lang="en-US" dirty="0" smtClean="0"/>
              <a:t>[ -74.016323, 40.710537]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908" y="4627088"/>
            <a:ext cx="7480567" cy="1477328"/>
          </a:xfrm>
          <a:prstGeom prst="rect">
            <a:avLst/>
          </a:prstGeom>
          <a:solidFill>
            <a:srgbClr val="3366FF">
              <a:alpha val="3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db.zipcodes.aggregate</a:t>
            </a:r>
            <a:r>
              <a:rPr lang="en-US" dirty="0"/>
              <a:t>( </a:t>
            </a:r>
            <a:r>
              <a:rPr lang="en-US" dirty="0" smtClean="0"/>
              <a:t>[</a:t>
            </a:r>
          </a:p>
          <a:p>
            <a:r>
              <a:rPr lang="nl-NL" dirty="0"/>
              <a:t>{ $match: { </a:t>
            </a:r>
            <a:r>
              <a:rPr lang="nl-NL" dirty="0" smtClean="0"/>
              <a:t>country: </a:t>
            </a:r>
            <a:r>
              <a:rPr lang="fr-FR" dirty="0"/>
              <a:t>"</a:t>
            </a:r>
            <a:r>
              <a:rPr lang="nl-NL" dirty="0" smtClean="0"/>
              <a:t>USA</a:t>
            </a:r>
            <a:r>
              <a:rPr lang="fr-FR" dirty="0"/>
              <a:t>"</a:t>
            </a:r>
            <a:r>
              <a:rPr lang="nl-NL" dirty="0" smtClean="0"/>
              <a:t> }}, </a:t>
            </a:r>
            <a:endParaRPr lang="en-US" dirty="0"/>
          </a:p>
          <a:p>
            <a:r>
              <a:rPr lang="fr-FR" dirty="0"/>
              <a:t>{ $group: { _id: "$state", </a:t>
            </a:r>
            <a:r>
              <a:rPr lang="fr-FR" dirty="0" err="1"/>
              <a:t>totalPop</a:t>
            </a:r>
            <a:r>
              <a:rPr lang="fr-FR" dirty="0"/>
              <a:t>: { $</a:t>
            </a:r>
            <a:r>
              <a:rPr lang="fr-FR" dirty="0" err="1"/>
              <a:t>sum</a:t>
            </a:r>
            <a:r>
              <a:rPr lang="fr-FR" dirty="0"/>
              <a:t>: "$pop" } } },</a:t>
            </a:r>
          </a:p>
          <a:p>
            <a:r>
              <a:rPr lang="nl-NL" dirty="0"/>
              <a:t>{ $match: { </a:t>
            </a:r>
            <a:r>
              <a:rPr lang="nl-NL" dirty="0" err="1"/>
              <a:t>totalPop</a:t>
            </a:r>
            <a:r>
              <a:rPr lang="nl-NL" dirty="0"/>
              <a:t>: { $</a:t>
            </a:r>
            <a:r>
              <a:rPr lang="nl-NL" dirty="0" err="1" smtClean="0"/>
              <a:t>gt</a:t>
            </a:r>
            <a:r>
              <a:rPr lang="nl-NL" dirty="0" smtClean="0"/>
              <a:t>: </a:t>
            </a:r>
            <a:r>
              <a:rPr lang="nl-NL" dirty="0"/>
              <a:t>10*1000*1000 } } }</a:t>
            </a:r>
          </a:p>
          <a:p>
            <a:r>
              <a:rPr lang="nl-NL" dirty="0"/>
              <a:t>]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2411" y="2615898"/>
            <a:ext cx="3290196" cy="1477328"/>
          </a:xfrm>
          <a:prstGeom prst="rect">
            <a:avLst/>
          </a:prstGeom>
          <a:solidFill>
            <a:srgbClr val="F9FFB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state, sum(pop)</a:t>
            </a:r>
          </a:p>
          <a:p>
            <a:r>
              <a:rPr lang="en-US" dirty="0" smtClean="0"/>
              <a:t>From collection</a:t>
            </a:r>
          </a:p>
          <a:p>
            <a:r>
              <a:rPr lang="en-US" dirty="0" smtClean="0"/>
              <a:t>Where country = “USA”</a:t>
            </a:r>
          </a:p>
          <a:p>
            <a:r>
              <a:rPr lang="en-US" dirty="0" smtClean="0"/>
              <a:t>Group By state</a:t>
            </a:r>
          </a:p>
          <a:p>
            <a:r>
              <a:rPr lang="en-US" dirty="0" smtClean="0"/>
              <a:t>Having sum(pop) &gt; 10,000,000;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4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196" y="1716527"/>
            <a:ext cx="3722804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 "</a:t>
            </a:r>
            <a:r>
              <a:rPr lang="en-US" dirty="0"/>
              <a:t>_id": "10280"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country": "USA", 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/>
              <a:t>city": "NEW YORK",</a:t>
            </a:r>
          </a:p>
          <a:p>
            <a:r>
              <a:rPr lang="en-US" dirty="0" smtClean="0"/>
              <a:t>   "</a:t>
            </a:r>
            <a:r>
              <a:rPr lang="en-US" dirty="0"/>
              <a:t>state": "NY",</a:t>
            </a:r>
          </a:p>
          <a:p>
            <a:r>
              <a:rPr lang="en-US" dirty="0" smtClean="0"/>
              <a:t>   "</a:t>
            </a:r>
            <a:r>
              <a:rPr lang="en-US" dirty="0"/>
              <a:t>pop": 5574,</a:t>
            </a:r>
          </a:p>
          <a:p>
            <a:r>
              <a:rPr lang="en-US" dirty="0" smtClean="0"/>
              <a:t>   "</a:t>
            </a:r>
            <a:r>
              <a:rPr lang="en-US" dirty="0" err="1"/>
              <a:t>loc</a:t>
            </a:r>
            <a:r>
              <a:rPr lang="en-US" dirty="0"/>
              <a:t>": </a:t>
            </a:r>
            <a:r>
              <a:rPr lang="en-US" dirty="0" smtClean="0"/>
              <a:t>[ -74.016323, 40.710537]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8168" y="4311482"/>
            <a:ext cx="699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USA, Report for each state, the average population across its cities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2671" y="1716527"/>
            <a:ext cx="3722804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 "</a:t>
            </a:r>
            <a:r>
              <a:rPr lang="en-US" dirty="0"/>
              <a:t>_id": "</a:t>
            </a:r>
            <a:r>
              <a:rPr lang="en-US" dirty="0" smtClean="0"/>
              <a:t>10290",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country": "USA", 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/>
              <a:t>city": "NEW YORK",</a:t>
            </a:r>
          </a:p>
          <a:p>
            <a:r>
              <a:rPr lang="en-US" dirty="0" smtClean="0"/>
              <a:t>   "</a:t>
            </a:r>
            <a:r>
              <a:rPr lang="en-US" dirty="0"/>
              <a:t>state": "NY",</a:t>
            </a:r>
          </a:p>
          <a:p>
            <a:r>
              <a:rPr lang="en-US" dirty="0" smtClean="0"/>
              <a:t>   "</a:t>
            </a:r>
            <a:r>
              <a:rPr lang="en-US" dirty="0"/>
              <a:t>pop": </a:t>
            </a:r>
            <a:r>
              <a:rPr lang="en-US" dirty="0" smtClean="0"/>
              <a:t>87652,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 err="1"/>
              <a:t>loc</a:t>
            </a:r>
            <a:r>
              <a:rPr lang="en-US" dirty="0"/>
              <a:t>": </a:t>
            </a:r>
            <a:r>
              <a:rPr lang="en-US" dirty="0" smtClean="0"/>
              <a:t>[ 43.23, 121.53]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196" y="1716527"/>
            <a:ext cx="3722804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 "</a:t>
            </a:r>
            <a:r>
              <a:rPr lang="en-US" dirty="0"/>
              <a:t>_id": "10280"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country": "USA", 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/>
              <a:t>city": "NEW YORK",</a:t>
            </a:r>
          </a:p>
          <a:p>
            <a:r>
              <a:rPr lang="en-US" dirty="0" smtClean="0"/>
              <a:t>   "</a:t>
            </a:r>
            <a:r>
              <a:rPr lang="en-US" dirty="0"/>
              <a:t>state": "NY",</a:t>
            </a:r>
          </a:p>
          <a:p>
            <a:r>
              <a:rPr lang="en-US" dirty="0" smtClean="0"/>
              <a:t>   "</a:t>
            </a:r>
            <a:r>
              <a:rPr lang="en-US" dirty="0"/>
              <a:t>pop": 5574,</a:t>
            </a:r>
          </a:p>
          <a:p>
            <a:r>
              <a:rPr lang="en-US" dirty="0" smtClean="0"/>
              <a:t>   "</a:t>
            </a:r>
            <a:r>
              <a:rPr lang="en-US" dirty="0" err="1"/>
              <a:t>loc</a:t>
            </a:r>
            <a:r>
              <a:rPr lang="en-US" dirty="0"/>
              <a:t>": </a:t>
            </a:r>
            <a:r>
              <a:rPr lang="en-US" dirty="0" smtClean="0"/>
              <a:t>[ -74.016323, 40.710537]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456" y="4052282"/>
            <a:ext cx="699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state, return the largest and the smallest city along with their population.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2671" y="1716527"/>
            <a:ext cx="3722804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 "</a:t>
            </a:r>
            <a:r>
              <a:rPr lang="en-US" dirty="0"/>
              <a:t>_id": "</a:t>
            </a:r>
            <a:r>
              <a:rPr lang="en-US" dirty="0" smtClean="0"/>
              <a:t>10290",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country": "USA", 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/>
              <a:t>city": "NEW YORK",</a:t>
            </a:r>
          </a:p>
          <a:p>
            <a:r>
              <a:rPr lang="en-US" dirty="0" smtClean="0"/>
              <a:t>   "</a:t>
            </a:r>
            <a:r>
              <a:rPr lang="en-US" dirty="0"/>
              <a:t>state": "NY",</a:t>
            </a:r>
          </a:p>
          <a:p>
            <a:r>
              <a:rPr lang="en-US" dirty="0" smtClean="0"/>
              <a:t>   "</a:t>
            </a:r>
            <a:r>
              <a:rPr lang="en-US" dirty="0"/>
              <a:t>pop": </a:t>
            </a:r>
            <a:r>
              <a:rPr lang="en-US" dirty="0" smtClean="0"/>
              <a:t>87652,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 err="1"/>
              <a:t>loc</a:t>
            </a:r>
            <a:r>
              <a:rPr lang="en-US" dirty="0"/>
              <a:t>": </a:t>
            </a:r>
            <a:r>
              <a:rPr lang="en-US" dirty="0" smtClean="0"/>
              <a:t>[ 43.23, 121.53]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5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32" y="1842634"/>
            <a:ext cx="7689344" cy="4222887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Aggregation Pipeline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go through a pipeline of operators until aggregated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Map-Reduce Model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concept as Hadoop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Uses JavaScript inside the functions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8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Screen Shot 2015-04-06 at 6.1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4" y="920015"/>
            <a:ext cx="6910548" cy="5570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9"/>
            <a:ext cx="7345362" cy="984264"/>
          </a:xfrm>
        </p:spPr>
        <p:txBody>
          <a:bodyPr/>
          <a:lstStyle/>
          <a:p>
            <a:r>
              <a:rPr lang="en-US" dirty="0" smtClean="0"/>
              <a:t>Map-Reduce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7551" y="2112147"/>
            <a:ext cx="295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Map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 emits key-value pair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0726" y="2901772"/>
            <a:ext cx="456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All processing is internal within </a:t>
            </a:r>
            <a:r>
              <a:rPr lang="en-US" b="1" dirty="0" err="1" smtClean="0">
                <a:solidFill>
                  <a:srgbClr val="800000"/>
                </a:solidFill>
              </a:rPr>
              <a:t>MongoDB</a:t>
            </a:r>
            <a:endParaRPr lang="en-US" b="1" dirty="0" smtClean="0">
              <a:solidFill>
                <a:srgbClr val="800000"/>
              </a:solidFill>
            </a:endParaRP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(No Hadoop communication)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7985" y="563227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Slower than “aggregate” as it involve 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black-box JavaScript code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9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Screen Shot 2015-04-06 at 8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7" y="1738251"/>
            <a:ext cx="6096102" cy="3043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300" y="5078073"/>
            <a:ext cx="76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the documents by the customer id, and get the sum of Price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84406" y="3498649"/>
            <a:ext cx="1269954" cy="12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76781" y="3175483"/>
            <a:ext cx="306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800000"/>
                </a:solidFill>
              </a:rPr>
              <a:t>Aggregation over all records in “items” array </a:t>
            </a:r>
          </a:p>
        </p:txBody>
      </p:sp>
    </p:spTree>
    <p:extLst>
      <p:ext uri="{BB962C8B-B14F-4D97-AF65-F5344CB8AC3E}">
        <p14:creationId xmlns:p14="http://schemas.microsoft.com/office/powerpoint/2010/main" val="36003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 descr="Screen Shot 2015-04-06 at 8.3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1364007"/>
            <a:ext cx="7007920" cy="1145625"/>
          </a:xfrm>
          <a:prstGeom prst="rect">
            <a:avLst/>
          </a:prstGeom>
        </p:spPr>
      </p:pic>
      <p:pic>
        <p:nvPicPr>
          <p:cNvPr id="6" name="Picture 5" descr="Screen Shot 2015-04-06 at 8.37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2717860"/>
            <a:ext cx="7007920" cy="1066315"/>
          </a:xfrm>
          <a:prstGeom prst="rect">
            <a:avLst/>
          </a:prstGeom>
        </p:spPr>
      </p:pic>
      <p:pic>
        <p:nvPicPr>
          <p:cNvPr id="7" name="Picture 6" descr="Screen Shot 2015-04-06 at 8.38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4046056"/>
            <a:ext cx="7007920" cy="18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Screen Shot 2015-04-06 at 8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7" y="1738251"/>
            <a:ext cx="6096102" cy="3043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300" y="5078073"/>
            <a:ext cx="760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</a:t>
            </a:r>
            <a:r>
              <a:rPr lang="en-US" dirty="0" err="1" smtClean="0"/>
              <a:t>item.sku</a:t>
            </a:r>
            <a:r>
              <a:rPr lang="en-US" dirty="0" smtClean="0"/>
              <a:t>, report the average quantity across all orders after 1/1/2012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6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Map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Screen Shot 2015-04-06 at 8.4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1" y="1971810"/>
            <a:ext cx="8379681" cy="38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Reduce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Screen Shot 2015-04-06 at 8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1" y="1812752"/>
            <a:ext cx="8288029" cy="34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12" y="2667802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 in </a:t>
            </a: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(Chapter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Screen Shot 2015-04-06 at 8.5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6" y="1976720"/>
            <a:ext cx="7947605" cy="2082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8032" y="3663631"/>
            <a:ext cx="4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4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32" y="1842634"/>
            <a:ext cx="7689344" cy="4222887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Aggregation Pipeline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go through a pipeline of operators until aggregated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Map-Reduce Model</a:t>
            </a:r>
            <a:endParaRPr lang="en-US" b="1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Screen Shot 2015-04-06 at 5.1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9" y="1687309"/>
            <a:ext cx="6681875" cy="476034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340732" y="1584008"/>
            <a:ext cx="5848139" cy="1493041"/>
            <a:chOff x="2340732" y="1584008"/>
            <a:chExt cx="5848139" cy="149304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40732" y="1867534"/>
              <a:ext cx="373520" cy="182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31642" y="1584008"/>
              <a:ext cx="2121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Use “aggregate” operator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381900" y="2025886"/>
              <a:ext cx="373520" cy="182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664110" y="1775560"/>
              <a:ext cx="3524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All predicates, e.g., AND &amp; OR can go here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602402" y="2616872"/>
              <a:ext cx="265616" cy="188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8631" y="2739051"/>
              <a:ext cx="2585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Defines the grouping column(s)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270796" y="2616873"/>
              <a:ext cx="448225" cy="1885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6271" y="2769272"/>
              <a:ext cx="1572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Aggregation fields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05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Screen Shot 2015-04-06 at 5.2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85" y="1718131"/>
            <a:ext cx="6300053" cy="45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78" y="1776694"/>
            <a:ext cx="8529216" cy="1974974"/>
          </a:xfrm>
          <a:solidFill>
            <a:srgbClr val="CC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1,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abc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10,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2,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("2014-03-01T08:00:00Z")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2,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jkl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20,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1,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("2014-03-01T09:00:00Z")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3,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xyz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5,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10,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("2014-03-15T09:00:00Z")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4,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xyz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5,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20,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("2014-04-04T11:21:39.736Z")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5,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abc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10,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10,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("2014-04-04T21:23:13.331Z") 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08" y="4033873"/>
            <a:ext cx="40265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each day, get the: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TotalPrice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 Sum (Price * Quantity)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- average quantity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-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920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00" y="2581809"/>
            <a:ext cx="7345363" cy="29958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err="1"/>
              <a:t>db.sales.aggregate</a:t>
            </a:r>
            <a:r>
              <a:rPr lang="en-US" sz="1800" dirty="0" smtClean="0"/>
              <a:t>([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{$</a:t>
            </a:r>
            <a:r>
              <a:rPr lang="en-US" sz="1800" dirty="0"/>
              <a:t>group : </a:t>
            </a: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800000"/>
                </a:solidFill>
              </a:rPr>
              <a:t>_id </a:t>
            </a:r>
            <a:r>
              <a:rPr lang="en-US" sz="1800" b="1" dirty="0">
                <a:solidFill>
                  <a:srgbClr val="800000"/>
                </a:solidFill>
              </a:rPr>
              <a:t>: </a:t>
            </a:r>
            <a:r>
              <a:rPr lang="en-US" sz="1800" dirty="0">
                <a:solidFill>
                  <a:srgbClr val="0000FF"/>
                </a:solidFill>
              </a:rPr>
              <a:t>{ </a:t>
            </a:r>
            <a:r>
              <a:rPr lang="en-US" sz="1800" dirty="0" smtClean="0">
                <a:solidFill>
                  <a:srgbClr val="0000FF"/>
                </a:solidFill>
              </a:rPr>
              <a:t> month</a:t>
            </a:r>
            <a:r>
              <a:rPr lang="en-US" sz="1800" dirty="0">
                <a:solidFill>
                  <a:srgbClr val="0000FF"/>
                </a:solidFill>
              </a:rPr>
              <a:t>: { $month: "$date" }, 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                                    day</a:t>
            </a:r>
            <a:r>
              <a:rPr lang="en-US" sz="1800" dirty="0">
                <a:solidFill>
                  <a:srgbClr val="0000FF"/>
                </a:solidFill>
              </a:rPr>
              <a:t>: { $</a:t>
            </a:r>
            <a:r>
              <a:rPr lang="en-US" sz="1800" dirty="0" err="1">
                <a:solidFill>
                  <a:srgbClr val="0000FF"/>
                </a:solidFill>
              </a:rPr>
              <a:t>dayOfMonth</a:t>
            </a:r>
            <a:r>
              <a:rPr lang="en-US" sz="1800" dirty="0">
                <a:solidFill>
                  <a:srgbClr val="0000FF"/>
                </a:solidFill>
              </a:rPr>
              <a:t>: "$date" }, 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                                    year</a:t>
            </a:r>
            <a:r>
              <a:rPr lang="en-US" sz="1800" dirty="0">
                <a:solidFill>
                  <a:srgbClr val="0000FF"/>
                </a:solidFill>
              </a:rPr>
              <a:t>: { $year: "$date" </a:t>
            </a:r>
            <a:r>
              <a:rPr lang="en-US" sz="1800" dirty="0" smtClean="0">
                <a:solidFill>
                  <a:srgbClr val="0000FF"/>
                </a:solidFill>
              </a:rPr>
              <a:t>} } </a:t>
            </a:r>
            <a:r>
              <a:rPr lang="en-US" sz="1800" dirty="0" smtClean="0"/>
              <a:t>,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 err="1">
                <a:solidFill>
                  <a:srgbClr val="800000"/>
                </a:solidFill>
              </a:rPr>
              <a:t>totalPrice</a:t>
            </a:r>
            <a:r>
              <a:rPr lang="en-US" sz="1800" b="1" dirty="0">
                <a:solidFill>
                  <a:srgbClr val="800000"/>
                </a:solidFill>
              </a:rPr>
              <a:t>: </a:t>
            </a:r>
            <a:r>
              <a:rPr lang="en-US" sz="1800" dirty="0"/>
              <a:t>{ $sum: { $multiply: [ "$price", "$quantity" ] } 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 err="1">
                <a:solidFill>
                  <a:srgbClr val="800000"/>
                </a:solidFill>
              </a:rPr>
              <a:t>averageQuantity</a:t>
            </a:r>
            <a:r>
              <a:rPr lang="en-US" sz="1800" b="1" dirty="0">
                <a:solidFill>
                  <a:srgbClr val="800000"/>
                </a:solidFill>
              </a:rPr>
              <a:t>: </a:t>
            </a:r>
            <a:r>
              <a:rPr lang="en-US" sz="1800" dirty="0"/>
              <a:t>{ $</a:t>
            </a:r>
            <a:r>
              <a:rPr lang="en-US" sz="1800" dirty="0" err="1"/>
              <a:t>avg</a:t>
            </a:r>
            <a:r>
              <a:rPr lang="en-US" sz="1800" dirty="0"/>
              <a:t>: "$quantity" 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/>
              <a:t>           </a:t>
            </a:r>
            <a:r>
              <a:rPr lang="en-US" sz="1800" b="1" dirty="0">
                <a:solidFill>
                  <a:srgbClr val="800000"/>
                </a:solidFill>
              </a:rPr>
              <a:t>count: </a:t>
            </a:r>
            <a:r>
              <a:rPr lang="en-US" sz="1800" dirty="0"/>
              <a:t>{ $sum: 1 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}}])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578" y="373969"/>
            <a:ext cx="8529216" cy="197497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Font typeface="Arial" pitchFamily="34" charset="0"/>
              <a:buNone/>
            </a:pPr>
            <a:r>
              <a:rPr lang="it-IT" sz="1400" smtClean="0"/>
              <a:t>{ "</a:t>
            </a:r>
            <a:r>
              <a:rPr lang="it-IT" sz="1400" smtClean="0">
                <a:solidFill>
                  <a:srgbClr val="800000"/>
                </a:solidFill>
              </a:rPr>
              <a:t>_id</a:t>
            </a:r>
            <a:r>
              <a:rPr lang="it-IT" sz="1400" smtClean="0"/>
              <a:t>" : 1, "</a:t>
            </a:r>
            <a:r>
              <a:rPr lang="it-IT" sz="1400" smtClean="0">
                <a:solidFill>
                  <a:srgbClr val="800000"/>
                </a:solidFill>
              </a:rPr>
              <a:t>item</a:t>
            </a:r>
            <a:r>
              <a:rPr lang="it-IT" sz="1400" smtClean="0"/>
              <a:t>" : "abc", "</a:t>
            </a:r>
            <a:r>
              <a:rPr lang="it-IT" sz="1400" smtClean="0">
                <a:solidFill>
                  <a:srgbClr val="800000"/>
                </a:solidFill>
              </a:rPr>
              <a:t>price</a:t>
            </a:r>
            <a:r>
              <a:rPr lang="it-IT" sz="1400" smtClean="0"/>
              <a:t>" : 10, "</a:t>
            </a:r>
            <a:r>
              <a:rPr lang="it-IT" sz="1400" smtClean="0">
                <a:solidFill>
                  <a:srgbClr val="800000"/>
                </a:solidFill>
              </a:rPr>
              <a:t>quantity</a:t>
            </a:r>
            <a:r>
              <a:rPr lang="it-IT" sz="1400" smtClean="0"/>
              <a:t>" : 2, "</a:t>
            </a:r>
            <a:r>
              <a:rPr lang="it-IT" sz="1400" smtClean="0">
                <a:solidFill>
                  <a:srgbClr val="800000"/>
                </a:solidFill>
              </a:rPr>
              <a:t>date</a:t>
            </a:r>
            <a:r>
              <a:rPr lang="it-IT" sz="1400" smtClean="0"/>
              <a:t>" : ISODate("2014-03-01T08:00:00Z") }</a:t>
            </a:r>
          </a:p>
          <a:p>
            <a:pPr marL="0" indent="0">
              <a:spcBef>
                <a:spcPts val="1400"/>
              </a:spcBef>
              <a:buFont typeface="Arial" pitchFamily="34" charset="0"/>
              <a:buNone/>
            </a:pPr>
            <a:r>
              <a:rPr lang="it-IT" sz="1400" smtClean="0"/>
              <a:t>{ "</a:t>
            </a:r>
            <a:r>
              <a:rPr lang="it-IT" sz="1400" smtClean="0">
                <a:solidFill>
                  <a:srgbClr val="800000"/>
                </a:solidFill>
              </a:rPr>
              <a:t>_id</a:t>
            </a:r>
            <a:r>
              <a:rPr lang="it-IT" sz="1400" smtClean="0"/>
              <a:t>" : 2, "</a:t>
            </a:r>
            <a:r>
              <a:rPr lang="it-IT" sz="1400" smtClean="0">
                <a:solidFill>
                  <a:srgbClr val="800000"/>
                </a:solidFill>
              </a:rPr>
              <a:t>item</a:t>
            </a:r>
            <a:r>
              <a:rPr lang="it-IT" sz="1400" smtClean="0"/>
              <a:t>" : "jkl", "</a:t>
            </a:r>
            <a:r>
              <a:rPr lang="it-IT" sz="1400" smtClean="0">
                <a:solidFill>
                  <a:srgbClr val="800000"/>
                </a:solidFill>
              </a:rPr>
              <a:t>price</a:t>
            </a:r>
            <a:r>
              <a:rPr lang="it-IT" sz="1400" smtClean="0"/>
              <a:t>" : 20, "</a:t>
            </a:r>
            <a:r>
              <a:rPr lang="it-IT" sz="1400" smtClean="0">
                <a:solidFill>
                  <a:srgbClr val="800000"/>
                </a:solidFill>
              </a:rPr>
              <a:t>quantity</a:t>
            </a:r>
            <a:r>
              <a:rPr lang="it-IT" sz="1400" smtClean="0"/>
              <a:t>" : 1, "</a:t>
            </a:r>
            <a:r>
              <a:rPr lang="it-IT" sz="1400" smtClean="0">
                <a:solidFill>
                  <a:srgbClr val="800000"/>
                </a:solidFill>
              </a:rPr>
              <a:t>date</a:t>
            </a:r>
            <a:r>
              <a:rPr lang="it-IT" sz="1400" smtClean="0"/>
              <a:t>" : ISODate("2014-03-01T09:00:00Z") }</a:t>
            </a:r>
          </a:p>
          <a:p>
            <a:pPr marL="0" indent="0">
              <a:spcBef>
                <a:spcPts val="1400"/>
              </a:spcBef>
              <a:buFont typeface="Arial" pitchFamily="34" charset="0"/>
              <a:buNone/>
            </a:pPr>
            <a:r>
              <a:rPr lang="it-IT" sz="1400" smtClean="0"/>
              <a:t>{ "</a:t>
            </a:r>
            <a:r>
              <a:rPr lang="it-IT" sz="1400" smtClean="0">
                <a:solidFill>
                  <a:srgbClr val="800000"/>
                </a:solidFill>
              </a:rPr>
              <a:t>_id</a:t>
            </a:r>
            <a:r>
              <a:rPr lang="it-IT" sz="1400" smtClean="0"/>
              <a:t>" : 3, "</a:t>
            </a:r>
            <a:r>
              <a:rPr lang="it-IT" sz="1400" smtClean="0">
                <a:solidFill>
                  <a:srgbClr val="800000"/>
                </a:solidFill>
              </a:rPr>
              <a:t>item</a:t>
            </a:r>
            <a:r>
              <a:rPr lang="it-IT" sz="1400" smtClean="0"/>
              <a:t>" : "xyz", "</a:t>
            </a:r>
            <a:r>
              <a:rPr lang="it-IT" sz="1400" smtClean="0">
                <a:solidFill>
                  <a:srgbClr val="800000"/>
                </a:solidFill>
              </a:rPr>
              <a:t>price</a:t>
            </a:r>
            <a:r>
              <a:rPr lang="it-IT" sz="1400" smtClean="0"/>
              <a:t>" : 5, "</a:t>
            </a:r>
            <a:r>
              <a:rPr lang="it-IT" sz="1400" smtClean="0">
                <a:solidFill>
                  <a:srgbClr val="800000"/>
                </a:solidFill>
              </a:rPr>
              <a:t>quantity</a:t>
            </a:r>
            <a:r>
              <a:rPr lang="it-IT" sz="1400" smtClean="0"/>
              <a:t>" : 10, "</a:t>
            </a:r>
            <a:r>
              <a:rPr lang="it-IT" sz="1400" smtClean="0">
                <a:solidFill>
                  <a:srgbClr val="800000"/>
                </a:solidFill>
              </a:rPr>
              <a:t>date</a:t>
            </a:r>
            <a:r>
              <a:rPr lang="it-IT" sz="1400" smtClean="0"/>
              <a:t>" : ISODate("2014-03-15T09:00:00Z") }</a:t>
            </a:r>
          </a:p>
          <a:p>
            <a:pPr marL="0" indent="0">
              <a:spcBef>
                <a:spcPts val="1400"/>
              </a:spcBef>
              <a:buFont typeface="Arial" pitchFamily="34" charset="0"/>
              <a:buNone/>
            </a:pPr>
            <a:r>
              <a:rPr lang="it-IT" sz="1400" smtClean="0"/>
              <a:t>{ "</a:t>
            </a:r>
            <a:r>
              <a:rPr lang="it-IT" sz="1400" smtClean="0">
                <a:solidFill>
                  <a:srgbClr val="800000"/>
                </a:solidFill>
              </a:rPr>
              <a:t>_id</a:t>
            </a:r>
            <a:r>
              <a:rPr lang="it-IT" sz="1400" smtClean="0"/>
              <a:t>" : 4, "</a:t>
            </a:r>
            <a:r>
              <a:rPr lang="it-IT" sz="1400" smtClean="0">
                <a:solidFill>
                  <a:srgbClr val="800000"/>
                </a:solidFill>
              </a:rPr>
              <a:t>item</a:t>
            </a:r>
            <a:r>
              <a:rPr lang="it-IT" sz="1400" smtClean="0"/>
              <a:t>" : "xyz", "</a:t>
            </a:r>
            <a:r>
              <a:rPr lang="it-IT" sz="1400" smtClean="0">
                <a:solidFill>
                  <a:srgbClr val="800000"/>
                </a:solidFill>
              </a:rPr>
              <a:t>price</a:t>
            </a:r>
            <a:r>
              <a:rPr lang="it-IT" sz="1400" smtClean="0"/>
              <a:t>" : 5, "</a:t>
            </a:r>
            <a:r>
              <a:rPr lang="it-IT" sz="1400" smtClean="0">
                <a:solidFill>
                  <a:srgbClr val="800000"/>
                </a:solidFill>
              </a:rPr>
              <a:t>quantity</a:t>
            </a:r>
            <a:r>
              <a:rPr lang="it-IT" sz="1400" smtClean="0"/>
              <a:t>" : 20, "</a:t>
            </a:r>
            <a:r>
              <a:rPr lang="it-IT" sz="1400" smtClean="0">
                <a:solidFill>
                  <a:srgbClr val="800000"/>
                </a:solidFill>
              </a:rPr>
              <a:t>date</a:t>
            </a:r>
            <a:r>
              <a:rPr lang="it-IT" sz="1400" smtClean="0"/>
              <a:t>" : ISODate("2014-04-04T11:21:39.736Z") }</a:t>
            </a:r>
          </a:p>
          <a:p>
            <a:pPr marL="0" indent="0">
              <a:spcBef>
                <a:spcPts val="1400"/>
              </a:spcBef>
              <a:buFont typeface="Arial" pitchFamily="34" charset="0"/>
              <a:buNone/>
            </a:pPr>
            <a:r>
              <a:rPr lang="it-IT" sz="1400" smtClean="0"/>
              <a:t>{ "</a:t>
            </a:r>
            <a:r>
              <a:rPr lang="it-IT" sz="1400" smtClean="0">
                <a:solidFill>
                  <a:srgbClr val="800000"/>
                </a:solidFill>
              </a:rPr>
              <a:t>_id</a:t>
            </a:r>
            <a:r>
              <a:rPr lang="it-IT" sz="1400" smtClean="0"/>
              <a:t>" : 5, "</a:t>
            </a:r>
            <a:r>
              <a:rPr lang="it-IT" sz="1400" smtClean="0">
                <a:solidFill>
                  <a:srgbClr val="800000"/>
                </a:solidFill>
              </a:rPr>
              <a:t>item</a:t>
            </a:r>
            <a:r>
              <a:rPr lang="it-IT" sz="1400" smtClean="0"/>
              <a:t>" : "abc", "</a:t>
            </a:r>
            <a:r>
              <a:rPr lang="it-IT" sz="1400" smtClean="0">
                <a:solidFill>
                  <a:srgbClr val="800000"/>
                </a:solidFill>
              </a:rPr>
              <a:t>price</a:t>
            </a:r>
            <a:r>
              <a:rPr lang="it-IT" sz="1400" smtClean="0"/>
              <a:t>" : 10, "</a:t>
            </a:r>
            <a:r>
              <a:rPr lang="it-IT" sz="1400" smtClean="0">
                <a:solidFill>
                  <a:srgbClr val="800000"/>
                </a:solidFill>
              </a:rPr>
              <a:t>quantity</a:t>
            </a:r>
            <a:r>
              <a:rPr lang="it-IT" sz="1400" smtClean="0"/>
              <a:t>" : 10, "</a:t>
            </a:r>
            <a:r>
              <a:rPr lang="it-IT" sz="1400" smtClean="0">
                <a:solidFill>
                  <a:srgbClr val="800000"/>
                </a:solidFill>
              </a:rPr>
              <a:t>date</a:t>
            </a:r>
            <a:r>
              <a:rPr lang="it-IT" sz="1400" smtClean="0"/>
              <a:t>" : ISODate("2014-04-04T21:23:13.331Z")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79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78" y="1776694"/>
            <a:ext cx="8529216" cy="1974974"/>
          </a:xfrm>
          <a:solidFill>
            <a:srgbClr val="CC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1,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abc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10,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2,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("2014-03-01T08:00:00Z")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2,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jkl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20,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1,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("2014-03-01T09:00:00Z")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3,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xyz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5,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10,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("2014-03-15T09:00:00Z")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4,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xyz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5,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20,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("2014-04-04T11:21:39.736Z") }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it-IT" sz="1400" dirty="0"/>
              <a:t>{ "</a:t>
            </a:r>
            <a:r>
              <a:rPr lang="it-IT" sz="1400" dirty="0">
                <a:solidFill>
                  <a:srgbClr val="800000"/>
                </a:solidFill>
              </a:rPr>
              <a:t>_id</a:t>
            </a:r>
            <a:r>
              <a:rPr lang="it-IT" sz="1400" dirty="0"/>
              <a:t>" : 5, "</a:t>
            </a:r>
            <a:r>
              <a:rPr lang="it-IT" sz="1400" dirty="0">
                <a:solidFill>
                  <a:srgbClr val="800000"/>
                </a:solidFill>
              </a:rPr>
              <a:t>item</a:t>
            </a:r>
            <a:r>
              <a:rPr lang="it-IT" sz="1400" dirty="0"/>
              <a:t>" : "</a:t>
            </a:r>
            <a:r>
              <a:rPr lang="it-IT" sz="1400" dirty="0" err="1"/>
              <a:t>abc</a:t>
            </a:r>
            <a:r>
              <a:rPr lang="it-IT" sz="1400" dirty="0"/>
              <a:t>", "</a:t>
            </a:r>
            <a:r>
              <a:rPr lang="it-IT" sz="1400" dirty="0" err="1">
                <a:solidFill>
                  <a:srgbClr val="800000"/>
                </a:solidFill>
              </a:rPr>
              <a:t>price</a:t>
            </a:r>
            <a:r>
              <a:rPr lang="it-IT" sz="1400" dirty="0"/>
              <a:t>" : 10, "</a:t>
            </a:r>
            <a:r>
              <a:rPr lang="it-IT" sz="1400" dirty="0" err="1">
                <a:solidFill>
                  <a:srgbClr val="800000"/>
                </a:solidFill>
              </a:rPr>
              <a:t>quantity</a:t>
            </a:r>
            <a:r>
              <a:rPr lang="it-IT" sz="1400" dirty="0"/>
              <a:t>" : 10, "</a:t>
            </a:r>
            <a:r>
              <a:rPr lang="it-IT" sz="1400" dirty="0">
                <a:solidFill>
                  <a:srgbClr val="800000"/>
                </a:solidFill>
              </a:rPr>
              <a:t>date</a:t>
            </a:r>
            <a:r>
              <a:rPr lang="it-IT" sz="1400" dirty="0"/>
              <a:t>" : </a:t>
            </a:r>
            <a:r>
              <a:rPr lang="it-IT" sz="1400" dirty="0" err="1"/>
              <a:t>ISODate</a:t>
            </a:r>
            <a:r>
              <a:rPr lang="it-IT" sz="1400" dirty="0"/>
              <a:t>("2014-04-04T21:23:13.331Z") 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08" y="4133475"/>
            <a:ext cx="340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the distinct values of the items…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0318" y="4747686"/>
            <a:ext cx="7345363" cy="5810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1800" dirty="0" err="1" smtClean="0"/>
              <a:t>db.sales.aggregate</a:t>
            </a:r>
            <a:r>
              <a:rPr lang="en-US" sz="1800" dirty="0" smtClean="0"/>
              <a:t>([ {$group : {</a:t>
            </a:r>
            <a:r>
              <a:rPr lang="en-US" sz="1800" b="1" dirty="0" smtClean="0">
                <a:solidFill>
                  <a:srgbClr val="800000"/>
                </a:solidFill>
              </a:rPr>
              <a:t>_id : </a:t>
            </a:r>
            <a:r>
              <a:rPr lang="it-IT" sz="1800" dirty="0" smtClean="0"/>
              <a:t>"</a:t>
            </a:r>
            <a:r>
              <a:rPr lang="it-IT" sz="1800" dirty="0" smtClean="0">
                <a:solidFill>
                  <a:srgbClr val="800000"/>
                </a:solidFill>
              </a:rPr>
              <a:t>$item</a:t>
            </a:r>
            <a:r>
              <a:rPr lang="it-IT" sz="1800" dirty="0" smtClean="0"/>
              <a:t>”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} ])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62509" y="5515504"/>
            <a:ext cx="7345363" cy="5810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err="1" smtClean="0"/>
              <a:t>db.sales.distinct</a:t>
            </a:r>
            <a:r>
              <a:rPr lang="en-US" sz="1800" dirty="0" smtClean="0"/>
              <a:t>(</a:t>
            </a:r>
            <a:r>
              <a:rPr lang="it-IT" sz="1800" dirty="0"/>
              <a:t>"</a:t>
            </a:r>
            <a:r>
              <a:rPr lang="it-IT" sz="1800" dirty="0" smtClean="0">
                <a:solidFill>
                  <a:srgbClr val="800000"/>
                </a:solidFill>
              </a:rPr>
              <a:t>item</a:t>
            </a:r>
            <a:r>
              <a:rPr lang="it-IT" sz="1800" dirty="0" smtClean="0"/>
              <a:t>"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176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$match operator after the $group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49" y="2932791"/>
            <a:ext cx="3722804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 "</a:t>
            </a:r>
            <a:r>
              <a:rPr lang="en-US" dirty="0"/>
              <a:t>_id": "10280"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country": "USA", </a:t>
            </a:r>
            <a:endParaRPr lang="en-US" dirty="0"/>
          </a:p>
          <a:p>
            <a:r>
              <a:rPr lang="en-US" dirty="0" smtClean="0"/>
              <a:t>   "</a:t>
            </a:r>
            <a:r>
              <a:rPr lang="en-US" dirty="0"/>
              <a:t>city": "NEW YORK",</a:t>
            </a:r>
          </a:p>
          <a:p>
            <a:r>
              <a:rPr lang="en-US" dirty="0" smtClean="0"/>
              <a:t>   "</a:t>
            </a:r>
            <a:r>
              <a:rPr lang="en-US" dirty="0"/>
              <a:t>state": "NY",</a:t>
            </a:r>
          </a:p>
          <a:p>
            <a:r>
              <a:rPr lang="en-US" dirty="0" smtClean="0"/>
              <a:t>   "</a:t>
            </a:r>
            <a:r>
              <a:rPr lang="en-US" dirty="0"/>
              <a:t>pop": 5574,</a:t>
            </a:r>
          </a:p>
          <a:p>
            <a:r>
              <a:rPr lang="en-US" dirty="0" smtClean="0"/>
              <a:t>   "</a:t>
            </a:r>
            <a:r>
              <a:rPr lang="en-US" dirty="0" err="1"/>
              <a:t>loc</a:t>
            </a:r>
            <a:r>
              <a:rPr lang="en-US" dirty="0"/>
              <a:t>": </a:t>
            </a:r>
            <a:r>
              <a:rPr lang="en-US" dirty="0" smtClean="0"/>
              <a:t>[ -74.016323, 40.710537]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3520" y="5203226"/>
            <a:ext cx="583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documents of USA, report the states having total population &gt; 10,000,000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2411" y="3048000"/>
            <a:ext cx="3290196" cy="1477328"/>
          </a:xfrm>
          <a:prstGeom prst="rect">
            <a:avLst/>
          </a:prstGeom>
          <a:solidFill>
            <a:srgbClr val="F9FFB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state, sum(pop)</a:t>
            </a:r>
          </a:p>
          <a:p>
            <a:r>
              <a:rPr lang="en-US" dirty="0" smtClean="0"/>
              <a:t>From collection</a:t>
            </a:r>
          </a:p>
          <a:p>
            <a:r>
              <a:rPr lang="en-US" dirty="0" smtClean="0"/>
              <a:t>Where country = “USA”</a:t>
            </a:r>
          </a:p>
          <a:p>
            <a:r>
              <a:rPr lang="en-US" dirty="0" smtClean="0"/>
              <a:t>Group By state</a:t>
            </a:r>
          </a:p>
          <a:p>
            <a:r>
              <a:rPr lang="en-US" dirty="0" smtClean="0"/>
              <a:t>Having sum(pop) &gt; 10,000,000;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8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4505</TotalTime>
  <Words>1561</Words>
  <Application>Microsoft Macintosh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Capital</vt:lpstr>
      <vt:lpstr>PowerPoint Presentation</vt:lpstr>
      <vt:lpstr>Aggregation in MongoDB (Chapter 7)</vt:lpstr>
      <vt:lpstr>Aggregation Mechanisms</vt:lpstr>
      <vt:lpstr>Aggregation Pipeline</vt:lpstr>
      <vt:lpstr>Aggregation Function</vt:lpstr>
      <vt:lpstr>Example 1</vt:lpstr>
      <vt:lpstr>PowerPoint Presentation</vt:lpstr>
      <vt:lpstr>Example 2</vt:lpstr>
      <vt:lpstr>Group By…Having</vt:lpstr>
      <vt:lpstr>Group By…Having</vt:lpstr>
      <vt:lpstr>Example 3</vt:lpstr>
      <vt:lpstr>Example 4</vt:lpstr>
      <vt:lpstr>Aggregation Mechanisms</vt:lpstr>
      <vt:lpstr>Map-Reduce Model</vt:lpstr>
      <vt:lpstr>Example 1</vt:lpstr>
      <vt:lpstr>Example 1</vt:lpstr>
      <vt:lpstr>Example 2</vt:lpstr>
      <vt:lpstr>Example 2: Map Function</vt:lpstr>
      <vt:lpstr>Example 2: Reduce Function</vt:lpstr>
      <vt:lpstr>Example 2: Final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506</cp:revision>
  <dcterms:created xsi:type="dcterms:W3CDTF">2013-01-13T20:33:29Z</dcterms:created>
  <dcterms:modified xsi:type="dcterms:W3CDTF">2016-04-14T20:03:58Z</dcterms:modified>
</cp:coreProperties>
</file>