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5" r:id="rId3"/>
    <p:sldId id="287" r:id="rId4"/>
    <p:sldId id="288" r:id="rId5"/>
    <p:sldId id="289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6" r:id="rId19"/>
    <p:sldId id="303" r:id="rId20"/>
    <p:sldId id="309" r:id="rId21"/>
    <p:sldId id="304" r:id="rId22"/>
    <p:sldId id="305" r:id="rId23"/>
    <p:sldId id="306" r:id="rId24"/>
    <p:sldId id="307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6" autoAdjust="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MongoDB-5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Higher Consistency For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97" y="1817058"/>
            <a:ext cx="5052317" cy="24845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Option 1: Read From Primary</a:t>
            </a:r>
          </a:p>
          <a:p>
            <a:pPr lvl="1"/>
            <a:r>
              <a:rPr lang="en-US" dirty="0" smtClean="0"/>
              <a:t>Keep writing as is</a:t>
            </a:r>
          </a:p>
          <a:p>
            <a:pPr lvl="1"/>
            <a:r>
              <a:rPr lang="en-US" dirty="0" smtClean="0"/>
              <a:t>Enforce the read from Primary </a:t>
            </a:r>
          </a:p>
          <a:p>
            <a:pPr lvl="1"/>
            <a:r>
              <a:rPr lang="en-US" dirty="0" smtClean="0">
                <a:sym typeface="Wingdings"/>
              </a:rPr>
              <a:t> Strict Consistency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olidFill>
                  <a:srgbClr val="800000"/>
                </a:solidFill>
                <a:sym typeface="Wingdings"/>
              </a:rPr>
              <a:t>Option 2: Expensive Write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/>
              </a:rPr>
              <a:t>Write is not accepted until m </a:t>
            </a:r>
            <a:r>
              <a:rPr lang="en-US" dirty="0" err="1" smtClean="0">
                <a:solidFill>
                  <a:schemeClr val="tx1"/>
                </a:solidFill>
                <a:sym typeface="Wingdings"/>
              </a:rPr>
              <a:t>secondaries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are also updated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023" y="1716419"/>
            <a:ext cx="3052740" cy="275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6899" y="4830034"/>
            <a:ext cx="5097870" cy="1107996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db.products.insert</a:t>
            </a:r>
            <a:r>
              <a:rPr lang="en-US" sz="1600" dirty="0"/>
              <a:t>(</a:t>
            </a:r>
          </a:p>
          <a:p>
            <a:r>
              <a:rPr lang="en-US" sz="1600" dirty="0" smtClean="0"/>
              <a:t>     { </a:t>
            </a:r>
            <a:r>
              <a:rPr lang="en-US" sz="1600" dirty="0"/>
              <a:t>item: "envelopes", </a:t>
            </a:r>
            <a:r>
              <a:rPr lang="en-US" sz="1600" dirty="0" err="1"/>
              <a:t>qty</a:t>
            </a:r>
            <a:r>
              <a:rPr lang="en-US" sz="1600" dirty="0"/>
              <a:t> : 100, type: "Clasp" },</a:t>
            </a:r>
          </a:p>
          <a:p>
            <a:r>
              <a:rPr lang="en-US" sz="1600" dirty="0" smtClean="0"/>
              <a:t>     { </a:t>
            </a:r>
            <a:r>
              <a:rPr lang="en-US" sz="1600" dirty="0" err="1"/>
              <a:t>writeConcern</a:t>
            </a:r>
            <a:r>
              <a:rPr lang="en-US" sz="1600" dirty="0"/>
              <a:t>: { w: 2, </a:t>
            </a:r>
            <a:r>
              <a:rPr lang="en-US" sz="1600" dirty="0" err="1"/>
              <a:t>wtimeout</a:t>
            </a:r>
            <a:r>
              <a:rPr lang="en-US" sz="1600" dirty="0"/>
              <a:t>: 5000 } }</a:t>
            </a:r>
          </a:p>
          <a:p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8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9284" y="1817056"/>
            <a:ext cx="2031325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Primary</a:t>
            </a:r>
          </a:p>
          <a:p>
            <a:endParaRPr lang="en-US" dirty="0"/>
          </a:p>
          <a:p>
            <a:r>
              <a:rPr lang="en-US" dirty="0" err="1" smtClean="0"/>
              <a:t>PrimaryPreferred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Secondary</a:t>
            </a:r>
          </a:p>
          <a:p>
            <a:endParaRPr lang="en-US" dirty="0"/>
          </a:p>
          <a:p>
            <a:r>
              <a:rPr lang="en-US" dirty="0" err="1" smtClean="0"/>
              <a:t>SecondayPreferred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Nearest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(Chapter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00" y="1817057"/>
            <a:ext cx="7652175" cy="9919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Partitioning the data across many machine</a:t>
            </a:r>
          </a:p>
          <a:p>
            <a:r>
              <a:rPr lang="en-US" dirty="0" smtClean="0"/>
              <a:t>Orthogonal to “Replication”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04" y="2279611"/>
            <a:ext cx="5093571" cy="3987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8240">
            <a:off x="1546336" y="3924124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In this Figure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Only </a:t>
            </a:r>
            <a:r>
              <a:rPr lang="en-US" b="1" dirty="0" err="1" smtClean="0">
                <a:solidFill>
                  <a:srgbClr val="800000"/>
                </a:solidFill>
              </a:rPr>
              <a:t>sharding</a:t>
            </a:r>
            <a:r>
              <a:rPr lang="en-US" b="1" dirty="0" smtClean="0">
                <a:solidFill>
                  <a:srgbClr val="800000"/>
                </a:solidFill>
              </a:rPr>
              <a:t>, No replication 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1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Concept in DDBMS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Screen Shot 2015-04-09 at 5.4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8" y="2011743"/>
            <a:ext cx="8097150" cy="31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Sharded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8" y="4922741"/>
            <a:ext cx="7587283" cy="13130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Shard: storing data, can be replicated (replica set)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Server: Storing metadata info</a:t>
            </a:r>
          </a:p>
          <a:p>
            <a:r>
              <a:rPr lang="en-US" dirty="0" smtClean="0"/>
              <a:t>Router: Accepts and routes client’s queries &amp; update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68" y="1654893"/>
            <a:ext cx="5284076" cy="31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30" y="1863411"/>
            <a:ext cx="7661446" cy="8436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is </a:t>
            </a:r>
            <a:r>
              <a:rPr lang="en-US" dirty="0" err="1" smtClean="0"/>
              <a:t>sharded</a:t>
            </a:r>
            <a:r>
              <a:rPr lang="en-US" dirty="0" smtClean="0"/>
              <a:t> based on a </a:t>
            </a:r>
            <a:r>
              <a:rPr lang="en-US" b="1" i="1" dirty="0" smtClean="0">
                <a:solidFill>
                  <a:srgbClr val="800000"/>
                </a:solidFill>
              </a:rPr>
              <a:t>key </a:t>
            </a:r>
            <a:r>
              <a:rPr lang="en-US" dirty="0" smtClean="0">
                <a:solidFill>
                  <a:srgbClr val="000000"/>
                </a:solidFill>
              </a:rPr>
              <a:t>into chunks</a:t>
            </a:r>
            <a:r>
              <a:rPr lang="en-US" b="1" i="1" dirty="0" smtClean="0">
                <a:solidFill>
                  <a:srgbClr val="80000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800000"/>
                </a:solidFill>
              </a:rPr>
              <a:t>Key: </a:t>
            </a:r>
            <a:r>
              <a:rPr lang="en-US" dirty="0" smtClean="0">
                <a:solidFill>
                  <a:schemeClr val="tx1"/>
                </a:solidFill>
              </a:rPr>
              <a:t>must be present in each document (and indexed)</a:t>
            </a:r>
            <a:endParaRPr lang="en-US" b="1" i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07894" y="2770602"/>
            <a:ext cx="6704309" cy="1549542"/>
            <a:chOff x="407894" y="2770602"/>
            <a:chExt cx="6704309" cy="15495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94" y="2770602"/>
              <a:ext cx="5256263" cy="1549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 rot="20588240">
              <a:off x="5606663" y="3172637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Range-Based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26592" y="4373793"/>
            <a:ext cx="7152388" cy="1982557"/>
            <a:chOff x="1626592" y="4373793"/>
            <a:chExt cx="7152388" cy="19825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9333" y="4373793"/>
              <a:ext cx="6229647" cy="19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 rot="20588240">
              <a:off x="1626592" y="483616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Hash-Based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9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Balanced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921848"/>
            <a:ext cx="7345363" cy="43558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Splitter</a:t>
            </a:r>
          </a:p>
          <a:p>
            <a:pPr lvl="1"/>
            <a:r>
              <a:rPr lang="en-US" dirty="0"/>
              <a:t>Splits a big chunk into two</a:t>
            </a:r>
          </a:p>
          <a:p>
            <a:pPr lvl="1"/>
            <a:r>
              <a:rPr lang="en-US" dirty="0" smtClean="0"/>
              <a:t>No change in metadata info</a:t>
            </a:r>
          </a:p>
          <a:p>
            <a:pPr lvl="1"/>
            <a:r>
              <a:rPr lang="en-US" dirty="0" smtClean="0"/>
              <a:t>Triggered by inserts/updates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Balancer</a:t>
            </a:r>
          </a:p>
          <a:p>
            <a:pPr lvl="1"/>
            <a:r>
              <a:rPr lang="en-US" dirty="0" smtClean="0"/>
              <a:t>Migrates chunks from one shard (largest in number) to another (least in number)</a:t>
            </a:r>
          </a:p>
          <a:p>
            <a:pPr lvl="1"/>
            <a:r>
              <a:rPr lang="en-US" dirty="0" smtClean="0"/>
              <a:t>Changes the metadata into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55" y="1684478"/>
            <a:ext cx="2382468" cy="1715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561414"/>
            <a:ext cx="4218907" cy="15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Operations to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22" y="1825320"/>
            <a:ext cx="6019847" cy="3931920"/>
          </a:xfrm>
        </p:spPr>
        <p:txBody>
          <a:bodyPr/>
          <a:lstStyle/>
          <a:p>
            <a:r>
              <a:rPr lang="en-US" dirty="0" smtClean="0"/>
              <a:t>Read/write operations are sent from client to mongos </a:t>
            </a:r>
          </a:p>
          <a:p>
            <a:r>
              <a:rPr lang="en-US" dirty="0" smtClean="0"/>
              <a:t>Mongos routes them to the appropriate shards(s)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29" y="1825320"/>
            <a:ext cx="2575962" cy="3291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1" y="3856946"/>
            <a:ext cx="4690776" cy="24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7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25" y="2849225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</a:t>
            </a:r>
            <a:br>
              <a:rPr lang="en-US" dirty="0" smtClean="0"/>
            </a:br>
            <a:r>
              <a:rPr lang="en-US" dirty="0" smtClean="0"/>
              <a:t>(Chapter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02" y="1904820"/>
            <a:ext cx="7649374" cy="4160701"/>
          </a:xfrm>
        </p:spPr>
        <p:txBody>
          <a:bodyPr/>
          <a:lstStyle/>
          <a:p>
            <a:r>
              <a:rPr lang="en-US" dirty="0" smtClean="0"/>
              <a:t>Speedup queries 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uses B-Tree indexes</a:t>
            </a:r>
          </a:p>
          <a:p>
            <a:r>
              <a:rPr lang="en-US" dirty="0" smtClean="0"/>
              <a:t>Can build the index on any field of the document</a:t>
            </a:r>
          </a:p>
          <a:p>
            <a:r>
              <a:rPr lang="en-US" dirty="0" smtClean="0"/>
              <a:t>Skips documents that do not have the indexed field (Sparse index)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8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14" y="2728695"/>
            <a:ext cx="7531661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Replication &amp; </a:t>
            </a:r>
            <a:r>
              <a:rPr lang="en-US" dirty="0" err="1" smtClean="0"/>
              <a:t>Sharding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(Chapters 9,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3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Screen Shot 2015-03-13 at 10.3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6" y="1903534"/>
            <a:ext cx="4612639" cy="228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9" y="4190666"/>
            <a:ext cx="4852068" cy="1804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158" y="1914176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Index is an auxiliary data structure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Stores the values of specific field(s) in a sorted order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Organized in a certain structure to speedup the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8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5" y="1684201"/>
            <a:ext cx="8487965" cy="4672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5265" y="2769586"/>
            <a:ext cx="124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Ascending 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order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49" y="1952190"/>
            <a:ext cx="7345363" cy="1403921"/>
          </a:xfrm>
        </p:spPr>
        <p:txBody>
          <a:bodyPr>
            <a:normAutofit/>
          </a:bodyPr>
          <a:lstStyle/>
          <a:p>
            <a:r>
              <a:rPr lang="en-US" dirty="0" smtClean="0"/>
              <a:t>_id: Unique, automatically has a B-Tree index</a:t>
            </a:r>
            <a:endParaRPr lang="en-US" dirty="0"/>
          </a:p>
          <a:p>
            <a:r>
              <a:rPr lang="en-US" dirty="0" smtClean="0"/>
              <a:t>Others are user-defined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3083994"/>
            <a:ext cx="8562312" cy="29723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055093">
            <a:off x="4061323" y="3892232"/>
            <a:ext cx="291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800000"/>
                </a:solidFill>
              </a:rPr>
              <a:t>Single-Field index</a:t>
            </a:r>
          </a:p>
        </p:txBody>
      </p:sp>
    </p:spTree>
    <p:extLst>
      <p:ext uri="{BB962C8B-B14F-4D97-AF65-F5344CB8AC3E}">
        <p14:creationId xmlns:p14="http://schemas.microsoft.com/office/powerpoint/2010/main" val="380749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Indexed </a:t>
            </a:r>
            <a:r>
              <a:rPr lang="en-US" dirty="0" smtClean="0"/>
              <a:t>Fields: Compound-Fields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1108"/>
            <a:ext cx="9144000" cy="3300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399936">
            <a:off x="2472165" y="293839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Searching has to involve the 1</a:t>
            </a:r>
            <a:r>
              <a:rPr lang="en-US" b="1" baseline="30000" dirty="0" smtClean="0">
                <a:solidFill>
                  <a:srgbClr val="800000"/>
                </a:solidFill>
              </a:rPr>
              <a:t>st</a:t>
            </a:r>
            <a:r>
              <a:rPr lang="en-US" b="1" dirty="0" smtClean="0">
                <a:solidFill>
                  <a:srgbClr val="800000"/>
                </a:solidFill>
              </a:rPr>
              <a:t> level field 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(</a:t>
            </a:r>
            <a:r>
              <a:rPr lang="en-US" b="1" dirty="0" err="1" smtClean="0">
                <a:solidFill>
                  <a:srgbClr val="800000"/>
                </a:solidFill>
              </a:rPr>
              <a:t>userid</a:t>
            </a:r>
            <a:r>
              <a:rPr lang="en-US" b="1" dirty="0" smtClean="0">
                <a:solidFill>
                  <a:srgbClr val="800000"/>
                </a:solidFill>
              </a:rPr>
              <a:t> in the example)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7502" y="566165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descending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order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8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Indexed </a:t>
            </a:r>
            <a:r>
              <a:rPr lang="en-US" dirty="0" smtClean="0"/>
              <a:t>Fields: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2" y="1624620"/>
            <a:ext cx="8755238" cy="4865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632" y="1981018"/>
            <a:ext cx="58913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MongoDB</a:t>
            </a:r>
            <a:r>
              <a:rPr lang="en-US" dirty="0" smtClean="0"/>
              <a:t> automatically detects that “</a:t>
            </a:r>
            <a:r>
              <a:rPr lang="en-US" dirty="0" err="1" smtClean="0"/>
              <a:t>addr</a:t>
            </a:r>
            <a:r>
              <a:rPr lang="en-US" dirty="0" smtClean="0"/>
              <a:t>” is an array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Indexes all the fields inside the array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index values will point to the same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7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 descr="Screen Shot 2015-04-09 at 9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96644"/>
            <a:ext cx="3854116" cy="237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61921" y="4603721"/>
            <a:ext cx="347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db.people.createIndex</a:t>
            </a:r>
            <a:r>
              <a:rPr lang="en-US" dirty="0" smtClean="0"/>
              <a:t>(“name”: 1)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4282797">
            <a:off x="4467479" y="4336876"/>
            <a:ext cx="628475" cy="5129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6741" y="4213683"/>
            <a:ext cx="131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Field Level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61921" y="4909206"/>
            <a:ext cx="6781724" cy="693922"/>
            <a:chOff x="961921" y="4909206"/>
            <a:chExt cx="6781724" cy="693922"/>
          </a:xfrm>
        </p:grpSpPr>
        <p:sp>
          <p:nvSpPr>
            <p:cNvPr id="8" name="TextBox 7"/>
            <p:cNvSpPr txBox="1"/>
            <p:nvPr/>
          </p:nvSpPr>
          <p:spPr>
            <a:xfrm>
              <a:off x="961921" y="5149881"/>
              <a:ext cx="447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db.people.createIndex</a:t>
              </a:r>
              <a:r>
                <a:rPr lang="en-US" dirty="0" smtClean="0"/>
                <a:t>(“</a:t>
              </a:r>
              <a:r>
                <a:rPr lang="en-US" dirty="0" err="1" smtClean="0"/>
                <a:t>address.zipcode</a:t>
              </a:r>
              <a:r>
                <a:rPr lang="en-US" dirty="0" smtClean="0"/>
                <a:t>”: 1)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 rot="4282797">
              <a:off x="5333420" y="5032399"/>
              <a:ext cx="628475" cy="51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2682" y="4909206"/>
              <a:ext cx="1770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Sub-Field Level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61921" y="5584662"/>
            <a:ext cx="7068258" cy="776745"/>
            <a:chOff x="961921" y="5584662"/>
            <a:chExt cx="7068258" cy="776745"/>
          </a:xfrm>
        </p:grpSpPr>
        <p:sp>
          <p:nvSpPr>
            <p:cNvPr id="9" name="TextBox 8"/>
            <p:cNvSpPr txBox="1"/>
            <p:nvPr/>
          </p:nvSpPr>
          <p:spPr>
            <a:xfrm>
              <a:off x="961921" y="5711717"/>
              <a:ext cx="366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db.people.createIndex</a:t>
              </a:r>
              <a:r>
                <a:rPr lang="en-US" dirty="0" smtClean="0"/>
                <a:t>(“address”: 1)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5400000">
              <a:off x="4536011" y="5642408"/>
              <a:ext cx="628475" cy="51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5117" y="5715076"/>
              <a:ext cx="2905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Embedded document Level</a:t>
              </a:r>
            </a:p>
            <a:p>
              <a:r>
                <a:rPr lang="en-US" b="1" dirty="0">
                  <a:solidFill>
                    <a:srgbClr val="800000"/>
                  </a:solidFill>
                </a:rPr>
                <a:t> </a:t>
              </a:r>
              <a:r>
                <a:rPr lang="en-US" b="1" dirty="0" smtClean="0">
                  <a:solidFill>
                    <a:srgbClr val="800000"/>
                  </a:solidFill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</a:rPr>
                <a:t> (equality search only)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9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 descr="Screen Shot 2015-04-09 at 9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96644"/>
            <a:ext cx="3854116" cy="237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61921" y="4603721"/>
            <a:ext cx="470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db.people.createIndex</a:t>
            </a:r>
            <a:r>
              <a:rPr lang="en-US" dirty="0" smtClean="0"/>
              <a:t>({“name”: 1,  “_id”: -1})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4282797">
            <a:off x="5146336" y="4149719"/>
            <a:ext cx="628475" cy="5129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63869" y="4086873"/>
            <a:ext cx="254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Compound-Field Index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61921" y="5386929"/>
            <a:ext cx="7213355" cy="673690"/>
            <a:chOff x="961921" y="5386929"/>
            <a:chExt cx="7213355" cy="673690"/>
          </a:xfrm>
        </p:grpSpPr>
        <p:sp>
          <p:nvSpPr>
            <p:cNvPr id="16" name="TextBox 15"/>
            <p:cNvSpPr txBox="1"/>
            <p:nvPr/>
          </p:nvSpPr>
          <p:spPr>
            <a:xfrm>
              <a:off x="961921" y="5386929"/>
              <a:ext cx="2952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db.people.find</a:t>
              </a:r>
              <a:r>
                <a:rPr lang="en-US" dirty="0" smtClean="0"/>
                <a:t>(“_id”: 1000})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 rot="6005762">
              <a:off x="3789736" y="5475763"/>
              <a:ext cx="628475" cy="51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1580" y="5414288"/>
              <a:ext cx="37636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Index cannot answer this query</a:t>
              </a:r>
            </a:p>
            <a:p>
              <a:r>
                <a:rPr lang="en-US" b="1" dirty="0">
                  <a:solidFill>
                    <a:srgbClr val="800000"/>
                  </a:solidFill>
                </a:rPr>
                <a:t> </a:t>
              </a:r>
              <a:r>
                <a:rPr lang="en-US" b="1" dirty="0" smtClean="0">
                  <a:solidFill>
                    <a:srgbClr val="800000"/>
                  </a:solidFill>
                </a:rPr>
                <a:t>(must have a predicate on “name”)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82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 descr="Screen Shot 2015-04-09 at 9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96644"/>
            <a:ext cx="3854116" cy="237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61921" y="4603721"/>
            <a:ext cx="6212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db.people.createIndex</a:t>
            </a:r>
            <a:r>
              <a:rPr lang="en-US" dirty="0" smtClean="0"/>
              <a:t>({“name”: 1,  “_id”: -1}, </a:t>
            </a:r>
          </a:p>
          <a:p>
            <a:r>
              <a:rPr lang="en-US" dirty="0"/>
              <a:t>	</a:t>
            </a:r>
            <a:r>
              <a:rPr lang="en-US" dirty="0" smtClean="0"/>
              <a:t>				{“background: True”, “Sparse”: True, </a:t>
            </a:r>
          </a:p>
          <a:p>
            <a:r>
              <a:rPr lang="en-US" dirty="0"/>
              <a:t>	</a:t>
            </a:r>
            <a:r>
              <a:rPr lang="en-US" dirty="0" smtClean="0"/>
              <a:t>				   “unique”: True})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2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3" y="1780789"/>
            <a:ext cx="7616999" cy="2160515"/>
          </a:xfrm>
        </p:spPr>
        <p:txBody>
          <a:bodyPr/>
          <a:lstStyle/>
          <a:p>
            <a:r>
              <a:rPr lang="en-US" dirty="0" smtClean="0"/>
              <a:t>Over fields that are strings or array of strings</a:t>
            </a:r>
          </a:p>
          <a:p>
            <a:r>
              <a:rPr lang="en-US" dirty="0" smtClean="0"/>
              <a:t>Index is used when using </a:t>
            </a:r>
            <a:r>
              <a:rPr lang="en-US" b="1" i="1" dirty="0" smtClean="0">
                <a:solidFill>
                  <a:srgbClr val="800000"/>
                </a:solidFill>
              </a:rPr>
              <a:t>$text </a:t>
            </a:r>
            <a:r>
              <a:rPr lang="en-US" dirty="0" smtClean="0"/>
              <a:t>search operator</a:t>
            </a:r>
          </a:p>
          <a:p>
            <a:r>
              <a:rPr lang="en-US" dirty="0" smtClean="0"/>
              <a:t>Only one index on the collection</a:t>
            </a:r>
          </a:p>
          <a:p>
            <a:pPr lvl="1"/>
            <a:r>
              <a:rPr lang="en-US" dirty="0" smtClean="0"/>
              <a:t>But it can include multiple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113" y="4304391"/>
            <a:ext cx="4625239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db.collection.createIndex</a:t>
            </a:r>
            <a:r>
              <a:rPr lang="en-US" dirty="0" smtClean="0"/>
              <a:t>({content: "text”});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5352" y="4104201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One field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0113" y="4597280"/>
            <a:ext cx="7475430" cy="739511"/>
            <a:chOff x="900113" y="4597280"/>
            <a:chExt cx="7475430" cy="739511"/>
          </a:xfrm>
        </p:grpSpPr>
        <p:sp>
          <p:nvSpPr>
            <p:cNvPr id="6" name="Rectangle 5"/>
            <p:cNvSpPr/>
            <p:nvPr/>
          </p:nvSpPr>
          <p:spPr>
            <a:xfrm>
              <a:off x="900113" y="4967459"/>
              <a:ext cx="6864186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db.collection.createIndex</a:t>
              </a:r>
              <a:r>
                <a:rPr lang="en-US" dirty="0" smtClean="0"/>
                <a:t>({subject</a:t>
              </a:r>
              <a:r>
                <a:rPr lang="en-US" dirty="0"/>
                <a:t>: "</a:t>
              </a:r>
              <a:r>
                <a:rPr lang="en-US" dirty="0" err="1" smtClean="0"/>
                <a:t>text”,content</a:t>
              </a:r>
              <a:r>
                <a:rPr lang="en-US" dirty="0" smtClean="0"/>
                <a:t>: "text”});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474" y="4597280"/>
              <a:ext cx="1254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Two fields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0113" y="5524425"/>
            <a:ext cx="6024956" cy="553998"/>
            <a:chOff x="900113" y="5524425"/>
            <a:chExt cx="6024956" cy="553998"/>
          </a:xfrm>
        </p:grpSpPr>
        <p:sp>
          <p:nvSpPr>
            <p:cNvPr id="7" name="Rectangle 6"/>
            <p:cNvSpPr/>
            <p:nvPr/>
          </p:nvSpPr>
          <p:spPr>
            <a:xfrm>
              <a:off x="900113" y="5709091"/>
              <a:ext cx="4468120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db.collection.createIndex</a:t>
              </a:r>
              <a:r>
                <a:rPr lang="en-US" dirty="0" smtClean="0"/>
                <a:t>({”$**": </a:t>
              </a:r>
              <a:r>
                <a:rPr lang="en-US" dirty="0"/>
                <a:t>"</a:t>
              </a:r>
              <a:r>
                <a:rPr lang="en-US" dirty="0" smtClean="0"/>
                <a:t>text”});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8233" y="5524425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All text fields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8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756" y="1911728"/>
            <a:ext cx="7577719" cy="1060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search in </a:t>
            </a:r>
            <a:r>
              <a:rPr lang="en-US" dirty="0" err="1" smtClean="0"/>
              <a:t>mongoDB</a:t>
            </a:r>
            <a:r>
              <a:rPr lang="en-US" dirty="0" smtClean="0"/>
              <a:t>  (Exact match)</a:t>
            </a:r>
          </a:p>
          <a:p>
            <a:r>
              <a:rPr lang="en-US" dirty="0" smtClean="0"/>
              <a:t>Uses a text index and searches the indexed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222" y="4628792"/>
            <a:ext cx="5004943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db.articles.find</a:t>
            </a:r>
            <a:r>
              <a:rPr lang="en-US" dirty="0"/>
              <a:t>( { $text: { $search: "coffee" } } )</a:t>
            </a:r>
          </a:p>
        </p:txBody>
      </p:sp>
      <p:pic>
        <p:nvPicPr>
          <p:cNvPr id="6" name="Picture 5" descr="Screen Shot 2015-04-10 at 10.5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76" y="3157062"/>
            <a:ext cx="6372900" cy="798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5351" y="4351793"/>
            <a:ext cx="272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Search for “coffee” in the indexed field(s)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4222" y="5413181"/>
            <a:ext cx="8042578" cy="646331"/>
            <a:chOff x="494222" y="5413181"/>
            <a:chExt cx="8042578" cy="646331"/>
          </a:xfrm>
        </p:grpSpPr>
        <p:sp>
          <p:nvSpPr>
            <p:cNvPr id="8" name="Rectangle 7"/>
            <p:cNvSpPr/>
            <p:nvPr/>
          </p:nvSpPr>
          <p:spPr>
            <a:xfrm>
              <a:off x="494222" y="5564390"/>
              <a:ext cx="6157149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db.articles.find</a:t>
              </a:r>
              <a:r>
                <a:rPr lang="en-US" dirty="0"/>
                <a:t>( { $text: { $search: "bake coffee cake" } }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51371" y="5413181"/>
              <a:ext cx="1885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Apply “OR” semantics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38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(Chapter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2" y="1826328"/>
            <a:ext cx="7596553" cy="18448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Replica Set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in concept to Master-Slave architecture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Goal: Availability, Fault Tolerance, Load Balancing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Replica sets are more recent mechanisms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Give more flexibility (fine tuning)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图片 4" descr="rep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37" y="3671197"/>
            <a:ext cx="4795048" cy="263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7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756" y="1911728"/>
            <a:ext cx="7577719" cy="1060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search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Uses a text index and searches the indexed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Screen Shot 2015-04-10 at 10.5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78" y="2972345"/>
            <a:ext cx="6372900" cy="7987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4222" y="4167801"/>
            <a:ext cx="5895285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db.articles.find</a:t>
            </a:r>
            <a:r>
              <a:rPr lang="en-US" dirty="0"/>
              <a:t>( { $text: { $search: "\"coffee cake\"" } }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7161" y="3975955"/>
            <a:ext cx="188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Treated as one sentence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221" y="5136596"/>
            <a:ext cx="8383004" cy="646331"/>
            <a:chOff x="494221" y="5136596"/>
            <a:chExt cx="8383004" cy="646331"/>
          </a:xfrm>
        </p:grpSpPr>
        <p:sp>
          <p:nvSpPr>
            <p:cNvPr id="12" name="Rectangle 11"/>
            <p:cNvSpPr/>
            <p:nvPr/>
          </p:nvSpPr>
          <p:spPr>
            <a:xfrm>
              <a:off x="494221" y="5308331"/>
              <a:ext cx="5895285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db.articles.find</a:t>
              </a:r>
              <a:r>
                <a:rPr lang="en-US" dirty="0"/>
                <a:t>( { $text: { $search: "bake coffee -cake" } } 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9561" y="5136596"/>
              <a:ext cx="2287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“bake” or “coffee” but not “cake”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94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$Text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04" y="1898635"/>
            <a:ext cx="7669372" cy="10475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$Text returns a score for each matching document</a:t>
            </a:r>
          </a:p>
          <a:p>
            <a:r>
              <a:rPr lang="en-US" dirty="0" smtClean="0"/>
              <a:t>Score can be used in your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8964" y="3193308"/>
            <a:ext cx="5792536" cy="173124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db.articles.find</a:t>
            </a:r>
            <a:r>
              <a:rPr lang="en-US" dirty="0"/>
              <a:t>(</a:t>
            </a:r>
          </a:p>
          <a:p>
            <a:pPr>
              <a:lnSpc>
                <a:spcPct val="150000"/>
              </a:lnSpc>
            </a:pPr>
            <a:r>
              <a:rPr lang="en-US" dirty="0"/>
              <a:t>   { $text: { $search: "cake" } },</a:t>
            </a:r>
          </a:p>
          <a:p>
            <a:pPr>
              <a:lnSpc>
                <a:spcPct val="150000"/>
              </a:lnSpc>
            </a:pPr>
            <a:r>
              <a:rPr lang="ro-RO" dirty="0"/>
              <a:t>   { score: { $meta: "textScore" } }</a:t>
            </a:r>
          </a:p>
          <a:p>
            <a:pPr>
              <a:lnSpc>
                <a:spcPct val="150000"/>
              </a:lnSpc>
            </a:pPr>
            <a:r>
              <a:rPr lang="ro-RO" dirty="0"/>
              <a:t>).sort( { score: { $meta: "textScore" } } ).limit(3)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00977" y="5237614"/>
            <a:ext cx="6271669" cy="9820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regular expression match use </a:t>
            </a:r>
            <a:r>
              <a:rPr lang="en-US" b="1" dirty="0" smtClean="0">
                <a:solidFill>
                  <a:srgbClr val="FFFF00"/>
                </a:solidFill>
              </a:rPr>
              <a:t>$regex</a:t>
            </a:r>
            <a:r>
              <a:rPr lang="en-US" b="1" dirty="0" smtClean="0"/>
              <a:t> 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0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 descr="Screen Shot 2015-03-13 at 8.26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4" y="351405"/>
            <a:ext cx="8362126" cy="60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54" y="1827667"/>
            <a:ext cx="5376778" cy="40592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Consists of one “</a:t>
            </a:r>
            <a:r>
              <a:rPr lang="en-US" b="1" i="1" dirty="0" smtClean="0">
                <a:solidFill>
                  <a:srgbClr val="800000"/>
                </a:solidFill>
              </a:rPr>
              <a:t>Primary</a:t>
            </a:r>
            <a:r>
              <a:rPr lang="en-US" dirty="0" smtClean="0"/>
              <a:t>” and multiple “</a:t>
            </a:r>
            <a:r>
              <a:rPr lang="en-US" b="1" i="1" dirty="0" smtClean="0">
                <a:solidFill>
                  <a:srgbClr val="0000FF"/>
                </a:solidFill>
              </a:rPr>
              <a:t>Secondary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All write ops must go to the primary</a:t>
            </a:r>
          </a:p>
          <a:p>
            <a:endParaRPr lang="en-US" dirty="0"/>
          </a:p>
          <a:p>
            <a:r>
              <a:rPr lang="en-US" dirty="0" smtClean="0"/>
              <a:t>Primary maintains a log “</a:t>
            </a:r>
            <a:r>
              <a:rPr lang="en-US" dirty="0" err="1" smtClean="0"/>
              <a:t>oplog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Secondary sites periodically read &amp; apply the log from the primary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90" y="1993200"/>
            <a:ext cx="3288210" cy="2688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448631">
            <a:off x="4947289" y="540481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Eventual Consistency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0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Election when Primary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3" y="2187885"/>
            <a:ext cx="3810097" cy="3218462"/>
          </a:xfrm>
        </p:spPr>
        <p:txBody>
          <a:bodyPr/>
          <a:lstStyle/>
          <a:p>
            <a:r>
              <a:rPr lang="en-US" dirty="0" smtClean="0"/>
              <a:t>Based on majority voting </a:t>
            </a:r>
          </a:p>
          <a:p>
            <a:r>
              <a:rPr lang="en-US" dirty="0" smtClean="0"/>
              <a:t>Number of members should be odd </a:t>
            </a:r>
          </a:p>
          <a:p>
            <a:r>
              <a:rPr lang="en-US" dirty="0" smtClean="0"/>
              <a:t>During election, no writes are accepted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87" y="1835599"/>
            <a:ext cx="4578515" cy="34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7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Secondary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95" y="3810255"/>
            <a:ext cx="7781960" cy="23454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secondaries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Priority  = 0  </a:t>
            </a:r>
            <a:r>
              <a:rPr lang="en-US" dirty="0" smtClean="0">
                <a:sym typeface="Wingdings"/>
              </a:rPr>
              <a:t> cannot be elected as primary</a:t>
            </a:r>
          </a:p>
          <a:p>
            <a:r>
              <a:rPr lang="en-US" dirty="0" smtClean="0">
                <a:sym typeface="Wingdings"/>
              </a:rPr>
              <a:t>Hidden = True  Cannot serve client operations</a:t>
            </a:r>
          </a:p>
          <a:p>
            <a:pPr marL="287338" indent="-287338"/>
            <a:r>
              <a:rPr lang="en-US" dirty="0" err="1" smtClean="0">
                <a:sym typeface="Wingdings"/>
              </a:rPr>
              <a:t>SlaveDelay</a:t>
            </a:r>
            <a:r>
              <a:rPr lang="en-US" dirty="0" smtClean="0">
                <a:sym typeface="Wingdings"/>
              </a:rPr>
              <a:t> = m  waits m </a:t>
            </a:r>
            <a:r>
              <a:rPr lang="en-US" dirty="0" err="1" smtClean="0">
                <a:sym typeface="Wingdings"/>
              </a:rPr>
              <a:t>msec</a:t>
            </a:r>
            <a:r>
              <a:rPr lang="en-US" dirty="0" smtClean="0">
                <a:sym typeface="Wingdings"/>
              </a:rPr>
              <a:t> before getting the updates          from the primary site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5" y="1741610"/>
            <a:ext cx="3263149" cy="1633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35" y="1796081"/>
            <a:ext cx="3414948" cy="15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Secondary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55" y="1742892"/>
            <a:ext cx="6943461" cy="418108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Priority = 0</a:t>
            </a:r>
          </a:p>
          <a:p>
            <a:pPr lvl="1"/>
            <a:r>
              <a:rPr lang="en-US" sz="1800" dirty="0" smtClean="0"/>
              <a:t>Cannot be primary</a:t>
            </a:r>
          </a:p>
          <a:p>
            <a:pPr lvl="1"/>
            <a:r>
              <a:rPr lang="en-US" sz="1800" dirty="0" smtClean="0"/>
              <a:t>Cannot accept write</a:t>
            </a:r>
          </a:p>
          <a:p>
            <a:pPr lvl="1"/>
            <a:r>
              <a:rPr lang="en-US" sz="1800" dirty="0" smtClean="0"/>
              <a:t>Still has data &amp; accept reads</a:t>
            </a:r>
          </a:p>
          <a:p>
            <a:pPr lvl="1"/>
            <a:r>
              <a:rPr lang="en-US" sz="1800" dirty="0" smtClean="0"/>
              <a:t>May want some data centers not to accept write ops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Hidden = True</a:t>
            </a:r>
          </a:p>
          <a:p>
            <a:pPr lvl="1"/>
            <a:r>
              <a:rPr lang="en-US" sz="1800" dirty="0" smtClean="0"/>
              <a:t>Imply Priority = 0</a:t>
            </a:r>
          </a:p>
          <a:p>
            <a:pPr lvl="1"/>
            <a:r>
              <a:rPr lang="en-US" sz="1800" dirty="0" smtClean="0"/>
              <a:t>But also cannot accept reads from clients </a:t>
            </a:r>
          </a:p>
          <a:p>
            <a:pPr lvl="1"/>
            <a:r>
              <a:rPr lang="en-US" sz="1800" dirty="0" smtClean="0"/>
              <a:t>Good for dedicated offline tasks, e.g., reporting </a:t>
            </a:r>
          </a:p>
          <a:p>
            <a:r>
              <a:rPr lang="en-US" sz="2000" b="1" dirty="0" err="1" smtClean="0">
                <a:solidFill>
                  <a:srgbClr val="800000"/>
                </a:solidFill>
              </a:rPr>
              <a:t>SlaveDelay</a:t>
            </a:r>
            <a:r>
              <a:rPr lang="en-US" sz="2000" b="1" dirty="0" smtClean="0">
                <a:solidFill>
                  <a:srgbClr val="800000"/>
                </a:solidFill>
              </a:rPr>
              <a:t> = m</a:t>
            </a:r>
          </a:p>
          <a:p>
            <a:pPr lvl="1"/>
            <a:r>
              <a:rPr lang="en-US" sz="1800" dirty="0" smtClean="0"/>
              <a:t>Should be Hidden = True</a:t>
            </a:r>
          </a:p>
          <a:p>
            <a:pPr lvl="1"/>
            <a:r>
              <a:rPr lang="en-US" sz="1800" dirty="0" smtClean="0"/>
              <a:t>Good to recover from bad transactions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84" y="1435677"/>
            <a:ext cx="3637436" cy="13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Writing/Reading: </a:t>
            </a:r>
            <a:br>
              <a:rPr lang="en-US" dirty="0" smtClean="0"/>
            </a:br>
            <a:r>
              <a:rPr lang="en-US" dirty="0" smtClean="0"/>
              <a:t>Default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6" y="1817057"/>
            <a:ext cx="4384856" cy="3355993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Write </a:t>
            </a:r>
          </a:p>
          <a:p>
            <a:pPr lvl="1"/>
            <a:r>
              <a:rPr lang="en-US" dirty="0" smtClean="0"/>
              <a:t>All writes go to the primary</a:t>
            </a:r>
          </a:p>
          <a:p>
            <a:pPr lvl="1"/>
            <a:r>
              <a:rPr lang="en-US" dirty="0" smtClean="0"/>
              <a:t>A write is accepted once the primary accept op. (in memory)</a:t>
            </a:r>
          </a:p>
          <a:p>
            <a:pPr lvl="1"/>
            <a:r>
              <a:rPr lang="en-US" dirty="0" err="1" smtClean="0"/>
              <a:t>Secondaries</a:t>
            </a:r>
            <a:r>
              <a:rPr lang="en-US" dirty="0" smtClean="0"/>
              <a:t> are not updated yet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Read</a:t>
            </a:r>
          </a:p>
          <a:p>
            <a:pPr lvl="1"/>
            <a:r>
              <a:rPr lang="en-US" dirty="0" smtClean="0"/>
              <a:t>All reads go to the primary</a:t>
            </a:r>
          </a:p>
          <a:p>
            <a:pPr lvl="1"/>
            <a:r>
              <a:rPr lang="en-US" dirty="0" smtClean="0"/>
              <a:t>Ensures </a:t>
            </a:r>
            <a:r>
              <a:rPr lang="en-US" b="1" i="1" dirty="0" smtClean="0">
                <a:solidFill>
                  <a:srgbClr val="3366FF"/>
                </a:solidFill>
              </a:rPr>
              <a:t>Strict Consistency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67" y="1817057"/>
            <a:ext cx="2971574" cy="206736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965305" y="5330652"/>
            <a:ext cx="5135751" cy="723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this case </a:t>
            </a:r>
            <a:r>
              <a:rPr lang="en-US" b="1" dirty="0" err="1" smtClean="0"/>
              <a:t>Secondaries</a:t>
            </a:r>
            <a:r>
              <a:rPr lang="en-US" b="1" dirty="0" smtClean="0"/>
              <a:t> are mostly for </a:t>
            </a:r>
          </a:p>
          <a:p>
            <a:pPr algn="ctr"/>
            <a:r>
              <a:rPr lang="en-US" b="1" dirty="0" smtClean="0"/>
              <a:t>Availability &amp; Fault Tolerance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21121244">
            <a:off x="5370326" y="434696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Accepted data can be lost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3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Journaling: Persistent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5" y="4190356"/>
            <a:ext cx="7675816" cy="18751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before, but a write is accepted only after written to a log on disk</a:t>
            </a:r>
          </a:p>
          <a:p>
            <a:r>
              <a:rPr lang="en-US" dirty="0" smtClean="0"/>
              <a:t>Still on the primary site</a:t>
            </a:r>
          </a:p>
          <a:p>
            <a:r>
              <a:rPr lang="en-US" dirty="0" smtClean="0"/>
              <a:t>Accepted data become persistent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00" y="1732339"/>
            <a:ext cx="4000394" cy="21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4826</TotalTime>
  <Words>1114</Words>
  <Application>Microsoft Macintosh PowerPoint</Application>
  <PresentationFormat>On-screen Show (4:3)</PresentationFormat>
  <Paragraphs>219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Capital</vt:lpstr>
      <vt:lpstr>PowerPoint Presentation</vt:lpstr>
      <vt:lpstr>Architecture Replication &amp; Sharding (Chapters 9, 10)</vt:lpstr>
      <vt:lpstr>Replication (Chapter 9)</vt:lpstr>
      <vt:lpstr>Replica Set</vt:lpstr>
      <vt:lpstr>Election when Primary Fails</vt:lpstr>
      <vt:lpstr>Configuring Secondary Sites</vt:lpstr>
      <vt:lpstr>Configuring Secondary Sites</vt:lpstr>
      <vt:lpstr>Writing/Reading:  Default Behavior</vt:lpstr>
      <vt:lpstr>Journaling: Persistent Data</vt:lpstr>
      <vt:lpstr>Higher Consistency For Reads</vt:lpstr>
      <vt:lpstr>Read Modes</vt:lpstr>
      <vt:lpstr>Sharding (Chapter 10)</vt:lpstr>
      <vt:lpstr>Similar Concept in DDBMS</vt:lpstr>
      <vt:lpstr>MongoDB Sharded Cluster</vt:lpstr>
      <vt:lpstr>Shard Key</vt:lpstr>
      <vt:lpstr>Keeping Balanced Shards</vt:lpstr>
      <vt:lpstr>Routing Operations to Shards</vt:lpstr>
      <vt:lpstr>Indexing (Chapter 8)</vt:lpstr>
      <vt:lpstr>Indexes</vt:lpstr>
      <vt:lpstr>Indexes</vt:lpstr>
      <vt:lpstr>Index Usage</vt:lpstr>
      <vt:lpstr>Indexed Fields</vt:lpstr>
      <vt:lpstr>Indexed Fields: Compound-Fields</vt:lpstr>
      <vt:lpstr>Indexed Fields: Arrays</vt:lpstr>
      <vt:lpstr>Examples</vt:lpstr>
      <vt:lpstr>Examples</vt:lpstr>
      <vt:lpstr>Index Creation Options</vt:lpstr>
      <vt:lpstr>Text Indexes</vt:lpstr>
      <vt:lpstr>$Text</vt:lpstr>
      <vt:lpstr>$Text</vt:lpstr>
      <vt:lpstr>$Text Score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559</cp:revision>
  <dcterms:created xsi:type="dcterms:W3CDTF">2013-01-13T20:33:29Z</dcterms:created>
  <dcterms:modified xsi:type="dcterms:W3CDTF">2017-04-13T20:42:34Z</dcterms:modified>
</cp:coreProperties>
</file>