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48"/>
  </p:notesMasterIdLst>
  <p:handoutMasterIdLst>
    <p:handoutMasterId r:id="rId49"/>
  </p:handoutMasterIdLst>
  <p:sldIdLst>
    <p:sldId id="256" r:id="rId2"/>
    <p:sldId id="320" r:id="rId3"/>
    <p:sldId id="323" r:id="rId4"/>
    <p:sldId id="324" r:id="rId5"/>
    <p:sldId id="325" r:id="rId6"/>
    <p:sldId id="327" r:id="rId7"/>
    <p:sldId id="328" r:id="rId8"/>
    <p:sldId id="382" r:id="rId9"/>
    <p:sldId id="326" r:id="rId10"/>
    <p:sldId id="334" r:id="rId11"/>
    <p:sldId id="335" r:id="rId12"/>
    <p:sldId id="336" r:id="rId13"/>
    <p:sldId id="338" r:id="rId14"/>
    <p:sldId id="339" r:id="rId15"/>
    <p:sldId id="340" r:id="rId16"/>
    <p:sldId id="321" r:id="rId17"/>
    <p:sldId id="341" r:id="rId18"/>
    <p:sldId id="322" r:id="rId19"/>
    <p:sldId id="342" r:id="rId20"/>
    <p:sldId id="383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FB9"/>
    <a:srgbClr val="FFF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5" d="100"/>
          <a:sy n="195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CF164A81-75B2-194C-A843-C64EC5C16B31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DB3-0A53-D340-B3CF-599B34F5F3EB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2E5-7E97-2F44-B961-B3631B15779F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2E74-C78C-C942-965B-B6CC6D494C40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67E5-F24F-664E-AC9C-26173D2CF6BA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9F-CB8F-D149-BA56-8B0C015E5021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CA6-DA21-D448-9BFF-3B41542CED08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87D6CFC-0B4B-2148-A17F-CDDE4D02F4BF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D79-2A23-4C40-804A-C01F394F0C72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835-C713-9846-B110-24995DE671EF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3BC9-E94F-5B47-BD76-EECA0CBE7CA1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8A2-EBB5-744B-B5B4-7699A7EC7B98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72E7-27FD-CA40-8E81-E7A5851A1F00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C8EB-B6A2-A747-83AD-60E35A0235F5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6F81F14-9AEC-394B-B8F6-AE69A194437D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://docs.mongodb.org/manual/reference/method/js-curso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73" y="578700"/>
            <a:ext cx="7781442" cy="2459476"/>
          </a:xfrm>
        </p:spPr>
        <p:txBody>
          <a:bodyPr/>
          <a:lstStyle/>
          <a:p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8999"/>
            <a:ext cx="7342188" cy="2358003"/>
          </a:xfrm>
        </p:spPr>
        <p:txBody>
          <a:bodyPr>
            <a:normAutofit/>
          </a:bodyPr>
          <a:lstStyle/>
          <a:p>
            <a:r>
              <a:rPr lang="en-US" sz="4300" b="1" dirty="0" smtClean="0">
                <a:solidFill>
                  <a:srgbClr val="800000"/>
                </a:solidFill>
              </a:rPr>
              <a:t>MongoDB-2</a:t>
            </a:r>
          </a:p>
          <a:p>
            <a:endParaRPr lang="en-US" sz="3600" b="1" dirty="0" smtClean="0">
              <a:solidFill>
                <a:srgbClr val="800000"/>
              </a:solidFill>
            </a:endParaRPr>
          </a:p>
          <a:p>
            <a:r>
              <a:rPr lang="en-US" sz="3000" dirty="0" smtClean="0"/>
              <a:t>WPI</a:t>
            </a:r>
            <a:r>
              <a:rPr lang="en-US" sz="3000" dirty="0"/>
              <a:t>, Mohamed Eltabakh</a:t>
            </a:r>
            <a:endParaRPr lang="en-US" sz="3000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3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 Manipulation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 descr="Screen Shot 2015-03-13 at 3.35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" y="1840230"/>
            <a:ext cx="4846320" cy="704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4876800" y="2095721"/>
            <a:ext cx="802640" cy="2992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07075" y="1862250"/>
            <a:ext cx="2438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Dumps the content to screen (1</a:t>
            </a:r>
            <a:r>
              <a:rPr lang="en-US" sz="1600" baseline="30000" dirty="0" smtClean="0">
                <a:solidFill>
                  <a:srgbClr val="0000FF"/>
                </a:solidFill>
              </a:rPr>
              <a:t>st</a:t>
            </a:r>
            <a:r>
              <a:rPr lang="en-US" sz="1600" dirty="0" smtClean="0">
                <a:solidFill>
                  <a:srgbClr val="0000FF"/>
                </a:solidFill>
              </a:rPr>
              <a:t> 20 </a:t>
            </a:r>
            <a:r>
              <a:rPr lang="en-US" sz="1600" dirty="0">
                <a:solidFill>
                  <a:srgbClr val="0000FF"/>
                </a:solidFill>
              </a:rPr>
              <a:t>document</a:t>
            </a:r>
            <a:r>
              <a:rPr lang="en-US" sz="1600" dirty="0" smtClean="0">
                <a:solidFill>
                  <a:srgbClr val="0000FF"/>
                </a:solidFill>
              </a:rPr>
              <a:t>) </a:t>
            </a:r>
            <a:endParaRPr lang="en-US" sz="1600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38480" y="2824318"/>
            <a:ext cx="7737475" cy="1092362"/>
            <a:chOff x="538480" y="2824318"/>
            <a:chExt cx="7737475" cy="1092362"/>
          </a:xfrm>
        </p:grpSpPr>
        <p:pic>
          <p:nvPicPr>
            <p:cNvPr id="9" name="Picture 8" descr="Screen Shot 2015-03-13 at 3.37.22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480" y="2824318"/>
              <a:ext cx="4846320" cy="10923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Right Arrow 11"/>
            <p:cNvSpPr/>
            <p:nvPr/>
          </p:nvSpPr>
          <p:spPr>
            <a:xfrm>
              <a:off x="4907280" y="3304761"/>
              <a:ext cx="802640" cy="29927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37555" y="3071290"/>
              <a:ext cx="24384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Explicitly iterate over each document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0099" y="4208615"/>
            <a:ext cx="6065296" cy="1882666"/>
            <a:chOff x="270099" y="4208615"/>
            <a:chExt cx="6065296" cy="1882666"/>
          </a:xfrm>
        </p:grpSpPr>
        <p:pic>
          <p:nvPicPr>
            <p:cNvPr id="14" name="Picture 13" descr="Screen Shot 2015-03-13 at 3.38.42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095" y="4577947"/>
              <a:ext cx="5163820" cy="7551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 descr="Screen Shot 2015-03-13 at 3.39.27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095" y="5403850"/>
              <a:ext cx="5702300" cy="6874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270099" y="4208615"/>
              <a:ext cx="2524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Shortcuts for iterations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561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2" y="2834958"/>
            <a:ext cx="7345362" cy="1339850"/>
          </a:xfrm>
        </p:spPr>
        <p:txBody>
          <a:bodyPr/>
          <a:lstStyle/>
          <a:p>
            <a:r>
              <a:rPr lang="en-US" dirty="0" smtClean="0"/>
              <a:t>Querying Complex Types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83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Querying Complex Types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 descr="Screen Shot 2015-03-13 at 10.27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2" y="1788160"/>
            <a:ext cx="3924636" cy="44564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15234" y="1788160"/>
            <a:ext cx="3759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Documents can be complex, E.g.,</a:t>
            </a:r>
          </a:p>
          <a:p>
            <a:r>
              <a:rPr lang="en-US" dirty="0" smtClean="0"/>
              <a:t>(Arrays, embedded documents, any nesting of these, many levels) 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6024880" y="2824480"/>
            <a:ext cx="1046480" cy="8026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15234" y="3769360"/>
            <a:ext cx="375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Queries get complex too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Manipulation</a:t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smtClean="0"/>
              <a:t>Exact Match)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 descr="Screen Shot 2015-03-13 at 4.25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976120"/>
            <a:ext cx="5814060" cy="793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creen Shot 2015-03-13 at 4.25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" y="3232150"/>
            <a:ext cx="6596380" cy="1136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5521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 </a:t>
            </a:r>
            <a:r>
              <a:rPr lang="en-US" dirty="0" smtClean="0"/>
              <a:t>Manipulation</a:t>
            </a:r>
            <a:br>
              <a:rPr lang="en-US" dirty="0" smtClean="0"/>
            </a:br>
            <a:r>
              <a:rPr lang="en-US" dirty="0" smtClean="0"/>
              <a:t>(Search By Element)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 descr="Screen Shot 2015-03-13 at 4.25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976120"/>
            <a:ext cx="5814060" cy="79388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533107" y="3144520"/>
            <a:ext cx="7960653" cy="2362200"/>
            <a:chOff x="533107" y="3144520"/>
            <a:chExt cx="7960653" cy="2362200"/>
          </a:xfrm>
        </p:grpSpPr>
        <p:pic>
          <p:nvPicPr>
            <p:cNvPr id="6" name="Picture 5" descr="Screen Shot 2015-03-13 at 4.27.15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60" y="3144520"/>
              <a:ext cx="7785100" cy="1676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533107" y="5137388"/>
              <a:ext cx="771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Notice: </a:t>
              </a:r>
              <a:r>
                <a:rPr lang="en-US" dirty="0" smtClean="0"/>
                <a:t>if a document has “ratings” as an Integer field = 5, it will be returned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615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 </a:t>
            </a:r>
            <a:r>
              <a:rPr lang="en-US" dirty="0" smtClean="0"/>
              <a:t>Manipulation</a:t>
            </a:r>
            <a:br>
              <a:rPr lang="en-US" dirty="0" smtClean="0"/>
            </a:br>
            <a:r>
              <a:rPr lang="en-US" dirty="0" smtClean="0"/>
              <a:t>(Search By Position)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 descr="Screen Shot 2015-03-13 at 4.25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976120"/>
            <a:ext cx="5814060" cy="7938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01027" y="5066268"/>
            <a:ext cx="812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Notice: </a:t>
            </a:r>
            <a:r>
              <a:rPr lang="en-US" dirty="0" smtClean="0"/>
              <a:t>if a document has “ratings” as an Integer field = 5, it </a:t>
            </a:r>
            <a:r>
              <a:rPr lang="en-US" i="1" dirty="0" smtClean="0">
                <a:solidFill>
                  <a:srgbClr val="FF0000"/>
                </a:solidFill>
              </a:rPr>
              <a:t>will not be </a:t>
            </a:r>
            <a:r>
              <a:rPr lang="en-US" dirty="0" smtClean="0"/>
              <a:t>returned</a:t>
            </a:r>
            <a:endParaRPr lang="en-US" dirty="0"/>
          </a:p>
        </p:txBody>
      </p:sp>
      <p:pic>
        <p:nvPicPr>
          <p:cNvPr id="3" name="Picture 2" descr="Screen Shot 2015-03-13 at 4.29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3206750"/>
            <a:ext cx="769620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2208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 Manipulation</a:t>
            </a:r>
            <a:br>
              <a:rPr lang="en-US" dirty="0"/>
            </a:br>
            <a:r>
              <a:rPr lang="en-US" dirty="0" smtClean="0"/>
              <a:t>($</a:t>
            </a:r>
            <a:r>
              <a:rPr lang="en-US" dirty="0" err="1" smtClean="0"/>
              <a:t>elemMatch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 descr="Screen Shot 2015-03-13 at 2.16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1" y="1727200"/>
            <a:ext cx="8422640" cy="456534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108014" y="2134327"/>
            <a:ext cx="6559719" cy="6808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108014" y="2967617"/>
            <a:ext cx="6559719" cy="6808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08014" y="3931847"/>
            <a:ext cx="6559719" cy="13188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56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 descr="Screen Shot 2015-03-13 at 4.25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180" y="1803400"/>
            <a:ext cx="5814060" cy="793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creen Shot 2015-03-13 at 4.34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792182"/>
            <a:ext cx="7025640" cy="46917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854393" y="3169920"/>
            <a:ext cx="6761480" cy="1143620"/>
            <a:chOff x="854393" y="3169920"/>
            <a:chExt cx="6761480" cy="1143620"/>
          </a:xfrm>
        </p:grpSpPr>
        <p:pic>
          <p:nvPicPr>
            <p:cNvPr id="7" name="Picture 6" descr="Screen Shot 2015-03-13 at 4.35.03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393" y="3681730"/>
              <a:ext cx="6761480" cy="6318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Down Arrow 7"/>
            <p:cNvSpPr/>
            <p:nvPr/>
          </p:nvSpPr>
          <p:spPr>
            <a:xfrm>
              <a:off x="3952240" y="3169920"/>
              <a:ext cx="609600" cy="47752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00113" y="5058410"/>
            <a:ext cx="7066280" cy="1293757"/>
            <a:chOff x="900113" y="5058410"/>
            <a:chExt cx="7066280" cy="1293757"/>
          </a:xfrm>
        </p:grpSpPr>
        <p:pic>
          <p:nvPicPr>
            <p:cNvPr id="10" name="Picture 9" descr="Screen Shot 2015-03-13 at 4.35.51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113" y="5535930"/>
              <a:ext cx="7066280" cy="8162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Down Arrow 10"/>
            <p:cNvSpPr/>
            <p:nvPr/>
          </p:nvSpPr>
          <p:spPr>
            <a:xfrm>
              <a:off x="3886200" y="5058410"/>
              <a:ext cx="609600" cy="47752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Screen Shot 2015-03-13 at 4.36.42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4573270"/>
            <a:ext cx="54737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2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Embedded Object Matching</a:t>
            </a:r>
            <a:br>
              <a:rPr lang="en-US" dirty="0" smtClean="0"/>
            </a:br>
            <a:r>
              <a:rPr lang="en-US" dirty="0" smtClean="0"/>
              <a:t>(Exact doc Matching)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 descr="Screen Shot 2015-03-13 at 2.18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5" y="1843015"/>
            <a:ext cx="6390640" cy="4016169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6522065" y="4440903"/>
            <a:ext cx="508000" cy="13109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30065" y="4776839"/>
            <a:ext cx="166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Exact-match (entire object)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5461710" y="5001920"/>
            <a:ext cx="111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8000"/>
                </a:solidFill>
              </a:rPr>
              <a:t>// match</a:t>
            </a:r>
            <a:endParaRPr lang="en-US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48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Embedded Object Matching</a:t>
            </a:r>
            <a:br>
              <a:rPr lang="en-US" dirty="0" smtClean="0"/>
            </a:br>
            <a:r>
              <a:rPr lang="en-US" dirty="0" smtClean="0"/>
              <a:t>(Field Matching)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5425" y="1843016"/>
            <a:ext cx="5423801" cy="2955434"/>
            <a:chOff x="385425" y="1843016"/>
            <a:chExt cx="5423801" cy="2955434"/>
          </a:xfrm>
        </p:grpSpPr>
        <p:pic>
          <p:nvPicPr>
            <p:cNvPr id="5" name="Picture 4" descr="Screen Shot 2015-03-13 at 2.18.43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25" y="1843016"/>
              <a:ext cx="4702769" cy="2955434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24387" y="3744452"/>
              <a:ext cx="5284839" cy="103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Find the user documents where the address’s state = ‘CA’</a:t>
              </a:r>
              <a:endParaRPr lang="en-US" sz="16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89935" y="5047226"/>
            <a:ext cx="6931597" cy="516193"/>
            <a:chOff x="589935" y="5047226"/>
            <a:chExt cx="6931597" cy="516193"/>
          </a:xfrm>
        </p:grpSpPr>
        <p:sp>
          <p:nvSpPr>
            <p:cNvPr id="9" name="TextBox 8"/>
            <p:cNvSpPr txBox="1"/>
            <p:nvPr/>
          </p:nvSpPr>
          <p:spPr>
            <a:xfrm>
              <a:off x="589935" y="5112775"/>
              <a:ext cx="4283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db.persons.find</a:t>
              </a:r>
              <a:r>
                <a:rPr lang="en-US" dirty="0" smtClean="0"/>
                <a:t>( {“</a:t>
              </a:r>
              <a:r>
                <a:rPr lang="en-US" dirty="0" err="1" smtClean="0"/>
                <a:t>address.state</a:t>
              </a:r>
              <a:r>
                <a:rPr lang="en-US" dirty="0" smtClean="0"/>
                <a:t>” : “CA”})</a:t>
              </a:r>
              <a:endParaRPr lang="en-US" dirty="0"/>
            </a:p>
          </p:txBody>
        </p:sp>
        <p:sp>
          <p:nvSpPr>
            <p:cNvPr id="10" name="Left Arrow 9"/>
            <p:cNvSpPr/>
            <p:nvPr/>
          </p:nvSpPr>
          <p:spPr>
            <a:xfrm>
              <a:off x="4873792" y="5047226"/>
              <a:ext cx="479323" cy="516193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97871" y="5097010"/>
              <a:ext cx="2023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800000"/>
                  </a:solidFill>
                </a:rPr>
                <a:t>Using dot notation</a:t>
              </a:r>
              <a:endParaRPr lang="en-US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74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822" y="2836404"/>
            <a:ext cx="5918524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Language in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2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5425" y="1843016"/>
            <a:ext cx="7865111" cy="2955434"/>
            <a:chOff x="385425" y="1843016"/>
            <a:chExt cx="7865111" cy="2955434"/>
          </a:xfrm>
        </p:grpSpPr>
        <p:pic>
          <p:nvPicPr>
            <p:cNvPr id="5" name="Picture 4" descr="Screen Shot 2015-03-13 at 2.18.43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25" y="1843016"/>
              <a:ext cx="4702769" cy="2955434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29448" y="3763871"/>
              <a:ext cx="7721088" cy="6357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Find the user documents where the address’s state = ‘CA’ and City = “San Francisco”</a:t>
              </a:r>
              <a:endParaRPr lang="en-US" sz="16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24732" y="4505501"/>
            <a:ext cx="7721088" cy="6357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Find the user documents where the address’s state = ‘CA’ Or likes ‘Math’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473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52" y="244158"/>
            <a:ext cx="8418961" cy="88192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Matching Arrays of Embedded Documents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 descr="Screen Shot 2015-03-16 at 3.4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55" y="982053"/>
            <a:ext cx="6991795" cy="43867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9096" y="5368837"/>
            <a:ext cx="7415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Select all documents where </a:t>
            </a:r>
            <a:r>
              <a:rPr lang="en-US" dirty="0"/>
              <a:t>the memos </a:t>
            </a:r>
            <a:r>
              <a:rPr lang="en-US" dirty="0" smtClean="0"/>
              <a:t>array contains in the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/>
              <a:t>element </a:t>
            </a:r>
            <a:r>
              <a:rPr lang="en-US" dirty="0" smtClean="0"/>
              <a:t>a </a:t>
            </a:r>
            <a:r>
              <a:rPr lang="en-US" dirty="0"/>
              <a:t>document </a:t>
            </a:r>
            <a:r>
              <a:rPr lang="en-US" dirty="0" smtClean="0"/>
              <a:t>written by 'shipping’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71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Matching Arrays of Embedded Documents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 descr="Screen Shot 2015-03-16 at 3.4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42" y="1452087"/>
            <a:ext cx="5784643" cy="37608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4643" y="5359061"/>
            <a:ext cx="6677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db.inventory.find</a:t>
            </a:r>
            <a:r>
              <a:rPr lang="en-US" dirty="0"/>
              <a:t>( { 'memos.0.by': 'shipping' } 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547806" y="5728394"/>
            <a:ext cx="712839" cy="261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5882281"/>
            <a:ext cx="2892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800000"/>
                </a:solidFill>
              </a:rPr>
              <a:t>Means the 1</a:t>
            </a:r>
            <a:r>
              <a:rPr lang="en-US" sz="1400" baseline="30000" dirty="0" smtClean="0">
                <a:solidFill>
                  <a:srgbClr val="800000"/>
                </a:solidFill>
              </a:rPr>
              <a:t>st</a:t>
            </a:r>
            <a:r>
              <a:rPr lang="en-US" sz="1400" dirty="0" smtClean="0">
                <a:solidFill>
                  <a:srgbClr val="800000"/>
                </a:solidFill>
              </a:rPr>
              <a:t> element in the array</a:t>
            </a: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7032" y="5390943"/>
            <a:ext cx="2309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</a:rPr>
              <a:t>// Returns 1</a:t>
            </a:r>
            <a:r>
              <a:rPr lang="en-US" sz="1600" baseline="30000" dirty="0" smtClean="0">
                <a:solidFill>
                  <a:srgbClr val="FF6600"/>
                </a:solidFill>
              </a:rPr>
              <a:t>st</a:t>
            </a:r>
            <a:r>
              <a:rPr lang="en-US" sz="1600" dirty="0" smtClean="0">
                <a:solidFill>
                  <a:srgbClr val="FF6600"/>
                </a:solidFill>
              </a:rPr>
              <a:t> document</a:t>
            </a:r>
            <a:endParaRPr lang="en-US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86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6" y="165594"/>
            <a:ext cx="8589172" cy="9473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Matching Arrays of Embedded Documents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 descr="Screen Shot 2015-03-16 at 3.4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6" y="942770"/>
            <a:ext cx="7701306" cy="45567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9096" y="5368837"/>
            <a:ext cx="7415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Select all documents where </a:t>
            </a:r>
            <a:r>
              <a:rPr lang="en-US" dirty="0"/>
              <a:t>the memos </a:t>
            </a:r>
            <a:r>
              <a:rPr lang="en-US" dirty="0" smtClean="0"/>
              <a:t>array contains a </a:t>
            </a:r>
            <a:r>
              <a:rPr lang="en-US" dirty="0"/>
              <a:t>document </a:t>
            </a:r>
            <a:r>
              <a:rPr lang="en-US" dirty="0" smtClean="0"/>
              <a:t>written by 'shipping’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9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Matching Arrays of Embedded Documents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 descr="Screen Shot 2015-03-16 at 3.4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42" y="1452087"/>
            <a:ext cx="5784643" cy="37608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4643" y="5359061"/>
            <a:ext cx="6677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db.inventory.find</a:t>
            </a:r>
            <a:r>
              <a:rPr lang="en-US" dirty="0"/>
              <a:t>( { '</a:t>
            </a:r>
            <a:r>
              <a:rPr lang="en-US" dirty="0" err="1" smtClean="0"/>
              <a:t>memos.by</a:t>
            </a:r>
            <a:r>
              <a:rPr lang="en-US" dirty="0"/>
              <a:t>': 'shipping' } 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547806" y="5728394"/>
            <a:ext cx="712839" cy="261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1000" y="5882281"/>
            <a:ext cx="2892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800000"/>
                </a:solidFill>
              </a:rPr>
              <a:t>Means any element in the array</a:t>
            </a: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0387" y="5425714"/>
            <a:ext cx="2580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</a:rPr>
              <a:t>// Returns both documents</a:t>
            </a:r>
            <a:endParaRPr lang="en-US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376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Matching Arrays of Embedded Documents: Multiple Conditions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 descr="Screen Shot 2015-03-16 at 3.4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42" y="1452087"/>
            <a:ext cx="5784643" cy="37608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4643" y="5359061"/>
            <a:ext cx="6677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all documents where the memos array contains a document written by 'shipping’ </a:t>
            </a:r>
            <a:r>
              <a:rPr lang="en-US" dirty="0" smtClean="0"/>
              <a:t>department and the content “on time”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5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Matching Arrays of Embedded Documents: Multiple Conditions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 descr="Screen Shot 2015-03-16 at 3.4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00" y="1584008"/>
            <a:ext cx="5394694" cy="3952576"/>
          </a:xfrm>
          <a:prstGeom prst="rect">
            <a:avLst/>
          </a:prstGeom>
        </p:spPr>
      </p:pic>
      <p:pic>
        <p:nvPicPr>
          <p:cNvPr id="3" name="Picture 2" descr="Screen Shot 2015-03-16 at 3.55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94" y="3333340"/>
            <a:ext cx="2564171" cy="25555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319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" y="1838633"/>
            <a:ext cx="7345363" cy="390012"/>
          </a:xfrm>
        </p:spPr>
        <p:txBody>
          <a:bodyPr>
            <a:normAutofit/>
          </a:bodyPr>
          <a:lstStyle/>
          <a:p>
            <a:r>
              <a:rPr lang="en-US" sz="1800" dirty="0"/>
              <a:t>http://</a:t>
            </a:r>
            <a:r>
              <a:rPr lang="en-US" sz="1800" dirty="0" err="1"/>
              <a:t>docs.mongodb.org</a:t>
            </a:r>
            <a:r>
              <a:rPr lang="en-US" sz="1800" dirty="0"/>
              <a:t>/manual/reference/operator/query/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39806" y="2466880"/>
            <a:ext cx="269817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Comparison Operators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Logical Operators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Element Operators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Evaluation Operators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Array Operators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…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2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42" y="244158"/>
            <a:ext cx="8474894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Operators: Comparison 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 descr="Screen Shot 2015-03-16 at 4.22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8" y="1794386"/>
            <a:ext cx="4341369" cy="41049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53000" y="3089590"/>
            <a:ext cx="35429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sz="1600" dirty="0" err="1"/>
              <a:t>db.inventory.find</a:t>
            </a:r>
            <a:r>
              <a:rPr lang="pl-PL" sz="1600" dirty="0"/>
              <a:t>( { </a:t>
            </a:r>
            <a:r>
              <a:rPr lang="pl-PL" sz="1600" dirty="0" err="1"/>
              <a:t>qty</a:t>
            </a:r>
            <a:r>
              <a:rPr lang="pl-PL" sz="1600" dirty="0"/>
              <a:t>: { $</a:t>
            </a:r>
            <a:r>
              <a:rPr lang="pl-PL" sz="1600" dirty="0" err="1"/>
              <a:t>gte</a:t>
            </a:r>
            <a:r>
              <a:rPr lang="pl-PL" sz="1600" dirty="0"/>
              <a:t>: 20 } } 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953000" y="3728544"/>
            <a:ext cx="3277419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l-PL" sz="1600" dirty="0" err="1"/>
              <a:t>db.inventory.update</a:t>
            </a:r>
            <a:r>
              <a:rPr lang="pl-PL" sz="1600" dirty="0"/>
              <a:t>( </a:t>
            </a:r>
            <a:endParaRPr lang="pl-PL" sz="1600" dirty="0" smtClean="0"/>
          </a:p>
          <a:p>
            <a:r>
              <a:rPr lang="pl-PL" sz="1600" dirty="0"/>
              <a:t>	</a:t>
            </a:r>
            <a:r>
              <a:rPr lang="pl-PL" sz="1600" dirty="0" smtClean="0"/>
              <a:t>{ </a:t>
            </a:r>
            <a:r>
              <a:rPr lang="pl-PL" sz="1600" dirty="0"/>
              <a:t>"</a:t>
            </a:r>
            <a:r>
              <a:rPr lang="pl-PL" sz="1600" dirty="0" err="1"/>
              <a:t>carrier.fee</a:t>
            </a:r>
            <a:r>
              <a:rPr lang="pl-PL" sz="1600" dirty="0"/>
              <a:t>": { $</a:t>
            </a:r>
            <a:r>
              <a:rPr lang="pl-PL" sz="1600" dirty="0" err="1"/>
              <a:t>gte</a:t>
            </a:r>
            <a:r>
              <a:rPr lang="pl-PL" sz="1600" dirty="0"/>
              <a:t>: 2 } }, </a:t>
            </a:r>
            <a:endParaRPr lang="pl-PL" sz="1600" dirty="0" smtClean="0"/>
          </a:p>
          <a:p>
            <a:r>
              <a:rPr lang="pl-PL" sz="1600" dirty="0"/>
              <a:t>	</a:t>
            </a:r>
            <a:r>
              <a:rPr lang="pl-PL" sz="1600" dirty="0" smtClean="0"/>
              <a:t>{ </a:t>
            </a:r>
            <a:r>
              <a:rPr lang="pl-PL" sz="1600" dirty="0"/>
              <a:t>$set: { </a:t>
            </a:r>
            <a:r>
              <a:rPr lang="pl-PL" sz="1600" dirty="0" err="1"/>
              <a:t>price</a:t>
            </a:r>
            <a:r>
              <a:rPr lang="pl-PL" sz="1600" dirty="0"/>
              <a:t>: 9.99 } } </a:t>
            </a:r>
            <a:endParaRPr lang="pl-PL" sz="1600" dirty="0" smtClean="0"/>
          </a:p>
          <a:p>
            <a:r>
              <a:rPr lang="pl-PL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277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1" y="244158"/>
            <a:ext cx="8529484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Operators: Evaluation 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 descr="Screen Shot 2015-03-16 at 4.26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86" y="1866286"/>
            <a:ext cx="6172405" cy="252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5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Find() 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3" y="2270760"/>
            <a:ext cx="7183120" cy="359156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16200000">
            <a:off x="3633470" y="748030"/>
            <a:ext cx="485140" cy="2895600"/>
          </a:xfrm>
          <a:prstGeom prst="rightBrac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152640" y="2075179"/>
            <a:ext cx="284480" cy="485141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76720" y="1729739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</a:rPr>
              <a:t>Means ascending</a:t>
            </a:r>
            <a:endParaRPr lang="en-US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824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$Where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32" y="1863214"/>
            <a:ext cx="8168968" cy="22745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Passes a </a:t>
            </a:r>
            <a:r>
              <a:rPr lang="en-US" sz="1800" b="1" i="1" dirty="0" smtClean="0">
                <a:solidFill>
                  <a:srgbClr val="0000FF"/>
                </a:solidFill>
              </a:rPr>
              <a:t>JavaScript expression or function </a:t>
            </a:r>
            <a:r>
              <a:rPr lang="en-US" sz="1800" dirty="0" smtClean="0"/>
              <a:t>to the query system</a:t>
            </a:r>
          </a:p>
          <a:p>
            <a:r>
              <a:rPr lang="en-US" sz="1800" dirty="0" smtClean="0"/>
              <a:t>Very flexible in expressing complex conditions</a:t>
            </a:r>
          </a:p>
          <a:p>
            <a:r>
              <a:rPr lang="en-US" sz="1800" dirty="0" smtClean="0"/>
              <a:t>But it is relatively slow as it evaluates for each document (no indexes)</a:t>
            </a:r>
          </a:p>
          <a:p>
            <a:r>
              <a:rPr lang="en-US" sz="1800" dirty="0" smtClean="0"/>
              <a:t>Similar to using </a:t>
            </a:r>
            <a:r>
              <a:rPr lang="en-US" sz="1800" b="1" i="1" dirty="0" smtClean="0">
                <a:solidFill>
                  <a:srgbClr val="800000"/>
                </a:solidFill>
              </a:rPr>
              <a:t>UDF</a:t>
            </a:r>
            <a:r>
              <a:rPr lang="en-US" sz="1800" dirty="0" smtClean="0">
                <a:solidFill>
                  <a:srgbClr val="800000"/>
                </a:solidFill>
              </a:rPr>
              <a:t> </a:t>
            </a:r>
            <a:r>
              <a:rPr lang="en-US" sz="1800" dirty="0" smtClean="0"/>
              <a:t>in the </a:t>
            </a:r>
            <a:r>
              <a:rPr lang="en-US" sz="1800" b="1" i="1" dirty="0" smtClean="0">
                <a:solidFill>
                  <a:srgbClr val="800000"/>
                </a:solidFill>
              </a:rPr>
              <a:t>Where</a:t>
            </a:r>
            <a:r>
              <a:rPr lang="en-US" sz="1800" dirty="0" smtClean="0">
                <a:solidFill>
                  <a:srgbClr val="800000"/>
                </a:solidFill>
              </a:rPr>
              <a:t> </a:t>
            </a:r>
            <a:r>
              <a:rPr lang="en-US" sz="1800" dirty="0" smtClean="0"/>
              <a:t>clause in relational databases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70000" y="4260646"/>
            <a:ext cx="6407361" cy="1272472"/>
            <a:chOff x="1270000" y="4137742"/>
            <a:chExt cx="6407361" cy="1272472"/>
          </a:xfrm>
        </p:grpSpPr>
        <p:pic>
          <p:nvPicPr>
            <p:cNvPr id="5" name="Picture 4" descr="Screen Shot 2015-03-16 at 4.49.53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000" y="4137742"/>
              <a:ext cx="6284452" cy="127247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399746" y="4785030"/>
              <a:ext cx="2776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);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33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$Where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0113" y="2482645"/>
            <a:ext cx="7268856" cy="1169551"/>
          </a:xfrm>
          <a:prstGeom prst="rect">
            <a:avLst/>
          </a:prstGeom>
          <a:solidFill>
            <a:srgbClr val="FFFFE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db.myCollection.find</a:t>
            </a:r>
            <a:r>
              <a:rPr lang="en-US" sz="1400" dirty="0"/>
              <a:t>( { active: </a:t>
            </a:r>
            <a:r>
              <a:rPr lang="en-US" sz="1400" b="1" dirty="0"/>
              <a:t>true</a:t>
            </a:r>
            <a:r>
              <a:rPr lang="en-US" sz="1400" dirty="0"/>
              <a:t>, $where: "</a:t>
            </a:r>
            <a:r>
              <a:rPr lang="en-US" sz="1400" dirty="0" err="1"/>
              <a:t>this.credits</a:t>
            </a:r>
            <a:r>
              <a:rPr lang="en-US" sz="1400" dirty="0"/>
              <a:t> - </a:t>
            </a:r>
            <a:r>
              <a:rPr lang="en-US" sz="1400" dirty="0" err="1"/>
              <a:t>this.debits</a:t>
            </a:r>
            <a:r>
              <a:rPr lang="en-US" sz="1400" dirty="0"/>
              <a:t> &lt; 0" } );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err="1" smtClean="0"/>
              <a:t>db.myCollection.find</a:t>
            </a:r>
            <a:r>
              <a:rPr lang="en-US" sz="1400" dirty="0"/>
              <a:t>( { active: </a:t>
            </a:r>
            <a:r>
              <a:rPr lang="en-US" sz="1400" b="1" dirty="0"/>
              <a:t>true</a:t>
            </a:r>
            <a:r>
              <a:rPr lang="en-US" sz="1400" dirty="0"/>
              <a:t>,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                    $where: </a:t>
            </a:r>
            <a:r>
              <a:rPr lang="en-US" sz="1400" b="1" dirty="0" smtClean="0"/>
              <a:t>function</a:t>
            </a:r>
            <a:r>
              <a:rPr lang="en-US" sz="1400" dirty="0" smtClean="0"/>
              <a:t>(</a:t>
            </a:r>
            <a:r>
              <a:rPr lang="en-US" sz="1400" dirty="0"/>
              <a:t>) {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en-US" sz="1400" dirty="0" err="1"/>
              <a:t>obj.credits</a:t>
            </a:r>
            <a:r>
              <a:rPr lang="en-US" sz="1400" dirty="0"/>
              <a:t> - </a:t>
            </a:r>
            <a:r>
              <a:rPr lang="en-US" sz="1400" dirty="0" err="1"/>
              <a:t>obj.debits</a:t>
            </a:r>
            <a:r>
              <a:rPr lang="en-US" sz="1400" dirty="0"/>
              <a:t> &lt; 0; } } );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7032" y="1863214"/>
            <a:ext cx="8168968" cy="48833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Can combine </a:t>
            </a:r>
            <a:r>
              <a:rPr lang="en-US" sz="1800" dirty="0" err="1" smtClean="0"/>
              <a:t>MongoDB</a:t>
            </a:r>
            <a:r>
              <a:rPr lang="en-US" sz="1800" dirty="0" smtClean="0"/>
              <a:t> operators  with  $Where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98129" y="4055184"/>
            <a:ext cx="427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this </a:t>
            </a:r>
            <a:r>
              <a:rPr lang="en-US" b="1" i="1" dirty="0" smtClean="0">
                <a:solidFill>
                  <a:srgbClr val="800000"/>
                </a:solidFill>
              </a:rPr>
              <a:t>And</a:t>
            </a:r>
            <a:r>
              <a:rPr lang="en-US" dirty="0" smtClean="0"/>
              <a:t> semantics or  </a:t>
            </a:r>
            <a:r>
              <a:rPr lang="en-US" b="1" i="1" dirty="0" smtClean="0">
                <a:solidFill>
                  <a:srgbClr val="800000"/>
                </a:solidFill>
              </a:rPr>
              <a:t>Or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semantics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85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903349"/>
            <a:ext cx="7345362" cy="1339850"/>
          </a:xfrm>
        </p:spPr>
        <p:txBody>
          <a:bodyPr/>
          <a:lstStyle/>
          <a:p>
            <a:r>
              <a:rPr lang="en-US" dirty="0" smtClean="0"/>
              <a:t>Collection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60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60" y="1878904"/>
            <a:ext cx="7976048" cy="4186617"/>
          </a:xfrm>
        </p:spPr>
        <p:txBody>
          <a:bodyPr/>
          <a:lstStyle/>
          <a:p>
            <a:r>
              <a:rPr lang="en-US" dirty="0" smtClean="0"/>
              <a:t>Modeling multiple collections that reference each other</a:t>
            </a:r>
          </a:p>
          <a:p>
            <a:endParaRPr lang="en-US" dirty="0"/>
          </a:p>
          <a:p>
            <a:r>
              <a:rPr lang="en-US" dirty="0" smtClean="0"/>
              <a:t>In Relational DBs </a:t>
            </a:r>
            <a:r>
              <a:rPr lang="en-US" dirty="0" smtClean="0">
                <a:sym typeface="Wingdings"/>
              </a:rPr>
              <a:t> FK-PK Relationships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In </a:t>
            </a:r>
            <a:r>
              <a:rPr lang="en-US" dirty="0" err="1" smtClean="0">
                <a:sym typeface="Wingdings"/>
              </a:rPr>
              <a:t>MongoDB</a:t>
            </a:r>
            <a:r>
              <a:rPr lang="en-US" dirty="0" smtClean="0">
                <a:sym typeface="Wingdings"/>
              </a:rPr>
              <a:t>, two options</a:t>
            </a:r>
          </a:p>
          <a:p>
            <a:pPr lvl="1"/>
            <a:r>
              <a:rPr lang="en-US" dirty="0" smtClean="0">
                <a:sym typeface="Wingdings"/>
              </a:rPr>
              <a:t>Referencing </a:t>
            </a:r>
          </a:p>
          <a:p>
            <a:pPr lvl="1"/>
            <a:r>
              <a:rPr lang="en-US" dirty="0" smtClean="0">
                <a:sym typeface="Wingdings"/>
              </a:rPr>
              <a:t>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7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FK-PK in Relational DBs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862162"/>
            <a:ext cx="7289800" cy="41529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56179" y="4789188"/>
            <a:ext cx="3556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lang="en-US" b="1" dirty="0" smtClean="0">
                <a:solidFill>
                  <a:srgbClr val="800000"/>
                </a:solidFill>
              </a:rPr>
              <a:t>Each tuple in “Enrolled” reference a specific student and a specific course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77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Define FK-PK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95" y="1848402"/>
            <a:ext cx="8219977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57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FK-PK in Relational DBs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18319" y="1863971"/>
            <a:ext cx="7345362" cy="1522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800" b="1" dirty="0" smtClean="0">
                <a:solidFill>
                  <a:srgbClr val="800000"/>
                </a:solidFill>
              </a:rPr>
              <a:t>It comes with an enforcement mechanism</a:t>
            </a:r>
          </a:p>
          <a:p>
            <a:pPr marL="457200" indent="-457200" algn="l">
              <a:lnSpc>
                <a:spcPct val="120000"/>
              </a:lnSpc>
              <a:buFont typeface="Arial"/>
              <a:buChar char="•"/>
            </a:pPr>
            <a:endParaRPr lang="en-US" sz="2800" dirty="0"/>
          </a:p>
          <a:p>
            <a:pPr marL="457200" indent="-457200" algn="l">
              <a:lnSpc>
                <a:spcPct val="120000"/>
              </a:lnSpc>
              <a:buFont typeface="Arial"/>
              <a:buChar char="•"/>
            </a:pPr>
            <a:r>
              <a:rPr lang="en-US" sz="2800" dirty="0" smtClean="0"/>
              <a:t>Cannot insert a FK for a non-existing PK </a:t>
            </a:r>
          </a:p>
          <a:p>
            <a:pPr marL="457200" indent="-457200" algn="l">
              <a:lnSpc>
                <a:spcPct val="120000"/>
              </a:lnSpc>
              <a:buFont typeface="Arial"/>
              <a:buChar char="•"/>
            </a:pPr>
            <a:r>
              <a:rPr lang="en-US" sz="2800" dirty="0" smtClean="0"/>
              <a:t>You cannot delete a PK that has a FK</a:t>
            </a:r>
            <a:endParaRPr lang="en-US" sz="2800" dirty="0"/>
          </a:p>
        </p:txBody>
      </p:sp>
      <p:pic>
        <p:nvPicPr>
          <p:cNvPr id="8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9" y="3691115"/>
            <a:ext cx="8149237" cy="2487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59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54" y="1944781"/>
            <a:ext cx="7936926" cy="4120740"/>
          </a:xfrm>
        </p:spPr>
        <p:txBody>
          <a:bodyPr/>
          <a:lstStyle/>
          <a:p>
            <a:r>
              <a:rPr lang="en-US" b="1" i="1" dirty="0" smtClean="0">
                <a:solidFill>
                  <a:srgbClr val="800000"/>
                </a:solidFill>
              </a:rPr>
              <a:t>Referencing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between two collections</a:t>
            </a:r>
          </a:p>
          <a:p>
            <a:pPr lvl="1"/>
            <a:r>
              <a:rPr lang="en-US" dirty="0" smtClean="0"/>
              <a:t>Use Id of one and put in the other</a:t>
            </a:r>
          </a:p>
          <a:p>
            <a:pPr lvl="1"/>
            <a:r>
              <a:rPr lang="en-US" dirty="0" smtClean="0"/>
              <a:t>Very similar to FK-PK in Relational DBs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Does not come with enforcement mechanism </a:t>
            </a:r>
          </a:p>
          <a:p>
            <a:pPr lvl="1"/>
            <a:endParaRPr lang="en-US" dirty="0"/>
          </a:p>
          <a:p>
            <a:r>
              <a:rPr lang="en-US" b="1" i="1" dirty="0" smtClean="0">
                <a:solidFill>
                  <a:srgbClr val="800000"/>
                </a:solidFill>
              </a:rPr>
              <a:t>Embedding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/>
              <a:t>between two </a:t>
            </a:r>
            <a:r>
              <a:rPr lang="en-US" dirty="0" smtClean="0"/>
              <a:t>collections</a:t>
            </a:r>
          </a:p>
          <a:p>
            <a:pPr lvl="1"/>
            <a:r>
              <a:rPr lang="en-US" dirty="0" smtClean="0"/>
              <a:t>Put the document from one collection inside the other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9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 descr="Screen Shot 2015-03-26 at 12.39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64" y="1762925"/>
            <a:ext cx="5687372" cy="32908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2041" y="5186635"/>
            <a:ext cx="7225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Have three collections in the DB: “User”, “Contact”, “Access”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Link them by _id (or any other field(s))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4176" y="1999545"/>
            <a:ext cx="2574544" cy="2801495"/>
            <a:chOff x="604176" y="1999545"/>
            <a:chExt cx="2574544" cy="2801495"/>
          </a:xfrm>
        </p:grpSpPr>
        <p:sp>
          <p:nvSpPr>
            <p:cNvPr id="7" name="TextBox 6"/>
            <p:cNvSpPr txBox="1"/>
            <p:nvPr/>
          </p:nvSpPr>
          <p:spPr>
            <a:xfrm rot="20895928">
              <a:off x="793692" y="4339375"/>
              <a:ext cx="23850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800000"/>
                  </a:solidFill>
                </a:rPr>
                <a:t>Normalized Way</a:t>
              </a:r>
              <a:endParaRPr lang="en-US" sz="2400" b="1" i="1" dirty="0">
                <a:solidFill>
                  <a:srgbClr val="8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20895928">
              <a:off x="604176" y="1999545"/>
              <a:ext cx="2374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800000"/>
                  </a:solidFill>
                </a:rPr>
                <a:t>No Enforcements</a:t>
              </a:r>
              <a:endParaRPr lang="en-US" sz="2400" b="1" i="1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545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24" y="5159625"/>
            <a:ext cx="7531152" cy="9058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Have one collection in DB: “User”</a:t>
            </a:r>
          </a:p>
          <a:p>
            <a:r>
              <a:rPr lang="en-US" dirty="0" smtClean="0"/>
              <a:t>The others are embedded inside each user’s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 descr="Screen Shot 2015-03-26 at 12.39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332" y="1702521"/>
            <a:ext cx="5846144" cy="32189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895928">
            <a:off x="397355" y="4061548"/>
            <a:ext cx="2833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800000"/>
                </a:solidFill>
              </a:rPr>
              <a:t>De-Normalized Way</a:t>
            </a:r>
            <a:endParaRPr lang="en-US" sz="2400" b="1" i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292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Find() + Projection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59" y="1905000"/>
            <a:ext cx="6894195" cy="1366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881" y="4811267"/>
            <a:ext cx="5781040" cy="12608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120" y="4309614"/>
            <a:ext cx="240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Equivalent to in SQL:</a:t>
            </a:r>
            <a:endParaRPr lang="en-US" b="1" dirty="0">
              <a:solidFill>
                <a:srgbClr val="8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881120" y="2834640"/>
            <a:ext cx="309880" cy="518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84600" y="3368773"/>
            <a:ext cx="32886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</a:rPr>
              <a:t>Means inclusion </a:t>
            </a:r>
            <a:r>
              <a:rPr lang="en-US" sz="1600" b="1" i="1" dirty="0" smtClean="0">
                <a:solidFill>
                  <a:srgbClr val="FF0000"/>
                </a:solidFill>
              </a:rPr>
              <a:t>+</a:t>
            </a:r>
          </a:p>
          <a:p>
            <a:r>
              <a:rPr lang="en-US" sz="1600" b="1" i="1" dirty="0" smtClean="0">
                <a:solidFill>
                  <a:srgbClr val="FF0000"/>
                </a:solidFill>
              </a:rPr>
              <a:t> _id is always automatically included  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448560" y="2834640"/>
            <a:ext cx="1742440" cy="518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75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8" y="1713850"/>
            <a:ext cx="7345363" cy="4329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“Patron” &amp; “Addresses”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 descr="Screen Shot 2015-03-26 at 1.19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9" y="2208871"/>
            <a:ext cx="2658275" cy="1200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792" y="2119118"/>
            <a:ext cx="3390722" cy="1625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89445" y="4074780"/>
            <a:ext cx="4828296" cy="1270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it is 1-1 relationship</a:t>
            </a:r>
          </a:p>
          <a:p>
            <a:r>
              <a:rPr lang="en-US" dirty="0" smtClean="0"/>
              <a:t>If usually read the address with the name</a:t>
            </a:r>
          </a:p>
          <a:p>
            <a:r>
              <a:rPr lang="en-US" dirty="0" smtClean="0"/>
              <a:t>If address document usually does not expand  </a:t>
            </a:r>
          </a:p>
          <a:p>
            <a:pPr lvl="1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20895928">
            <a:off x="6885356" y="2116769"/>
            <a:ext cx="173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800000"/>
                </a:solidFill>
              </a:rPr>
              <a:t>Referencing</a:t>
            </a:r>
            <a:endParaRPr lang="en-US" sz="2400" b="1" i="1" dirty="0">
              <a:solidFill>
                <a:srgbClr val="80000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5317741" y="3849873"/>
            <a:ext cx="343933" cy="149496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61674" y="4444112"/>
            <a:ext cx="2738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If most of these hold </a:t>
            </a:r>
          </a:p>
          <a:p>
            <a:r>
              <a:rPr lang="en-US" b="1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b="1" dirty="0" smtClean="0">
                <a:solidFill>
                  <a:srgbClr val="0000FF"/>
                </a:solidFill>
                <a:sym typeface="Wingdings"/>
              </a:rPr>
              <a:t> better use Embedding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652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8" y="1713850"/>
            <a:ext cx="7345363" cy="4329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“Patron” &amp; “Addresses”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41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9444" y="4577513"/>
            <a:ext cx="8108891" cy="1270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you read, you get the entire document at once</a:t>
            </a:r>
          </a:p>
          <a:p>
            <a:r>
              <a:rPr lang="en-US" dirty="0" smtClean="0"/>
              <a:t>In Referencing </a:t>
            </a:r>
            <a:r>
              <a:rPr lang="en-US" dirty="0" smtClean="0">
                <a:sym typeface="Wingdings"/>
              </a:rPr>
              <a:t> Need to issue multiple queries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20895928">
            <a:off x="6538853" y="2312559"/>
            <a:ext cx="1677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800000"/>
                </a:solidFill>
              </a:rPr>
              <a:t>Embedding</a:t>
            </a:r>
            <a:endParaRPr lang="en-US" sz="2400" b="1" i="1" dirty="0">
              <a:solidFill>
                <a:srgbClr val="800000"/>
              </a:solidFill>
            </a:endParaRPr>
          </a:p>
        </p:txBody>
      </p:sp>
      <p:pic>
        <p:nvPicPr>
          <p:cNvPr id="14" name="Picture 13" descr="Screen Shot 2015-03-26 at 1.20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84" y="2146831"/>
            <a:ext cx="3975100" cy="203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62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8" y="1713850"/>
            <a:ext cx="7345363" cy="4329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if a “Patron” can have many “Addresses”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 descr="Screen Shot 2015-03-26 at 1.19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9" y="2208871"/>
            <a:ext cx="2658275" cy="1200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792" y="2119118"/>
            <a:ext cx="3390722" cy="1625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89444" y="4709810"/>
            <a:ext cx="7963381" cy="16465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 you read them together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 Go for Embedding</a:t>
            </a:r>
          </a:p>
          <a:p>
            <a:r>
              <a:rPr lang="en-US" dirty="0" smtClean="0">
                <a:sym typeface="Wingdings"/>
              </a:rPr>
              <a:t>Are addresses dynamic (e.g., add new ones frequently) 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 Go for Referencing 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271518"/>
            <a:ext cx="3390722" cy="1625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699" y="2596881"/>
            <a:ext cx="3390722" cy="1625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 rot="20895928">
            <a:off x="7070550" y="3619039"/>
            <a:ext cx="173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800000"/>
                </a:solidFill>
              </a:rPr>
              <a:t>Referencing</a:t>
            </a:r>
            <a:endParaRPr lang="en-US" sz="2400" b="1" i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19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8" y="1713850"/>
            <a:ext cx="7345363" cy="4329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if a “Patron” can have many “Addresses”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43</a:t>
            </a:fld>
            <a:endParaRPr lang="en-US" dirty="0"/>
          </a:p>
        </p:txBody>
      </p:sp>
      <p:pic>
        <p:nvPicPr>
          <p:cNvPr id="6" name="Picture 5" descr="Screen Shot 2015-03-26 at 1.35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8" y="2250211"/>
            <a:ext cx="4737100" cy="3543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 rot="20895928">
            <a:off x="5193340" y="2349930"/>
            <a:ext cx="1677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800000"/>
                </a:solidFill>
              </a:rPr>
              <a:t>Embedding</a:t>
            </a:r>
            <a:endParaRPr lang="en-US" sz="2400" b="1" i="1" dirty="0">
              <a:solidFill>
                <a:srgbClr val="80000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5145774" y="3214842"/>
            <a:ext cx="343933" cy="224906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30842" y="4176208"/>
            <a:ext cx="273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Use array of addresses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28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8" y="1713850"/>
            <a:ext cx="7345363" cy="4329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addresses are added frequently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44</a:t>
            </a:fld>
            <a:endParaRPr lang="en-US" dirty="0"/>
          </a:p>
        </p:txBody>
      </p:sp>
      <p:pic>
        <p:nvPicPr>
          <p:cNvPr id="6" name="Picture 5" descr="Screen Shot 2015-03-26 at 1.35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8" y="2250211"/>
            <a:ext cx="4737100" cy="3543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ight Brace 11"/>
          <p:cNvSpPr/>
          <p:nvPr/>
        </p:nvSpPr>
        <p:spPr>
          <a:xfrm>
            <a:off x="5124964" y="3214842"/>
            <a:ext cx="536707" cy="224906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755721" y="2461362"/>
            <a:ext cx="3090920" cy="2962349"/>
            <a:chOff x="5755721" y="2461362"/>
            <a:chExt cx="3090920" cy="2962349"/>
          </a:xfrm>
        </p:grpSpPr>
        <p:sp>
          <p:nvSpPr>
            <p:cNvPr id="13" name="TextBox 12"/>
            <p:cNvSpPr txBox="1"/>
            <p:nvPr/>
          </p:nvSpPr>
          <p:spPr>
            <a:xfrm>
              <a:off x="5755721" y="2461362"/>
              <a:ext cx="2738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This array will expand frequently 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5" name="Down Arrow 4"/>
            <p:cNvSpPr/>
            <p:nvPr/>
          </p:nvSpPr>
          <p:spPr>
            <a:xfrm>
              <a:off x="6627333" y="3107693"/>
              <a:ext cx="568813" cy="41143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7026" y="3537919"/>
              <a:ext cx="2996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Size of “Patron” document increases frequently 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6650758" y="4347154"/>
              <a:ext cx="568813" cy="41143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50451" y="4777380"/>
              <a:ext cx="2996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May trigger re-locating the document each time </a:t>
              </a:r>
              <a:r>
                <a:rPr lang="en-US" b="1" i="1" dirty="0" smtClean="0">
                  <a:solidFill>
                    <a:srgbClr val="800000"/>
                  </a:solidFill>
                </a:rPr>
                <a:t>(Bad)</a:t>
              </a:r>
              <a:endParaRPr lang="en-US" b="1" i="1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53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 Size and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83" y="1855775"/>
            <a:ext cx="4918476" cy="24703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Each document needs to be contiguous on disk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If doc size increases </a:t>
            </a:r>
            <a:r>
              <a:rPr lang="en-US" dirty="0" smtClean="0">
                <a:sym typeface="Wingdings"/>
              </a:rPr>
              <a:t> Document location must change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ym typeface="Wingdings"/>
              </a:rPr>
              <a:t>If doc location changes  Indexes must be updates   leads to more expensive updates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 descr="Screen Shot 2015-03-26 at 1.35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43" y="1746334"/>
            <a:ext cx="3415204" cy="2791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59583" y="4670121"/>
            <a:ext cx="8373364" cy="15142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b="1" u="sng" dirty="0" smtClean="0"/>
              <a:t>In a newer version</a:t>
            </a:r>
            <a:r>
              <a:rPr lang="en-US" dirty="0" smtClean="0"/>
              <a:t>, each document is allocated a </a:t>
            </a:r>
            <a:r>
              <a:rPr lang="en-US" b="1" i="1" dirty="0" smtClean="0">
                <a:solidFill>
                  <a:srgbClr val="800000"/>
                </a:solidFill>
              </a:rPr>
              <a:t>power-of-2 bytes </a:t>
            </a:r>
            <a:r>
              <a:rPr lang="en-US" dirty="0" smtClean="0"/>
              <a:t>(the smallest above its size)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Meaning, the system keeps some space empty for possible expansion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28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" y="1882235"/>
            <a:ext cx="7345363" cy="393192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One-to-Many “Book”, “Publisher”</a:t>
            </a:r>
          </a:p>
          <a:p>
            <a:pPr lvl="1"/>
            <a:r>
              <a:rPr lang="en-US" dirty="0" smtClean="0"/>
              <a:t>A book has one publisher</a:t>
            </a:r>
          </a:p>
          <a:p>
            <a:pPr lvl="1"/>
            <a:r>
              <a:rPr lang="en-US" dirty="0" smtClean="0"/>
              <a:t>A publisher publishes many books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800000"/>
                </a:solidFill>
              </a:rPr>
              <a:t>If embed “Publisher” inside “Book”</a:t>
            </a:r>
          </a:p>
          <a:p>
            <a:pPr lvl="1"/>
            <a:r>
              <a:rPr lang="en-US" dirty="0" smtClean="0"/>
              <a:t>Repeating publisher info inside each of its books</a:t>
            </a:r>
          </a:p>
          <a:p>
            <a:pPr lvl="1"/>
            <a:r>
              <a:rPr lang="en-US" dirty="0" smtClean="0"/>
              <a:t>Very hard to update publisher’s info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800000"/>
                </a:solidFill>
              </a:rPr>
              <a:t>If embed “Book” inside “Publisher”</a:t>
            </a:r>
          </a:p>
          <a:p>
            <a:pPr lvl="1"/>
            <a:r>
              <a:rPr lang="en-US" dirty="0" smtClean="0"/>
              <a:t>Book becomes an array (many)</a:t>
            </a:r>
          </a:p>
          <a:p>
            <a:pPr lvl="1"/>
            <a:r>
              <a:rPr lang="en-US" dirty="0" smtClean="0"/>
              <a:t>Frequently update and increases in size</a:t>
            </a:r>
          </a:p>
          <a:p>
            <a:pPr marL="35083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20895928">
            <a:off x="5641290" y="2284333"/>
            <a:ext cx="27655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3366FF"/>
                </a:solidFill>
              </a:rPr>
              <a:t>Referencing is better </a:t>
            </a:r>
          </a:p>
          <a:p>
            <a:pPr algn="ctr"/>
            <a:r>
              <a:rPr lang="en-US" sz="2400" b="1" i="1" dirty="0" smtClean="0">
                <a:solidFill>
                  <a:srgbClr val="3366FF"/>
                </a:solidFill>
              </a:rPr>
              <a:t>in this case</a:t>
            </a:r>
            <a:endParaRPr lang="en-US" sz="2400" b="1" i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18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Find(): Exclude 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280" y="2410460"/>
            <a:ext cx="4978400" cy="276656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487160" y="2095499"/>
            <a:ext cx="284480" cy="485141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1240" y="1750059"/>
            <a:ext cx="163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</a:rPr>
              <a:t>Means exclusion</a:t>
            </a: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720" y="5445760"/>
            <a:ext cx="796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Cannot mix “inclusion &amp; exclusion” in the same operator except for </a:t>
            </a:r>
            <a:r>
              <a:rPr lang="en-US" sz="2000" b="1" i="1" dirty="0" smtClean="0">
                <a:solidFill>
                  <a:srgbClr val="FF0000"/>
                </a:solidFill>
              </a:rPr>
              <a:t>_id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071620" y="2804795"/>
            <a:ext cx="238760" cy="30353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72807" y="3027045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</a:rPr>
              <a:t>Means equality</a:t>
            </a:r>
            <a:endParaRPr lang="en-US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422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Find() 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225040"/>
            <a:ext cx="2686367" cy="416561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 err="1"/>
              <a:t>db.inventory.find</a:t>
            </a:r>
            <a:r>
              <a:rPr lang="en-US" sz="1800" dirty="0" smtClean="0"/>
              <a:t>( 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00113" y="2753359"/>
            <a:ext cx="2686367" cy="4165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err="1" smtClean="0"/>
              <a:t>db.inventory.find</a:t>
            </a:r>
            <a:r>
              <a:rPr lang="en-US" sz="1800" dirty="0" smtClean="0"/>
              <a:t>( {} )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248920" y="1699994"/>
            <a:ext cx="457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Report all documents in the “inventory” collection 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63822" y="2293481"/>
            <a:ext cx="1775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Select *</a:t>
            </a:r>
          </a:p>
          <a:p>
            <a:r>
              <a:rPr lang="en-US" dirty="0" smtClean="0"/>
              <a:t>From inventory;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59648" y="2456935"/>
            <a:ext cx="240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Equivalent to in SQL:</a:t>
            </a:r>
            <a:endParaRPr lang="en-US" b="1" dirty="0">
              <a:solidFill>
                <a:srgbClr val="8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8920" y="4036794"/>
            <a:ext cx="8623966" cy="1814020"/>
            <a:chOff x="248920" y="4036794"/>
            <a:chExt cx="8623966" cy="1814020"/>
          </a:xfrm>
        </p:grpSpPr>
        <p:sp>
          <p:nvSpPr>
            <p:cNvPr id="14" name="Rectangle 13"/>
            <p:cNvSpPr/>
            <p:nvPr/>
          </p:nvSpPr>
          <p:spPr>
            <a:xfrm>
              <a:off x="457200" y="4893995"/>
              <a:ext cx="399288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/>
                <a:t>db.inventory.find</a:t>
              </a:r>
              <a:r>
                <a:rPr lang="en-US" dirty="0"/>
                <a:t>(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{ </a:t>
              </a:r>
              <a:r>
                <a:rPr lang="en-US" dirty="0"/>
                <a:t>type: { $in: [ 'food', 'snacks' ] } </a:t>
              </a:r>
              <a:r>
                <a:rPr lang="en-US" dirty="0" smtClean="0"/>
                <a:t>}</a:t>
              </a:r>
            </a:p>
            <a:p>
              <a:r>
                <a:rPr lang="en-US" dirty="0" smtClean="0"/>
                <a:t> </a:t>
              </a:r>
              <a:r>
                <a:rPr lang="en-US" dirty="0"/>
                <a:t>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8920" y="4036794"/>
              <a:ext cx="457048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Report all documents in the “inventory” collection</a:t>
              </a:r>
            </a:p>
            <a:p>
              <a:r>
                <a:rPr lang="en-US" sz="1600" dirty="0" smtClean="0">
                  <a:solidFill>
                    <a:srgbClr val="0000FF"/>
                  </a:solidFill>
                </a:rPr>
                <a:t>Where type = ‘food’ or ‘snacks’ 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95174" y="4650485"/>
              <a:ext cx="227771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*</a:t>
              </a:r>
            </a:p>
            <a:p>
              <a:r>
                <a:rPr lang="en-US" dirty="0" smtClean="0"/>
                <a:t>From inventory</a:t>
              </a:r>
            </a:p>
            <a:p>
              <a:r>
                <a:rPr lang="en-US" dirty="0" smtClean="0"/>
                <a:t>Where type in 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 (‘food’, ‘snacks’);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91000" y="4786811"/>
              <a:ext cx="2404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Equivalent to in SQL: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825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Find(): AND &amp; 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Screen Shot 2015-03-13 at 2.54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128520"/>
            <a:ext cx="6723380" cy="515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67360" y="1774428"/>
            <a:ext cx="187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AND  Semantics</a:t>
            </a:r>
            <a:endParaRPr lang="en-US" b="1" dirty="0">
              <a:solidFill>
                <a:srgbClr val="8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8320" y="2869168"/>
            <a:ext cx="6807200" cy="1520086"/>
            <a:chOff x="528320" y="2869168"/>
            <a:chExt cx="6807200" cy="1520086"/>
          </a:xfrm>
        </p:grpSpPr>
        <p:pic>
          <p:nvPicPr>
            <p:cNvPr id="6" name="Picture 5" descr="Screen Shot 2015-03-13 at 2.55.23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480" y="3219450"/>
              <a:ext cx="6289040" cy="11698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28320" y="2869168"/>
              <a:ext cx="1621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OR Semantics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0099" y="4460478"/>
            <a:ext cx="7305902" cy="1644187"/>
            <a:chOff x="270099" y="4460478"/>
            <a:chExt cx="7305902" cy="1644187"/>
          </a:xfrm>
        </p:grpSpPr>
        <p:pic>
          <p:nvPicPr>
            <p:cNvPr id="7" name="Picture 6" descr="Screen Shot 2015-03-13 at 2.55.40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673" y="4829810"/>
              <a:ext cx="5791200" cy="12748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270099" y="4460478"/>
              <a:ext cx="2448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AND + OR Semantics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72807" y="4829810"/>
              <a:ext cx="4203194" cy="338554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Type = ‘food’ and (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qty</a:t>
              </a:r>
              <a:r>
                <a:rPr lang="en-US" sz="1600" dirty="0" smtClean="0">
                  <a:solidFill>
                    <a:srgbClr val="0000FF"/>
                  </a:solidFill>
                </a:rPr>
                <a:t> &gt; 100  or price &lt; 9.95)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6575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Screen Shot 2015-04-03 at 6.40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7" y="1694586"/>
            <a:ext cx="5365431" cy="36270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098" y="5343715"/>
            <a:ext cx="5911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 thing is true except 0 (for numbers), Null (for objects). </a:t>
            </a:r>
          </a:p>
          <a:p>
            <a:endParaRPr lang="en-US" dirty="0"/>
          </a:p>
          <a:p>
            <a:r>
              <a:rPr lang="en-US" dirty="0" smtClean="0"/>
              <a:t>Arrays evaluate to True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9499" y="2370020"/>
            <a:ext cx="66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True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9499" y="4106798"/>
            <a:ext cx="70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9499" y="2910514"/>
            <a:ext cx="66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True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9499" y="3508110"/>
            <a:ext cx="66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True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9499" y="4625830"/>
            <a:ext cx="70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5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Return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910081"/>
            <a:ext cx="7345363" cy="1066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queries return a the results in a cursor</a:t>
            </a:r>
          </a:p>
          <a:p>
            <a:r>
              <a:rPr lang="en-US" dirty="0" smtClean="0"/>
              <a:t>If not assigned to a variable </a:t>
            </a:r>
            <a:r>
              <a:rPr lang="en-US" dirty="0" smtClean="0">
                <a:sym typeface="Wingdings"/>
              </a:rPr>
              <a:t> Printed to screen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 descr="Screen Shot 2015-03-13 at 3.25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13" y="4209994"/>
            <a:ext cx="6050280" cy="99573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240280" y="3724853"/>
            <a:ext cx="284480" cy="485141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57960" y="3141866"/>
            <a:ext cx="52758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Results are stored in a cursor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Many operators on top of that to manipulate the cursor  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525" y="5614641"/>
            <a:ext cx="6488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Cursor’s Methods: </a:t>
            </a:r>
            <a:endParaRPr lang="en-US" b="1" dirty="0" smtClean="0">
              <a:solidFill>
                <a:srgbClr val="800000"/>
              </a:solidFill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://docs.mongodb.org/manual/reference/method/js-cursor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10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4099</TotalTime>
  <Words>1298</Words>
  <Application>Microsoft Macintosh PowerPoint</Application>
  <PresentationFormat>On-screen Show (4:3)</PresentationFormat>
  <Paragraphs>255</Paragraphs>
  <Slides>46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Capital</vt:lpstr>
      <vt:lpstr>PowerPoint Presentation</vt:lpstr>
      <vt:lpstr>Query Language in MongoDB</vt:lpstr>
      <vt:lpstr>Find() Operator</vt:lpstr>
      <vt:lpstr>Find() + Projection</vt:lpstr>
      <vt:lpstr>Find(): Exclude Fields</vt:lpstr>
      <vt:lpstr>Find() More Examples</vt:lpstr>
      <vt:lpstr>Find(): AND &amp; OR</vt:lpstr>
      <vt:lpstr>$AND</vt:lpstr>
      <vt:lpstr>Queries Return Cursors</vt:lpstr>
      <vt:lpstr>Cursor Manipulation</vt:lpstr>
      <vt:lpstr>Querying Complex Types </vt:lpstr>
      <vt:lpstr>Querying Complex Types </vt:lpstr>
      <vt:lpstr>Array Manipulation (Exact Match)</vt:lpstr>
      <vt:lpstr>Array Manipulation (Search By Element)</vt:lpstr>
      <vt:lpstr>Array Manipulation (Search By Position)</vt:lpstr>
      <vt:lpstr>Array Manipulation ($elemMatch)</vt:lpstr>
      <vt:lpstr>Another Example</vt:lpstr>
      <vt:lpstr>Embedded Object Matching (Exact doc Matching)</vt:lpstr>
      <vt:lpstr>Embedded Object Matching (Field Matching)</vt:lpstr>
      <vt:lpstr>Try This</vt:lpstr>
      <vt:lpstr>Matching Arrays of Embedded Documents</vt:lpstr>
      <vt:lpstr>Matching Arrays of Embedded Documents</vt:lpstr>
      <vt:lpstr>Matching Arrays of Embedded Documents</vt:lpstr>
      <vt:lpstr>Matching Arrays of Embedded Documents</vt:lpstr>
      <vt:lpstr>Matching Arrays of Embedded Documents: Multiple Conditions</vt:lpstr>
      <vt:lpstr>Matching Arrays of Embedded Documents: Multiple Conditions</vt:lpstr>
      <vt:lpstr>Query Operators</vt:lpstr>
      <vt:lpstr>Query Operators: Comparison Op</vt:lpstr>
      <vt:lpstr>Query Operators: Evaluation Op</vt:lpstr>
      <vt:lpstr>$Where Operator</vt:lpstr>
      <vt:lpstr>$Where Operator</vt:lpstr>
      <vt:lpstr>Collection Modeling</vt:lpstr>
      <vt:lpstr>Collection Modeling</vt:lpstr>
      <vt:lpstr>FK-PK in Relational DBs</vt:lpstr>
      <vt:lpstr>How to Define FK-PK</vt:lpstr>
      <vt:lpstr>FK-PK in Relational DBs</vt:lpstr>
      <vt:lpstr>In MongoDB</vt:lpstr>
      <vt:lpstr>Referencing</vt:lpstr>
      <vt:lpstr>Embedding</vt:lpstr>
      <vt:lpstr>Examples (1)</vt:lpstr>
      <vt:lpstr>Examples (2)</vt:lpstr>
      <vt:lpstr>Examples (3)</vt:lpstr>
      <vt:lpstr>Examples (4)</vt:lpstr>
      <vt:lpstr>Examples (5)</vt:lpstr>
      <vt:lpstr>Document Size and Storage</vt:lpstr>
      <vt:lpstr>Examples (6)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Mohamed Eltabakh</cp:lastModifiedBy>
  <cp:revision>455</cp:revision>
  <dcterms:created xsi:type="dcterms:W3CDTF">2013-01-13T20:33:29Z</dcterms:created>
  <dcterms:modified xsi:type="dcterms:W3CDTF">2016-04-14T19:48:03Z</dcterms:modified>
</cp:coreProperties>
</file>