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2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9" d="100"/>
          <a:sy n="169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E324A-1E39-1046-AC5A-0BADDC11633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3FEE2-6B8E-7942-91BB-39BF906773A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E6144C-24CA-B14A-981A-9BD5E26EEEF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Relationship Id="rId3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sz="4000" dirty="0" smtClean="0"/>
              <a:t>CS585/DS503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 </a:t>
            </a:r>
            <a:r>
              <a:rPr lang="en-US" sz="4000" dirty="0" smtClean="0"/>
              <a:t>Big</a:t>
            </a:r>
            <a:r>
              <a:rPr lang="en-US" sz="4400" dirty="0" smtClean="0"/>
              <a:t> Data Management</a:t>
            </a:r>
            <a:br>
              <a:rPr lang="en-US" sz="4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Relational DBs: Overview</a:t>
            </a: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r>
              <a:rPr lang="en-US" sz="3000" dirty="0" smtClean="0"/>
              <a:t>WPI</a:t>
            </a:r>
            <a:r>
              <a:rPr lang="en-US" sz="3000" dirty="0"/>
              <a:t>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SQL: Querying Data </a:t>
            </a:r>
            <a:br>
              <a:rPr lang="en-US" dirty="0" smtClean="0"/>
            </a:br>
            <a:r>
              <a:rPr lang="en-US" dirty="0" smtClean="0"/>
              <a:t>(Select Statement)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66DD3-202D-084F-925C-F079048442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334846"/>
            <a:ext cx="3581400" cy="1670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SELECT</a:t>
            </a:r>
            <a:r>
              <a:rPr lang="en-US" sz="1600" dirty="0">
                <a:solidFill>
                  <a:srgbClr val="800000"/>
                </a:solidFill>
                <a:cs typeface="+mn-cs"/>
              </a:rPr>
              <a:t> </a:t>
            </a:r>
            <a:r>
              <a:rPr lang="en-US" sz="1600" i="1" dirty="0" smtClean="0">
                <a:cs typeface="+mn-cs"/>
              </a:rPr>
              <a:t>&lt;projection list&gt;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FROM</a:t>
            </a:r>
            <a:r>
              <a:rPr lang="en-US" sz="1600" dirty="0">
                <a:solidFill>
                  <a:srgbClr val="800000"/>
                </a:solidFill>
                <a:cs typeface="+mn-cs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cs typeface="+mn-cs"/>
              </a:rPr>
              <a:t>&lt;relation names&gt;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WHERE </a:t>
            </a:r>
            <a:r>
              <a:rPr lang="en-US" sz="1600" i="1" dirty="0" smtClean="0">
                <a:solidFill>
                  <a:srgbClr val="000000"/>
                </a:solidFill>
                <a:cs typeface="+mn-cs"/>
              </a:rPr>
              <a:t>&lt;conditions&gt;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GROUP BY </a:t>
            </a:r>
            <a:r>
              <a:rPr lang="en-US" sz="1600" i="1" dirty="0" smtClean="0">
                <a:cs typeface="+mn-cs"/>
              </a:rPr>
              <a:t>&lt;grouping columns&gt;</a:t>
            </a:r>
            <a:endParaRPr lang="en-US" sz="1600" i="1" dirty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HAVING </a:t>
            </a:r>
            <a:r>
              <a:rPr lang="en-US" sz="1600" i="1" dirty="0" smtClean="0">
                <a:cs typeface="+mn-cs"/>
              </a:rPr>
              <a:t>&lt;grouping conditions&gt;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ORDER BY </a:t>
            </a:r>
            <a:r>
              <a:rPr lang="en-US" sz="1600" dirty="0" smtClean="0">
                <a:cs typeface="+mn-cs"/>
              </a:rPr>
              <a:t>&lt;order columns&gt;;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4724400" y="2057400"/>
            <a:ext cx="358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800000"/>
                </a:solidFill>
              </a:rPr>
              <a:t>Will be mapped to the algebraic operators that we learned</a:t>
            </a:r>
          </a:p>
        </p:txBody>
      </p:sp>
      <p:cxnSp>
        <p:nvCxnSpPr>
          <p:cNvPr id="8" name="Straight Arrow Connector 7"/>
          <p:cNvCxnSpPr>
            <a:endCxn id="23556" idx="1"/>
          </p:cNvCxnSpPr>
          <p:nvPr/>
        </p:nvCxnSpPr>
        <p:spPr>
          <a:xfrm flipV="1">
            <a:off x="3886200" y="2657475"/>
            <a:ext cx="838200" cy="390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788510" y="3329358"/>
            <a:ext cx="4056063" cy="2971800"/>
            <a:chOff x="3886200" y="3505200"/>
            <a:chExt cx="4056529" cy="2971800"/>
          </a:xfrm>
        </p:grpSpPr>
        <p:pic>
          <p:nvPicPr>
            <p:cNvPr id="23559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4267200"/>
              <a:ext cx="2482022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0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3886200"/>
              <a:ext cx="2227729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1" name="TextBox 9"/>
            <p:cNvSpPr txBox="1">
              <a:spLocks noChangeArrowheads="1"/>
            </p:cNvSpPr>
            <p:nvPr/>
          </p:nvSpPr>
          <p:spPr bwMode="auto">
            <a:xfrm>
              <a:off x="4953000" y="3505200"/>
              <a:ext cx="16811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sym typeface="Symbol" charset="0"/>
                </a:rPr>
                <a:t>Query Plans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6551" y="4684107"/>
            <a:ext cx="237366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Very Powerful 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Query Language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2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103968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200" b="1" dirty="0" smtClean="0">
                <a:solidFill>
                  <a:srgbClr val="800000"/>
                </a:solidFill>
                <a:ea typeface="+mn-ea"/>
                <a:cs typeface="+mn-cs"/>
              </a:rPr>
              <a:t>Query Processing (Ch. 15 &amp; 16)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20B69-24C2-7F41-BBD6-2B945993AB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3546" y="3697408"/>
            <a:ext cx="683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i="1" dirty="0"/>
              <a:t>Book </a:t>
            </a:r>
            <a:r>
              <a:rPr lang="en-US" sz="2000" i="1" dirty="0">
                <a:sym typeface="Wingdings" charset="0"/>
              </a:rPr>
              <a:t> </a:t>
            </a:r>
            <a:r>
              <a:rPr lang="en-US" sz="2000" i="1" dirty="0"/>
              <a:t>Database Systems: The Complete Book, Second Edition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68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05CDB-5387-5748-ACFE-AF89453205E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3657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alibri" charset="0"/>
              </a:rPr>
              <a:t>Data: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  relation R (A, B, C)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  relation S (C, D, 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alibri" charset="0"/>
              </a:rPr>
              <a:t>Query:</a:t>
            </a:r>
            <a:r>
              <a:rPr lang="en-US" sz="2400">
                <a:latin typeface="Calibri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SELECT  B, 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	FROM    R,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	WHERE  R.A =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Calibri" charset="0"/>
              </a:rPr>
              <a:t>c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Calibri" charset="0"/>
              </a:rPr>
              <a:t> </a:t>
            </a:r>
            <a:r>
              <a:rPr lang="en-US" altLang="ja-JP" sz="2400">
                <a:latin typeface="Calibri" charset="0"/>
                <a:sym typeface="Symbol" charset="0"/>
              </a:rPr>
              <a:t>and </a:t>
            </a:r>
            <a:r>
              <a:rPr lang="en-US" altLang="ja-JP" sz="2400">
                <a:latin typeface="Calibri" charset="0"/>
              </a:rPr>
              <a:t> S.E = 2 and  R.C=S.C</a:t>
            </a:r>
            <a:endParaRPr lang="en-US" sz="2400">
              <a:latin typeface="Calibri" charset="0"/>
            </a:endParaRPr>
          </a:p>
        </p:txBody>
      </p:sp>
      <p:sp>
        <p:nvSpPr>
          <p:cNvPr id="16388" name="Rectangle 18"/>
          <p:cNvSpPr>
            <a:spLocks noChangeArrowheads="1"/>
          </p:cNvSpPr>
          <p:nvPr/>
        </p:nvSpPr>
        <p:spPr bwMode="auto">
          <a:xfrm>
            <a:off x="228599" y="5638800"/>
            <a:ext cx="8397631" cy="34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solidFill>
                  <a:srgbClr val="0000FF"/>
                </a:solidFill>
              </a:rPr>
              <a:t>Select</a:t>
            </a:r>
            <a:r>
              <a:rPr lang="en-US" sz="1800"/>
              <a:t>  B, D   </a:t>
            </a:r>
            <a:r>
              <a:rPr lang="en-US" sz="1800" b="1">
                <a:solidFill>
                  <a:srgbClr val="0000FF"/>
                </a:solidFill>
              </a:rPr>
              <a:t>From</a:t>
            </a:r>
            <a:r>
              <a:rPr lang="en-US" sz="1800"/>
              <a:t>   R,  S   </a:t>
            </a:r>
            <a:r>
              <a:rPr lang="en-US" sz="1800" b="1">
                <a:solidFill>
                  <a:srgbClr val="0000FF"/>
                </a:solidFill>
              </a:rPr>
              <a:t>Where</a:t>
            </a:r>
            <a:r>
              <a:rPr lang="en-US" sz="1800"/>
              <a:t>  R.A = 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altLang="ja-JP" sz="1800"/>
              <a:t>c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altLang="ja-JP" sz="1800"/>
              <a:t> </a:t>
            </a:r>
            <a:r>
              <a:rPr lang="en-US" altLang="ja-JP" sz="1800" b="1">
                <a:solidFill>
                  <a:srgbClr val="0000FF"/>
                </a:solidFill>
              </a:rPr>
              <a:t>And</a:t>
            </a:r>
            <a:r>
              <a:rPr lang="en-US" altLang="ja-JP" sz="1800"/>
              <a:t>  S.E = 2 </a:t>
            </a:r>
            <a:r>
              <a:rPr lang="en-US" altLang="ja-JP" sz="1800" b="1">
                <a:solidFill>
                  <a:srgbClr val="0000FF"/>
                </a:solidFill>
              </a:rPr>
              <a:t>And</a:t>
            </a:r>
            <a:r>
              <a:rPr lang="en-US" altLang="ja-JP" sz="1800"/>
              <a:t>  R.C=S.C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365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B26C9-A49A-7B4C-A527-2EB3E19FE82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58150" cy="1143000"/>
          </a:xfrm>
        </p:spPr>
        <p:txBody>
          <a:bodyPr/>
          <a:lstStyle/>
          <a:p>
            <a:pPr algn="l"/>
            <a:r>
              <a:rPr lang="en-US" sz="3600">
                <a:latin typeface="Calibri" charset="0"/>
              </a:rPr>
              <a:t>Relational Algebra – Possible Query Plans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57200" y="5181600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u="sng" dirty="0">
                <a:sym typeface="Symbol" charset="0"/>
              </a:rPr>
              <a:t>OR:</a:t>
            </a:r>
            <a:r>
              <a:rPr lang="en-US" sz="2400" dirty="0">
                <a:sym typeface="Symbol" charset="0"/>
              </a:rPr>
              <a:t>  </a:t>
            </a:r>
            <a:r>
              <a:rPr lang="en-US" sz="2400" baseline="-25000" dirty="0">
                <a:sym typeface="Symbol" charset="0"/>
              </a:rPr>
              <a:t>B,D </a:t>
            </a:r>
            <a:r>
              <a:rPr lang="en-US" sz="2400" dirty="0">
                <a:sym typeface="Symbol" charset="0"/>
              </a:rPr>
              <a:t>[</a:t>
            </a:r>
            <a:r>
              <a:rPr lang="en-US" sz="2400" baseline="-25000" dirty="0">
                <a:sym typeface="Symbol" charset="0"/>
              </a:rPr>
              <a:t> </a:t>
            </a:r>
            <a:r>
              <a:rPr lang="en-US" sz="2800" dirty="0" err="1">
                <a:latin typeface="Symbol" charset="0"/>
                <a:sym typeface="Symbol" charset="0"/>
              </a:rPr>
              <a:t>s</a:t>
            </a:r>
            <a:r>
              <a:rPr lang="en-US" sz="2400" baseline="-25000" dirty="0" err="1">
                <a:sym typeface="Symbol" charset="0"/>
              </a:rPr>
              <a:t>R.A</a:t>
            </a:r>
            <a:r>
              <a:rPr lang="en-US" sz="2400" baseline="-25000" dirty="0">
                <a:sym typeface="Symbol" charset="0"/>
              </a:rPr>
              <a:t>=</a:t>
            </a:r>
            <a:r>
              <a:rPr lang="ja-JP" altLang="en-US" sz="2400" baseline="-25000" dirty="0">
                <a:latin typeface="Arial"/>
                <a:sym typeface="Symbol" charset="0"/>
              </a:rPr>
              <a:t>“</a:t>
            </a:r>
            <a:r>
              <a:rPr lang="en-US" sz="2400" baseline="-25000" dirty="0">
                <a:sym typeface="Symbol" charset="0"/>
              </a:rPr>
              <a:t>c</a:t>
            </a:r>
            <a:r>
              <a:rPr lang="ja-JP" altLang="en-US" sz="2400" baseline="-25000" dirty="0">
                <a:latin typeface="Arial"/>
                <a:sym typeface="Symbol" charset="0"/>
              </a:rPr>
              <a:t>”</a:t>
            </a:r>
            <a:r>
              <a:rPr lang="en-US" sz="2400" baseline="-25000" dirty="0">
                <a:sym typeface="Symbol" charset="0"/>
              </a:rPr>
              <a:t> S.E=2  R.C = S.C</a:t>
            </a:r>
            <a:r>
              <a:rPr lang="en-US" sz="2400" dirty="0">
                <a:sym typeface="Symbol" charset="0"/>
              </a:rPr>
              <a:t> (</a:t>
            </a:r>
            <a:r>
              <a:rPr lang="en-US" sz="2400" dirty="0" smtClean="0">
                <a:sym typeface="Symbol" charset="0"/>
              </a:rPr>
              <a:t>R X S</a:t>
            </a:r>
            <a:r>
              <a:rPr lang="en-US" sz="2400" dirty="0">
                <a:sym typeface="Symbol" charset="0"/>
              </a:rPr>
              <a:t>)]</a:t>
            </a:r>
            <a:endParaRPr lang="en-US" sz="2400" dirty="0">
              <a:latin typeface="Symbol" charset="0"/>
              <a:sym typeface="Symbol" charset="0"/>
            </a:endParaRPr>
          </a:p>
        </p:txBody>
      </p:sp>
      <p:pic>
        <p:nvPicPr>
          <p:cNvPr id="17412" name="Picture 3" descr="Screen shot 2014-04-09 at 4.5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057400"/>
            <a:ext cx="3251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9050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Plan 1</a:t>
            </a:r>
          </a:p>
        </p:txBody>
      </p:sp>
      <p:sp>
        <p:nvSpPr>
          <p:cNvPr id="17414" name="Rectangle 18"/>
          <p:cNvSpPr>
            <a:spLocks noChangeArrowheads="1"/>
          </p:cNvSpPr>
          <p:nvPr/>
        </p:nvSpPr>
        <p:spPr bwMode="auto">
          <a:xfrm>
            <a:off x="522165" y="1198562"/>
            <a:ext cx="8145585" cy="34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solidFill>
                  <a:srgbClr val="0000FF"/>
                </a:solidFill>
              </a:rPr>
              <a:t>Select</a:t>
            </a:r>
            <a:r>
              <a:rPr lang="en-US" sz="1800"/>
              <a:t>  B, D   </a:t>
            </a:r>
            <a:r>
              <a:rPr lang="en-US" sz="1800" b="1">
                <a:solidFill>
                  <a:srgbClr val="0000FF"/>
                </a:solidFill>
              </a:rPr>
              <a:t>From</a:t>
            </a:r>
            <a:r>
              <a:rPr lang="en-US" sz="1800"/>
              <a:t>   R,  S   </a:t>
            </a:r>
            <a:r>
              <a:rPr lang="en-US" sz="1800" b="1">
                <a:solidFill>
                  <a:srgbClr val="0000FF"/>
                </a:solidFill>
              </a:rPr>
              <a:t>Where</a:t>
            </a:r>
            <a:r>
              <a:rPr lang="en-US" sz="1800"/>
              <a:t>  R.A = 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altLang="ja-JP" sz="1800"/>
              <a:t>c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altLang="ja-JP" sz="1800"/>
              <a:t> </a:t>
            </a:r>
            <a:r>
              <a:rPr lang="en-US" altLang="ja-JP" sz="1800" b="1">
                <a:solidFill>
                  <a:srgbClr val="0000FF"/>
                </a:solidFill>
              </a:rPr>
              <a:t>And</a:t>
            </a:r>
            <a:r>
              <a:rPr lang="en-US" altLang="ja-JP" sz="1800"/>
              <a:t>  S.E = 2 </a:t>
            </a:r>
            <a:r>
              <a:rPr lang="en-US" altLang="ja-JP" sz="1800" b="1">
                <a:solidFill>
                  <a:srgbClr val="0000FF"/>
                </a:solidFill>
              </a:rPr>
              <a:t>And</a:t>
            </a:r>
            <a:r>
              <a:rPr lang="en-US" altLang="ja-JP" sz="1800"/>
              <a:t>  R.C=S.C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303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1AF3F-9BCE-984F-B95C-0BED0A918B6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" y="19050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Plan 2</a:t>
            </a:r>
          </a:p>
        </p:txBody>
      </p:sp>
      <p:sp>
        <p:nvSpPr>
          <p:cNvPr id="18435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8058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</a:rPr>
              <a:t>Relational Algebra – Possible Query Plans</a:t>
            </a:r>
          </a:p>
        </p:txBody>
      </p:sp>
      <p:pic>
        <p:nvPicPr>
          <p:cNvPr id="18436" name="Picture 3" descr="Screen shot 2014-04-09 at 5.0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3324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18"/>
          <p:cNvSpPr>
            <a:spLocks noChangeArrowheads="1"/>
          </p:cNvSpPr>
          <p:nvPr/>
        </p:nvSpPr>
        <p:spPr bwMode="auto">
          <a:xfrm>
            <a:off x="533400" y="1295400"/>
            <a:ext cx="8134350" cy="34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solidFill>
                  <a:srgbClr val="0000FF"/>
                </a:solidFill>
              </a:rPr>
              <a:t>Select</a:t>
            </a:r>
            <a:r>
              <a:rPr lang="en-US" sz="1800"/>
              <a:t>  B, D   </a:t>
            </a:r>
            <a:r>
              <a:rPr lang="en-US" sz="1800" b="1">
                <a:solidFill>
                  <a:srgbClr val="0000FF"/>
                </a:solidFill>
              </a:rPr>
              <a:t>From</a:t>
            </a:r>
            <a:r>
              <a:rPr lang="en-US" sz="1800"/>
              <a:t>   R,  S   </a:t>
            </a:r>
            <a:r>
              <a:rPr lang="en-US" sz="1800" b="1">
                <a:solidFill>
                  <a:srgbClr val="0000FF"/>
                </a:solidFill>
              </a:rPr>
              <a:t>Where</a:t>
            </a:r>
            <a:r>
              <a:rPr lang="en-US" sz="1800"/>
              <a:t>  R.A = 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altLang="ja-JP" sz="1800"/>
              <a:t>c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altLang="ja-JP" sz="1800"/>
              <a:t> </a:t>
            </a:r>
            <a:r>
              <a:rPr lang="en-US" altLang="ja-JP" sz="1800" b="1">
                <a:solidFill>
                  <a:srgbClr val="0000FF"/>
                </a:solidFill>
              </a:rPr>
              <a:t>And</a:t>
            </a:r>
            <a:r>
              <a:rPr lang="en-US" altLang="ja-JP" sz="1800"/>
              <a:t>  S.E = 2 </a:t>
            </a:r>
            <a:r>
              <a:rPr lang="en-US" altLang="ja-JP" sz="1800" b="1">
                <a:solidFill>
                  <a:srgbClr val="0000FF"/>
                </a:solidFill>
              </a:rPr>
              <a:t>And</a:t>
            </a:r>
            <a:r>
              <a:rPr lang="en-US" altLang="ja-JP" sz="1800"/>
              <a:t>  R.C=S.C</a:t>
            </a:r>
            <a:endParaRPr lang="en-US" sz="18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86200" y="30480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4641850" y="2743200"/>
            <a:ext cx="2555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</a:rPr>
              <a:t>Natural join</a:t>
            </a:r>
          </a:p>
          <a:p>
            <a:pPr eaLnBrk="1" hangingPunct="1"/>
            <a:r>
              <a:rPr lang="en-US" sz="2000">
                <a:solidFill>
                  <a:srgbClr val="800000"/>
                </a:solidFill>
              </a:rPr>
              <a:t>(C is common column)</a:t>
            </a:r>
          </a:p>
        </p:txBody>
      </p:sp>
    </p:spTree>
    <p:extLst>
      <p:ext uri="{BB962C8B-B14F-4D97-AF65-F5344CB8AC3E}">
        <p14:creationId xmlns:p14="http://schemas.microsoft.com/office/powerpoint/2010/main" val="43365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70021-F8CA-A241-B871-638CC6B3146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9458" name="Picture 5" descr="Screen shot 2014-04-09 at 5.0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83501"/>
            <a:ext cx="12684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8"/>
          <p:cNvSpPr>
            <a:spLocks noChangeArrowheads="1"/>
          </p:cNvSpPr>
          <p:nvPr/>
        </p:nvSpPr>
        <p:spPr bwMode="auto">
          <a:xfrm>
            <a:off x="431800" y="777631"/>
            <a:ext cx="8499231" cy="34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Select</a:t>
            </a:r>
            <a:r>
              <a:rPr lang="en-US" sz="1800" dirty="0"/>
              <a:t>  B, D   </a:t>
            </a:r>
            <a:r>
              <a:rPr lang="en-US" sz="1800" b="1" dirty="0">
                <a:solidFill>
                  <a:srgbClr val="0000FF"/>
                </a:solidFill>
              </a:rPr>
              <a:t>From</a:t>
            </a:r>
            <a:r>
              <a:rPr lang="en-US" sz="1800" dirty="0"/>
              <a:t>   R,  S   </a:t>
            </a:r>
            <a:r>
              <a:rPr lang="en-US" sz="1800" b="1" dirty="0">
                <a:solidFill>
                  <a:srgbClr val="0000FF"/>
                </a:solidFill>
              </a:rPr>
              <a:t>Where</a:t>
            </a:r>
            <a:r>
              <a:rPr lang="en-US" sz="1800" dirty="0"/>
              <a:t>  R.A = </a:t>
            </a:r>
            <a:r>
              <a:rPr lang="ja-JP" altLang="en-US" sz="1800" dirty="0">
                <a:latin typeface="Arial" charset="0"/>
              </a:rPr>
              <a:t>“</a:t>
            </a:r>
            <a:r>
              <a:rPr lang="en-US" altLang="ja-JP" sz="1800" dirty="0"/>
              <a:t>c</a:t>
            </a:r>
            <a:r>
              <a:rPr lang="ja-JP" altLang="en-US" sz="1800" dirty="0">
                <a:latin typeface="Arial" charset="0"/>
              </a:rPr>
              <a:t>”</a:t>
            </a:r>
            <a:r>
              <a:rPr lang="en-US" altLang="ja-JP" sz="1800" dirty="0"/>
              <a:t>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S.E = 2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R.C=S.C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1843087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Plan 2</a:t>
            </a:r>
          </a:p>
        </p:txBody>
      </p:sp>
      <p:pic>
        <p:nvPicPr>
          <p:cNvPr id="19461" name="Picture 7" descr="Screen shot 2014-04-09 at 5.0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59701"/>
            <a:ext cx="933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8" descr="Screen shot 2014-04-09 at 5.04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93101"/>
            <a:ext cx="13716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 descr="Screen shot 2014-04-09 at 5.04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16901"/>
            <a:ext cx="11430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0" descr="Screen shot 2014-04-09 at 5.04.5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4321901"/>
            <a:ext cx="1873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1" descr="Screen shot 2014-04-09 at 5.01.1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76487"/>
            <a:ext cx="2133600" cy="166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AAC26-1456-9143-A8E8-96611A5E35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1506" name="Picture 4" descr="Screen shot 2014-04-09 at 5.1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28971"/>
            <a:ext cx="22209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Screen shot 2014-04-09 at 5.1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52771"/>
            <a:ext cx="25003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157663" y="2557571"/>
            <a:ext cx="1114425" cy="1227138"/>
            <a:chOff x="1947" y="450"/>
            <a:chExt cx="702" cy="882"/>
          </a:xfrm>
        </p:grpSpPr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2208" y="450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FF0000"/>
                  </a:solidFill>
                </a:rPr>
                <a:t>=</a:t>
              </a:r>
              <a:r>
                <a:rPr lang="ja-JP" altLang="en-US" sz="2000">
                  <a:solidFill>
                    <a:srgbClr val="FF0000"/>
                  </a:solidFill>
                  <a:latin typeface="Arial"/>
                </a:rPr>
                <a:t>“</a:t>
              </a:r>
              <a:r>
                <a:rPr lang="en-US" sz="2000">
                  <a:solidFill>
                    <a:srgbClr val="FF0000"/>
                  </a:solidFill>
                </a:rPr>
                <a:t>c</a:t>
              </a:r>
              <a:r>
                <a:rPr lang="ja-JP" altLang="en-US" sz="2000">
                  <a:solidFill>
                    <a:srgbClr val="FF0000"/>
                  </a:solidFill>
                  <a:latin typeface="Arial"/>
                </a:rPr>
                <a:t>”</a:t>
              </a:r>
              <a:endParaRPr lang="en-US" sz="2000"/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1947" y="1080"/>
              <a:ext cx="6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&lt;c,2,10&gt;</a:t>
              </a:r>
              <a:endParaRPr lang="en-US" sz="2000" dirty="0"/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2114" y="888"/>
              <a:ext cx="65" cy="210"/>
            </a:xfrm>
            <a:custGeom>
              <a:avLst/>
              <a:gdLst>
                <a:gd name="T0" fmla="*/ 0 w 65"/>
                <a:gd name="T1" fmla="*/ 0 h 210"/>
                <a:gd name="T2" fmla="*/ 65 w 65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210">
                  <a:moveTo>
                    <a:pt x="0" y="0"/>
                  </a:moveTo>
                  <a:cubicBezTo>
                    <a:pt x="56" y="56"/>
                    <a:pt x="65" y="133"/>
                    <a:pt x="65" y="21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4724400" y="2786171"/>
            <a:ext cx="1738313" cy="1235075"/>
            <a:chOff x="2304" y="829"/>
            <a:chExt cx="1095" cy="778"/>
          </a:xfrm>
        </p:grpSpPr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2304" y="1200"/>
              <a:ext cx="288" cy="288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2458" y="829"/>
              <a:ext cx="647" cy="371"/>
            </a:xfrm>
            <a:custGeom>
              <a:avLst/>
              <a:gdLst>
                <a:gd name="T0" fmla="*/ 0 w 647"/>
                <a:gd name="T1" fmla="*/ 371 h 371"/>
                <a:gd name="T2" fmla="*/ 36 w 647"/>
                <a:gd name="T3" fmla="*/ 313 h 371"/>
                <a:gd name="T4" fmla="*/ 124 w 647"/>
                <a:gd name="T5" fmla="*/ 226 h 371"/>
                <a:gd name="T6" fmla="*/ 247 w 647"/>
                <a:gd name="T7" fmla="*/ 117 h 371"/>
                <a:gd name="T8" fmla="*/ 502 w 647"/>
                <a:gd name="T9" fmla="*/ 0 h 371"/>
                <a:gd name="T10" fmla="*/ 647 w 647"/>
                <a:gd name="T11" fmla="*/ 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371">
                  <a:moveTo>
                    <a:pt x="0" y="371"/>
                  </a:moveTo>
                  <a:cubicBezTo>
                    <a:pt x="17" y="319"/>
                    <a:pt x="1" y="335"/>
                    <a:pt x="36" y="313"/>
                  </a:cubicBezTo>
                  <a:cubicBezTo>
                    <a:pt x="59" y="279"/>
                    <a:pt x="93" y="253"/>
                    <a:pt x="124" y="226"/>
                  </a:cubicBezTo>
                  <a:cubicBezTo>
                    <a:pt x="166" y="191"/>
                    <a:pt x="203" y="150"/>
                    <a:pt x="247" y="117"/>
                  </a:cubicBezTo>
                  <a:cubicBezTo>
                    <a:pt x="321" y="63"/>
                    <a:pt x="413" y="21"/>
                    <a:pt x="502" y="0"/>
                  </a:cubicBezTo>
                  <a:cubicBezTo>
                    <a:pt x="642" y="7"/>
                    <a:pt x="594" y="7"/>
                    <a:pt x="647" y="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755" y="1374"/>
              <a:ext cx="6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accent2"/>
                  </a:solidFill>
                </a:rPr>
                <a:t>&lt;10,x,2&gt;</a:t>
              </a:r>
              <a:endParaRPr lang="en-US" sz="1800" dirty="0"/>
            </a:p>
          </p:txBody>
        </p:sp>
        <p:sp>
          <p:nvSpPr>
            <p:cNvPr id="15" name="Freeform 33"/>
            <p:cNvSpPr>
              <a:spLocks/>
            </p:cNvSpPr>
            <p:nvPr/>
          </p:nvSpPr>
          <p:spPr bwMode="auto">
            <a:xfrm>
              <a:off x="3184" y="1094"/>
              <a:ext cx="160" cy="312"/>
            </a:xfrm>
            <a:custGeom>
              <a:avLst/>
              <a:gdLst>
                <a:gd name="T0" fmla="*/ 160 w 160"/>
                <a:gd name="T1" fmla="*/ 0 h 312"/>
                <a:gd name="T2" fmla="*/ 95 w 160"/>
                <a:gd name="T3" fmla="*/ 50 h 312"/>
                <a:gd name="T4" fmla="*/ 0 w 160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12">
                  <a:moveTo>
                    <a:pt x="160" y="0"/>
                  </a:moveTo>
                  <a:cubicBezTo>
                    <a:pt x="122" y="9"/>
                    <a:pt x="118" y="22"/>
                    <a:pt x="95" y="50"/>
                  </a:cubicBezTo>
                  <a:cubicBezTo>
                    <a:pt x="21" y="138"/>
                    <a:pt x="0" y="195"/>
                    <a:pt x="0" y="31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4651375" y="3700571"/>
            <a:ext cx="2182813" cy="1741488"/>
            <a:chOff x="2301" y="1145"/>
            <a:chExt cx="1375" cy="1097"/>
          </a:xfrm>
        </p:grpSpPr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3191" y="1145"/>
              <a:ext cx="212" cy="24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2923" y="1652"/>
              <a:ext cx="7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8000"/>
                  </a:solidFill>
                </a:rPr>
                <a:t>Check E=2?</a:t>
              </a:r>
              <a:endParaRPr lang="en-US" sz="1600" dirty="0"/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2301" y="2009"/>
              <a:ext cx="9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008000"/>
                  </a:solidFill>
                </a:rPr>
                <a:t>output: &lt;2,x&gt;</a:t>
              </a:r>
              <a:endParaRPr lang="en-US" sz="1800" dirty="0"/>
            </a:p>
          </p:txBody>
        </p:sp>
        <p:sp>
          <p:nvSpPr>
            <p:cNvPr id="21" name="Freeform 38"/>
            <p:cNvSpPr>
              <a:spLocks/>
            </p:cNvSpPr>
            <p:nvPr/>
          </p:nvSpPr>
          <p:spPr bwMode="auto">
            <a:xfrm>
              <a:off x="2940" y="1385"/>
              <a:ext cx="318" cy="336"/>
            </a:xfrm>
            <a:custGeom>
              <a:avLst/>
              <a:gdLst>
                <a:gd name="T0" fmla="*/ 318 w 318"/>
                <a:gd name="T1" fmla="*/ 0 h 611"/>
                <a:gd name="T2" fmla="*/ 49 w 318"/>
                <a:gd name="T3" fmla="*/ 43 h 611"/>
                <a:gd name="T4" fmla="*/ 5 w 318"/>
                <a:gd name="T5" fmla="*/ 131 h 611"/>
                <a:gd name="T6" fmla="*/ 78 w 318"/>
                <a:gd name="T7" fmla="*/ 385 h 611"/>
                <a:gd name="T8" fmla="*/ 165 w 318"/>
                <a:gd name="T9" fmla="*/ 516 h 611"/>
                <a:gd name="T10" fmla="*/ 165 w 318"/>
                <a:gd name="T11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611">
                  <a:moveTo>
                    <a:pt x="318" y="0"/>
                  </a:moveTo>
                  <a:cubicBezTo>
                    <a:pt x="227" y="14"/>
                    <a:pt x="139" y="21"/>
                    <a:pt x="49" y="43"/>
                  </a:cubicBezTo>
                  <a:cubicBezTo>
                    <a:pt x="18" y="64"/>
                    <a:pt x="13" y="95"/>
                    <a:pt x="5" y="131"/>
                  </a:cubicBezTo>
                  <a:cubicBezTo>
                    <a:pt x="10" y="249"/>
                    <a:pt x="0" y="307"/>
                    <a:pt x="78" y="385"/>
                  </a:cubicBezTo>
                  <a:cubicBezTo>
                    <a:pt x="96" y="422"/>
                    <a:pt x="161" y="481"/>
                    <a:pt x="165" y="516"/>
                  </a:cubicBezTo>
                  <a:cubicBezTo>
                    <a:pt x="169" y="547"/>
                    <a:pt x="165" y="579"/>
                    <a:pt x="165" y="611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443402" y="647212"/>
            <a:ext cx="8165123" cy="34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Select</a:t>
            </a:r>
            <a:r>
              <a:rPr lang="en-US" sz="1800" dirty="0"/>
              <a:t>  B, D   </a:t>
            </a:r>
            <a:r>
              <a:rPr lang="en-US" sz="1800" b="1" dirty="0">
                <a:solidFill>
                  <a:srgbClr val="0000FF"/>
                </a:solidFill>
              </a:rPr>
              <a:t>From</a:t>
            </a:r>
            <a:r>
              <a:rPr lang="en-US" sz="1800" dirty="0"/>
              <a:t>   R,  S   </a:t>
            </a:r>
            <a:r>
              <a:rPr lang="en-US" sz="1800" b="1" dirty="0">
                <a:solidFill>
                  <a:srgbClr val="0000FF"/>
                </a:solidFill>
              </a:rPr>
              <a:t>Where</a:t>
            </a:r>
            <a:r>
              <a:rPr lang="en-US" sz="1800" dirty="0"/>
              <a:t>  R.A = </a:t>
            </a:r>
            <a:r>
              <a:rPr lang="ja-JP" altLang="en-US" sz="1800" dirty="0">
                <a:latin typeface="Arial" charset="0"/>
              </a:rPr>
              <a:t>“</a:t>
            </a:r>
            <a:r>
              <a:rPr lang="en-US" altLang="ja-JP" sz="1800" dirty="0"/>
              <a:t>c</a:t>
            </a:r>
            <a:r>
              <a:rPr lang="ja-JP" altLang="en-US" sz="1800" dirty="0">
                <a:latin typeface="Arial" charset="0"/>
              </a:rPr>
              <a:t>”</a:t>
            </a:r>
            <a:r>
              <a:rPr lang="en-US" altLang="ja-JP" sz="1800" dirty="0"/>
              <a:t>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S.E = 2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R.C=S.C</a:t>
            </a:r>
            <a:endParaRPr lang="en-US" sz="1800" dirty="0"/>
          </a:p>
        </p:txBody>
      </p:sp>
      <p:sp>
        <p:nvSpPr>
          <p:cNvPr id="23" name="Down Arrow 22"/>
          <p:cNvSpPr/>
          <p:nvPr/>
        </p:nvSpPr>
        <p:spPr>
          <a:xfrm>
            <a:off x="5105400" y="4691171"/>
            <a:ext cx="5334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402" y="2092569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Plan 3</a:t>
            </a:r>
          </a:p>
        </p:txBody>
      </p:sp>
      <p:pic>
        <p:nvPicPr>
          <p:cNvPr id="21514" name="Picture 24" descr="Screen shot 2014-04-09 at 5.08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2" y="2702169"/>
            <a:ext cx="1676400" cy="226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537436" y="1420447"/>
            <a:ext cx="4021138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800000"/>
                </a:solidFill>
              </a:rPr>
              <a:t>Assume indexes on R.A and S.C</a:t>
            </a:r>
          </a:p>
        </p:txBody>
      </p:sp>
    </p:spTree>
    <p:extLst>
      <p:ext uri="{BB962C8B-B14F-4D97-AF65-F5344CB8AC3E}">
        <p14:creationId xmlns:p14="http://schemas.microsoft.com/office/powerpoint/2010/main" val="367254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4C7B9-7022-224A-B4FF-4F70A9E14B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253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785"/>
            <a:ext cx="5575300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429000" y="685800"/>
            <a:ext cx="609600" cy="1752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664309" y="1229092"/>
            <a:ext cx="3008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Query Compilation, Optimization and Execution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862" y="2475282"/>
            <a:ext cx="3471984" cy="2635352"/>
            <a:chOff x="386862" y="2475282"/>
            <a:chExt cx="3471984" cy="2635352"/>
          </a:xfrm>
        </p:grpSpPr>
        <p:sp>
          <p:nvSpPr>
            <p:cNvPr id="2" name="Right Arrow 1"/>
            <p:cNvSpPr/>
            <p:nvPr/>
          </p:nvSpPr>
          <p:spPr>
            <a:xfrm rot="19544332">
              <a:off x="2228796" y="2475282"/>
              <a:ext cx="1378145" cy="52753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6862" y="3356307"/>
              <a:ext cx="3471984" cy="1754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DB has the ability to optimize because:</a:t>
              </a:r>
            </a:p>
            <a:p>
              <a:endParaRPr lang="en-US" dirty="0"/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Schema &amp; structure is known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The query is known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46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latin typeface="Calibri" charset="0"/>
              </a:rPr>
              <a:t>Overview of Query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A3312-FD69-514F-862E-8F3912181D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2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2209800" y="1066800"/>
            <a:ext cx="523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</a:rPr>
              <a:t>SQL Query </a:t>
            </a:r>
            <a:r>
              <a:rPr lang="en-US" sz="2000">
                <a:solidFill>
                  <a:srgbClr val="800000"/>
                </a:solidFill>
                <a:sym typeface="Wingdings" charset="0"/>
              </a:rPr>
              <a:t> Compile  Optimize  Execute</a:t>
            </a:r>
            <a:endParaRPr lang="en-US" sz="200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5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18680-C729-274E-89FC-45735E004D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666750" y="1781413"/>
            <a:ext cx="79502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Calibri" charset="0"/>
              </a:rPr>
              <a:t>Query : </a:t>
            </a:r>
            <a:r>
              <a:rPr lang="en-US" sz="2400" u="sng">
                <a:solidFill>
                  <a:schemeClr val="accent2"/>
                </a:solidFill>
                <a:latin typeface="Calibri" charset="0"/>
              </a:rPr>
              <a:t>Find the movies with stars born in 1960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2514600"/>
            <a:ext cx="56388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r>
              <a:rPr lang="en-US" sz="2000" dirty="0"/>
              <a:t>SELECT title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000" dirty="0"/>
              <a:t>FROM </a:t>
            </a:r>
            <a:r>
              <a:rPr lang="en-US" sz="2000" dirty="0" err="1"/>
              <a:t>StarsIn</a:t>
            </a:r>
            <a:endParaRPr lang="en-US" sz="2000" dirty="0"/>
          </a:p>
          <a:p>
            <a:pPr algn="l">
              <a:lnSpc>
                <a:spcPct val="90000"/>
              </a:lnSpc>
              <a:defRPr/>
            </a:pPr>
            <a:r>
              <a:rPr lang="en-US" sz="2000" dirty="0"/>
              <a:t>WHERE </a:t>
            </a:r>
            <a:r>
              <a:rPr lang="en-US" sz="2000" dirty="0" err="1"/>
              <a:t>starName</a:t>
            </a:r>
            <a:r>
              <a:rPr lang="en-US" sz="2000" dirty="0"/>
              <a:t> IN (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000" dirty="0"/>
              <a:t>		SELECT name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000" dirty="0"/>
              <a:t>		FROM </a:t>
            </a:r>
            <a:r>
              <a:rPr lang="en-US" sz="2000" dirty="0" err="1"/>
              <a:t>MovieStar</a:t>
            </a:r>
            <a:endParaRPr lang="en-US" sz="2000" dirty="0"/>
          </a:p>
          <a:p>
            <a:pPr algn="l">
              <a:lnSpc>
                <a:spcPct val="90000"/>
              </a:lnSpc>
              <a:defRPr/>
            </a:pPr>
            <a:r>
              <a:rPr lang="en-US" sz="2000" dirty="0"/>
              <a:t>		WHERE birthdate LIKE </a:t>
            </a:r>
            <a:r>
              <a:rPr lang="ja-JP" altLang="en-US" sz="2000" dirty="0" smtClean="0">
                <a:latin typeface="Arial"/>
              </a:rPr>
              <a:t>‘</a:t>
            </a:r>
            <a:r>
              <a:rPr lang="en-US" altLang="ja-JP" sz="2000" dirty="0" smtClean="0">
                <a:latin typeface="Arial"/>
              </a:rPr>
              <a:t>%</a:t>
            </a:r>
            <a:r>
              <a:rPr lang="en-US" sz="2000" dirty="0" smtClean="0"/>
              <a:t>1960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313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DBs: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462" y="1948657"/>
            <a:ext cx="3947013" cy="3931920"/>
          </a:xfrm>
        </p:spPr>
        <p:txBody>
          <a:bodyPr/>
          <a:lstStyle/>
          <a:p>
            <a:r>
              <a:rPr lang="en-US" dirty="0" smtClean="0"/>
              <a:t>Started in mid 70s</a:t>
            </a:r>
          </a:p>
          <a:p>
            <a:endParaRPr lang="en-US" dirty="0" smtClean="0"/>
          </a:p>
          <a:p>
            <a:r>
              <a:rPr lang="en-US" dirty="0" smtClean="0"/>
              <a:t>IBM developed the relational DB model</a:t>
            </a:r>
          </a:p>
          <a:p>
            <a:endParaRPr lang="en-US" dirty="0"/>
          </a:p>
          <a:p>
            <a:r>
              <a:rPr lang="en-US" dirty="0" smtClean="0"/>
              <a:t>System R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6" descr="Screen shot 2014-01-20 at 4.5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3" y="2513615"/>
            <a:ext cx="11064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5" y="3202590"/>
            <a:ext cx="9334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creen shot 2014-01-20 at 5.0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3" y="4356703"/>
            <a:ext cx="1017587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1697940" y="2569178"/>
            <a:ext cx="1090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Banking</a:t>
            </a: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650315" y="3416903"/>
            <a:ext cx="1217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Retail Sys</a:t>
            </a:r>
          </a:p>
        </p:txBody>
      </p:sp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1697940" y="4532915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Airlines</a:t>
            </a:r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858609" y="1645818"/>
            <a:ext cx="15834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 smtClean="0">
                <a:solidFill>
                  <a:srgbClr val="FF0000"/>
                </a:solidFill>
              </a:rPr>
              <a:t>Traditional</a:t>
            </a:r>
          </a:p>
          <a:p>
            <a:pPr algn="ctr" eaLnBrk="1" hangingPunct="1"/>
            <a:r>
              <a:rPr lang="en-US" sz="1800" b="1" dirty="0" smtClean="0">
                <a:solidFill>
                  <a:srgbClr val="FF0000"/>
                </a:solidFill>
              </a:rPr>
              <a:t>Applications 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13" name="Picture 12" descr="Screen Shot 2015-01-18 at 1.43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3" y="5353538"/>
            <a:ext cx="1216832" cy="907561"/>
          </a:xfrm>
          <a:prstGeom prst="rect">
            <a:avLst/>
          </a:prstGeom>
        </p:spPr>
      </p:pic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1949895" y="5623161"/>
            <a:ext cx="1407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smtClean="0"/>
              <a:t>Universities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371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Step 1: Generate Parse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6C628-D578-4C48-96E6-FBB6D05677C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174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041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9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charset="0"/>
              </a:rPr>
              <a:t>Step 2: Relational Algebra &amp; Logical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4FAF1-6B98-1044-8261-D18B3C6EC3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4579" name="Picture 4" descr="Screen shot 2014-04-09 at 5.4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3775075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68399" y="1371600"/>
            <a:ext cx="6938963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r>
              <a:rPr lang="en-US" sz="1600" dirty="0"/>
              <a:t>SELECT title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FROM </a:t>
            </a:r>
            <a:r>
              <a:rPr lang="en-US" sz="1600" dirty="0" err="1"/>
              <a:t>StarsIn</a:t>
            </a:r>
            <a:endParaRPr lang="en-US" sz="1600" dirty="0"/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WHERE </a:t>
            </a:r>
            <a:r>
              <a:rPr lang="en-US" sz="1600" dirty="0" err="1"/>
              <a:t>starName</a:t>
            </a:r>
            <a:r>
              <a:rPr lang="en-US" sz="1600" dirty="0"/>
              <a:t> IN (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     SELECT name FROM </a:t>
            </a:r>
            <a:r>
              <a:rPr lang="en-US" sz="1600" dirty="0" err="1"/>
              <a:t>MovieStar</a:t>
            </a:r>
            <a:r>
              <a:rPr lang="en-US" sz="1600" dirty="0"/>
              <a:t> WHERE birthdate LIKE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%1960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);</a:t>
            </a:r>
          </a:p>
        </p:txBody>
      </p:sp>
      <p:pic>
        <p:nvPicPr>
          <p:cNvPr id="2458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95600"/>
            <a:ext cx="3048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419600" y="3962400"/>
            <a:ext cx="838200" cy="7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838200" y="2438400"/>
            <a:ext cx="2290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800000"/>
                </a:solidFill>
              </a:rPr>
              <a:t>Expression Tree</a:t>
            </a:r>
          </a:p>
        </p:txBody>
      </p:sp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5486400" y="2438400"/>
            <a:ext cx="2747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800000"/>
                </a:solidFill>
              </a:rPr>
              <a:t>Logical Query Plan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09600" y="5943600"/>
            <a:ext cx="805570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</a:rPr>
              <a:t>Expression Tree is a </a:t>
            </a:r>
            <a:r>
              <a:rPr lang="en-US" sz="1800" b="1" dirty="0">
                <a:solidFill>
                  <a:srgbClr val="0000FF"/>
                </a:solidFill>
                <a:sym typeface="Symbol" charset="0"/>
              </a:rPr>
              <a:t>midway between a parse tree and relational algebra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endParaRPr 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7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>
                <a:latin typeface="Calibri" charset="0"/>
              </a:rPr>
              <a:t>Step 3: Optimize &amp; Create Several Logical 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8EA6E-F898-7E46-9F58-6C87CB78B8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7847" y="1295400"/>
            <a:ext cx="722923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r>
              <a:rPr lang="en-US" sz="1600" dirty="0"/>
              <a:t>SELECT title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FROM </a:t>
            </a:r>
            <a:r>
              <a:rPr lang="en-US" sz="1600" dirty="0" err="1"/>
              <a:t>StarsIn</a:t>
            </a:r>
            <a:endParaRPr lang="en-US" sz="1600" dirty="0"/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WHERE </a:t>
            </a:r>
            <a:r>
              <a:rPr lang="en-US" sz="1600" dirty="0" err="1"/>
              <a:t>starName</a:t>
            </a:r>
            <a:r>
              <a:rPr lang="en-US" sz="1600" dirty="0"/>
              <a:t> IN (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     SELECT name FROM </a:t>
            </a:r>
            <a:r>
              <a:rPr lang="en-US" sz="1600" dirty="0" err="1"/>
              <a:t>MovieStar</a:t>
            </a:r>
            <a:r>
              <a:rPr lang="en-US" sz="1600" dirty="0"/>
              <a:t> WHERE birthdate LIKE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%1960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);</a:t>
            </a:r>
          </a:p>
        </p:txBody>
      </p:sp>
      <p:pic>
        <p:nvPicPr>
          <p:cNvPr id="2560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2819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TextBox 9"/>
          <p:cNvSpPr txBox="1">
            <a:spLocks noChangeArrowheads="1"/>
          </p:cNvSpPr>
          <p:nvPr/>
        </p:nvSpPr>
        <p:spPr bwMode="auto">
          <a:xfrm>
            <a:off x="1066800" y="2357438"/>
            <a:ext cx="1014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800000"/>
                </a:solidFill>
              </a:rPr>
              <a:t>Plan 1</a:t>
            </a:r>
          </a:p>
        </p:txBody>
      </p:sp>
      <p:pic>
        <p:nvPicPr>
          <p:cNvPr id="2560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43200"/>
            <a:ext cx="2895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7" name="TextBox 13"/>
          <p:cNvSpPr txBox="1">
            <a:spLocks noChangeArrowheads="1"/>
          </p:cNvSpPr>
          <p:nvPr/>
        </p:nvSpPr>
        <p:spPr bwMode="auto">
          <a:xfrm>
            <a:off x="4343400" y="2362200"/>
            <a:ext cx="1014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800000"/>
                </a:solidFill>
              </a:rPr>
              <a:t>Plan 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781800" y="3962400"/>
            <a:ext cx="609600" cy="0"/>
          </a:xfrm>
          <a:prstGeom prst="line">
            <a:avLst/>
          </a:prstGeom>
          <a:ln w="666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781800" y="4419600"/>
            <a:ext cx="1570038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FF0000"/>
                </a:solidFill>
              </a:rPr>
              <a:t>Question:</a:t>
            </a:r>
          </a:p>
          <a:p>
            <a:pPr>
              <a:defRPr/>
            </a:pPr>
            <a:r>
              <a:rPr lang="en-US" sz="1800">
                <a:solidFill>
                  <a:srgbClr val="FF0000"/>
                </a:solidFill>
              </a:rPr>
              <a:t>Push project to</a:t>
            </a:r>
          </a:p>
          <a:p>
            <a:pPr>
              <a:defRPr/>
            </a:pPr>
            <a:r>
              <a:rPr lang="en-US" sz="1800">
                <a:solidFill>
                  <a:srgbClr val="FF0000"/>
                </a:solidFill>
              </a:rPr>
              <a:t>StarsIn?</a:t>
            </a:r>
          </a:p>
        </p:txBody>
      </p:sp>
    </p:spTree>
    <p:extLst>
      <p:ext uri="{BB962C8B-B14F-4D97-AF65-F5344CB8AC3E}">
        <p14:creationId xmlns:p14="http://schemas.microsoft.com/office/powerpoint/2010/main" val="60307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latin typeface="Calibri" charset="0"/>
              </a:rPr>
              <a:t>Overview of Query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9D684-2FC7-1042-9C22-AE28471C15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2133600" y="1143000"/>
            <a:ext cx="523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</a:rPr>
              <a:t>SQL Query </a:t>
            </a:r>
            <a:r>
              <a:rPr lang="en-US" sz="2000">
                <a:solidFill>
                  <a:srgbClr val="800000"/>
                </a:solidFill>
                <a:sym typeface="Wingdings" charset="0"/>
              </a:rPr>
              <a:t> Compile  Optimize  Execute</a:t>
            </a:r>
            <a:endParaRPr lang="en-US" sz="2000">
              <a:solidFill>
                <a:srgbClr val="800000"/>
              </a:solidFill>
            </a:endParaRPr>
          </a:p>
        </p:txBody>
      </p:sp>
      <p:pic>
        <p:nvPicPr>
          <p:cNvPr id="3277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85830">
            <a:off x="1721644" y="2988469"/>
            <a:ext cx="8636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02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>
                <a:latin typeface="Calibri" charset="0"/>
              </a:rPr>
              <a:t>Step 4: Estimate the Sizes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961659"/>
            <a:ext cx="4994031" cy="273734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charset="0"/>
              </a:rPr>
              <a:t>That is done for each </a:t>
            </a:r>
            <a:r>
              <a:rPr lang="en-US" sz="2400" dirty="0" smtClean="0">
                <a:latin typeface="Calibri" charset="0"/>
              </a:rPr>
              <a:t>plan</a:t>
            </a:r>
          </a:p>
          <a:p>
            <a:endParaRPr lang="en-US" dirty="0">
              <a:latin typeface="Calibri" charset="0"/>
            </a:endParaRPr>
          </a:p>
          <a:p>
            <a:r>
              <a:rPr lang="en-US" sz="2400" b="1" dirty="0" smtClean="0">
                <a:solidFill>
                  <a:srgbClr val="800000"/>
                </a:solidFill>
                <a:latin typeface="Calibri" charset="0"/>
              </a:rPr>
              <a:t>Statistics Collection</a:t>
            </a:r>
          </a:p>
          <a:p>
            <a:pPr lvl="1"/>
            <a:r>
              <a:rPr lang="en-US" dirty="0" smtClean="0">
                <a:latin typeface="Calibri" charset="0"/>
              </a:rPr>
              <a:t>For the entire relation</a:t>
            </a:r>
            <a:r>
              <a:rPr lang="en-US" sz="2200" dirty="0" smtClean="0">
                <a:latin typeface="Calibri" charset="0"/>
              </a:rPr>
              <a:t> </a:t>
            </a:r>
          </a:p>
          <a:p>
            <a:pPr lvl="1"/>
            <a:r>
              <a:rPr lang="en-US" dirty="0">
                <a:latin typeface="Calibri" charset="0"/>
              </a:rPr>
              <a:t>For each </a:t>
            </a:r>
            <a:r>
              <a:rPr lang="en-US" dirty="0" smtClean="0">
                <a:latin typeface="Calibri" charset="0"/>
              </a:rPr>
              <a:t>column</a:t>
            </a:r>
          </a:p>
          <a:p>
            <a:pPr lvl="1"/>
            <a:r>
              <a:rPr lang="en-US" dirty="0" smtClean="0">
                <a:latin typeface="Calibri" charset="0"/>
              </a:rPr>
              <a:t>…</a:t>
            </a:r>
            <a:endParaRPr lang="en-US" dirty="0">
              <a:latin typeface="Calibri" charset="0"/>
            </a:endParaRPr>
          </a:p>
          <a:p>
            <a:pPr lvl="1"/>
            <a:endParaRPr lang="en-US" sz="2200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00644-2162-9D46-8AB9-D99C47EB0E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39" y="2844800"/>
            <a:ext cx="3958492" cy="252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25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Step 5: Consider Physical Plans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sz="2000" b="1">
                <a:latin typeface="Calibri" charset="0"/>
              </a:rPr>
              <a:t>Physical plan means how each operator will execute (which algorithm)</a:t>
            </a:r>
          </a:p>
          <a:p>
            <a:pPr lvl="1"/>
            <a:r>
              <a:rPr lang="en-US" sz="1800">
                <a:latin typeface="Calibri" charset="0"/>
              </a:rPr>
              <a:t>E.g., </a:t>
            </a:r>
            <a:r>
              <a:rPr lang="en-US" sz="1800" b="1">
                <a:solidFill>
                  <a:srgbClr val="FF0000"/>
                </a:solidFill>
                <a:latin typeface="Calibri" charset="0"/>
              </a:rPr>
              <a:t>Join</a:t>
            </a:r>
            <a:r>
              <a:rPr lang="en-US" sz="1800">
                <a:latin typeface="Calibri" charset="0"/>
              </a:rPr>
              <a:t> can be nested-loop, hash-based, merge-based, or sort-based</a:t>
            </a:r>
          </a:p>
          <a:p>
            <a:pPr lvl="1"/>
            <a:endParaRPr lang="en-US" sz="1800">
              <a:latin typeface="Calibri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Each logical plan will map to multiple physical 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9DCF-C84E-D941-BD8C-5B53E10F6DE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2667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05200"/>
            <a:ext cx="472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Box 20"/>
          <p:cNvSpPr txBox="1">
            <a:spLocks noChangeArrowheads="1"/>
          </p:cNvSpPr>
          <p:nvPr/>
        </p:nvSpPr>
        <p:spPr bwMode="auto">
          <a:xfrm>
            <a:off x="709613" y="3211513"/>
            <a:ext cx="142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Logical Plan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971800" y="4419600"/>
            <a:ext cx="457200" cy="304800"/>
          </a:xfrm>
          <a:prstGeom prst="straightConnector1">
            <a:avLst/>
          </a:prstGeom>
          <a:ln w="539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71800" y="5791200"/>
            <a:ext cx="457200" cy="381000"/>
          </a:xfrm>
          <a:prstGeom prst="straightConnector1">
            <a:avLst/>
          </a:prstGeom>
          <a:ln w="539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33800" y="6172200"/>
            <a:ext cx="609600" cy="0"/>
          </a:xfrm>
          <a:prstGeom prst="line">
            <a:avLst/>
          </a:prstGeom>
          <a:ln w="666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4648200" y="3124200"/>
            <a:ext cx="197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One Physical Plan</a:t>
            </a:r>
          </a:p>
        </p:txBody>
      </p:sp>
    </p:spTree>
    <p:extLst>
      <p:ext uri="{BB962C8B-B14F-4D97-AF65-F5344CB8AC3E}">
        <p14:creationId xmlns:p14="http://schemas.microsoft.com/office/powerpoint/2010/main" val="177932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latin typeface="Calibri" charset="0"/>
              </a:rPr>
              <a:t>Overview of Query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9D376-9B11-904A-9816-7FBCBC5523C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2133600" y="1143000"/>
            <a:ext cx="523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</a:rPr>
              <a:t>SQL Query </a:t>
            </a:r>
            <a:r>
              <a:rPr lang="en-US" sz="2000">
                <a:solidFill>
                  <a:srgbClr val="800000"/>
                </a:solidFill>
                <a:sym typeface="Wingdings" charset="0"/>
              </a:rPr>
              <a:t> Compile  Optimize  Execute</a:t>
            </a:r>
            <a:endParaRPr lang="en-US" sz="2000">
              <a:solidFill>
                <a:srgbClr val="800000"/>
              </a:solidFill>
            </a:endParaRPr>
          </a:p>
        </p:txBody>
      </p:sp>
      <p:pic>
        <p:nvPicPr>
          <p:cNvPr id="348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4800"/>
            <a:ext cx="8636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10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Step 6: Estimate the Cost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sz="2400">
                <a:latin typeface="Calibri" charset="0"/>
              </a:rPr>
              <a:t>This is done for each physical plan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5309-F48D-D24C-A412-ED827F975BE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324600" cy="271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2057400" y="5181600"/>
            <a:ext cx="503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800000"/>
                </a:solidFill>
              </a:rPr>
              <a:t>Select the cheapest to execute…</a:t>
            </a:r>
          </a:p>
        </p:txBody>
      </p:sp>
    </p:spTree>
    <p:extLst>
      <p:ext uri="{BB962C8B-B14F-4D97-AF65-F5344CB8AC3E}">
        <p14:creationId xmlns:p14="http://schemas.microsoft.com/office/powerpoint/2010/main" val="12026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latin typeface="Calibri" charset="0"/>
              </a:rPr>
              <a:t>Overview of Query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8D67E-599A-C347-AA66-604A56C723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2133600" y="1143000"/>
            <a:ext cx="523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</a:rPr>
              <a:t>SQL Query </a:t>
            </a:r>
            <a:r>
              <a:rPr lang="en-US" sz="2000">
                <a:solidFill>
                  <a:srgbClr val="800000"/>
                </a:solidFill>
                <a:sym typeface="Wingdings" charset="0"/>
              </a:rPr>
              <a:t> Compile  Optimize  Execute</a:t>
            </a:r>
            <a:endParaRPr lang="en-US" sz="2000">
              <a:solidFill>
                <a:srgbClr val="800000"/>
              </a:solidFill>
            </a:endParaRPr>
          </a:p>
        </p:txBody>
      </p:sp>
      <p:pic>
        <p:nvPicPr>
          <p:cNvPr id="368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7525">
            <a:off x="7137400" y="1470025"/>
            <a:ext cx="8636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29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Common Statistics over Relation </a:t>
            </a:r>
            <a:r>
              <a:rPr lang="en-US" b="1">
                <a:latin typeface="Calibri" charset="0"/>
              </a:rPr>
              <a:t>R</a:t>
            </a: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24578" name="Rectangle 3"/>
          <p:cNvSpPr txBox="1">
            <a:spLocks noChangeArrowheads="1"/>
          </p:cNvSpPr>
          <p:nvPr/>
        </p:nvSpPr>
        <p:spPr bwMode="auto">
          <a:xfrm>
            <a:off x="533400" y="2336800"/>
            <a:ext cx="6705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solidFill>
                  <a:srgbClr val="800000"/>
                </a:solidFill>
                <a:latin typeface="Calibri" charset="0"/>
              </a:rPr>
              <a:t>B(R): </a:t>
            </a:r>
            <a:r>
              <a:rPr lang="en-US" sz="2200" dirty="0">
                <a:latin typeface="Calibri" charset="0"/>
              </a:rPr>
              <a:t># of blocks to hold all R tuples</a:t>
            </a: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solidFill>
                  <a:srgbClr val="800000"/>
                </a:solidFill>
                <a:latin typeface="Calibri" charset="0"/>
              </a:rPr>
              <a:t>T(R): </a:t>
            </a:r>
            <a:r>
              <a:rPr lang="en-US" sz="2200" dirty="0">
                <a:latin typeface="Calibri" charset="0"/>
              </a:rPr>
              <a:t># tuples in R</a:t>
            </a: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solidFill>
                  <a:srgbClr val="800000"/>
                </a:solidFill>
                <a:latin typeface="Calibri" charset="0"/>
              </a:rPr>
              <a:t>S(R): </a:t>
            </a:r>
            <a:r>
              <a:rPr lang="en-US" sz="2200" dirty="0">
                <a:latin typeface="Calibri" charset="0"/>
              </a:rPr>
              <a:t># of bytes in each of R’s tuple</a:t>
            </a: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solidFill>
                  <a:srgbClr val="800000"/>
                </a:solidFill>
                <a:latin typeface="Calibri" charset="0"/>
              </a:rPr>
              <a:t>V(R, A): </a:t>
            </a:r>
            <a:r>
              <a:rPr lang="en-US" sz="2200" dirty="0">
                <a:latin typeface="Calibri" charset="0"/>
              </a:rPr>
              <a:t># distinct values in attribute  R.A</a:t>
            </a: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solidFill>
                  <a:srgbClr val="800000"/>
                </a:solidFill>
                <a:latin typeface="Calibri" charset="0"/>
              </a:rPr>
              <a:t>M: </a:t>
            </a:r>
            <a:r>
              <a:rPr lang="en-US" sz="2200" dirty="0">
                <a:latin typeface="Calibri" charset="0"/>
              </a:rPr>
              <a:t># of memory buffers available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3E4441-E955-3341-8F87-2ECEB3D0D00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60" y="244158"/>
            <a:ext cx="8579190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DBs: Core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50" y="1846489"/>
            <a:ext cx="7610526" cy="3233512"/>
          </a:xfrm>
        </p:spPr>
        <p:txBody>
          <a:bodyPr/>
          <a:lstStyle/>
          <a:p>
            <a:r>
              <a:rPr lang="en-US" b="1" dirty="0" smtClean="0"/>
              <a:t>Data is nicely structured (known in advance)</a:t>
            </a:r>
          </a:p>
          <a:p>
            <a:r>
              <a:rPr lang="en-US" b="1" dirty="0" smtClean="0"/>
              <a:t>Data is correct &amp; certain</a:t>
            </a:r>
          </a:p>
          <a:p>
            <a:r>
              <a:rPr lang="en-US" b="1" dirty="0" smtClean="0"/>
              <a:t>Data is relatively static &amp; small-mid size</a:t>
            </a:r>
          </a:p>
          <a:p>
            <a:r>
              <a:rPr lang="en-US" b="1" dirty="0" smtClean="0"/>
              <a:t>Access pattern: Mix Read/Write</a:t>
            </a:r>
          </a:p>
          <a:p>
            <a:r>
              <a:rPr lang="en-US" b="1" dirty="0" smtClean="0"/>
              <a:t>Notion of transactions (Interactive)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194538" y="5216769"/>
            <a:ext cx="4874847" cy="859693"/>
          </a:xfrm>
          <a:prstGeom prst="wedgeRoundRectCallout">
            <a:avLst>
              <a:gd name="adj1" fmla="val 21294"/>
              <a:gd name="adj2" fmla="val -1363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see how these affected the design of DB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859" y="193428"/>
            <a:ext cx="6705600" cy="1219200"/>
          </a:xfrm>
        </p:spPr>
        <p:txBody>
          <a:bodyPr/>
          <a:lstStyle/>
          <a:p>
            <a:r>
              <a:rPr lang="en-US" sz="3200" dirty="0">
                <a:latin typeface="Calibri" charset="0"/>
              </a:rPr>
              <a:t>Example: Duplicate Elimination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862" y="1682256"/>
            <a:ext cx="5486400" cy="2971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dirty="0"/>
              <a:t>K</a:t>
            </a:r>
            <a:r>
              <a:rPr lang="en-US" sz="1600" dirty="0" smtClean="0"/>
              <a:t>eep </a:t>
            </a:r>
            <a:r>
              <a:rPr lang="en-US" sz="1600" dirty="0"/>
              <a:t>a main memory search data structure </a:t>
            </a:r>
            <a:r>
              <a:rPr lang="en-US" sz="1600" i="1" dirty="0"/>
              <a:t>D</a:t>
            </a:r>
            <a:r>
              <a:rPr lang="en-US" sz="1600" dirty="0"/>
              <a:t> (use search tree or hash table) to store one copy of each </a:t>
            </a:r>
            <a:r>
              <a:rPr lang="en-US" sz="1600" dirty="0" smtClean="0"/>
              <a:t>tuple  </a:t>
            </a:r>
            <a:r>
              <a:rPr lang="en-US" sz="1600" dirty="0" smtClean="0">
                <a:sym typeface="Wingdings"/>
              </a:rPr>
              <a:t> (</a:t>
            </a:r>
            <a:r>
              <a:rPr lang="en-US" sz="1600" b="1" dirty="0" smtClean="0">
                <a:solidFill>
                  <a:srgbClr val="800000"/>
                </a:solidFill>
                <a:sym typeface="Wingdings"/>
              </a:rPr>
              <a:t>M-1 Buffers)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 smtClean="0"/>
              <a:t>Read </a:t>
            </a:r>
            <a:r>
              <a:rPr lang="en-US" sz="1600" dirty="0"/>
              <a:t>in each block of </a:t>
            </a:r>
            <a:r>
              <a:rPr lang="en-US" sz="1600" i="1" dirty="0"/>
              <a:t>R</a:t>
            </a:r>
            <a:r>
              <a:rPr lang="en-US" sz="1600" dirty="0"/>
              <a:t> one at a time (use </a:t>
            </a:r>
            <a:r>
              <a:rPr lang="en-US" sz="1600" dirty="0" smtClean="0"/>
              <a:t>table scan)  </a:t>
            </a:r>
            <a:r>
              <a:rPr lang="en-US" sz="1600" dirty="0" smtClean="0">
                <a:sym typeface="Wingdings"/>
              </a:rPr>
              <a:t> (</a:t>
            </a:r>
            <a:r>
              <a:rPr lang="en-US" sz="1600" b="1" dirty="0" smtClean="0">
                <a:solidFill>
                  <a:srgbClr val="800000"/>
                </a:solidFill>
                <a:sym typeface="Wingdings"/>
              </a:rPr>
              <a:t>1 buffer</a:t>
            </a:r>
            <a:r>
              <a:rPr lang="en-US" sz="1600" dirty="0" smtClean="0">
                <a:sym typeface="Wingdings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1600" dirty="0" smtClean="0"/>
              <a:t>For </a:t>
            </a:r>
            <a:r>
              <a:rPr lang="en-US" sz="1600" dirty="0"/>
              <a:t>each tuple check if it appears in </a:t>
            </a:r>
            <a:r>
              <a:rPr lang="en-US" sz="1600" i="1" dirty="0"/>
              <a:t>D</a:t>
            </a:r>
            <a:endParaRPr lang="en-US" sz="1600" dirty="0"/>
          </a:p>
          <a:p>
            <a:pPr lvl="1">
              <a:lnSpc>
                <a:spcPct val="90000"/>
              </a:lnSpc>
              <a:defRPr/>
            </a:pPr>
            <a:r>
              <a:rPr lang="en-US" sz="1400" dirty="0" smtClean="0"/>
              <a:t>If Yes, then skip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 smtClean="0"/>
              <a:t>If Not, </a:t>
            </a:r>
            <a:r>
              <a:rPr lang="en-US" sz="1400" dirty="0"/>
              <a:t>then add it to </a:t>
            </a:r>
            <a:r>
              <a:rPr lang="en-US" sz="1400" i="1" dirty="0"/>
              <a:t>D</a:t>
            </a:r>
            <a:r>
              <a:rPr lang="en-US" sz="1400" dirty="0"/>
              <a:t> and to the output </a:t>
            </a:r>
            <a:r>
              <a:rPr lang="en-US" sz="1400" dirty="0" smtClean="0"/>
              <a:t>buffer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3403" y="338011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One Pass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3403" y="871411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Iteration</a:t>
            </a:r>
          </a:p>
        </p:txBody>
      </p:sp>
      <p:grpSp>
        <p:nvGrpSpPr>
          <p:cNvPr id="26629" name="Group 6"/>
          <p:cNvGrpSpPr>
            <a:grpSpLocks/>
          </p:cNvGrpSpPr>
          <p:nvPr/>
        </p:nvGrpSpPr>
        <p:grpSpPr bwMode="auto">
          <a:xfrm>
            <a:off x="336547" y="420076"/>
            <a:ext cx="933450" cy="1017588"/>
            <a:chOff x="5937254" y="1600201"/>
            <a:chExt cx="933446" cy="1017032"/>
          </a:xfrm>
        </p:grpSpPr>
        <p:sp>
          <p:nvSpPr>
            <p:cNvPr id="26644" name="TextBox 7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9334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Distinct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6388102" y="1955607"/>
              <a:ext cx="0" cy="38872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46" name="TextBox 10"/>
            <p:cNvSpPr txBox="1">
              <a:spLocks noChangeArrowheads="1"/>
            </p:cNvSpPr>
            <p:nvPr/>
          </p:nvSpPr>
          <p:spPr bwMode="auto">
            <a:xfrm>
              <a:off x="6223000" y="2247901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pic>
        <p:nvPicPr>
          <p:cNvPr id="2663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52" y="1762369"/>
            <a:ext cx="2590800" cy="188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6555152" y="2143369"/>
            <a:ext cx="228600" cy="533400"/>
          </a:xfrm>
          <a:prstGeom prst="straightConnector1">
            <a:avLst/>
          </a:prstGeom>
          <a:ln w="1905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2" name="TextBox 14"/>
          <p:cNvSpPr txBox="1">
            <a:spLocks noChangeArrowheads="1"/>
          </p:cNvSpPr>
          <p:nvPr/>
        </p:nvSpPr>
        <p:spPr bwMode="auto">
          <a:xfrm>
            <a:off x="6631352" y="1686169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800000"/>
                </a:solidFill>
              </a:rPr>
              <a:t>1 memory buffer for reading</a:t>
            </a:r>
          </a:p>
        </p:txBody>
      </p:sp>
      <p:sp>
        <p:nvSpPr>
          <p:cNvPr id="26633" name="TextBox 17"/>
          <p:cNvSpPr txBox="1">
            <a:spLocks noChangeArrowheads="1"/>
          </p:cNvSpPr>
          <p:nvPr/>
        </p:nvSpPr>
        <p:spPr bwMode="auto">
          <a:xfrm>
            <a:off x="6402752" y="3743569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800000"/>
                </a:solidFill>
              </a:rPr>
              <a:t>M-1 memory buffers for storing distinct copies</a:t>
            </a:r>
          </a:p>
        </p:txBody>
      </p:sp>
      <p:cxnSp>
        <p:nvCxnSpPr>
          <p:cNvPr id="19" name="Straight Arrow Connector 18"/>
          <p:cNvCxnSpPr>
            <a:stCxn id="26633" idx="0"/>
          </p:cNvCxnSpPr>
          <p:nvPr/>
        </p:nvCxnSpPr>
        <p:spPr>
          <a:xfrm flipH="1" flipV="1">
            <a:off x="6859952" y="3362569"/>
            <a:ext cx="685800" cy="381000"/>
          </a:xfrm>
          <a:prstGeom prst="straightConnector1">
            <a:avLst/>
          </a:prstGeom>
          <a:ln w="1905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0" y="5257800"/>
            <a:ext cx="495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dirty="0" smtClean="0"/>
              <a:t>The distinct tuples of R must fit in M-1 Buffers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dirty="0" smtClean="0"/>
              <a:t>&gt;&gt;   B(</a:t>
            </a:r>
            <a:r>
              <a:rPr lang="en-US" sz="1800" dirty="0" smtClean="0">
                <a:solidFill>
                  <a:schemeClr val="tx2"/>
                </a:solidFill>
                <a:cs typeface="Arial" charset="0"/>
              </a:rPr>
              <a:t></a:t>
            </a:r>
            <a:r>
              <a:rPr lang="en-US" sz="1800" dirty="0" smtClean="0">
                <a:cs typeface="Arial" charset="0"/>
              </a:rPr>
              <a:t> (R)) &lt;= M-1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dirty="0" smtClean="0">
                <a:cs typeface="Arial" charset="0"/>
              </a:rPr>
              <a:t>&gt;&gt; As an approximation   </a:t>
            </a:r>
            <a:r>
              <a:rPr lang="en-US" sz="1800" dirty="0" smtClean="0"/>
              <a:t>B(</a:t>
            </a:r>
            <a:r>
              <a:rPr lang="en-US" sz="1800" dirty="0" smtClean="0">
                <a:solidFill>
                  <a:schemeClr val="tx2"/>
                </a:solidFill>
                <a:cs typeface="Arial" charset="0"/>
              </a:rPr>
              <a:t></a:t>
            </a:r>
            <a:r>
              <a:rPr lang="en-US" sz="1800" dirty="0" smtClean="0">
                <a:cs typeface="Arial" charset="0"/>
              </a:rPr>
              <a:t> (R)) &lt;= M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endParaRPr lang="en-US" sz="18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endParaRPr lang="en-US" sz="1800" dirty="0" smtClean="0"/>
          </a:p>
          <a:p>
            <a:pPr>
              <a:lnSpc>
                <a:spcPct val="90000"/>
              </a:lnSpc>
              <a:defRPr/>
            </a:pPr>
            <a:endParaRPr lang="en-US" sz="1800" dirty="0" smtClean="0"/>
          </a:p>
          <a:p>
            <a:pPr lvl="1">
              <a:lnSpc>
                <a:spcPct val="90000"/>
              </a:lnSpc>
              <a:defRPr/>
            </a:pPr>
            <a:endParaRPr lang="en-US" sz="1600" dirty="0" smtClean="0"/>
          </a:p>
          <a:p>
            <a:pPr>
              <a:lnSpc>
                <a:spcPct val="90000"/>
              </a:lnSpc>
              <a:defRPr/>
            </a:pPr>
            <a:endParaRPr lang="en-US" sz="1800" dirty="0"/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04800" y="4495800"/>
            <a:ext cx="4343400" cy="685800"/>
            <a:chOff x="2918569" y="4876800"/>
            <a:chExt cx="4037785" cy="685800"/>
          </a:xfrm>
        </p:grpSpPr>
        <p:pic>
          <p:nvPicPr>
            <p:cNvPr id="26642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569" y="4934622"/>
              <a:ext cx="838031" cy="62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ounded Rectangle 25"/>
            <p:cNvSpPr/>
            <p:nvPr/>
          </p:nvSpPr>
          <p:spPr>
            <a:xfrm>
              <a:off x="3631380" y="4876800"/>
              <a:ext cx="3324974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/>
                <a:t>What are the constraints for this algorithm to work in one pass?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716952" y="4505569"/>
            <a:ext cx="2994025" cy="685800"/>
            <a:chOff x="3401174" y="4876800"/>
            <a:chExt cx="3791657" cy="685800"/>
          </a:xfrm>
        </p:grpSpPr>
        <p:pic>
          <p:nvPicPr>
            <p:cNvPr id="26640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174" y="4934622"/>
              <a:ext cx="949121" cy="62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ounded Rectangle 28"/>
            <p:cNvSpPr/>
            <p:nvPr/>
          </p:nvSpPr>
          <p:spPr>
            <a:xfrm>
              <a:off x="4253593" y="4876800"/>
              <a:ext cx="2939238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/>
                <a:t>What is the I/O Cost</a:t>
              </a:r>
            </a:p>
          </p:txBody>
        </p:sp>
      </p:grpSp>
      <p:sp>
        <p:nvSpPr>
          <p:cNvPr id="26638" name="Rectangle 3"/>
          <p:cNvSpPr txBox="1">
            <a:spLocks noChangeArrowheads="1"/>
          </p:cNvSpPr>
          <p:nvPr/>
        </p:nvSpPr>
        <p:spPr bwMode="auto">
          <a:xfrm>
            <a:off x="6859952" y="5267569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>
                <a:latin typeface="Calibri" charset="0"/>
              </a:rPr>
              <a:t>B(R)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06835-2BA0-FF4F-91BC-E7467403B44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6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6705600" cy="1219200"/>
          </a:xfrm>
        </p:spPr>
        <p:txBody>
          <a:bodyPr/>
          <a:lstStyle/>
          <a:p>
            <a:r>
              <a:rPr lang="en-US" sz="3200">
                <a:latin typeface="Calibri" charset="0"/>
              </a:rPr>
              <a:t>Example: Duplicate Elimination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166815"/>
            <a:ext cx="7543800" cy="2971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800000"/>
                </a:solidFill>
                <a:latin typeface="Calibri" charset="0"/>
              </a:rPr>
              <a:t>What if relation R is sorted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How the duplicate elimination op. works ???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Are there any size constraints to be in one pass ???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What is the I/O cost ???</a:t>
            </a:r>
            <a:endParaRPr lang="en-US" sz="2000" b="1" dirty="0">
              <a:latin typeface="Calibri" charset="0"/>
            </a:endParaRPr>
          </a:p>
        </p:txBody>
      </p:sp>
      <p:grpSp>
        <p:nvGrpSpPr>
          <p:cNvPr id="28675" name="Group 6"/>
          <p:cNvGrpSpPr>
            <a:grpSpLocks/>
          </p:cNvGrpSpPr>
          <p:nvPr/>
        </p:nvGrpSpPr>
        <p:grpSpPr bwMode="auto">
          <a:xfrm>
            <a:off x="365854" y="439614"/>
            <a:ext cx="933450" cy="1017588"/>
            <a:chOff x="5937254" y="1600201"/>
            <a:chExt cx="933446" cy="1017032"/>
          </a:xfrm>
        </p:grpSpPr>
        <p:sp>
          <p:nvSpPr>
            <p:cNvPr id="28677" name="TextBox 7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9334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Distinct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6388102" y="1955607"/>
              <a:ext cx="0" cy="38872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679" name="TextBox 10"/>
            <p:cNvSpPr txBox="1">
              <a:spLocks noChangeArrowheads="1"/>
            </p:cNvSpPr>
            <p:nvPr/>
          </p:nvSpPr>
          <p:spPr bwMode="auto">
            <a:xfrm>
              <a:off x="6223000" y="2247901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D079A-E6BE-CC4F-B10B-1DDF34F1616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6953"/>
            <a:ext cx="7620000" cy="1219200"/>
          </a:xfrm>
        </p:spPr>
        <p:txBody>
          <a:bodyPr/>
          <a:lstStyle/>
          <a:p>
            <a:r>
              <a:rPr lang="en-US" sz="3200" dirty="0">
                <a:latin typeface="Calibri" charset="0"/>
              </a:rPr>
              <a:t>Example: Duplicate Elimination (Cont’d)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4446"/>
            <a:ext cx="8229600" cy="35618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800000"/>
                </a:solidFill>
                <a:latin typeface="Calibri" charset="0"/>
              </a:rPr>
              <a:t>What if relation R is sorted</a:t>
            </a:r>
          </a:p>
          <a:p>
            <a:pPr>
              <a:lnSpc>
                <a:spcPct val="90000"/>
              </a:lnSpc>
            </a:pPr>
            <a:endParaRPr lang="en-US" sz="5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How the duplicate elimination op. works ???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No need for the M-1 Buffers (we keep only the last reported tuple)</a:t>
            </a:r>
          </a:p>
          <a:p>
            <a:pPr>
              <a:lnSpc>
                <a:spcPct val="90000"/>
              </a:lnSpc>
            </a:pPr>
            <a:endParaRPr lang="en-US" sz="8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Are there any size constraints to be in one pass ???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No (1 memory buffer to handle R of any size)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What is the I/O cost ???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latin typeface="Calibri" charset="0"/>
              </a:rPr>
              <a:t>B(R)</a:t>
            </a:r>
          </a:p>
        </p:txBody>
      </p:sp>
      <p:grpSp>
        <p:nvGrpSpPr>
          <p:cNvPr id="30723" name="Group 6"/>
          <p:cNvGrpSpPr>
            <a:grpSpLocks/>
          </p:cNvGrpSpPr>
          <p:nvPr/>
        </p:nvGrpSpPr>
        <p:grpSpPr bwMode="auto">
          <a:xfrm>
            <a:off x="334107" y="490953"/>
            <a:ext cx="933450" cy="1017588"/>
            <a:chOff x="5937254" y="1600201"/>
            <a:chExt cx="933446" cy="1017032"/>
          </a:xfrm>
        </p:grpSpPr>
        <p:sp>
          <p:nvSpPr>
            <p:cNvPr id="30726" name="TextBox 7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9334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Distinct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6388102" y="1955607"/>
              <a:ext cx="0" cy="38872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28" name="TextBox 10"/>
            <p:cNvSpPr txBox="1">
              <a:spLocks noChangeArrowheads="1"/>
            </p:cNvSpPr>
            <p:nvPr/>
          </p:nvSpPr>
          <p:spPr bwMode="auto">
            <a:xfrm>
              <a:off x="6223000" y="2247901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159000" y="4949459"/>
            <a:ext cx="64770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buFont typeface="Wingdings" charset="2"/>
              <a:buChar char="Ø"/>
              <a:defRPr/>
            </a:pPr>
            <a:r>
              <a:rPr lang="en-US" sz="1800" dirty="0"/>
              <a:t>Each operator must know the properties of its input relations</a:t>
            </a:r>
          </a:p>
          <a:p>
            <a:pPr algn="l">
              <a:defRPr/>
            </a:pPr>
            <a:r>
              <a:rPr lang="en-US" sz="1800" dirty="0"/>
              <a:t>	(Sorted or not, grouped or not, …) </a:t>
            </a:r>
          </a:p>
          <a:p>
            <a:pPr marL="342900" indent="-342900" algn="l">
              <a:buFont typeface="Wingdings" charset="2"/>
              <a:buChar char="Ø"/>
              <a:defRPr/>
            </a:pPr>
            <a:r>
              <a:rPr lang="en-US" sz="1800" dirty="0"/>
              <a:t>Makes big difference in execution and performance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7C0FB-070E-3C4E-8C98-D1152063728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>
                <a:latin typeface="Calibri" charset="0"/>
              </a:rPr>
              <a:t>Two-Pass Algorithms</a:t>
            </a:r>
          </a:p>
        </p:txBody>
      </p:sp>
      <p:sp>
        <p:nvSpPr>
          <p:cNvPr id="37890" name="Content Placeholder 5"/>
          <p:cNvSpPr>
            <a:spLocks noGrp="1"/>
          </p:cNvSpPr>
          <p:nvPr>
            <p:ph sz="half" idx="1"/>
          </p:nvPr>
        </p:nvSpPr>
        <p:spPr>
          <a:xfrm>
            <a:off x="407988" y="3365127"/>
            <a:ext cx="4087812" cy="2119312"/>
          </a:xfrm>
        </p:spPr>
        <p:txBody>
          <a:bodyPr/>
          <a:lstStyle/>
          <a:p>
            <a:r>
              <a:rPr lang="en-US" sz="2000" b="1">
                <a:latin typeface="Calibri" charset="0"/>
              </a:rPr>
              <a:t>Sort-based two-pass algorithms</a:t>
            </a:r>
          </a:p>
          <a:p>
            <a:pPr lvl="1"/>
            <a:r>
              <a:rPr lang="en-US" sz="1800">
                <a:latin typeface="Calibri" charset="0"/>
              </a:rPr>
              <a:t>The first pass does a sort on some parameter(s) of each operand</a:t>
            </a:r>
          </a:p>
          <a:p>
            <a:pPr lvl="1"/>
            <a:r>
              <a:rPr lang="en-US" sz="1800">
                <a:latin typeface="Calibri" charset="0"/>
              </a:rPr>
              <a:t>The second pass algorithm relies on the sort results and can be pipelined</a:t>
            </a:r>
          </a:p>
        </p:txBody>
      </p:sp>
      <p:sp>
        <p:nvSpPr>
          <p:cNvPr id="37891" name="Content Placeholder 6"/>
          <p:cNvSpPr txBox="1">
            <a:spLocks/>
          </p:cNvSpPr>
          <p:nvPr/>
        </p:nvSpPr>
        <p:spPr bwMode="auto">
          <a:xfrm>
            <a:off x="4572000" y="3362196"/>
            <a:ext cx="4013200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sz="2000" b="1" dirty="0">
                <a:latin typeface="Calibri" charset="0"/>
              </a:rPr>
              <a:t>Hash-based two-pass algorithms</a:t>
            </a:r>
          </a:p>
        </p:txBody>
      </p:sp>
      <p:sp>
        <p:nvSpPr>
          <p:cNvPr id="37892" name="Text Placeholder 7"/>
          <p:cNvSpPr txBox="1">
            <a:spLocks/>
          </p:cNvSpPr>
          <p:nvPr/>
        </p:nvSpPr>
        <p:spPr bwMode="auto">
          <a:xfrm>
            <a:off x="407988" y="1781908"/>
            <a:ext cx="8204200" cy="1447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1">
                <a:solidFill>
                  <a:srgbClr val="800000"/>
                </a:solidFill>
              </a:rPr>
              <a:t>First Pass: </a:t>
            </a:r>
            <a:r>
              <a:rPr lang="en-US" sz="1800"/>
              <a:t>Do a prep-pass and write the intermediate result back to disk </a:t>
            </a:r>
          </a:p>
          <a:p>
            <a:pPr algn="l" eaLnBrk="1" hangingPunct="1"/>
            <a:r>
              <a:rPr lang="en-US" sz="1800" b="1">
                <a:solidFill>
                  <a:srgbClr val="0000FF"/>
                </a:solidFill>
              </a:rPr>
              <a:t>	&gt;&gt; We count Reading + Writing</a:t>
            </a:r>
          </a:p>
          <a:p>
            <a:pPr algn="l" eaLnBrk="1" hangingPunct="1"/>
            <a:r>
              <a:rPr lang="en-US" sz="1800" b="1">
                <a:solidFill>
                  <a:srgbClr val="800000"/>
                </a:solidFill>
              </a:rPr>
              <a:t>Second Pass: </a:t>
            </a:r>
            <a:r>
              <a:rPr lang="en-US" sz="1800">
                <a:solidFill>
                  <a:srgbClr val="000000"/>
                </a:solidFill>
              </a:rPr>
              <a:t>Read from disk and compute the final results</a:t>
            </a:r>
          </a:p>
          <a:p>
            <a:pPr algn="l" eaLnBrk="1" hangingPunct="1"/>
            <a:r>
              <a:rPr lang="en-US" sz="1800" b="1">
                <a:solidFill>
                  <a:srgbClr val="0000FF"/>
                </a:solidFill>
              </a:rPr>
              <a:t>	&gt;&gt; We count Reading only (if it is the final pass)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C4510-8ED4-FC43-9A56-D53F0D17CB7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charset="0"/>
              </a:rPr>
              <a:t>Example: 2-Pass External Sort</a:t>
            </a:r>
          </a:p>
        </p:txBody>
      </p:sp>
      <p:grpSp>
        <p:nvGrpSpPr>
          <p:cNvPr id="38914" name="Group 3"/>
          <p:cNvGrpSpPr>
            <a:grpSpLocks/>
          </p:cNvGrpSpPr>
          <p:nvPr/>
        </p:nvGrpSpPr>
        <p:grpSpPr bwMode="auto">
          <a:xfrm>
            <a:off x="356085" y="381000"/>
            <a:ext cx="1162050" cy="1017588"/>
            <a:chOff x="5937254" y="1600201"/>
            <a:chExt cx="1162046" cy="1017032"/>
          </a:xfrm>
        </p:grpSpPr>
        <p:sp>
          <p:nvSpPr>
            <p:cNvPr id="38932" name="TextBox 4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11620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Sort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532565" y="1955607"/>
              <a:ext cx="0" cy="38872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934" name="TextBox 6"/>
            <p:cNvSpPr txBox="1">
              <a:spLocks noChangeArrowheads="1"/>
            </p:cNvSpPr>
            <p:nvPr/>
          </p:nvSpPr>
          <p:spPr bwMode="auto">
            <a:xfrm>
              <a:off x="6366922" y="2247901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pic>
        <p:nvPicPr>
          <p:cNvPr id="3891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5" y="1944076"/>
            <a:ext cx="4664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Box 9"/>
          <p:cNvSpPr txBox="1">
            <a:spLocks noChangeArrowheads="1"/>
          </p:cNvSpPr>
          <p:nvPr/>
        </p:nvSpPr>
        <p:spPr bwMode="auto">
          <a:xfrm>
            <a:off x="229937" y="1563076"/>
            <a:ext cx="6948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Phase 1: </a:t>
            </a:r>
            <a:r>
              <a:rPr lang="en-US" sz="1800" b="1"/>
              <a:t>Read M blocks at a time, sort them, write to disk as one run</a:t>
            </a:r>
          </a:p>
        </p:txBody>
      </p:sp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5578225" y="1944076"/>
            <a:ext cx="219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Each run is sorted of size M</a:t>
            </a:r>
          </a:p>
          <a:p>
            <a:pPr eaLnBrk="1" hangingPunct="1"/>
            <a:r>
              <a:rPr lang="en-US" sz="1400"/>
              <a:t>(</a:t>
            </a:r>
            <a:r>
              <a:rPr lang="en-US" sz="1400">
                <a:solidFill>
                  <a:srgbClr val="800000"/>
                </a:solidFill>
              </a:rPr>
              <a:t>we have B(R)/M runs</a:t>
            </a:r>
            <a:r>
              <a:rPr lang="en-US" sz="1400"/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21025" y="2248876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5146" y="3962400"/>
            <a:ext cx="5765800" cy="2232025"/>
            <a:chOff x="-127000" y="3962400"/>
            <a:chExt cx="5765800" cy="2232025"/>
          </a:xfrm>
        </p:grpSpPr>
        <p:pic>
          <p:nvPicPr>
            <p:cNvPr id="38928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648200"/>
              <a:ext cx="3886200" cy="154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9" name="TextBox 16"/>
            <p:cNvSpPr txBox="1">
              <a:spLocks noChangeArrowheads="1"/>
            </p:cNvSpPr>
            <p:nvPr/>
          </p:nvSpPr>
          <p:spPr bwMode="auto">
            <a:xfrm>
              <a:off x="-127000" y="3962400"/>
              <a:ext cx="57658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800000"/>
                  </a:solidFill>
                </a:rPr>
                <a:t>Phase 2: </a:t>
              </a:r>
              <a:r>
                <a:rPr lang="en-US" sz="1800" b="1"/>
                <a:t>Merge the runs and produce the sorted output (each run must have one memory buffer)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1295400" y="4953000"/>
              <a:ext cx="228600" cy="7620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31" name="TextBox 18"/>
            <p:cNvSpPr txBox="1">
              <a:spLocks noChangeArrowheads="1"/>
            </p:cNvSpPr>
            <p:nvPr/>
          </p:nvSpPr>
          <p:spPr bwMode="auto">
            <a:xfrm>
              <a:off x="152400" y="5181600"/>
              <a:ext cx="11080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00000"/>
                  </a:solidFill>
                </a:rPr>
                <a:t>B(R)/M runs</a:t>
              </a:r>
              <a:endParaRPr lang="en-US" sz="14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648200" y="3321538"/>
            <a:ext cx="4343400" cy="2286000"/>
            <a:chOff x="4787900" y="3048000"/>
            <a:chExt cx="4343400" cy="2286000"/>
          </a:xfrm>
        </p:grpSpPr>
        <p:grpSp>
          <p:nvGrpSpPr>
            <p:cNvPr id="38922" name="Group 19"/>
            <p:cNvGrpSpPr>
              <a:grpSpLocks/>
            </p:cNvGrpSpPr>
            <p:nvPr/>
          </p:nvGrpSpPr>
          <p:grpSpPr bwMode="auto">
            <a:xfrm>
              <a:off x="5638800" y="4648200"/>
              <a:ext cx="2994025" cy="685800"/>
              <a:chOff x="3401174" y="4876800"/>
              <a:chExt cx="3791657" cy="685800"/>
            </a:xfrm>
          </p:grpSpPr>
          <p:pic>
            <p:nvPicPr>
              <p:cNvPr id="38926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1174" y="4934622"/>
                <a:ext cx="949121" cy="627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1"/>
              <p:cNvSpPr/>
              <p:nvPr/>
            </p:nvSpPr>
            <p:spPr>
              <a:xfrm>
                <a:off x="4253593" y="4876800"/>
                <a:ext cx="2939238" cy="685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800" dirty="0"/>
                  <a:t>What is the I/O Cost</a:t>
                </a:r>
              </a:p>
            </p:txBody>
          </p:sp>
        </p:grpSp>
        <p:grpSp>
          <p:nvGrpSpPr>
            <p:cNvPr id="38923" name="Group 22"/>
            <p:cNvGrpSpPr>
              <a:grpSpLocks/>
            </p:cNvGrpSpPr>
            <p:nvPr/>
          </p:nvGrpSpPr>
          <p:grpSpPr bwMode="auto">
            <a:xfrm>
              <a:off x="4787900" y="3048000"/>
              <a:ext cx="4343400" cy="685800"/>
              <a:chOff x="2918569" y="4876800"/>
              <a:chExt cx="4037785" cy="685800"/>
            </a:xfrm>
          </p:grpSpPr>
          <p:pic>
            <p:nvPicPr>
              <p:cNvPr id="38924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8569" y="4934622"/>
                <a:ext cx="838031" cy="627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4"/>
              <p:cNvSpPr/>
              <p:nvPr/>
            </p:nvSpPr>
            <p:spPr>
              <a:xfrm>
                <a:off x="3631380" y="4876800"/>
                <a:ext cx="3324974" cy="685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800" dirty="0"/>
                  <a:t>What are the constraints for this algorithm to work in one pass?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D8B29-825A-4148-96F0-40CB11A3BC0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charset="0"/>
              </a:rPr>
              <a:t>Example: 2-Pass External Sort</a:t>
            </a:r>
          </a:p>
        </p:txBody>
      </p:sp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209550" y="381000"/>
            <a:ext cx="1162050" cy="1017588"/>
            <a:chOff x="5937254" y="1600201"/>
            <a:chExt cx="1162046" cy="1017032"/>
          </a:xfrm>
        </p:grpSpPr>
        <p:sp>
          <p:nvSpPr>
            <p:cNvPr id="39952" name="TextBox 4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11620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Sort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532565" y="1955607"/>
              <a:ext cx="0" cy="38872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954" name="TextBox 6"/>
            <p:cNvSpPr txBox="1">
              <a:spLocks noChangeArrowheads="1"/>
            </p:cNvSpPr>
            <p:nvPr/>
          </p:nvSpPr>
          <p:spPr bwMode="auto">
            <a:xfrm>
              <a:off x="6366922" y="2247901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pic>
        <p:nvPicPr>
          <p:cNvPr id="3993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87" y="1953845"/>
            <a:ext cx="4664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9"/>
          <p:cNvSpPr txBox="1">
            <a:spLocks noChangeArrowheads="1"/>
          </p:cNvSpPr>
          <p:nvPr/>
        </p:nvSpPr>
        <p:spPr bwMode="auto">
          <a:xfrm>
            <a:off x="210399" y="1572845"/>
            <a:ext cx="6948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Phase 1: </a:t>
            </a:r>
            <a:r>
              <a:rPr lang="en-US" sz="1800" b="1"/>
              <a:t>Read M blocks at a time, sort them, write to disk as one run</a:t>
            </a:r>
          </a:p>
        </p:txBody>
      </p:sp>
      <p:sp>
        <p:nvSpPr>
          <p:cNvPr id="39941" name="TextBox 10"/>
          <p:cNvSpPr txBox="1">
            <a:spLocks noChangeArrowheads="1"/>
          </p:cNvSpPr>
          <p:nvPr/>
        </p:nvSpPr>
        <p:spPr bwMode="auto">
          <a:xfrm>
            <a:off x="5558687" y="1953845"/>
            <a:ext cx="219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Each run is sorted of size M</a:t>
            </a:r>
          </a:p>
          <a:p>
            <a:pPr eaLnBrk="1" hangingPunct="1"/>
            <a:r>
              <a:rPr lang="en-US" sz="1400"/>
              <a:t>(</a:t>
            </a:r>
            <a:r>
              <a:rPr lang="en-US" sz="1400">
                <a:solidFill>
                  <a:srgbClr val="800000"/>
                </a:solidFill>
              </a:rPr>
              <a:t>we have B(R)/M runs</a:t>
            </a:r>
            <a:r>
              <a:rPr lang="en-US" sz="1400"/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1487" y="2258645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943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80" y="4648200"/>
            <a:ext cx="32766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Box 16"/>
          <p:cNvSpPr txBox="1">
            <a:spLocks noChangeArrowheads="1"/>
          </p:cNvSpPr>
          <p:nvPr/>
        </p:nvSpPr>
        <p:spPr bwMode="auto">
          <a:xfrm>
            <a:off x="220780" y="4064000"/>
            <a:ext cx="485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</a:rPr>
              <a:t>Phase 2: </a:t>
            </a:r>
            <a:r>
              <a:rPr lang="en-US" sz="1600" b="1"/>
              <a:t>Merge the runs and produce the sorted output (each run must have one memory buffer)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1490780" y="4953000"/>
            <a:ext cx="228600" cy="76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9946" name="TextBox 18"/>
          <p:cNvSpPr txBox="1">
            <a:spLocks noChangeArrowheads="1"/>
          </p:cNvSpPr>
          <p:nvPr/>
        </p:nvSpPr>
        <p:spPr bwMode="auto">
          <a:xfrm>
            <a:off x="347780" y="5181600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800000"/>
                </a:solidFill>
              </a:rPr>
              <a:t>B(R)/M runs</a:t>
            </a:r>
            <a:endParaRPr lang="en-US" sz="1400"/>
          </a:p>
        </p:txBody>
      </p:sp>
      <p:grpSp>
        <p:nvGrpSpPr>
          <p:cNvPr id="39947" name="Group 22"/>
          <p:cNvGrpSpPr>
            <a:grpSpLocks/>
          </p:cNvGrpSpPr>
          <p:nvPr/>
        </p:nvGrpSpPr>
        <p:grpSpPr bwMode="auto">
          <a:xfrm>
            <a:off x="4491892" y="3296138"/>
            <a:ext cx="4343400" cy="685800"/>
            <a:chOff x="2918569" y="4876800"/>
            <a:chExt cx="4037785" cy="685800"/>
          </a:xfrm>
        </p:grpSpPr>
        <p:pic>
          <p:nvPicPr>
            <p:cNvPr id="39950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569" y="4934622"/>
              <a:ext cx="838031" cy="62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3631380" y="4876800"/>
              <a:ext cx="3324974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/>
                <a:t>What are the constraints for this algorithm to work?</a:t>
              </a:r>
            </a:p>
          </p:txBody>
        </p:sp>
      </p:grpSp>
      <p:sp>
        <p:nvSpPr>
          <p:cNvPr id="39948" name="Rectangle 3"/>
          <p:cNvSpPr txBox="1">
            <a:spLocks noChangeArrowheads="1"/>
          </p:cNvSpPr>
          <p:nvPr/>
        </p:nvSpPr>
        <p:spPr bwMode="auto">
          <a:xfrm>
            <a:off x="5031152" y="4188072"/>
            <a:ext cx="3761154" cy="1752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charset="0"/>
              </a:rPr>
              <a:t>Phase 1 </a:t>
            </a:r>
            <a:r>
              <a:rPr lang="en-US" sz="1600" dirty="0">
                <a:latin typeface="Calibri" charset="0"/>
                <a:sym typeface="Wingdings" charset="0"/>
              </a:rPr>
              <a:t> no constraints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charset="0"/>
                <a:sym typeface="Wingdings" charset="0"/>
              </a:rPr>
              <a:t>Phase 2  each run must have a memory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charset="0"/>
                <a:sym typeface="Wingdings" charset="0"/>
              </a:rPr>
              <a:t>                     buffer + one for output</a:t>
            </a:r>
            <a:endParaRPr lang="en-US" sz="1600" dirty="0">
              <a:latin typeface="Calibri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charset="0"/>
              </a:rPr>
              <a:t>    &gt;&gt; B(R)/M &lt;= M-1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charset="0"/>
              </a:rPr>
              <a:t>    &gt;&gt; Approx.  B(R)/M &lt;= 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</a:rPr>
              <a:t> &gt;&gt; B(R) &lt;= M</a:t>
            </a:r>
            <a:r>
              <a:rPr lang="en-US" sz="1600" b="1" baseline="30000" dirty="0">
                <a:solidFill>
                  <a:srgbClr val="FF0000"/>
                </a:solidFill>
                <a:latin typeface="Calibri" charset="0"/>
              </a:rPr>
              <a:t>2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</a:rPr>
              <a:t> 	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B79DC-33ED-8F43-A7CA-3E70E72A50B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charset="0"/>
              </a:rPr>
              <a:t>Example: 2-Pass External Sort</a:t>
            </a:r>
          </a:p>
        </p:txBody>
      </p:sp>
      <p:grpSp>
        <p:nvGrpSpPr>
          <p:cNvPr id="40962" name="Group 3"/>
          <p:cNvGrpSpPr>
            <a:grpSpLocks/>
          </p:cNvGrpSpPr>
          <p:nvPr/>
        </p:nvGrpSpPr>
        <p:grpSpPr bwMode="auto">
          <a:xfrm>
            <a:off x="209550" y="381000"/>
            <a:ext cx="1162050" cy="1017588"/>
            <a:chOff x="5937254" y="1600201"/>
            <a:chExt cx="1162046" cy="1017032"/>
          </a:xfrm>
        </p:grpSpPr>
        <p:sp>
          <p:nvSpPr>
            <p:cNvPr id="40976" name="TextBox 4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11620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Sort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532565" y="1955607"/>
              <a:ext cx="0" cy="38872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978" name="TextBox 6"/>
            <p:cNvSpPr txBox="1">
              <a:spLocks noChangeArrowheads="1"/>
            </p:cNvSpPr>
            <p:nvPr/>
          </p:nvSpPr>
          <p:spPr bwMode="auto">
            <a:xfrm>
              <a:off x="6366922" y="2247901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pic>
        <p:nvPicPr>
          <p:cNvPr id="4096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5" y="2002690"/>
            <a:ext cx="4664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9"/>
          <p:cNvSpPr txBox="1">
            <a:spLocks noChangeArrowheads="1"/>
          </p:cNvSpPr>
          <p:nvPr/>
        </p:nvSpPr>
        <p:spPr bwMode="auto">
          <a:xfrm>
            <a:off x="229937" y="1621690"/>
            <a:ext cx="6948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Phase 1: </a:t>
            </a:r>
            <a:r>
              <a:rPr lang="en-US" sz="1800" b="1"/>
              <a:t>Read M blocks at a time, sort them, write to disk as one run</a:t>
            </a:r>
          </a:p>
        </p:txBody>
      </p:sp>
      <p:sp>
        <p:nvSpPr>
          <p:cNvPr id="40965" name="TextBox 10"/>
          <p:cNvSpPr txBox="1">
            <a:spLocks noChangeArrowheads="1"/>
          </p:cNvSpPr>
          <p:nvPr/>
        </p:nvSpPr>
        <p:spPr bwMode="auto">
          <a:xfrm>
            <a:off x="5578225" y="2002690"/>
            <a:ext cx="219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Each run is sorted of size M</a:t>
            </a:r>
          </a:p>
          <a:p>
            <a:pPr eaLnBrk="1" hangingPunct="1"/>
            <a:r>
              <a:rPr lang="en-US" sz="1400"/>
              <a:t>(</a:t>
            </a:r>
            <a:r>
              <a:rPr lang="en-US" sz="1400">
                <a:solidFill>
                  <a:srgbClr val="800000"/>
                </a:solidFill>
              </a:rPr>
              <a:t>we have B(R)/M runs</a:t>
            </a:r>
            <a:r>
              <a:rPr lang="en-US" sz="1400"/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21025" y="230749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6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11" y="4550510"/>
            <a:ext cx="32766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TextBox 16"/>
          <p:cNvSpPr txBox="1">
            <a:spLocks noChangeArrowheads="1"/>
          </p:cNvSpPr>
          <p:nvPr/>
        </p:nvSpPr>
        <p:spPr bwMode="auto">
          <a:xfrm>
            <a:off x="211011" y="3966310"/>
            <a:ext cx="485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</a:rPr>
              <a:t>Phase 2: </a:t>
            </a:r>
            <a:r>
              <a:rPr lang="en-US" sz="1600" b="1"/>
              <a:t>Merge the runs and produce the sorted output (each run must have one memory buffer)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1481011" y="4855310"/>
            <a:ext cx="228600" cy="76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0970" name="TextBox 18"/>
          <p:cNvSpPr txBox="1">
            <a:spLocks noChangeArrowheads="1"/>
          </p:cNvSpPr>
          <p:nvPr/>
        </p:nvSpPr>
        <p:spPr bwMode="auto">
          <a:xfrm>
            <a:off x="338011" y="5083910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800000"/>
                </a:solidFill>
              </a:rPr>
              <a:t>B(R)/M runs</a:t>
            </a:r>
            <a:endParaRPr lang="en-US" sz="1400"/>
          </a:p>
        </p:txBody>
      </p:sp>
      <p:sp>
        <p:nvSpPr>
          <p:cNvPr id="40971" name="Rectangle 3"/>
          <p:cNvSpPr txBox="1">
            <a:spLocks noChangeArrowheads="1"/>
          </p:cNvSpPr>
          <p:nvPr/>
        </p:nvSpPr>
        <p:spPr bwMode="auto">
          <a:xfrm>
            <a:off x="5121025" y="4187825"/>
            <a:ext cx="3653692" cy="1527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charset="0"/>
              </a:rPr>
              <a:t>Phase 1 </a:t>
            </a:r>
            <a:r>
              <a:rPr lang="en-US" sz="1600" dirty="0">
                <a:latin typeface="Calibri" charset="0"/>
                <a:sym typeface="Wingdings" charset="0"/>
              </a:rPr>
              <a:t>  2 x B(R)   [reading &amp; writing]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alibri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charset="0"/>
              </a:rPr>
              <a:t>Phase 2 </a:t>
            </a:r>
            <a:r>
              <a:rPr lang="en-US" sz="1600" dirty="0">
                <a:latin typeface="Calibri" charset="0"/>
                <a:sym typeface="Wingdings" charset="0"/>
              </a:rPr>
              <a:t>  B(R)   [reading]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alibri" charset="0"/>
              <a:sym typeface="Wingding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alibri" charset="0"/>
                <a:sym typeface="Wingdings" charset="0"/>
              </a:rPr>
              <a:t>Total 3 B(R)</a:t>
            </a:r>
          </a:p>
        </p:txBody>
      </p:sp>
      <p:grpSp>
        <p:nvGrpSpPr>
          <p:cNvPr id="40972" name="Group 19"/>
          <p:cNvGrpSpPr>
            <a:grpSpLocks/>
          </p:cNvGrpSpPr>
          <p:nvPr/>
        </p:nvGrpSpPr>
        <p:grpSpPr bwMode="auto">
          <a:xfrm>
            <a:off x="5410200" y="3200400"/>
            <a:ext cx="2994025" cy="685800"/>
            <a:chOff x="3401174" y="4876800"/>
            <a:chExt cx="3791657" cy="685800"/>
          </a:xfrm>
        </p:grpSpPr>
        <p:pic>
          <p:nvPicPr>
            <p:cNvPr id="40974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174" y="4934622"/>
              <a:ext cx="949121" cy="62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ounded Rectangle 21"/>
            <p:cNvSpPr/>
            <p:nvPr/>
          </p:nvSpPr>
          <p:spPr>
            <a:xfrm>
              <a:off x="4253593" y="4876800"/>
              <a:ext cx="2939238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/>
                <a:t>What is the I/O Cost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D9AA8-8627-1645-87C7-A0EA76DFB3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3600">
                <a:latin typeface="Calibri" charset="0"/>
              </a:rPr>
              <a:t>Sort-Based Duplicate Elimination 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04800" y="1674446"/>
            <a:ext cx="8229600" cy="1219200"/>
          </a:xfrm>
        </p:spPr>
        <p:txBody>
          <a:bodyPr/>
          <a:lstStyle/>
          <a:p>
            <a:r>
              <a:rPr lang="en-US" sz="2400">
                <a:latin typeface="Calibri" charset="0"/>
              </a:rPr>
              <a:t>Same as sorting, except that:</a:t>
            </a:r>
          </a:p>
          <a:p>
            <a:pPr lvl="1"/>
            <a:r>
              <a:rPr lang="en-US" sz="2000">
                <a:latin typeface="Calibri" charset="0"/>
              </a:rPr>
              <a:t>While merging in Phase 2, eliminate the duplicates and produce one copy from each group of identical tuples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09550" y="381000"/>
            <a:ext cx="933450" cy="1017588"/>
            <a:chOff x="5937254" y="1600201"/>
            <a:chExt cx="933446" cy="1017032"/>
          </a:xfrm>
        </p:grpSpPr>
        <p:sp>
          <p:nvSpPr>
            <p:cNvPr id="42002" name="TextBox 4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9334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Distinct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388102" y="1955607"/>
              <a:ext cx="0" cy="38872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004" name="TextBox 6"/>
            <p:cNvSpPr txBox="1">
              <a:spLocks noChangeArrowheads="1"/>
            </p:cNvSpPr>
            <p:nvPr/>
          </p:nvSpPr>
          <p:spPr bwMode="auto">
            <a:xfrm>
              <a:off x="6223000" y="2247901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</p:grpSp>
      <p:pic>
        <p:nvPicPr>
          <p:cNvPr id="4198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32766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urved Connector 9"/>
          <p:cNvCxnSpPr/>
          <p:nvPr/>
        </p:nvCxnSpPr>
        <p:spPr>
          <a:xfrm rot="10800000" flipV="1">
            <a:off x="4572000" y="2895600"/>
            <a:ext cx="1371600" cy="533400"/>
          </a:xfrm>
          <a:prstGeom prst="curvedConnector3">
            <a:avLst>
              <a:gd name="adj1" fmla="val 50000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0" name="TextBox 18"/>
          <p:cNvSpPr txBox="1">
            <a:spLocks noChangeArrowheads="1"/>
          </p:cNvSpPr>
          <p:nvPr/>
        </p:nvSpPr>
        <p:spPr bwMode="auto">
          <a:xfrm>
            <a:off x="5867400" y="2709863"/>
            <a:ext cx="1865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800000"/>
                </a:solidFill>
              </a:rPr>
              <a:t>Eliminate duplicates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4724400"/>
            <a:ext cx="7718425" cy="1557338"/>
            <a:chOff x="304800" y="4724400"/>
            <a:chExt cx="7718425" cy="1557338"/>
          </a:xfrm>
        </p:grpSpPr>
        <p:grpSp>
          <p:nvGrpSpPr>
            <p:cNvPr id="41993" name="Group 19"/>
            <p:cNvGrpSpPr>
              <a:grpSpLocks/>
            </p:cNvGrpSpPr>
            <p:nvPr/>
          </p:nvGrpSpPr>
          <p:grpSpPr bwMode="auto">
            <a:xfrm>
              <a:off x="5029200" y="4724400"/>
              <a:ext cx="2994025" cy="685800"/>
              <a:chOff x="3401174" y="4876800"/>
              <a:chExt cx="3791657" cy="685800"/>
            </a:xfrm>
          </p:grpSpPr>
          <p:pic>
            <p:nvPicPr>
              <p:cNvPr id="42000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1174" y="4934622"/>
                <a:ext cx="949121" cy="627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1"/>
              <p:cNvSpPr/>
              <p:nvPr/>
            </p:nvSpPr>
            <p:spPr>
              <a:xfrm>
                <a:off x="4253593" y="4876800"/>
                <a:ext cx="2939238" cy="685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800" dirty="0"/>
                  <a:t>What is the I/O Cost</a:t>
                </a:r>
              </a:p>
            </p:txBody>
          </p:sp>
        </p:grpSp>
        <p:grpSp>
          <p:nvGrpSpPr>
            <p:cNvPr id="41994" name="Group 22"/>
            <p:cNvGrpSpPr>
              <a:grpSpLocks/>
            </p:cNvGrpSpPr>
            <p:nvPr/>
          </p:nvGrpSpPr>
          <p:grpSpPr bwMode="auto">
            <a:xfrm>
              <a:off x="304800" y="4724400"/>
              <a:ext cx="4343400" cy="685800"/>
              <a:chOff x="2918569" y="4876800"/>
              <a:chExt cx="4037785" cy="685800"/>
            </a:xfrm>
          </p:grpSpPr>
          <p:pic>
            <p:nvPicPr>
              <p:cNvPr id="41998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8569" y="4934622"/>
                <a:ext cx="838031" cy="627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4"/>
              <p:cNvSpPr/>
              <p:nvPr/>
            </p:nvSpPr>
            <p:spPr>
              <a:xfrm>
                <a:off x="3631380" y="4876800"/>
                <a:ext cx="3324974" cy="685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800" dirty="0"/>
                  <a:t>What are the constraints for this algorithm to work </a:t>
                </a:r>
                <a:r>
                  <a:rPr lang="en-US" sz="1800"/>
                  <a:t>in two pass</a:t>
                </a:r>
                <a:r>
                  <a:rPr lang="en-US" sz="1800" dirty="0"/>
                  <a:t>?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4953000" y="54102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57600" y="5410200"/>
              <a:ext cx="1143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997" name="TextBox 30"/>
            <p:cNvSpPr txBox="1">
              <a:spLocks noChangeArrowheads="1"/>
            </p:cNvSpPr>
            <p:nvPr/>
          </p:nvSpPr>
          <p:spPr bwMode="auto">
            <a:xfrm>
              <a:off x="3352800" y="5943600"/>
              <a:ext cx="29924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800000"/>
                  </a:solidFill>
                </a:rPr>
                <a:t>Same as the sorting operator itself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2997F-9D94-4F4E-854C-D5BAD2C855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5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/>
          <a:lstStyle/>
          <a:p>
            <a:r>
              <a:rPr lang="en-US" sz="4000">
                <a:latin typeface="Calibri" charset="0"/>
              </a:rPr>
              <a:t>Naïve Two-Pass JOIN (</a:t>
            </a:r>
            <a:r>
              <a:rPr lang="en-US" sz="4000" b="1" i="1">
                <a:latin typeface="Calibri" charset="0"/>
              </a:rPr>
              <a:t>Sort-Join</a:t>
            </a:r>
            <a:r>
              <a:rPr lang="en-US" sz="4000">
                <a:latin typeface="Calibri" charset="0"/>
              </a:rPr>
              <a:t>)</a:t>
            </a:r>
          </a:p>
        </p:txBody>
      </p:sp>
      <p:sp>
        <p:nvSpPr>
          <p:cNvPr id="44034" name="Content Placeholder 6"/>
          <p:cNvSpPr>
            <a:spLocks noGrp="1"/>
          </p:cNvSpPr>
          <p:nvPr>
            <p:ph sz="half" idx="1"/>
          </p:nvPr>
        </p:nvSpPr>
        <p:spPr>
          <a:xfrm>
            <a:off x="381000" y="1664677"/>
            <a:ext cx="7772400" cy="838200"/>
          </a:xfrm>
          <a:ln>
            <a:solidFill>
              <a:srgbClr val="800000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457200" indent="-457200">
              <a:buFont typeface="Calibri" charset="0"/>
              <a:buAutoNum type="arabicPeriod"/>
            </a:pPr>
            <a:r>
              <a:rPr lang="en-US" sz="2000">
                <a:latin typeface="Calibri" charset="0"/>
              </a:rPr>
              <a:t>Sort R and S on the join key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sz="2000">
                <a:latin typeface="Calibri" charset="0"/>
              </a:rPr>
              <a:t>Merge and join the sorted R and S</a:t>
            </a:r>
          </a:p>
        </p:txBody>
      </p:sp>
      <p:grpSp>
        <p:nvGrpSpPr>
          <p:cNvPr id="44035" name="Group 8"/>
          <p:cNvGrpSpPr>
            <a:grpSpLocks/>
          </p:cNvGrpSpPr>
          <p:nvPr/>
        </p:nvGrpSpPr>
        <p:grpSpPr bwMode="auto">
          <a:xfrm>
            <a:off x="609600" y="381000"/>
            <a:ext cx="1111250" cy="903288"/>
            <a:chOff x="5727700" y="1600201"/>
            <a:chExt cx="1111133" cy="902731"/>
          </a:xfrm>
        </p:grpSpPr>
        <p:sp>
          <p:nvSpPr>
            <p:cNvPr id="44052" name="TextBox 9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6921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Join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5956276" y="1930197"/>
              <a:ext cx="190480" cy="34268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26126" y="1942890"/>
              <a:ext cx="203179" cy="26653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055" name="TextBox 12"/>
            <p:cNvSpPr txBox="1">
              <a:spLocks noChangeArrowheads="1"/>
            </p:cNvSpPr>
            <p:nvPr/>
          </p:nvSpPr>
          <p:spPr bwMode="auto">
            <a:xfrm>
              <a:off x="5727700" y="21336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  <p:sp>
          <p:nvSpPr>
            <p:cNvPr id="44056" name="TextBox 13"/>
            <p:cNvSpPr txBox="1">
              <a:spLocks noChangeArrowheads="1"/>
            </p:cNvSpPr>
            <p:nvPr/>
          </p:nvSpPr>
          <p:spPr bwMode="auto">
            <a:xfrm>
              <a:off x="6525789" y="2108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</a:t>
              </a:r>
            </a:p>
          </p:txBody>
        </p:sp>
      </p:grpSp>
      <p:sp>
        <p:nvSpPr>
          <p:cNvPr id="41988" name="TextBox 2"/>
          <p:cNvSpPr txBox="1">
            <a:spLocks noChangeArrowheads="1"/>
          </p:cNvSpPr>
          <p:nvPr/>
        </p:nvSpPr>
        <p:spPr bwMode="auto">
          <a:xfrm>
            <a:off x="228600" y="2514600"/>
            <a:ext cx="3467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u="sng">
                <a:solidFill>
                  <a:srgbClr val="800000"/>
                </a:solidFill>
              </a:rPr>
              <a:t>Step 1 </a:t>
            </a:r>
            <a:r>
              <a:rPr lang="en-US" sz="2000" b="1">
                <a:solidFill>
                  <a:srgbClr val="800000"/>
                </a:solidFill>
              </a:rPr>
              <a:t>(Sorting each Relation)</a:t>
            </a:r>
          </a:p>
        </p:txBody>
      </p:sp>
      <p:sp>
        <p:nvSpPr>
          <p:cNvPr id="44037" name="TextBox 3"/>
          <p:cNvSpPr txBox="1">
            <a:spLocks noChangeArrowheads="1"/>
          </p:cNvSpPr>
          <p:nvPr/>
        </p:nvSpPr>
        <p:spPr bwMode="auto">
          <a:xfrm>
            <a:off x="1444625" y="29464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R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71600" y="3048000"/>
            <a:ext cx="6934200" cy="1589088"/>
            <a:chOff x="1371600" y="3048000"/>
            <a:chExt cx="6934200" cy="1589088"/>
          </a:xfrm>
        </p:grpSpPr>
        <p:pic>
          <p:nvPicPr>
            <p:cNvPr id="44047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124200"/>
              <a:ext cx="1752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8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048000"/>
              <a:ext cx="19812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 Brace 4"/>
            <p:cNvSpPr/>
            <p:nvPr/>
          </p:nvSpPr>
          <p:spPr>
            <a:xfrm rot="16200000">
              <a:off x="3314700" y="2019300"/>
              <a:ext cx="457200" cy="4343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50" name="TextBox 16"/>
            <p:cNvSpPr txBox="1">
              <a:spLocks noChangeArrowheads="1"/>
            </p:cNvSpPr>
            <p:nvPr/>
          </p:nvSpPr>
          <p:spPr bwMode="auto">
            <a:xfrm>
              <a:off x="2971800" y="4267200"/>
              <a:ext cx="12366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2-Pass Sort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3276600"/>
              <a:ext cx="2438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000" dirty="0"/>
                <a:t>Sorted R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19200" y="4712682"/>
            <a:ext cx="7315200" cy="1690688"/>
            <a:chOff x="1219200" y="4927600"/>
            <a:chExt cx="7315200" cy="1690688"/>
          </a:xfrm>
        </p:grpSpPr>
        <p:pic>
          <p:nvPicPr>
            <p:cNvPr id="44041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105400"/>
              <a:ext cx="1752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2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5029200"/>
              <a:ext cx="19812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3" name="TextBox 20"/>
            <p:cNvSpPr txBox="1">
              <a:spLocks noChangeArrowheads="1"/>
            </p:cNvSpPr>
            <p:nvPr/>
          </p:nvSpPr>
          <p:spPr bwMode="auto">
            <a:xfrm>
              <a:off x="1314450" y="4927600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/>
                <a:t>S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>
              <a:off x="3162300" y="4000500"/>
              <a:ext cx="457200" cy="4343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45" name="TextBox 22"/>
            <p:cNvSpPr txBox="1">
              <a:spLocks noChangeArrowheads="1"/>
            </p:cNvSpPr>
            <p:nvPr/>
          </p:nvSpPr>
          <p:spPr bwMode="auto">
            <a:xfrm>
              <a:off x="2819400" y="6248400"/>
              <a:ext cx="12366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2-Pass Sort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00" y="5257800"/>
              <a:ext cx="2819400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000" dirty="0"/>
                <a:t>Sorted S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E95F1-DCA3-3B43-B9C1-A6798957296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40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Naïve Two-Pass JOIN</a:t>
            </a:r>
          </a:p>
        </p:txBody>
      </p:sp>
      <p:sp>
        <p:nvSpPr>
          <p:cNvPr id="45058" name="Content Placeholder 6"/>
          <p:cNvSpPr>
            <a:spLocks noGrp="1"/>
          </p:cNvSpPr>
          <p:nvPr>
            <p:ph sz="half" idx="1"/>
          </p:nvPr>
        </p:nvSpPr>
        <p:spPr>
          <a:xfrm>
            <a:off x="381000" y="1699842"/>
            <a:ext cx="7772400" cy="838200"/>
          </a:xfrm>
          <a:ln>
            <a:solidFill>
              <a:srgbClr val="800000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457200" indent="-457200">
              <a:buFont typeface="Calibri" charset="0"/>
              <a:buAutoNum type="arabicPeriod"/>
            </a:pPr>
            <a:r>
              <a:rPr lang="en-US" sz="2000">
                <a:latin typeface="Calibri" charset="0"/>
              </a:rPr>
              <a:t>Sort R and S on the join key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sz="2000">
                <a:latin typeface="Calibri" charset="0"/>
              </a:rPr>
              <a:t>Merge and join the sorted R and S</a:t>
            </a:r>
          </a:p>
        </p:txBody>
      </p:sp>
      <p:grpSp>
        <p:nvGrpSpPr>
          <p:cNvPr id="45059" name="Group 8"/>
          <p:cNvGrpSpPr>
            <a:grpSpLocks/>
          </p:cNvGrpSpPr>
          <p:nvPr/>
        </p:nvGrpSpPr>
        <p:grpSpPr bwMode="auto">
          <a:xfrm>
            <a:off x="609600" y="381000"/>
            <a:ext cx="1111250" cy="903288"/>
            <a:chOff x="5727700" y="1600201"/>
            <a:chExt cx="1111133" cy="902731"/>
          </a:xfrm>
        </p:grpSpPr>
        <p:sp>
          <p:nvSpPr>
            <p:cNvPr id="45083" name="TextBox 9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6921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Join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5956276" y="1930197"/>
              <a:ext cx="190480" cy="34268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26126" y="1942890"/>
              <a:ext cx="203179" cy="26653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086" name="TextBox 12"/>
            <p:cNvSpPr txBox="1">
              <a:spLocks noChangeArrowheads="1"/>
            </p:cNvSpPr>
            <p:nvPr/>
          </p:nvSpPr>
          <p:spPr bwMode="auto">
            <a:xfrm>
              <a:off x="5727700" y="21336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  <p:sp>
          <p:nvSpPr>
            <p:cNvPr id="45087" name="TextBox 13"/>
            <p:cNvSpPr txBox="1">
              <a:spLocks noChangeArrowheads="1"/>
            </p:cNvSpPr>
            <p:nvPr/>
          </p:nvSpPr>
          <p:spPr bwMode="auto">
            <a:xfrm>
              <a:off x="6525789" y="2108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</a:t>
              </a:r>
            </a:p>
          </p:txBody>
        </p:sp>
      </p:grpSp>
      <p:sp>
        <p:nvSpPr>
          <p:cNvPr id="45060" name="TextBox 2"/>
          <p:cNvSpPr txBox="1">
            <a:spLocks noChangeArrowheads="1"/>
          </p:cNvSpPr>
          <p:nvPr/>
        </p:nvSpPr>
        <p:spPr bwMode="auto">
          <a:xfrm>
            <a:off x="184150" y="2514600"/>
            <a:ext cx="355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u="sng">
                <a:solidFill>
                  <a:srgbClr val="800000"/>
                </a:solidFill>
              </a:rPr>
              <a:t>Step 2 </a:t>
            </a:r>
            <a:r>
              <a:rPr lang="en-US" sz="2000" b="1">
                <a:solidFill>
                  <a:srgbClr val="800000"/>
                </a:solidFill>
              </a:rPr>
              <a:t>(Merge and Join R &amp; 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6800" y="4267200"/>
            <a:ext cx="2438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Sorted 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800" y="4800600"/>
            <a:ext cx="28194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Sorted 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0" y="3733800"/>
            <a:ext cx="1676400" cy="1752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62400" y="38862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4724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5067" name="TextBox 7"/>
          <p:cNvSpPr txBox="1">
            <a:spLocks noChangeArrowheads="1"/>
          </p:cNvSpPr>
          <p:nvPr/>
        </p:nvSpPr>
        <p:spPr bwMode="auto">
          <a:xfrm>
            <a:off x="4241800" y="5148263"/>
            <a:ext cx="941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Memory</a:t>
            </a:r>
          </a:p>
        </p:txBody>
      </p:sp>
      <p:cxnSp>
        <p:nvCxnSpPr>
          <p:cNvPr id="29" name="Curved Connector 28"/>
          <p:cNvCxnSpPr>
            <a:stCxn id="18" idx="3"/>
          </p:cNvCxnSpPr>
          <p:nvPr/>
        </p:nvCxnSpPr>
        <p:spPr>
          <a:xfrm flipV="1">
            <a:off x="3505200" y="4038600"/>
            <a:ext cx="609600" cy="3810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3429000" y="4876800"/>
            <a:ext cx="685800" cy="15240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105400" y="3962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71" name="TextBox 35"/>
          <p:cNvSpPr txBox="1">
            <a:spLocks noChangeArrowheads="1"/>
          </p:cNvSpPr>
          <p:nvPr/>
        </p:nvSpPr>
        <p:spPr bwMode="auto">
          <a:xfrm>
            <a:off x="5883025" y="3657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Output buffer</a:t>
            </a:r>
          </a:p>
        </p:txBody>
      </p:sp>
      <p:cxnSp>
        <p:nvCxnSpPr>
          <p:cNvPr id="37" name="Straight Arrow Connector 36"/>
          <p:cNvCxnSpPr>
            <a:stCxn id="27" idx="3"/>
          </p:cNvCxnSpPr>
          <p:nvPr/>
        </p:nvCxnSpPr>
        <p:spPr>
          <a:xfrm>
            <a:off x="5334000" y="4533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73" name="TextBox 40"/>
          <p:cNvSpPr txBox="1">
            <a:spLocks noChangeArrowheads="1"/>
          </p:cNvSpPr>
          <p:nvPr/>
        </p:nvSpPr>
        <p:spPr bwMode="auto">
          <a:xfrm>
            <a:off x="6248400" y="4343400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Joined output</a:t>
            </a:r>
          </a:p>
        </p:txBody>
      </p:sp>
      <p:sp>
        <p:nvSpPr>
          <p:cNvPr id="45074" name="Content Placeholder 8"/>
          <p:cNvSpPr>
            <a:spLocks noGrp="1"/>
          </p:cNvSpPr>
          <p:nvPr>
            <p:ph idx="1"/>
          </p:nvPr>
        </p:nvSpPr>
        <p:spPr>
          <a:xfrm>
            <a:off x="152400" y="2895600"/>
            <a:ext cx="86868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alibri" charset="0"/>
              </a:rPr>
              <a:t>Read one block from each relation at a time, join the tuples that exist in both relations</a:t>
            </a:r>
          </a:p>
          <a:p>
            <a:r>
              <a:rPr lang="en-US" sz="1800" dirty="0">
                <a:latin typeface="Calibri" charset="0"/>
              </a:rPr>
              <a:t>When one block is consumed, read the next block from its relation</a:t>
            </a:r>
          </a:p>
          <a:p>
            <a:endParaRPr lang="en-US" sz="1800" dirty="0">
              <a:latin typeface="Calibri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04800" y="5638800"/>
            <a:ext cx="7718425" cy="685800"/>
            <a:chOff x="304800" y="5638800"/>
            <a:chExt cx="7718425" cy="685800"/>
          </a:xfrm>
        </p:grpSpPr>
        <p:grpSp>
          <p:nvGrpSpPr>
            <p:cNvPr id="45077" name="Group 43"/>
            <p:cNvGrpSpPr>
              <a:grpSpLocks/>
            </p:cNvGrpSpPr>
            <p:nvPr/>
          </p:nvGrpSpPr>
          <p:grpSpPr bwMode="auto">
            <a:xfrm>
              <a:off x="5029200" y="5638800"/>
              <a:ext cx="2994025" cy="685800"/>
              <a:chOff x="3401174" y="4876800"/>
              <a:chExt cx="3791657" cy="685800"/>
            </a:xfrm>
          </p:grpSpPr>
          <p:pic>
            <p:nvPicPr>
              <p:cNvPr id="45081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1174" y="4934622"/>
                <a:ext cx="949121" cy="627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Rounded Rectangle 45"/>
              <p:cNvSpPr/>
              <p:nvPr/>
            </p:nvSpPr>
            <p:spPr>
              <a:xfrm>
                <a:off x="4253593" y="4876800"/>
                <a:ext cx="2939238" cy="685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800" dirty="0"/>
                  <a:t>What is the I/O Cost</a:t>
                </a:r>
              </a:p>
            </p:txBody>
          </p:sp>
        </p:grpSp>
        <p:grpSp>
          <p:nvGrpSpPr>
            <p:cNvPr id="45078" name="Group 46"/>
            <p:cNvGrpSpPr>
              <a:grpSpLocks/>
            </p:cNvGrpSpPr>
            <p:nvPr/>
          </p:nvGrpSpPr>
          <p:grpSpPr bwMode="auto">
            <a:xfrm>
              <a:off x="304800" y="5638800"/>
              <a:ext cx="4343400" cy="685800"/>
              <a:chOff x="2918569" y="4876800"/>
              <a:chExt cx="4037785" cy="685800"/>
            </a:xfrm>
          </p:grpSpPr>
          <p:pic>
            <p:nvPicPr>
              <p:cNvPr id="45079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8569" y="4934622"/>
                <a:ext cx="838031" cy="627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3631380" y="4876800"/>
                <a:ext cx="3324974" cy="685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800" dirty="0"/>
                  <a:t>What are the constraints for this algorithm to work in two pass?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A4FD0-69F7-D04E-A8ED-AA38CA1EB0C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7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 Contradicting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86200" y="2882964"/>
            <a:ext cx="4562230" cy="219599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951" y="2559643"/>
            <a:ext cx="4806512" cy="2901357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Data is nicely structured (known in advance)</a:t>
            </a:r>
          </a:p>
          <a:p>
            <a:r>
              <a:rPr lang="en-US" sz="1600" b="1" dirty="0" smtClean="0"/>
              <a:t>Data is correct &amp; certain</a:t>
            </a:r>
          </a:p>
          <a:p>
            <a:r>
              <a:rPr lang="en-US" sz="1600" b="1" dirty="0" smtClean="0"/>
              <a:t>Data is relatively static &amp; small-mid size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Access pattern: Mix Read/Write</a:t>
            </a:r>
          </a:p>
          <a:p>
            <a:r>
              <a:rPr lang="en-US" sz="1600" b="1" dirty="0" smtClean="0"/>
              <a:t>Notion of transactions 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862385" y="2559644"/>
            <a:ext cx="3606933" cy="3702432"/>
            <a:chOff x="2862385" y="2559644"/>
            <a:chExt cx="3606933" cy="3702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6000" y="2754923"/>
              <a:ext cx="1643318" cy="664308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135923" y="2559644"/>
              <a:ext cx="3333395" cy="71304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2385" y="3849077"/>
              <a:ext cx="3606933" cy="810846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46769" y="3849077"/>
              <a:ext cx="2522549" cy="189523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/>
            <p:cNvSpPr/>
            <p:nvPr/>
          </p:nvSpPr>
          <p:spPr>
            <a:xfrm rot="1816960">
              <a:off x="3519550" y="4609358"/>
              <a:ext cx="283308" cy="104300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62385" y="5615745"/>
              <a:ext cx="3028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In Big Data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0000FF"/>
                  </a:solidFill>
                </a:rPr>
                <a:t>It is read only, No notion of transactions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94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/>
          <a:lstStyle/>
          <a:p>
            <a:r>
              <a:rPr lang="en-US" sz="3600">
                <a:latin typeface="Calibri" charset="0"/>
              </a:rPr>
              <a:t>Naïve Two-Pass JOIN</a:t>
            </a:r>
          </a:p>
        </p:txBody>
      </p:sp>
      <p:grpSp>
        <p:nvGrpSpPr>
          <p:cNvPr id="46082" name="Group 8"/>
          <p:cNvGrpSpPr>
            <a:grpSpLocks/>
          </p:cNvGrpSpPr>
          <p:nvPr/>
        </p:nvGrpSpPr>
        <p:grpSpPr bwMode="auto">
          <a:xfrm>
            <a:off x="609600" y="381000"/>
            <a:ext cx="1111250" cy="903288"/>
            <a:chOff x="5727700" y="1600201"/>
            <a:chExt cx="1111133" cy="902731"/>
          </a:xfrm>
        </p:grpSpPr>
        <p:sp>
          <p:nvSpPr>
            <p:cNvPr id="46098" name="TextBox 9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6921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Join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5956276" y="1930197"/>
              <a:ext cx="190480" cy="34268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26126" y="1942890"/>
              <a:ext cx="203179" cy="26653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101" name="TextBox 12"/>
            <p:cNvSpPr txBox="1">
              <a:spLocks noChangeArrowheads="1"/>
            </p:cNvSpPr>
            <p:nvPr/>
          </p:nvSpPr>
          <p:spPr bwMode="auto">
            <a:xfrm>
              <a:off x="5727700" y="21336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  <p:sp>
          <p:nvSpPr>
            <p:cNvPr id="46102" name="TextBox 13"/>
            <p:cNvSpPr txBox="1">
              <a:spLocks noChangeArrowheads="1"/>
            </p:cNvSpPr>
            <p:nvPr/>
          </p:nvSpPr>
          <p:spPr bwMode="auto">
            <a:xfrm>
              <a:off x="6525789" y="2108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</a:t>
              </a:r>
            </a:p>
          </p:txBody>
        </p:sp>
      </p:grpSp>
      <p:grpSp>
        <p:nvGrpSpPr>
          <p:cNvPr id="46083" name="Group 43"/>
          <p:cNvGrpSpPr>
            <a:grpSpLocks/>
          </p:cNvGrpSpPr>
          <p:nvPr/>
        </p:nvGrpSpPr>
        <p:grpSpPr bwMode="auto">
          <a:xfrm>
            <a:off x="5715000" y="457200"/>
            <a:ext cx="2994025" cy="685800"/>
            <a:chOff x="3401174" y="4876800"/>
            <a:chExt cx="3791657" cy="685800"/>
          </a:xfrm>
        </p:grpSpPr>
        <p:pic>
          <p:nvPicPr>
            <p:cNvPr id="46096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174" y="4934622"/>
              <a:ext cx="949121" cy="62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ounded Rectangle 45"/>
            <p:cNvSpPr/>
            <p:nvPr/>
          </p:nvSpPr>
          <p:spPr>
            <a:xfrm>
              <a:off x="4253593" y="4876800"/>
              <a:ext cx="2939238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/>
                <a:t>What is the I/O Cost</a:t>
              </a:r>
            </a:p>
          </p:txBody>
        </p:sp>
      </p:grpSp>
      <p:pic>
        <p:nvPicPr>
          <p:cNvPr id="4608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048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7400"/>
            <a:ext cx="7429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4953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Rectangle 3"/>
          <p:cNvSpPr txBox="1">
            <a:spLocks noChangeArrowheads="1"/>
          </p:cNvSpPr>
          <p:nvPr/>
        </p:nvSpPr>
        <p:spPr bwMode="auto">
          <a:xfrm>
            <a:off x="5486400" y="2209800"/>
            <a:ext cx="1981200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b="1">
                <a:solidFill>
                  <a:srgbClr val="FF0000"/>
                </a:solidFill>
                <a:latin typeface="Calibri" charset="0"/>
                <a:sym typeface="Wingdings" charset="0"/>
              </a:rPr>
              <a:t>I/O Cost = 4 B(R)</a:t>
            </a:r>
          </a:p>
        </p:txBody>
      </p:sp>
      <p:sp>
        <p:nvSpPr>
          <p:cNvPr id="44040" name="Rectangle 3"/>
          <p:cNvSpPr txBox="1">
            <a:spLocks noChangeArrowheads="1"/>
          </p:cNvSpPr>
          <p:nvPr/>
        </p:nvSpPr>
        <p:spPr bwMode="auto">
          <a:xfrm>
            <a:off x="5562600" y="4114800"/>
            <a:ext cx="1981200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b="1">
                <a:solidFill>
                  <a:srgbClr val="FF0000"/>
                </a:solidFill>
                <a:latin typeface="Calibri" charset="0"/>
                <a:sym typeface="Wingdings" charset="0"/>
              </a:rPr>
              <a:t>I/O Cost = 4 B(S)</a:t>
            </a:r>
          </a:p>
        </p:txBody>
      </p:sp>
      <p:sp>
        <p:nvSpPr>
          <p:cNvPr id="44041" name="Rectangle 3"/>
          <p:cNvSpPr txBox="1">
            <a:spLocks noChangeArrowheads="1"/>
          </p:cNvSpPr>
          <p:nvPr/>
        </p:nvSpPr>
        <p:spPr bwMode="auto">
          <a:xfrm>
            <a:off x="5105400" y="5105400"/>
            <a:ext cx="2438400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b="1">
                <a:solidFill>
                  <a:srgbClr val="FF0000"/>
                </a:solidFill>
                <a:latin typeface="Calibri" charset="0"/>
                <a:sym typeface="Wingdings" charset="0"/>
              </a:rPr>
              <a:t>I/O Cost =  B(R) + B(S)</a:t>
            </a:r>
          </a:p>
        </p:txBody>
      </p:sp>
      <p:sp>
        <p:nvSpPr>
          <p:cNvPr id="44042" name="Rectangle 3"/>
          <p:cNvSpPr txBox="1">
            <a:spLocks noChangeArrowheads="1"/>
          </p:cNvSpPr>
          <p:nvPr/>
        </p:nvSpPr>
        <p:spPr bwMode="auto">
          <a:xfrm>
            <a:off x="5486400" y="5943600"/>
            <a:ext cx="3200400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b="1">
                <a:solidFill>
                  <a:srgbClr val="FF0000"/>
                </a:solidFill>
                <a:latin typeface="Calibri" charset="0"/>
                <a:sym typeface="Wingdings" charset="0"/>
              </a:rPr>
              <a:t>Total I/O Cost = 5( B(R) + B(S))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72200" y="2514600"/>
            <a:ext cx="2735263" cy="1600200"/>
            <a:chOff x="6172200" y="2514600"/>
            <a:chExt cx="2735263" cy="1600200"/>
          </a:xfrm>
        </p:grpSpPr>
        <p:sp>
          <p:nvSpPr>
            <p:cNvPr id="46093" name="TextBox 18"/>
            <p:cNvSpPr txBox="1">
              <a:spLocks noChangeArrowheads="1"/>
            </p:cNvSpPr>
            <p:nvPr/>
          </p:nvSpPr>
          <p:spPr bwMode="auto">
            <a:xfrm>
              <a:off x="6172200" y="2819400"/>
              <a:ext cx="27352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Notice: we counted the output writing since it is intermediate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7391400" y="2514600"/>
              <a:ext cx="762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7543800" y="3429000"/>
              <a:ext cx="5334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EA3B5-A2CA-C440-97D3-ABE73E0357F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  <p:bldP spid="44040" grpId="0" animBg="1"/>
      <p:bldP spid="44041" grpId="0" animBg="1"/>
      <p:bldP spid="440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/>
          <a:lstStyle/>
          <a:p>
            <a:r>
              <a:rPr lang="en-US" sz="3600">
                <a:latin typeface="Calibri" charset="0"/>
              </a:rPr>
              <a:t>Naïve Two-Pass JOIN</a:t>
            </a:r>
          </a:p>
        </p:txBody>
      </p:sp>
      <p:grpSp>
        <p:nvGrpSpPr>
          <p:cNvPr id="47106" name="Group 8"/>
          <p:cNvGrpSpPr>
            <a:grpSpLocks/>
          </p:cNvGrpSpPr>
          <p:nvPr/>
        </p:nvGrpSpPr>
        <p:grpSpPr bwMode="auto">
          <a:xfrm>
            <a:off x="609600" y="381000"/>
            <a:ext cx="1111250" cy="903288"/>
            <a:chOff x="5727700" y="1600201"/>
            <a:chExt cx="1111133" cy="902731"/>
          </a:xfrm>
        </p:grpSpPr>
        <p:sp>
          <p:nvSpPr>
            <p:cNvPr id="47121" name="TextBox 9"/>
            <p:cNvSpPr txBox="1">
              <a:spLocks noChangeArrowheads="1"/>
            </p:cNvSpPr>
            <p:nvPr/>
          </p:nvSpPr>
          <p:spPr bwMode="auto">
            <a:xfrm>
              <a:off x="5937254" y="1600201"/>
              <a:ext cx="69214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Join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5956276" y="1930197"/>
              <a:ext cx="190480" cy="34268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26126" y="1942890"/>
              <a:ext cx="203179" cy="26653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124" name="TextBox 12"/>
            <p:cNvSpPr txBox="1">
              <a:spLocks noChangeArrowheads="1"/>
            </p:cNvSpPr>
            <p:nvPr/>
          </p:nvSpPr>
          <p:spPr bwMode="auto">
            <a:xfrm>
              <a:off x="5727700" y="21336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</a:t>
              </a:r>
            </a:p>
          </p:txBody>
        </p:sp>
        <p:sp>
          <p:nvSpPr>
            <p:cNvPr id="47125" name="TextBox 13"/>
            <p:cNvSpPr txBox="1">
              <a:spLocks noChangeArrowheads="1"/>
            </p:cNvSpPr>
            <p:nvPr/>
          </p:nvSpPr>
          <p:spPr bwMode="auto">
            <a:xfrm>
              <a:off x="6525789" y="2108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</a:t>
              </a:r>
            </a:p>
          </p:txBody>
        </p:sp>
      </p:grpSp>
      <p:grpSp>
        <p:nvGrpSpPr>
          <p:cNvPr id="47107" name="Group 43"/>
          <p:cNvGrpSpPr>
            <a:grpSpLocks/>
          </p:cNvGrpSpPr>
          <p:nvPr/>
        </p:nvGrpSpPr>
        <p:grpSpPr bwMode="auto">
          <a:xfrm>
            <a:off x="5715000" y="457200"/>
            <a:ext cx="2994025" cy="685800"/>
            <a:chOff x="3401174" y="4876800"/>
            <a:chExt cx="3791657" cy="685800"/>
          </a:xfrm>
        </p:grpSpPr>
        <p:pic>
          <p:nvPicPr>
            <p:cNvPr id="47119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174" y="4934622"/>
              <a:ext cx="949121" cy="62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ounded Rectangle 45"/>
            <p:cNvSpPr/>
            <p:nvPr/>
          </p:nvSpPr>
          <p:spPr>
            <a:xfrm>
              <a:off x="4253593" y="4876800"/>
              <a:ext cx="2939238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/>
                <a:t>What are the constraints </a:t>
              </a:r>
            </a:p>
          </p:txBody>
        </p:sp>
      </p:grpSp>
      <p:pic>
        <p:nvPicPr>
          <p:cNvPr id="47108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048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7400"/>
            <a:ext cx="7429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4953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Rectangle 3"/>
          <p:cNvSpPr txBox="1">
            <a:spLocks noChangeArrowheads="1"/>
          </p:cNvSpPr>
          <p:nvPr/>
        </p:nvSpPr>
        <p:spPr bwMode="auto">
          <a:xfrm>
            <a:off x="5105400" y="5257800"/>
            <a:ext cx="2438400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b="1">
                <a:solidFill>
                  <a:srgbClr val="FF0000"/>
                </a:solidFill>
                <a:latin typeface="Calibri" charset="0"/>
                <a:sym typeface="Wingdings" charset="0"/>
              </a:rPr>
              <a:t>No Constraints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86400" y="2209800"/>
            <a:ext cx="3429000" cy="2286000"/>
            <a:chOff x="5486400" y="2209800"/>
            <a:chExt cx="3429000" cy="2286000"/>
          </a:xfrm>
        </p:grpSpPr>
        <p:sp>
          <p:nvSpPr>
            <p:cNvPr id="47114" name="Rectangle 3"/>
            <p:cNvSpPr txBox="1">
              <a:spLocks noChangeArrowheads="1"/>
            </p:cNvSpPr>
            <p:nvPr/>
          </p:nvSpPr>
          <p:spPr bwMode="auto">
            <a:xfrm>
              <a:off x="5486400" y="2209800"/>
              <a:ext cx="1981200" cy="381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/>
            <a:lstStyle>
              <a:lvl1pPr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buFont typeface="Arial" charset="0"/>
                <a:buNone/>
              </a:pPr>
              <a:r>
                <a:rPr lang="en-US" sz="1800" b="1">
                  <a:solidFill>
                    <a:srgbClr val="FF0000"/>
                  </a:solidFill>
                  <a:latin typeface="Calibri" charset="0"/>
                </a:rPr>
                <a:t> &gt;&gt; B(R) &lt;= M</a:t>
              </a:r>
              <a:r>
                <a:rPr lang="en-US" sz="1800" b="1" baseline="30000">
                  <a:solidFill>
                    <a:srgbClr val="FF0000"/>
                  </a:solidFill>
                  <a:latin typeface="Calibri" charset="0"/>
                </a:rPr>
                <a:t>2</a:t>
              </a:r>
              <a:r>
                <a:rPr lang="en-US" sz="1800" b="1">
                  <a:solidFill>
                    <a:srgbClr val="FF0000"/>
                  </a:solidFill>
                  <a:latin typeface="Calibri" charset="0"/>
                </a:rPr>
                <a:t> 	</a:t>
              </a:r>
              <a:endParaRPr lang="en-US" sz="1800" b="1">
                <a:solidFill>
                  <a:srgbClr val="FF0000"/>
                </a:solidFill>
                <a:latin typeface="Calibri" charset="0"/>
                <a:sym typeface="Wingdings" charset="0"/>
              </a:endParaRPr>
            </a:p>
          </p:txBody>
        </p:sp>
        <p:sp>
          <p:nvSpPr>
            <p:cNvPr id="47115" name="Rectangle 3"/>
            <p:cNvSpPr txBox="1">
              <a:spLocks noChangeArrowheads="1"/>
            </p:cNvSpPr>
            <p:nvPr/>
          </p:nvSpPr>
          <p:spPr bwMode="auto">
            <a:xfrm>
              <a:off x="5562600" y="4114800"/>
              <a:ext cx="1981200" cy="381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/>
            <a:lstStyle>
              <a:lvl1pPr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defTabSz="4572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buFont typeface="Arial" charset="0"/>
                <a:buNone/>
              </a:pPr>
              <a:r>
                <a:rPr lang="en-US" sz="1800" b="1">
                  <a:solidFill>
                    <a:srgbClr val="FF0000"/>
                  </a:solidFill>
                  <a:latin typeface="Calibri" charset="0"/>
                </a:rPr>
                <a:t> &gt;&gt; B(S) &lt;= M</a:t>
              </a:r>
              <a:r>
                <a:rPr lang="en-US" sz="1800" b="1" baseline="30000">
                  <a:solidFill>
                    <a:srgbClr val="FF0000"/>
                  </a:solidFill>
                  <a:latin typeface="Calibri" charset="0"/>
                </a:rPr>
                <a:t>2</a:t>
              </a:r>
              <a:r>
                <a:rPr lang="en-US" sz="1800" b="1">
                  <a:solidFill>
                    <a:srgbClr val="FF0000"/>
                  </a:solidFill>
                  <a:latin typeface="Calibri" charset="0"/>
                </a:rPr>
                <a:t> 	</a:t>
              </a:r>
              <a:endParaRPr lang="en-US" sz="1800" b="1">
                <a:solidFill>
                  <a:srgbClr val="FF0000"/>
                </a:solidFill>
                <a:latin typeface="Calibri" charset="0"/>
                <a:sym typeface="Wingdings" charset="0"/>
              </a:endParaRPr>
            </a:p>
          </p:txBody>
        </p:sp>
        <p:sp>
          <p:nvSpPr>
            <p:cNvPr id="47116" name="TextBox 18"/>
            <p:cNvSpPr txBox="1">
              <a:spLocks noChangeArrowheads="1"/>
            </p:cNvSpPr>
            <p:nvPr/>
          </p:nvSpPr>
          <p:spPr bwMode="auto">
            <a:xfrm>
              <a:off x="7086600" y="2895600"/>
              <a:ext cx="1828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From the sorting algorithm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7391400" y="2514600"/>
              <a:ext cx="762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7543800" y="3429000"/>
              <a:ext cx="5334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379D0-E019-4A40-9F55-D747FD32305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8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7392"/>
            <a:ext cx="7345362" cy="1143073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</a:t>
            </a:r>
            <a:r>
              <a:rPr lang="en-US" dirty="0" smtClean="0">
                <a:sym typeface="Wingdings"/>
              </a:rPr>
              <a:t> Design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028" y="2857452"/>
            <a:ext cx="4806512" cy="2901357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Data is nicely structured (known in advance)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Data is correct &amp; certain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Data is relatively static &amp; small-mid size</a:t>
            </a:r>
          </a:p>
          <a:p>
            <a:r>
              <a:rPr lang="en-US" sz="1600" b="1" dirty="0" smtClean="0">
                <a:solidFill>
                  <a:srgbClr val="FF6600"/>
                </a:solidFill>
              </a:rPr>
              <a:t>Access pattern: Mix Read/Write</a:t>
            </a:r>
          </a:p>
          <a:p>
            <a:r>
              <a:rPr lang="en-US" sz="1600" b="1" dirty="0" smtClean="0"/>
              <a:t>Notion of transactions (Interactive) </a:t>
            </a:r>
            <a:endParaRPr lang="en-US" sz="1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362939" y="3131415"/>
            <a:ext cx="4071647" cy="1974396"/>
            <a:chOff x="4362939" y="3131415"/>
            <a:chExt cx="4071647" cy="1974396"/>
          </a:xfrm>
        </p:grpSpPr>
        <p:grpSp>
          <p:nvGrpSpPr>
            <p:cNvPr id="17" name="Group 16"/>
            <p:cNvGrpSpPr/>
            <p:nvPr/>
          </p:nvGrpSpPr>
          <p:grpSpPr>
            <a:xfrm>
              <a:off x="7091316" y="3131415"/>
              <a:ext cx="1343270" cy="1097085"/>
              <a:chOff x="4953000" y="4334408"/>
              <a:chExt cx="1343270" cy="109708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53000" y="4334408"/>
                <a:ext cx="1343270" cy="109708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055577" y="4659924"/>
                <a:ext cx="1240693" cy="58477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8000"/>
                    </a:solidFill>
                  </a:rPr>
                  <a:t>Disk-based Processing</a:t>
                </a:r>
                <a:endParaRPr lang="en-US" sz="16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062299" y="4052484"/>
              <a:ext cx="1326004" cy="1053327"/>
              <a:chOff x="5765312" y="4161693"/>
              <a:chExt cx="1326004" cy="105332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5312" y="4161693"/>
                <a:ext cx="1176215" cy="1053327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765312" y="4767385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Centralized</a:t>
                </a:r>
                <a:endParaRPr lang="en-US" dirty="0"/>
              </a:p>
            </p:txBody>
          </p:sp>
        </p:grpSp>
        <p:cxnSp>
          <p:nvCxnSpPr>
            <p:cNvPr id="35" name="Straight Connector 34"/>
            <p:cNvCxnSpPr>
              <a:endCxn id="13" idx="1"/>
            </p:cNvCxnSpPr>
            <p:nvPr/>
          </p:nvCxnSpPr>
          <p:spPr>
            <a:xfrm flipV="1">
              <a:off x="4362939" y="3679958"/>
              <a:ext cx="2728377" cy="36175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6" idx="1"/>
            </p:cNvCxnSpPr>
            <p:nvPr/>
          </p:nvCxnSpPr>
          <p:spPr>
            <a:xfrm>
              <a:off x="4362939" y="4052484"/>
              <a:ext cx="1699360" cy="52666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31846" y="4579148"/>
            <a:ext cx="3462047" cy="1556491"/>
            <a:chOff x="3731846" y="4579148"/>
            <a:chExt cx="3462047" cy="1556491"/>
          </a:xfrm>
        </p:grpSpPr>
        <p:sp>
          <p:nvSpPr>
            <p:cNvPr id="24" name="TextBox 23"/>
            <p:cNvSpPr txBox="1"/>
            <p:nvPr/>
          </p:nvSpPr>
          <p:spPr>
            <a:xfrm>
              <a:off x="5640585" y="5127761"/>
              <a:ext cx="155330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FF6600"/>
                  </a:solidFill>
                </a:rPr>
                <a:t>Concurrency Control</a:t>
              </a:r>
              <a:endParaRPr lang="en-US" b="1" i="1" dirty="0">
                <a:solidFill>
                  <a:srgbClr val="FF6600"/>
                </a:solidFill>
              </a:endParaRPr>
            </a:p>
          </p:txBody>
        </p:sp>
        <p:pic>
          <p:nvPicPr>
            <p:cNvPr id="23" name="Picture 22" descr="Screen Shot 2015-01-18 at 1.59.22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540" y="5381979"/>
              <a:ext cx="1064848" cy="75366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3731846" y="4579148"/>
              <a:ext cx="1908739" cy="54861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1846" y="4579148"/>
              <a:ext cx="1455616" cy="95023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044970" y="5127761"/>
            <a:ext cx="2872491" cy="1155111"/>
            <a:chOff x="1044970" y="5127761"/>
            <a:chExt cx="2872491" cy="1155111"/>
          </a:xfrm>
        </p:grpSpPr>
        <p:sp>
          <p:nvSpPr>
            <p:cNvPr id="46" name="TextBox 45"/>
            <p:cNvSpPr txBox="1"/>
            <p:nvPr/>
          </p:nvSpPr>
          <p:spPr>
            <a:xfrm>
              <a:off x="2598446" y="5636541"/>
              <a:ext cx="13190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0000"/>
                  </a:solidFill>
                </a:rPr>
                <a:t>Recovery Control</a:t>
              </a:r>
              <a:endParaRPr lang="en-US" b="1" i="1" dirty="0">
                <a:solidFill>
                  <a:srgbClr val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44970" y="5529385"/>
              <a:ext cx="13190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ACID Properties</a:t>
              </a:r>
              <a:endParaRPr lang="en-US" b="1" i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1475154" y="5127761"/>
              <a:ext cx="742461" cy="401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46" idx="0"/>
            </p:cNvCxnSpPr>
            <p:nvPr/>
          </p:nvCxnSpPr>
          <p:spPr>
            <a:xfrm>
              <a:off x="2217615" y="5127761"/>
              <a:ext cx="1040339" cy="508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1693" y="1103923"/>
            <a:ext cx="6001727" cy="1846385"/>
            <a:chOff x="351693" y="1103923"/>
            <a:chExt cx="6001727" cy="1846385"/>
          </a:xfrm>
        </p:grpSpPr>
        <p:pic>
          <p:nvPicPr>
            <p:cNvPr id="7" name="Picture 6" descr="Screen Shot 2015-01-18 at 1.51.10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154" y="1103923"/>
              <a:ext cx="2432538" cy="138229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8582" y="1747767"/>
              <a:ext cx="1784838" cy="933839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 flipH="1" flipV="1">
              <a:off x="3077308" y="2486222"/>
              <a:ext cx="576384" cy="464086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653692" y="2479912"/>
              <a:ext cx="1064848" cy="470396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693" y="1747767"/>
              <a:ext cx="1250461" cy="702600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endCxn id="54" idx="2"/>
            </p:cNvCxnSpPr>
            <p:nvPr/>
          </p:nvCxnSpPr>
          <p:spPr>
            <a:xfrm flipH="1" flipV="1">
              <a:off x="976924" y="2450367"/>
              <a:ext cx="2676768" cy="499941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077308" y="2479912"/>
            <a:ext cx="5476141" cy="1076089"/>
            <a:chOff x="3077308" y="2479912"/>
            <a:chExt cx="5476141" cy="1076089"/>
          </a:xfrm>
        </p:grpSpPr>
        <p:sp>
          <p:nvSpPr>
            <p:cNvPr id="11" name="TextBox 10"/>
            <p:cNvSpPr txBox="1"/>
            <p:nvPr/>
          </p:nvSpPr>
          <p:spPr>
            <a:xfrm>
              <a:off x="6179527" y="2479912"/>
              <a:ext cx="2373922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FF"/>
                  </a:solidFill>
                </a:rPr>
                <a:t>Simple data types, Straightforward processing</a:t>
              </a:r>
              <a:endParaRPr lang="en-US" sz="16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3077308" y="3064688"/>
              <a:ext cx="3102219" cy="4913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80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4" y="1825625"/>
            <a:ext cx="46482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57200" y="2407908"/>
            <a:ext cx="272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Order of rows &amp; columns does not matter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5446" y="3634155"/>
            <a:ext cx="7480025" cy="2722196"/>
            <a:chOff x="605446" y="3634155"/>
            <a:chExt cx="7480025" cy="2722196"/>
          </a:xfrm>
        </p:grpSpPr>
        <p:pic>
          <p:nvPicPr>
            <p:cNvPr id="7" name="Picture 6" descr="Screen Shot 2015-01-18 at 1.51.1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539" y="3634155"/>
              <a:ext cx="4636932" cy="272219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05446" y="4738847"/>
              <a:ext cx="2728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DB is a set of interconnected relations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76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SQL: Structured Query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34664"/>
            <a:ext cx="7345363" cy="47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</a:rPr>
              <a:t>The interface for interaction with DBMSs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3" y="2437533"/>
            <a:ext cx="3976077" cy="211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723" y="2384180"/>
            <a:ext cx="3495431" cy="156709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Students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(</a:t>
            </a:r>
            <a:r>
              <a:rPr lang="en-US" sz="1600" dirty="0" err="1" smtClean="0">
                <a:latin typeface="Book Antiqua" charset="0"/>
                <a:cs typeface="+mn-cs"/>
              </a:rPr>
              <a:t>sid</a:t>
            </a:r>
            <a:r>
              <a:rPr lang="en-US" sz="16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CHAR(20) 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Primary Key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smtClean="0">
                <a:latin typeface="Book Antiqua" charset="0"/>
                <a:cs typeface="+mn-cs"/>
              </a:rPr>
              <a:t>name </a:t>
            </a:r>
            <a:r>
              <a:rPr lang="en-US" sz="1400" dirty="0">
                <a:latin typeface="Book Antiqua" charset="0"/>
                <a:cs typeface="+mn-cs"/>
              </a:rPr>
              <a:t>CHAR(20)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smtClean="0">
                <a:latin typeface="Book Antiqua" charset="0"/>
                <a:cs typeface="+mn-cs"/>
              </a:rPr>
              <a:t>login </a:t>
            </a:r>
            <a:r>
              <a:rPr lang="en-US" sz="1400" dirty="0">
                <a:latin typeface="Book Antiqua" charset="0"/>
                <a:cs typeface="+mn-cs"/>
              </a:rPr>
              <a:t>CHAR(10) 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Unique</a:t>
            </a:r>
            <a:r>
              <a:rPr lang="en-US" sz="1400" dirty="0">
                <a:latin typeface="Book Antiqua" charset="0"/>
                <a:cs typeface="+mn-cs"/>
              </a:rPr>
              <a:t>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smtClean="0">
                <a:latin typeface="Book Antiqua" charset="0"/>
                <a:cs typeface="+mn-cs"/>
              </a:rPr>
              <a:t>age </a:t>
            </a:r>
            <a:r>
              <a:rPr lang="en-US" sz="1400" dirty="0">
                <a:latin typeface="Book Antiqua" charset="0"/>
                <a:cs typeface="+mn-cs"/>
              </a:rPr>
              <a:t>INTEGER</a:t>
            </a:r>
            <a:r>
              <a:rPr lang="en-US" sz="1600" dirty="0">
                <a:latin typeface="Book Antiqua" charset="0"/>
                <a:cs typeface="+mn-cs"/>
              </a:rPr>
              <a:t>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err="1" smtClean="0">
                <a:latin typeface="Book Antiqua" charset="0"/>
                <a:cs typeface="+mn-cs"/>
              </a:rPr>
              <a:t>gpa</a:t>
            </a:r>
            <a:r>
              <a:rPr lang="en-US" sz="16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REAL</a:t>
            </a:r>
            <a:r>
              <a:rPr lang="en-US" sz="1600" dirty="0">
                <a:latin typeface="Book Antiqua" charset="0"/>
                <a:cs typeface="+mn-cs"/>
              </a:rPr>
              <a:t>);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308" y="4295042"/>
            <a:ext cx="3810000" cy="132087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Courses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(</a:t>
            </a:r>
            <a:r>
              <a:rPr lang="en-US" sz="1600" dirty="0" err="1" smtClean="0">
                <a:latin typeface="Book Antiqua" charset="0"/>
                <a:cs typeface="+mn-cs"/>
              </a:rPr>
              <a:t>cid</a:t>
            </a:r>
            <a:r>
              <a:rPr lang="en-US" sz="16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Varchar2(20) 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Primary Key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 </a:t>
            </a:r>
            <a:r>
              <a:rPr lang="en-US" sz="1600" dirty="0" smtClean="0">
                <a:latin typeface="Book Antiqua" charset="0"/>
                <a:cs typeface="+mn-cs"/>
              </a:rPr>
              <a:t>name </a:t>
            </a:r>
            <a:r>
              <a:rPr lang="en-US" sz="1400" dirty="0">
                <a:latin typeface="Book Antiqua" charset="0"/>
                <a:cs typeface="+mn-cs"/>
              </a:rPr>
              <a:t>varchar2(50)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 </a:t>
            </a:r>
            <a:r>
              <a:rPr lang="en-US" sz="1600" dirty="0" err="1" smtClean="0">
                <a:latin typeface="Book Antiqua" charset="0"/>
                <a:cs typeface="+mn-cs"/>
              </a:rPr>
              <a:t>maxCredits</a:t>
            </a:r>
            <a:r>
              <a:rPr lang="en-US" sz="16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integer,</a:t>
            </a:r>
          </a:p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           </a:t>
            </a:r>
            <a:r>
              <a:rPr lang="en-US" sz="1400" dirty="0" err="1" smtClean="0">
                <a:latin typeface="Book Antiqua" charset="0"/>
                <a:cs typeface="+mn-cs"/>
              </a:rPr>
              <a:t>graduateFlag</a:t>
            </a:r>
            <a:r>
              <a:rPr lang="en-US" sz="14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char(1)</a:t>
            </a:r>
            <a:r>
              <a:rPr lang="en-US" sz="1600" dirty="0">
                <a:latin typeface="Book Antiqua" charset="0"/>
                <a:cs typeface="+mn-cs"/>
              </a:rPr>
              <a:t>);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699001"/>
            <a:ext cx="335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800000"/>
                </a:solidFill>
              </a:rPr>
              <a:t>High-Level Declarative Language </a:t>
            </a:r>
            <a:endParaRPr lang="en-US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7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345363" cy="1339850"/>
          </a:xfrm>
        </p:spPr>
        <p:txBody>
          <a:bodyPr/>
          <a:lstStyle/>
          <a:p>
            <a:r>
              <a:rPr lang="en-US" dirty="0"/>
              <a:t>Foreign Keys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04800" y="1676400"/>
            <a:ext cx="3124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cs typeface="+mn-cs"/>
              </a:rPr>
              <a:t>Create “Students”  relation</a:t>
            </a:r>
            <a:endParaRPr lang="en-US" sz="1600" dirty="0" smtClean="0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209800"/>
            <a:ext cx="3352800" cy="1320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Courses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(</a:t>
            </a:r>
            <a:r>
              <a:rPr lang="en-US" sz="1600" dirty="0" err="1" smtClean="0">
                <a:latin typeface="Book Antiqua" charset="0"/>
                <a:cs typeface="+mn-cs"/>
              </a:rPr>
              <a:t>cid</a:t>
            </a:r>
            <a:r>
              <a:rPr lang="en-US" sz="16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Varchar2(20) 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</a:rPr>
              <a:t>Primary Key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 </a:t>
            </a:r>
            <a:r>
              <a:rPr lang="en-US" sz="1600" dirty="0" smtClean="0">
                <a:latin typeface="Book Antiqua" charset="0"/>
                <a:cs typeface="+mn-cs"/>
              </a:rPr>
              <a:t>name </a:t>
            </a:r>
            <a:r>
              <a:rPr lang="en-US" sz="1400" dirty="0">
                <a:latin typeface="Book Antiqua" charset="0"/>
                <a:cs typeface="+mn-cs"/>
              </a:rPr>
              <a:t>varchar2(50)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 </a:t>
            </a:r>
            <a:r>
              <a:rPr lang="en-US" sz="1600" dirty="0" err="1" smtClean="0">
                <a:latin typeface="Book Antiqua" charset="0"/>
                <a:cs typeface="+mn-cs"/>
              </a:rPr>
              <a:t>maxCredits</a:t>
            </a:r>
            <a:r>
              <a:rPr lang="en-US" sz="16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integer,</a:t>
            </a:r>
          </a:p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           </a:t>
            </a:r>
            <a:r>
              <a:rPr lang="en-US" sz="1400" dirty="0" err="1" smtClean="0">
                <a:latin typeface="Book Antiqua" charset="0"/>
                <a:cs typeface="+mn-cs"/>
              </a:rPr>
              <a:t>graduateFlag</a:t>
            </a:r>
            <a:r>
              <a:rPr lang="en-US" sz="14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char(1)</a:t>
            </a:r>
            <a:r>
              <a:rPr lang="en-US" sz="1600" dirty="0">
                <a:latin typeface="Book Antiqua" charset="0"/>
                <a:cs typeface="+mn-cs"/>
              </a:rPr>
              <a:t>); 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216400" y="1676400"/>
            <a:ext cx="3276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Create “Courses”  relation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4400180"/>
            <a:ext cx="6248400" cy="15668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Enrolled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(</a:t>
            </a:r>
            <a:r>
              <a:rPr lang="en-US" sz="1600" dirty="0" err="1">
                <a:latin typeface="Book Antiqua" charset="0"/>
                <a:cs typeface="+mn-cs"/>
              </a:rPr>
              <a:t>sid</a:t>
            </a:r>
            <a:r>
              <a:rPr lang="en-US" sz="1600" dirty="0">
                <a:latin typeface="Book Antiqua" charset="0"/>
                <a:cs typeface="+mn-cs"/>
              </a:rPr>
              <a:t>: </a:t>
            </a:r>
            <a:r>
              <a:rPr lang="en-US" sz="1400" dirty="0">
                <a:latin typeface="Book Antiqua" charset="0"/>
                <a:cs typeface="+mn-cs"/>
              </a:rPr>
              <a:t>CHAR(20) 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Foreign Key References Students (</a:t>
            </a:r>
            <a:r>
              <a:rPr lang="en-US" sz="1400" dirty="0" err="1">
                <a:solidFill>
                  <a:srgbClr val="FF0000"/>
                </a:solidFill>
                <a:latin typeface="Book Antiqua" charset="0"/>
                <a:cs typeface="+mn-cs"/>
              </a:rPr>
              <a:t>sid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X: </a:t>
            </a:r>
            <a:r>
              <a:rPr lang="en-US" sz="1400" dirty="0">
                <a:latin typeface="Book Antiqua" charset="0"/>
                <a:cs typeface="+mn-cs"/>
              </a:rPr>
              <a:t>Varchar2(20)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</a:t>
            </a:r>
            <a:r>
              <a:rPr lang="en-US" sz="1600" dirty="0" err="1">
                <a:latin typeface="Book Antiqua" charset="0"/>
                <a:cs typeface="+mn-cs"/>
              </a:rPr>
              <a:t>enrollDate</a:t>
            </a:r>
            <a:r>
              <a:rPr lang="en-US" sz="1600" dirty="0">
                <a:latin typeface="Book Antiqua" charset="0"/>
                <a:cs typeface="+mn-cs"/>
              </a:rPr>
              <a:t>: date,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grade: </a:t>
            </a:r>
            <a:r>
              <a:rPr lang="en-US" sz="1400" dirty="0">
                <a:latin typeface="Book Antiqua" charset="0"/>
                <a:cs typeface="+mn-cs"/>
              </a:rPr>
              <a:t>CHAR</a:t>
            </a:r>
            <a:r>
              <a:rPr lang="en-US" sz="1600" dirty="0">
                <a:latin typeface="Book Antiqua" charset="0"/>
                <a:cs typeface="+mn-cs"/>
              </a:rPr>
              <a:t>(2), </a:t>
            </a:r>
          </a:p>
          <a:p>
            <a:pPr eaLnBrk="0" hangingPunct="0">
              <a:defRPr/>
            </a:pPr>
            <a:r>
              <a:rPr lang="en-US" sz="1600" dirty="0">
                <a:solidFill>
                  <a:srgbClr val="FF0000"/>
                </a:solidFill>
                <a:latin typeface="Book Antiqua" charset="0"/>
                <a:cs typeface="+mn-cs"/>
              </a:rPr>
              <a:t> Constraint </a:t>
            </a:r>
            <a:r>
              <a:rPr lang="en-US" sz="1600" dirty="0" err="1">
                <a:solidFill>
                  <a:srgbClr val="FF0000"/>
                </a:solidFill>
                <a:latin typeface="Book Antiqua" charset="0"/>
                <a:cs typeface="+mn-cs"/>
              </a:rPr>
              <a:t>fk_cid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</a:rPr>
              <a:t>Foreign Key (X) References Courses (</a:t>
            </a:r>
            <a:r>
              <a:rPr lang="en-US" sz="1600" dirty="0" err="1">
                <a:solidFill>
                  <a:srgbClr val="FF0000"/>
                </a:solidFill>
                <a:latin typeface="Book Antiqua" charset="0"/>
              </a:rPr>
              <a:t>cid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  <a:cs typeface="+mn-cs"/>
              </a:rPr>
              <a:t>);  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124200" y="4071567"/>
            <a:ext cx="3276600" cy="328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Create “Enrolled”  relation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800600" y="4671642"/>
            <a:ext cx="4038600" cy="990600"/>
            <a:chOff x="4800600" y="4495800"/>
            <a:chExt cx="4038600" cy="99060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800600" y="4800600"/>
              <a:ext cx="10668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876800" y="5029200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5867400" y="4495800"/>
              <a:ext cx="2971800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Two ways to define the FK constrain while creating a table</a:t>
              </a:r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14569" y="2209800"/>
            <a:ext cx="3175137" cy="156709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Students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(</a:t>
            </a:r>
            <a:r>
              <a:rPr lang="en-US" sz="1600" dirty="0" err="1" smtClean="0">
                <a:latin typeface="Book Antiqua" charset="0"/>
                <a:cs typeface="+mn-cs"/>
              </a:rPr>
              <a:t>sid</a:t>
            </a:r>
            <a:r>
              <a:rPr lang="en-US" sz="16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CHAR(20</a:t>
            </a:r>
            <a:r>
              <a:rPr lang="en-US" sz="1400" dirty="0" smtClean="0">
                <a:latin typeface="Book Antiqua" charset="0"/>
                <a:cs typeface="+mn-cs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</a:rPr>
              <a:t>Primary Key </a:t>
            </a:r>
            <a:r>
              <a:rPr lang="en-US" sz="1600" dirty="0" smtClean="0">
                <a:latin typeface="Book Antiqua" charset="0"/>
                <a:cs typeface="+mn-cs"/>
              </a:rPr>
              <a:t>, 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smtClean="0">
                <a:latin typeface="Book Antiqua" charset="0"/>
                <a:cs typeface="+mn-cs"/>
              </a:rPr>
              <a:t>name </a:t>
            </a:r>
            <a:r>
              <a:rPr lang="en-US" sz="1400" dirty="0">
                <a:latin typeface="Book Antiqua" charset="0"/>
                <a:cs typeface="+mn-cs"/>
              </a:rPr>
              <a:t>CHAR(20) </a:t>
            </a:r>
            <a:r>
              <a:rPr lang="en-US" sz="1400" dirty="0">
                <a:solidFill>
                  <a:srgbClr val="3333FF"/>
                </a:solidFill>
                <a:latin typeface="Book Antiqua" charset="0"/>
                <a:cs typeface="+mn-cs"/>
              </a:rPr>
              <a:t>NOT NULL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smtClean="0">
                <a:latin typeface="Book Antiqua" charset="0"/>
                <a:cs typeface="+mn-cs"/>
              </a:rPr>
              <a:t>login </a:t>
            </a:r>
            <a:r>
              <a:rPr lang="en-US" sz="1400" dirty="0">
                <a:latin typeface="Book Antiqua" charset="0"/>
                <a:cs typeface="+mn-cs"/>
              </a:rPr>
              <a:t>CHAR(10),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smtClean="0">
                <a:latin typeface="Book Antiqua" charset="0"/>
                <a:cs typeface="+mn-cs"/>
              </a:rPr>
              <a:t>age </a:t>
            </a:r>
            <a:r>
              <a:rPr lang="en-US" sz="1400" dirty="0">
                <a:latin typeface="Book Antiqua" charset="0"/>
                <a:cs typeface="+mn-cs"/>
              </a:rPr>
              <a:t>INTEGER</a:t>
            </a:r>
            <a:r>
              <a:rPr lang="en-US" sz="1600" dirty="0">
                <a:latin typeface="Book Antiqua" charset="0"/>
                <a:cs typeface="+mn-cs"/>
              </a:rPr>
              <a:t>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err="1" smtClean="0">
                <a:latin typeface="Book Antiqua" charset="0"/>
                <a:cs typeface="+mn-cs"/>
              </a:rPr>
              <a:t>gpa</a:t>
            </a:r>
            <a:r>
              <a:rPr lang="en-US" sz="1600" dirty="0" smtClean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REAL </a:t>
            </a:r>
            <a:r>
              <a:rPr lang="en-US" sz="1400" dirty="0">
                <a:solidFill>
                  <a:srgbClr val="3333FF"/>
                </a:solidFill>
                <a:latin typeface="Book Antiqua" charset="0"/>
                <a:cs typeface="+mn-cs"/>
              </a:rPr>
              <a:t>Default </a:t>
            </a:r>
            <a:r>
              <a:rPr lang="en-US" sz="1400" dirty="0" smtClean="0">
                <a:solidFill>
                  <a:srgbClr val="3333FF"/>
                </a:solidFill>
                <a:latin typeface="Book Antiqua" charset="0"/>
                <a:cs typeface="+mn-cs"/>
              </a:rPr>
              <a:t>0</a:t>
            </a:r>
            <a:r>
              <a:rPr lang="en-US" sz="1600" dirty="0" smtClean="0">
                <a:latin typeface="Book Antiqua" charset="0"/>
              </a:rPr>
              <a:t>)</a:t>
            </a:r>
            <a:r>
              <a:rPr lang="en-US" sz="1600" dirty="0">
                <a:latin typeface="Book Antiqua" charset="0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297196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SQL: Inserting, Updating, 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1967524"/>
            <a:ext cx="8269633" cy="393142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b="1" i="1" dirty="0" smtClean="0">
                <a:solidFill>
                  <a:srgbClr val="800000"/>
                </a:solidFill>
              </a:rPr>
              <a:t>This is performed using Data Manipulation Language of SQL (DML)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Insertion</a:t>
            </a:r>
          </a:p>
          <a:p>
            <a:pPr lvl="1">
              <a:defRPr/>
            </a:pPr>
            <a:r>
              <a:rPr lang="en-US" sz="1600" i="1" dirty="0" smtClean="0">
                <a:latin typeface="Courier"/>
                <a:cs typeface="Courier"/>
              </a:rPr>
              <a:t>Insert into Students values (‘1111’, …);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Deletion</a:t>
            </a:r>
          </a:p>
          <a:p>
            <a:pPr lvl="1">
              <a:defRPr/>
            </a:pPr>
            <a:r>
              <a:rPr lang="en-US" sz="1600" i="1" dirty="0" smtClean="0">
                <a:latin typeface="Courier"/>
                <a:cs typeface="Courier"/>
              </a:rPr>
              <a:t>Delete from Students;</a:t>
            </a:r>
          </a:p>
          <a:p>
            <a:pPr lvl="1">
              <a:defRPr/>
            </a:pPr>
            <a:r>
              <a:rPr lang="en-US" sz="1600" i="1" dirty="0" smtClean="0">
                <a:latin typeface="Courier"/>
                <a:cs typeface="Courier"/>
              </a:rPr>
              <a:t>Delete from Students Where </a:t>
            </a:r>
            <a:r>
              <a:rPr lang="en-US" sz="1600" i="1" dirty="0" err="1" smtClean="0">
                <a:latin typeface="Courier"/>
                <a:cs typeface="Courier"/>
              </a:rPr>
              <a:t>sid</a:t>
            </a:r>
            <a:r>
              <a:rPr lang="en-US" sz="1600" i="1" dirty="0" smtClean="0">
                <a:latin typeface="Courier"/>
                <a:cs typeface="Courier"/>
              </a:rPr>
              <a:t> = ‘1111’;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  <a:p>
            <a:pPr lvl="1">
              <a:defRPr/>
            </a:pPr>
            <a:r>
              <a:rPr lang="en-US" sz="1600" i="1" dirty="0" smtClean="0">
                <a:latin typeface="Courier"/>
                <a:cs typeface="Courier"/>
              </a:rPr>
              <a:t>Update Students Set GPA = GPA + 0.4;</a:t>
            </a:r>
          </a:p>
          <a:p>
            <a:pPr lvl="1">
              <a:defRPr/>
            </a:pPr>
            <a:r>
              <a:rPr lang="en-US" sz="1600" i="1" dirty="0" smtClean="0">
                <a:latin typeface="Courier"/>
                <a:cs typeface="Courier"/>
              </a:rPr>
              <a:t>Update Students Set GPA = GPA + 0.4 Where </a:t>
            </a:r>
            <a:r>
              <a:rPr lang="en-US" sz="1600" i="1" dirty="0" err="1" smtClean="0">
                <a:latin typeface="Courier"/>
                <a:cs typeface="Courier"/>
              </a:rPr>
              <a:t>sid</a:t>
            </a:r>
            <a:r>
              <a:rPr lang="en-US" sz="1600" i="1" dirty="0" smtClean="0">
                <a:latin typeface="Courier"/>
                <a:cs typeface="Courier"/>
              </a:rPr>
              <a:t> = ‘1111’;</a:t>
            </a:r>
            <a:endParaRPr lang="en-US" sz="2000" i="1" dirty="0">
              <a:latin typeface="Courier"/>
              <a:cs typeface="Courier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2000" i="1" dirty="0" smtClean="0">
              <a:latin typeface="Courier"/>
              <a:cs typeface="Courier"/>
            </a:endParaRPr>
          </a:p>
          <a:p>
            <a:pPr>
              <a:defRPr/>
            </a:pPr>
            <a:endParaRPr lang="en-US" sz="2000" i="1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3537E-1368-BB4D-9033-7DD6B54AF0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036862">
            <a:off x="5154759" y="3846789"/>
            <a:ext cx="343705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Record-Level Operations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845</TotalTime>
  <Words>2115</Words>
  <Application>Microsoft Macintosh PowerPoint</Application>
  <PresentationFormat>On-screen Show (4:3)</PresentationFormat>
  <Paragraphs>395</Paragraphs>
  <Slides>41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Capital</vt:lpstr>
      <vt:lpstr>CS585/DS503  Big Data Management </vt:lpstr>
      <vt:lpstr>Relational DBs: History</vt:lpstr>
      <vt:lpstr>Relational DBs: Core Assumptions</vt:lpstr>
      <vt:lpstr>Link Contradicting Assumptions</vt:lpstr>
      <vt:lpstr>Assumptions  Design </vt:lpstr>
      <vt:lpstr>Relational Model </vt:lpstr>
      <vt:lpstr>SQL: Structured Query Language </vt:lpstr>
      <vt:lpstr>Foreign Keys in SQL</vt:lpstr>
      <vt:lpstr>SQL: Inserting, Updating, Deleting Data</vt:lpstr>
      <vt:lpstr>SQL: Querying Data  (Select Statement)</vt:lpstr>
      <vt:lpstr>PowerPoint Presentation</vt:lpstr>
      <vt:lpstr>Example</vt:lpstr>
      <vt:lpstr>Relational Algebra – Possible Query Plans</vt:lpstr>
      <vt:lpstr>PowerPoint Presentation</vt:lpstr>
      <vt:lpstr>PowerPoint Presentation</vt:lpstr>
      <vt:lpstr>PowerPoint Presentation</vt:lpstr>
      <vt:lpstr>PowerPoint Presentation</vt:lpstr>
      <vt:lpstr>Overview of Query Execution</vt:lpstr>
      <vt:lpstr>Example</vt:lpstr>
      <vt:lpstr>Step 1: Generate Parse Tree</vt:lpstr>
      <vt:lpstr>Step 2: Relational Algebra &amp; Logical Plan</vt:lpstr>
      <vt:lpstr>Step 3: Optimize &amp; Create Several Logical Plans</vt:lpstr>
      <vt:lpstr>Overview of Query Execution</vt:lpstr>
      <vt:lpstr>Step 4: Estimate the Sizes</vt:lpstr>
      <vt:lpstr>Step 5: Consider Physical Plans</vt:lpstr>
      <vt:lpstr>Overview of Query Execution</vt:lpstr>
      <vt:lpstr>Step 6: Estimate the Cost</vt:lpstr>
      <vt:lpstr>Overview of Query Execution</vt:lpstr>
      <vt:lpstr>Common Statistics over Relation R </vt:lpstr>
      <vt:lpstr>Example: Duplicate Elimination</vt:lpstr>
      <vt:lpstr>Example: Duplicate Elimination</vt:lpstr>
      <vt:lpstr>Example: Duplicate Elimination (Cont’d)</vt:lpstr>
      <vt:lpstr>Two-Pass Algorithms</vt:lpstr>
      <vt:lpstr>Example: 2-Pass External Sort</vt:lpstr>
      <vt:lpstr>Example: 2-Pass External Sort</vt:lpstr>
      <vt:lpstr>Example: 2-Pass External Sort</vt:lpstr>
      <vt:lpstr>Sort-Based Duplicate Elimination </vt:lpstr>
      <vt:lpstr>Naïve Two-Pass JOIN (Sort-Join)</vt:lpstr>
      <vt:lpstr>Naïve Two-Pass JOIN</vt:lpstr>
      <vt:lpstr>Naïve Two-Pass JOIN</vt:lpstr>
      <vt:lpstr>Naïve Two-Pass JOIN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141</cp:revision>
  <dcterms:created xsi:type="dcterms:W3CDTF">2013-01-13T20:33:29Z</dcterms:created>
  <dcterms:modified xsi:type="dcterms:W3CDTF">2017-01-18T22:19:31Z</dcterms:modified>
</cp:coreProperties>
</file>