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4" r:id="rId2"/>
    <p:sldId id="273" r:id="rId3"/>
    <p:sldId id="308" r:id="rId4"/>
    <p:sldId id="310" r:id="rId5"/>
    <p:sldId id="311" r:id="rId6"/>
    <p:sldId id="312" r:id="rId7"/>
    <p:sldId id="313" r:id="rId8"/>
    <p:sldId id="314" r:id="rId9"/>
    <p:sldId id="321" r:id="rId10"/>
    <p:sldId id="315" r:id="rId11"/>
    <p:sldId id="316" r:id="rId12"/>
    <p:sldId id="317" r:id="rId13"/>
    <p:sldId id="318" r:id="rId14"/>
    <p:sldId id="319" r:id="rId15"/>
    <p:sldId id="322" r:id="rId16"/>
    <p:sldId id="320" r:id="rId17"/>
    <p:sldId id="32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ACCC"/>
    <a:srgbClr val="5E548B"/>
    <a:srgbClr val="CAC6DC"/>
    <a:srgbClr val="E4E2EE"/>
    <a:srgbClr val="9C94BE"/>
    <a:srgbClr val="FFFFFF"/>
    <a:srgbClr val="CC0000"/>
    <a:srgbClr val="99BADD"/>
    <a:srgbClr val="5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6"/>
    <p:restoredTop sz="65335" autoAdjust="0"/>
  </p:normalViewPr>
  <p:slideViewPr>
    <p:cSldViewPr snapToGrid="0" snapToObjects="1">
      <p:cViewPr varScale="1">
        <p:scale>
          <a:sx n="71" d="100"/>
          <a:sy n="71" d="100"/>
        </p:scale>
        <p:origin x="2346" y="54"/>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5D0C51-D503-774F-94E3-16C9ECB0910B}"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595E3-06D5-0145-8BE7-2F19E3128443}" type="slidenum">
              <a:rPr lang="en-US" smtClean="0"/>
              <a:t>‹#›</a:t>
            </a:fld>
            <a:endParaRPr lang="en-US"/>
          </a:p>
        </p:txBody>
      </p:sp>
    </p:spTree>
    <p:extLst>
      <p:ext uri="{BB962C8B-B14F-4D97-AF65-F5344CB8AC3E}">
        <p14:creationId xmlns:p14="http://schemas.microsoft.com/office/powerpoint/2010/main" val="3430332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595E3-06D5-0145-8BE7-2F19E3128443}" type="slidenum">
              <a:rPr lang="en-US" smtClean="0"/>
              <a:t>1</a:t>
            </a:fld>
            <a:endParaRPr lang="en-US"/>
          </a:p>
        </p:txBody>
      </p:sp>
    </p:spTree>
    <p:extLst>
      <p:ext uri="{BB962C8B-B14F-4D97-AF65-F5344CB8AC3E}">
        <p14:creationId xmlns:p14="http://schemas.microsoft.com/office/powerpoint/2010/main" val="1691389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 Model, but with time elements</a:t>
            </a:r>
          </a:p>
          <a:p>
            <a:r>
              <a:rPr lang="en-US" dirty="0"/>
              <a:t>	Use of conduction velocity and length to determine the voltage effect from one cell to another</a:t>
            </a:r>
          </a:p>
          <a:p>
            <a:r>
              <a:rPr lang="en-US" dirty="0"/>
              <a:t>	Also Emulates Signal Annihilation in the case where both cells send out an AP</a:t>
            </a:r>
          </a:p>
        </p:txBody>
      </p:sp>
      <p:sp>
        <p:nvSpPr>
          <p:cNvPr id="4" name="Slide Number Placeholder 3"/>
          <p:cNvSpPr>
            <a:spLocks noGrp="1"/>
          </p:cNvSpPr>
          <p:nvPr>
            <p:ph type="sldNum" sz="quarter" idx="5"/>
          </p:nvPr>
        </p:nvSpPr>
        <p:spPr/>
        <p:txBody>
          <a:bodyPr/>
          <a:lstStyle/>
          <a:p>
            <a:fld id="{19C595E3-06D5-0145-8BE7-2F19E3128443}" type="slidenum">
              <a:rPr lang="en-US" smtClean="0"/>
              <a:t>10</a:t>
            </a:fld>
            <a:endParaRPr lang="en-US"/>
          </a:p>
        </p:txBody>
      </p:sp>
    </p:spTree>
    <p:extLst>
      <p:ext uri="{BB962C8B-B14F-4D97-AF65-F5344CB8AC3E}">
        <p14:creationId xmlns:p14="http://schemas.microsoft.com/office/powerpoint/2010/main" val="4085083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11</a:t>
            </a:fld>
            <a:endParaRPr lang="en-US"/>
          </a:p>
        </p:txBody>
      </p:sp>
    </p:spTree>
    <p:extLst>
      <p:ext uri="{BB962C8B-B14F-4D97-AF65-F5344CB8AC3E}">
        <p14:creationId xmlns:p14="http://schemas.microsoft.com/office/powerpoint/2010/main" val="1042926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12</a:t>
            </a:fld>
            <a:endParaRPr lang="en-US"/>
          </a:p>
        </p:txBody>
      </p:sp>
    </p:spTree>
    <p:extLst>
      <p:ext uri="{BB962C8B-B14F-4D97-AF65-F5344CB8AC3E}">
        <p14:creationId xmlns:p14="http://schemas.microsoft.com/office/powerpoint/2010/main" val="41854253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pillars to our design.  The first is a </a:t>
            </a:r>
            <a:r>
              <a:rPr lang="en-US" dirty="0" err="1"/>
              <a:t>fourbar</a:t>
            </a:r>
            <a:r>
              <a:rPr lang="en-US" dirty="0"/>
              <a:t> linkage mechanism at the knee.  This type of mechanism mimics a healthy human knee by providing a moving center of rotation and by providing </a:t>
            </a:r>
            <a:r>
              <a:rPr lang="en-US" dirty="0" err="1"/>
              <a:t>hardstop</a:t>
            </a:r>
            <a:r>
              <a:rPr lang="en-US" dirty="0"/>
              <a:t> limits. </a:t>
            </a:r>
          </a:p>
          <a:p>
            <a:r>
              <a:rPr lang="en-US" dirty="0"/>
              <a:t>The second pillar is the use of a BLDC motor to drive the </a:t>
            </a:r>
            <a:r>
              <a:rPr lang="en-US" dirty="0" err="1"/>
              <a:t>fourbar</a:t>
            </a:r>
            <a:r>
              <a:rPr lang="en-US" dirty="0"/>
              <a:t> linkage in the knee.  This  type of motor provides high torque while being efficient and reliable.</a:t>
            </a:r>
          </a:p>
          <a:p>
            <a:r>
              <a:rPr lang="en-US" dirty="0"/>
              <a:t>The third pillar is a neural network-based control system. This would involve taking in data from several sensors on healthy walking subjects to train the model to capture user intention and move the leg accordingly.  </a:t>
            </a:r>
          </a:p>
        </p:txBody>
      </p:sp>
      <p:sp>
        <p:nvSpPr>
          <p:cNvPr id="4" name="Slide Number Placeholder 3"/>
          <p:cNvSpPr>
            <a:spLocks noGrp="1"/>
          </p:cNvSpPr>
          <p:nvPr>
            <p:ph type="sldNum" sz="quarter" idx="5"/>
          </p:nvPr>
        </p:nvSpPr>
        <p:spPr/>
        <p:txBody>
          <a:bodyPr/>
          <a:lstStyle/>
          <a:p>
            <a:fld id="{19C595E3-06D5-0145-8BE7-2F19E3128443}" type="slidenum">
              <a:rPr lang="en-US" smtClean="0"/>
              <a:t>13</a:t>
            </a:fld>
            <a:endParaRPr lang="en-US"/>
          </a:p>
        </p:txBody>
      </p:sp>
    </p:spTree>
    <p:extLst>
      <p:ext uri="{BB962C8B-B14F-4D97-AF65-F5344CB8AC3E}">
        <p14:creationId xmlns:p14="http://schemas.microsoft.com/office/powerpoint/2010/main" val="1705739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2D Model</a:t>
            </a:r>
          </a:p>
          <a:p>
            <a:r>
              <a:rPr lang="en-US" dirty="0"/>
              <a:t>Limitation</a:t>
            </a:r>
          </a:p>
        </p:txBody>
      </p:sp>
      <p:sp>
        <p:nvSpPr>
          <p:cNvPr id="4" name="Slide Number Placeholder 3"/>
          <p:cNvSpPr>
            <a:spLocks noGrp="1"/>
          </p:cNvSpPr>
          <p:nvPr>
            <p:ph type="sldNum" sz="quarter" idx="5"/>
          </p:nvPr>
        </p:nvSpPr>
        <p:spPr/>
        <p:txBody>
          <a:bodyPr/>
          <a:lstStyle/>
          <a:p>
            <a:fld id="{19C595E3-06D5-0145-8BE7-2F19E3128443}" type="slidenum">
              <a:rPr lang="en-US" smtClean="0"/>
              <a:t>14</a:t>
            </a:fld>
            <a:endParaRPr lang="en-US"/>
          </a:p>
        </p:txBody>
      </p:sp>
    </p:spTree>
    <p:extLst>
      <p:ext uri="{BB962C8B-B14F-4D97-AF65-F5344CB8AC3E}">
        <p14:creationId xmlns:p14="http://schemas.microsoft.com/office/powerpoint/2010/main" val="403180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15</a:t>
            </a:fld>
            <a:endParaRPr lang="en-US"/>
          </a:p>
        </p:txBody>
      </p:sp>
    </p:spTree>
    <p:extLst>
      <p:ext uri="{BB962C8B-B14F-4D97-AF65-F5344CB8AC3E}">
        <p14:creationId xmlns:p14="http://schemas.microsoft.com/office/powerpoint/2010/main" val="360999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16</a:t>
            </a:fld>
            <a:endParaRPr lang="en-US"/>
          </a:p>
        </p:txBody>
      </p:sp>
    </p:spTree>
    <p:extLst>
      <p:ext uri="{BB962C8B-B14F-4D97-AF65-F5344CB8AC3E}">
        <p14:creationId xmlns:p14="http://schemas.microsoft.com/office/powerpoint/2010/main" val="2472741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17</a:t>
            </a:fld>
            <a:endParaRPr lang="en-US"/>
          </a:p>
        </p:txBody>
      </p:sp>
    </p:spTree>
    <p:extLst>
      <p:ext uri="{BB962C8B-B14F-4D97-AF65-F5344CB8AC3E}">
        <p14:creationId xmlns:p14="http://schemas.microsoft.com/office/powerpoint/2010/main" val="241635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C595E3-06D5-0145-8BE7-2F19E3128443}" type="slidenum">
              <a:rPr lang="en-US" smtClean="0"/>
              <a:t>18</a:t>
            </a:fld>
            <a:endParaRPr lang="en-US"/>
          </a:p>
        </p:txBody>
      </p:sp>
    </p:spTree>
    <p:extLst>
      <p:ext uri="{BB962C8B-B14F-4D97-AF65-F5344CB8AC3E}">
        <p14:creationId xmlns:p14="http://schemas.microsoft.com/office/powerpoint/2010/main" val="3620718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 Device Dev – Pacemakers</a:t>
            </a:r>
          </a:p>
          <a:p>
            <a:r>
              <a:rPr lang="en-US" dirty="0"/>
              <a:t>	No testing on hearts until Clinical Trials</a:t>
            </a:r>
          </a:p>
          <a:p>
            <a:r>
              <a:rPr lang="en-US" dirty="0"/>
              <a:t>	Dangerous to patients</a:t>
            </a:r>
          </a:p>
          <a:p>
            <a:r>
              <a:rPr lang="en-US" dirty="0"/>
              <a:t>	Small issues can push back development and be very costly</a:t>
            </a:r>
          </a:p>
          <a:p>
            <a:r>
              <a:rPr lang="en-US" dirty="0"/>
              <a:t>Emulated models would be helpful for earlier stages of development to get preliminary results</a:t>
            </a:r>
          </a:p>
        </p:txBody>
      </p:sp>
      <p:sp>
        <p:nvSpPr>
          <p:cNvPr id="4" name="Slide Number Placeholder 3"/>
          <p:cNvSpPr>
            <a:spLocks noGrp="1"/>
          </p:cNvSpPr>
          <p:nvPr>
            <p:ph type="sldNum" sz="quarter" idx="5"/>
          </p:nvPr>
        </p:nvSpPr>
        <p:spPr/>
        <p:txBody>
          <a:bodyPr/>
          <a:lstStyle/>
          <a:p>
            <a:fld id="{19C595E3-06D5-0145-8BE7-2F19E3128443}" type="slidenum">
              <a:rPr lang="en-US" smtClean="0"/>
              <a:t>2</a:t>
            </a:fld>
            <a:endParaRPr lang="en-US"/>
          </a:p>
        </p:txBody>
      </p:sp>
    </p:spTree>
    <p:extLst>
      <p:ext uri="{BB962C8B-B14F-4D97-AF65-F5344CB8AC3E}">
        <p14:creationId xmlns:p14="http://schemas.microsoft.com/office/powerpoint/2010/main" val="52475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types of cardiac action potentials</a:t>
            </a:r>
          </a:p>
          <a:p>
            <a:r>
              <a:rPr lang="en-US" dirty="0"/>
              <a:t>	Nodal Pacemaker Cells – Lack the Characteristic early repolarization and shallow plateau, have slow depolarization</a:t>
            </a:r>
          </a:p>
          <a:p>
            <a:r>
              <a:rPr lang="en-US" dirty="0"/>
              <a:t>	Cardiomyocyte Cells – Flat Resting Phase and early repolarization</a:t>
            </a:r>
          </a:p>
          <a:p>
            <a:r>
              <a:rPr lang="en-US" dirty="0"/>
              <a:t>	Subsidiary Pacemaker Cells – Similar to Cardiomyocytes but have Pacemaker quality</a:t>
            </a:r>
          </a:p>
          <a:p>
            <a:r>
              <a:rPr lang="en-US" dirty="0"/>
              <a:t>	</a:t>
            </a:r>
          </a:p>
        </p:txBody>
      </p:sp>
      <p:sp>
        <p:nvSpPr>
          <p:cNvPr id="4" name="Slide Number Placeholder 3"/>
          <p:cNvSpPr>
            <a:spLocks noGrp="1"/>
          </p:cNvSpPr>
          <p:nvPr>
            <p:ph type="sldNum" sz="quarter" idx="5"/>
          </p:nvPr>
        </p:nvSpPr>
        <p:spPr/>
        <p:txBody>
          <a:bodyPr/>
          <a:lstStyle/>
          <a:p>
            <a:fld id="{19C595E3-06D5-0145-8BE7-2F19E3128443}" type="slidenum">
              <a:rPr lang="en-US" smtClean="0"/>
              <a:t>3</a:t>
            </a:fld>
            <a:endParaRPr lang="en-US"/>
          </a:p>
        </p:txBody>
      </p:sp>
    </p:spTree>
    <p:extLst>
      <p:ext uri="{BB962C8B-B14F-4D97-AF65-F5344CB8AC3E}">
        <p14:creationId xmlns:p14="http://schemas.microsoft.com/office/powerpoint/2010/main" val="1629242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4</a:t>
            </a:fld>
            <a:endParaRPr lang="en-US"/>
          </a:p>
        </p:txBody>
      </p:sp>
    </p:spTree>
    <p:extLst>
      <p:ext uri="{BB962C8B-B14F-4D97-AF65-F5344CB8AC3E}">
        <p14:creationId xmlns:p14="http://schemas.microsoft.com/office/powerpoint/2010/main" val="196693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Hybrid Automata/Automaton Model</a:t>
            </a:r>
          </a:p>
          <a:p>
            <a:r>
              <a:rPr lang="en-US" dirty="0"/>
              <a:t>Discrete Model that can take on Analog Inputs/Outputs</a:t>
            </a:r>
          </a:p>
          <a:p>
            <a:r>
              <a:rPr lang="en-US" dirty="0"/>
              <a:t>Defined by FSM</a:t>
            </a:r>
          </a:p>
          <a:p>
            <a:r>
              <a:rPr lang="en-US" dirty="0"/>
              <a:t>	Multiple states with conditions that transition between states</a:t>
            </a:r>
          </a:p>
          <a:p>
            <a:r>
              <a:rPr lang="en-US" dirty="0"/>
              <a:t>	Differential equations within each state characterize the model</a:t>
            </a:r>
          </a:p>
          <a:p>
            <a:r>
              <a:rPr lang="en-US" dirty="0"/>
              <a:t>	Initial conditions of variables</a:t>
            </a:r>
          </a:p>
        </p:txBody>
      </p:sp>
      <p:sp>
        <p:nvSpPr>
          <p:cNvPr id="4" name="Slide Number Placeholder 3"/>
          <p:cNvSpPr>
            <a:spLocks noGrp="1"/>
          </p:cNvSpPr>
          <p:nvPr>
            <p:ph type="sldNum" sz="quarter" idx="5"/>
          </p:nvPr>
        </p:nvSpPr>
        <p:spPr/>
        <p:txBody>
          <a:bodyPr/>
          <a:lstStyle/>
          <a:p>
            <a:fld id="{19C595E3-06D5-0145-8BE7-2F19E3128443}" type="slidenum">
              <a:rPr lang="en-US" smtClean="0"/>
              <a:t>5</a:t>
            </a:fld>
            <a:endParaRPr lang="en-US"/>
          </a:p>
        </p:txBody>
      </p:sp>
    </p:spTree>
    <p:extLst>
      <p:ext uri="{BB962C8B-B14F-4D97-AF65-F5344CB8AC3E}">
        <p14:creationId xmlns:p14="http://schemas.microsoft.com/office/powerpoint/2010/main" val="2806438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main pillars to our design.  The first is a </a:t>
            </a:r>
            <a:r>
              <a:rPr lang="en-US" dirty="0" err="1"/>
              <a:t>fourbar</a:t>
            </a:r>
            <a:r>
              <a:rPr lang="en-US" dirty="0"/>
              <a:t> linkage mechanism at the knee.  This type of mechanism mimics a healthy human knee by providing a moving center of rotation and by providing </a:t>
            </a:r>
            <a:r>
              <a:rPr lang="en-US" dirty="0" err="1"/>
              <a:t>hardstop</a:t>
            </a:r>
            <a:r>
              <a:rPr lang="en-US" dirty="0"/>
              <a:t> limits. </a:t>
            </a:r>
          </a:p>
          <a:p>
            <a:r>
              <a:rPr lang="en-US" dirty="0"/>
              <a:t>The second pillar is the use of a BLDC motor to drive the </a:t>
            </a:r>
            <a:r>
              <a:rPr lang="en-US" dirty="0" err="1"/>
              <a:t>fourbar</a:t>
            </a:r>
            <a:r>
              <a:rPr lang="en-US" dirty="0"/>
              <a:t> linkage in the knee.  This  type of motor provides high torque while being efficient and reliable.</a:t>
            </a:r>
          </a:p>
          <a:p>
            <a:r>
              <a:rPr lang="en-US" dirty="0"/>
              <a:t>The third pillar is a neural network-based control system. This would involve taking in data from several sensors on healthy walking subjects to train the model to capture user intention and move the leg accordingly.  </a:t>
            </a:r>
          </a:p>
        </p:txBody>
      </p:sp>
      <p:sp>
        <p:nvSpPr>
          <p:cNvPr id="4" name="Slide Number Placeholder 3"/>
          <p:cNvSpPr>
            <a:spLocks noGrp="1"/>
          </p:cNvSpPr>
          <p:nvPr>
            <p:ph type="sldNum" sz="quarter" idx="5"/>
          </p:nvPr>
        </p:nvSpPr>
        <p:spPr/>
        <p:txBody>
          <a:bodyPr/>
          <a:lstStyle/>
          <a:p>
            <a:fld id="{19C595E3-06D5-0145-8BE7-2F19E3128443}" type="slidenum">
              <a:rPr lang="en-US" smtClean="0"/>
              <a:t>6</a:t>
            </a:fld>
            <a:endParaRPr lang="en-US"/>
          </a:p>
        </p:txBody>
      </p:sp>
    </p:spTree>
    <p:extLst>
      <p:ext uri="{BB962C8B-B14F-4D97-AF65-F5344CB8AC3E}">
        <p14:creationId xmlns:p14="http://schemas.microsoft.com/office/powerpoint/2010/main" val="383309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 Model from University of Auckland (in NZ) Based on the Stony Brook Model</a:t>
            </a:r>
          </a:p>
          <a:p>
            <a:endParaRPr lang="en-US" dirty="0"/>
          </a:p>
          <a:p>
            <a:r>
              <a:rPr lang="en-US" dirty="0"/>
              <a:t>4 different states, not aligned with states identified before</a:t>
            </a:r>
          </a:p>
          <a:p>
            <a:r>
              <a:rPr lang="en-US" dirty="0"/>
              <a:t>	each phase is characterized by a membrane voltage which is broken down into 3 different differential functions, </a:t>
            </a:r>
            <a:r>
              <a:rPr lang="en-US" dirty="0" err="1"/>
              <a:t>vx</a:t>
            </a:r>
            <a:r>
              <a:rPr lang="en-US" dirty="0"/>
              <a:t>, </a:t>
            </a:r>
            <a:r>
              <a:rPr lang="en-US" dirty="0" err="1"/>
              <a:t>vy</a:t>
            </a:r>
            <a:r>
              <a:rPr lang="en-US" dirty="0"/>
              <a:t>, </a:t>
            </a:r>
            <a:r>
              <a:rPr lang="en-US" dirty="0" err="1"/>
              <a:t>vz</a:t>
            </a:r>
            <a:endParaRPr lang="en-US" dirty="0"/>
          </a:p>
          <a:p>
            <a:r>
              <a:rPr lang="en-US" dirty="0"/>
              <a:t>	alpha and beta values from Stony Brook Model</a:t>
            </a:r>
          </a:p>
          <a:p>
            <a:r>
              <a:rPr lang="en-US" dirty="0"/>
              <a:t>	added stimulated phase</a:t>
            </a:r>
          </a:p>
          <a:p>
            <a:endParaRPr lang="en-US" dirty="0"/>
          </a:p>
          <a:p>
            <a:r>
              <a:rPr lang="en-US" dirty="0"/>
              <a:t>Talk about between phase q0 and q1</a:t>
            </a:r>
          </a:p>
          <a:p>
            <a:r>
              <a:rPr lang="en-US" dirty="0"/>
              <a:t>	</a:t>
            </a:r>
            <a:r>
              <a:rPr lang="en-US" dirty="0" err="1"/>
              <a:t>hk</a:t>
            </a:r>
            <a:r>
              <a:rPr lang="en-US" dirty="0"/>
              <a:t>(v)</a:t>
            </a:r>
          </a:p>
          <a:p>
            <a:r>
              <a:rPr lang="en-US" dirty="0"/>
              <a:t>	f(theta)</a:t>
            </a:r>
          </a:p>
        </p:txBody>
      </p:sp>
      <p:sp>
        <p:nvSpPr>
          <p:cNvPr id="4" name="Slide Number Placeholder 3"/>
          <p:cNvSpPr>
            <a:spLocks noGrp="1"/>
          </p:cNvSpPr>
          <p:nvPr>
            <p:ph type="sldNum" sz="quarter" idx="5"/>
          </p:nvPr>
        </p:nvSpPr>
        <p:spPr/>
        <p:txBody>
          <a:bodyPr/>
          <a:lstStyle/>
          <a:p>
            <a:fld id="{19C595E3-06D5-0145-8BE7-2F19E3128443}" type="slidenum">
              <a:rPr lang="en-US" smtClean="0"/>
              <a:t>7</a:t>
            </a:fld>
            <a:endParaRPr lang="en-US"/>
          </a:p>
        </p:txBody>
      </p:sp>
    </p:spTree>
    <p:extLst>
      <p:ext uri="{BB962C8B-B14F-4D97-AF65-F5344CB8AC3E}">
        <p14:creationId xmlns:p14="http://schemas.microsoft.com/office/powerpoint/2010/main" val="48914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8</a:t>
            </a:fld>
            <a:endParaRPr lang="en-US"/>
          </a:p>
        </p:txBody>
      </p:sp>
    </p:spTree>
    <p:extLst>
      <p:ext uri="{BB962C8B-B14F-4D97-AF65-F5344CB8AC3E}">
        <p14:creationId xmlns:p14="http://schemas.microsoft.com/office/powerpoint/2010/main" val="2760191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Mechanical Design</a:t>
            </a:r>
          </a:p>
          <a:p>
            <a:endParaRPr lang="en-US" dirty="0"/>
          </a:p>
          <a:p>
            <a:r>
              <a:rPr lang="en-US" dirty="0" err="1"/>
              <a:t>Tmotor</a:t>
            </a:r>
            <a:r>
              <a:rPr lang="en-US" dirty="0"/>
              <a:t> R80 KV110</a:t>
            </a:r>
          </a:p>
          <a:p>
            <a:endParaRPr lang="en-US" dirty="0"/>
          </a:p>
          <a:p>
            <a:r>
              <a:rPr lang="en-US" dirty="0"/>
              <a:t>So with those three pillars in mind, we have started our design process.  On the picture on the left, you can see the first and second pillar with the four bar mechanism.  This will be directly driven by our BLDC attached to a custom cycloidal drive in order to get the correct torque and speed required.  And you can see in that bottom animation how a cycloidal drive works.</a:t>
            </a:r>
          </a:p>
        </p:txBody>
      </p:sp>
      <p:sp>
        <p:nvSpPr>
          <p:cNvPr id="4" name="Slide Number Placeholder 3"/>
          <p:cNvSpPr>
            <a:spLocks noGrp="1"/>
          </p:cNvSpPr>
          <p:nvPr>
            <p:ph type="sldNum" sz="quarter" idx="5"/>
          </p:nvPr>
        </p:nvSpPr>
        <p:spPr/>
        <p:txBody>
          <a:bodyPr/>
          <a:lstStyle/>
          <a:p>
            <a:fld id="{19C595E3-06D5-0145-8BE7-2F19E3128443}" type="slidenum">
              <a:rPr lang="en-US" smtClean="0"/>
              <a:t>9</a:t>
            </a:fld>
            <a:endParaRPr lang="en-US"/>
          </a:p>
        </p:txBody>
      </p:sp>
    </p:spTree>
    <p:extLst>
      <p:ext uri="{BB962C8B-B14F-4D97-AF65-F5344CB8AC3E}">
        <p14:creationId xmlns:p14="http://schemas.microsoft.com/office/powerpoint/2010/main" val="194859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2ECB-EA4B-EF4A-AF34-66CD98EE6F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90998C-22DB-CC45-89A3-812C14F88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60E1CD-6B7E-5941-A853-9BDA7230D976}"/>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09B77D42-EECE-EC42-B396-D276F4205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080FD-5BA4-1546-8EBA-EE132020AE3C}"/>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4072590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EF0C-3101-3844-9473-9AB62BA706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CCE44E-2C89-5544-97DD-E42D2EF63D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AB598-232E-4A47-8878-D874B3C04BE4}"/>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E0B69D29-5B6B-EE40-9B9E-5BB14F701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57348-2973-7348-B7CB-B4A2E47863EE}"/>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4123643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4394DB-B044-7349-B1BA-795A92F02F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854807-22BB-8A45-8D8A-3C727FF3FB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EA765-2F54-E64B-8F79-8B7480ABA399}"/>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E9ECEA23-9B29-404F-8A13-F7ED769CD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DE866-5E9C-6541-947C-5B43543FCFCC}"/>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28134751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FEA8-A506-9047-A79D-87D75A8B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EADB8-5D6F-264D-B472-282A60D55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FAE92-D125-994D-82E9-9434D83317E9}"/>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1B00C649-62CF-BD43-A09B-71AAC77F5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853DE-913C-2F4C-BF58-228F08C5EAA9}"/>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3938977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3BF7-1AED-1543-BAAE-AC32C02A3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5A2302-3485-1A48-A007-72718ADE3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26D30-E45B-0749-B602-BABDD96A63C8}"/>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E6242914-A0EB-714C-A1A9-5E3A47950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A5B2C-BC00-2843-BDE0-CEB68B577133}"/>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2978488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FA39-D9F9-2B4B-8FD0-4C5466473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5BF4C-C367-9045-B849-BC1F63609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B3ED9E-DD49-0E4B-802D-541AD7F596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3B022C-954E-7746-A2E0-BDDC4CC4C6E8}"/>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6" name="Footer Placeholder 5">
            <a:extLst>
              <a:ext uri="{FF2B5EF4-FFF2-40B4-BE49-F238E27FC236}">
                <a16:creationId xmlns:a16="http://schemas.microsoft.com/office/drawing/2014/main" id="{7162EAB2-EA0C-174D-9EBC-BD7A11C95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7F618-C58F-114C-A641-67AB54651A9A}"/>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2646771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6DE9-24EF-994C-9061-B56C376087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D87392-40AA-8E4D-B5E5-1548DF01D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0C1640-19DF-8C43-920A-5B7A40F44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3A6B80-98B9-3140-8396-E57FF1F15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13713-44AE-2A47-AD7A-1C1C35F808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4E0C58-6582-AB48-A90C-3B8DADC66FE0}"/>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8" name="Footer Placeholder 7">
            <a:extLst>
              <a:ext uri="{FF2B5EF4-FFF2-40B4-BE49-F238E27FC236}">
                <a16:creationId xmlns:a16="http://schemas.microsoft.com/office/drawing/2014/main" id="{FE3CDA6C-D7D4-F54C-8E45-CC4EE56714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2FF698-62D6-C845-8094-EDBA4A8FA640}"/>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1950684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D878-09BD-3C44-9507-87C7B1769F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CD0394-F081-7C49-83CB-39371CD876E0}"/>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4" name="Footer Placeholder 3">
            <a:extLst>
              <a:ext uri="{FF2B5EF4-FFF2-40B4-BE49-F238E27FC236}">
                <a16:creationId xmlns:a16="http://schemas.microsoft.com/office/drawing/2014/main" id="{999C8FB2-6549-5446-A66A-6E7BF5455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C55DB-E667-734C-9640-1DB8DEE4327A}"/>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685324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6F8B02-8DFD-9B40-8DA1-9853EE14A5EA}"/>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3" name="Footer Placeholder 2">
            <a:extLst>
              <a:ext uri="{FF2B5EF4-FFF2-40B4-BE49-F238E27FC236}">
                <a16:creationId xmlns:a16="http://schemas.microsoft.com/office/drawing/2014/main" id="{9CBEFE63-7089-F242-96C2-43B2CBA6AC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EDD46-D55B-434A-8BA3-21151764B4F6}"/>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36219298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FEFB0-92D3-1747-B989-84B1FF70E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53388-20FC-F446-873F-DCE92DEAE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B48283-1B87-7B41-90D1-6E20C6CD9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8EC69A-A285-E041-87BA-8B2E3EC21671}"/>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6" name="Footer Placeholder 5">
            <a:extLst>
              <a:ext uri="{FF2B5EF4-FFF2-40B4-BE49-F238E27FC236}">
                <a16:creationId xmlns:a16="http://schemas.microsoft.com/office/drawing/2014/main" id="{E401D780-EA13-E94C-A984-47F0A676E6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143B9-864D-AF41-ACD4-7F1AC64E1310}"/>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3485118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6E0C-9FFD-2A44-AEF0-A90BFF338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99BF9-05A3-0C48-91D1-EB5709C76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10264E-74A8-4C41-B09D-B2FB4B9441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9EC5A-910F-BF41-9961-D61381C137CC}"/>
              </a:ext>
            </a:extLst>
          </p:cNvPr>
          <p:cNvSpPr>
            <a:spLocks noGrp="1"/>
          </p:cNvSpPr>
          <p:nvPr>
            <p:ph type="dt" sz="half" idx="10"/>
          </p:nvPr>
        </p:nvSpPr>
        <p:spPr/>
        <p:txBody>
          <a:bodyPr/>
          <a:lstStyle/>
          <a:p>
            <a:fld id="{BE5CA227-B920-444C-9F38-1F17B97746BB}" type="datetimeFigureOut">
              <a:rPr lang="en-US" smtClean="0"/>
              <a:t>4/20/2022</a:t>
            </a:fld>
            <a:endParaRPr lang="en-US"/>
          </a:p>
        </p:txBody>
      </p:sp>
      <p:sp>
        <p:nvSpPr>
          <p:cNvPr id="6" name="Footer Placeholder 5">
            <a:extLst>
              <a:ext uri="{FF2B5EF4-FFF2-40B4-BE49-F238E27FC236}">
                <a16:creationId xmlns:a16="http://schemas.microsoft.com/office/drawing/2014/main" id="{A32F80F3-835C-2F49-BE31-181939614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961ED-BEFE-ED44-A3A3-4F4C7C003243}"/>
              </a:ext>
            </a:extLst>
          </p:cNvPr>
          <p:cNvSpPr>
            <a:spLocks noGrp="1"/>
          </p:cNvSpPr>
          <p:nvPr>
            <p:ph type="sldNum" sz="quarter" idx="12"/>
          </p:nvPr>
        </p:nvSpPr>
        <p:spPr/>
        <p:txBody>
          <a:bodyPr/>
          <a:lstStyle/>
          <a:p>
            <a:fld id="{5E64061B-3709-4749-A59E-4ACF5EAAA8BC}" type="slidenum">
              <a:rPr lang="en-US" smtClean="0"/>
              <a:t>‹#›</a:t>
            </a:fld>
            <a:endParaRPr lang="en-US"/>
          </a:p>
        </p:txBody>
      </p:sp>
    </p:spTree>
    <p:extLst>
      <p:ext uri="{BB962C8B-B14F-4D97-AF65-F5344CB8AC3E}">
        <p14:creationId xmlns:p14="http://schemas.microsoft.com/office/powerpoint/2010/main" val="2238643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3E7BEC-7B65-CB48-BB72-652CD45C1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5828A7-1B54-D646-9EAD-DDC1D2A6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79B15C-2155-E141-9B5C-706CB42102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CA227-B920-444C-9F38-1F17B97746BB}" type="datetimeFigureOut">
              <a:rPr lang="en-US" smtClean="0"/>
              <a:t>4/20/2022</a:t>
            </a:fld>
            <a:endParaRPr lang="en-US"/>
          </a:p>
        </p:txBody>
      </p:sp>
      <p:sp>
        <p:nvSpPr>
          <p:cNvPr id="5" name="Footer Placeholder 4">
            <a:extLst>
              <a:ext uri="{FF2B5EF4-FFF2-40B4-BE49-F238E27FC236}">
                <a16:creationId xmlns:a16="http://schemas.microsoft.com/office/drawing/2014/main" id="{AFAA834F-3904-6F45-9927-3B081CC34C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8B834-D3BA-9D4A-8023-29A9B2565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061B-3709-4749-A59E-4ACF5EAAA8BC}" type="slidenum">
              <a:rPr lang="en-US" smtClean="0"/>
              <a:t>‹#›</a:t>
            </a:fld>
            <a:endParaRPr lang="en-US"/>
          </a:p>
        </p:txBody>
      </p:sp>
    </p:spTree>
    <p:extLst>
      <p:ext uri="{BB962C8B-B14F-4D97-AF65-F5344CB8AC3E}">
        <p14:creationId xmlns:p14="http://schemas.microsoft.com/office/powerpoint/2010/main" val="317767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l.acm.org/doi/10.1145/3134845"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doi.org/10.1109/tbme.2003.808805" TargetMode="External"/><Relationship Id="rId4" Type="http://schemas.openxmlformats.org/officeDocument/2006/relationships/hyperlink" Target="https://doi.org/10.1109/tbme.2017.269553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AB5CA9-DBB6-F84D-9391-14A1AD37268C}"/>
              </a:ext>
            </a:extLst>
          </p:cNvPr>
          <p:cNvSpPr/>
          <p:nvPr/>
        </p:nvSpPr>
        <p:spPr>
          <a:xfrm>
            <a:off x="176306" y="166255"/>
            <a:ext cx="11839388"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01876-961C-B446-8373-B51E04CE5E64}"/>
              </a:ext>
            </a:extLst>
          </p:cNvPr>
          <p:cNvSpPr>
            <a:spLocks noGrp="1"/>
          </p:cNvSpPr>
          <p:nvPr>
            <p:ph type="ctrTitle"/>
          </p:nvPr>
        </p:nvSpPr>
        <p:spPr>
          <a:xfrm>
            <a:off x="3269399" y="1683674"/>
            <a:ext cx="5653200" cy="1897083"/>
          </a:xfrm>
          <a:effectLst>
            <a:outerShdw blurRad="50800" dist="38100" algn="tl" rotWithShape="0">
              <a:prstClr val="black">
                <a:alpha val="14000"/>
              </a:prstClr>
            </a:outerShdw>
          </a:effectLst>
        </p:spPr>
        <p:txBody>
          <a:bodyPr>
            <a:normAutofit fontScale="90000"/>
          </a:bodyPr>
          <a:lstStyle/>
          <a:p>
            <a:r>
              <a:rPr lang="en-US" sz="4800" dirty="0">
                <a:solidFill>
                  <a:schemeClr val="bg1"/>
                </a:solidFill>
                <a:latin typeface="Univers Condensed" panose="020B0503020202020204" pitchFamily="34" charset="0"/>
              </a:rPr>
              <a:t>BME 525 Project:</a:t>
            </a:r>
            <a:br>
              <a:rPr lang="en-US" sz="4800" dirty="0">
                <a:solidFill>
                  <a:schemeClr val="bg1"/>
                </a:solidFill>
                <a:latin typeface="Univers Condensed" panose="020B0503020202020204" pitchFamily="34" charset="0"/>
              </a:rPr>
            </a:br>
            <a:r>
              <a:rPr lang="en-US" sz="4800" dirty="0">
                <a:solidFill>
                  <a:schemeClr val="bg1"/>
                </a:solidFill>
                <a:latin typeface="Univers Condensed" panose="020B0503020202020204" pitchFamily="34" charset="0"/>
              </a:rPr>
              <a:t>Cardiac Cell Simulations</a:t>
            </a:r>
            <a:endParaRPr lang="en-US" b="1" dirty="0">
              <a:solidFill>
                <a:schemeClr val="bg1"/>
              </a:solidFill>
              <a:latin typeface="Univers Condensed" panose="020B0503020202020204" pitchFamily="34" charset="0"/>
            </a:endParaRPr>
          </a:p>
        </p:txBody>
      </p:sp>
      <p:sp>
        <p:nvSpPr>
          <p:cNvPr id="3" name="Subtitle 2">
            <a:extLst>
              <a:ext uri="{FF2B5EF4-FFF2-40B4-BE49-F238E27FC236}">
                <a16:creationId xmlns:a16="http://schemas.microsoft.com/office/drawing/2014/main" id="{D14A2687-A17A-A347-A4E4-EACECA6AC6F3}"/>
              </a:ext>
            </a:extLst>
          </p:cNvPr>
          <p:cNvSpPr>
            <a:spLocks noGrp="1"/>
          </p:cNvSpPr>
          <p:nvPr>
            <p:ph type="subTitle" idx="1"/>
          </p:nvPr>
        </p:nvSpPr>
        <p:spPr>
          <a:xfrm>
            <a:off x="3364676" y="3978676"/>
            <a:ext cx="5462647" cy="716660"/>
          </a:xfrm>
          <a:effectLst>
            <a:outerShdw blurRad="50800" dist="38100" algn="ctr" rotWithShape="0">
              <a:srgbClr val="000000">
                <a:alpha val="14000"/>
              </a:srgbClr>
            </a:outerShdw>
          </a:effectLst>
        </p:spPr>
        <p:txBody>
          <a:bodyPr>
            <a:normAutofit/>
          </a:bodyPr>
          <a:lstStyle/>
          <a:p>
            <a:r>
              <a:rPr lang="en-US" sz="1400" dirty="0">
                <a:solidFill>
                  <a:schemeClr val="bg1"/>
                </a:solidFill>
                <a:latin typeface="Univers" panose="020B0503020202020204" pitchFamily="34" charset="0"/>
              </a:rPr>
              <a:t>Alex Kyu</a:t>
            </a:r>
          </a:p>
        </p:txBody>
      </p:sp>
      <p:pic>
        <p:nvPicPr>
          <p:cNvPr id="14" name="Picture 13">
            <a:extLst>
              <a:ext uri="{FF2B5EF4-FFF2-40B4-BE49-F238E27FC236}">
                <a16:creationId xmlns:a16="http://schemas.microsoft.com/office/drawing/2014/main" id="{A633C8DE-DBF5-B84D-8932-10ACD83638D7}"/>
              </a:ext>
            </a:extLst>
          </p:cNvPr>
          <p:cNvPicPr>
            <a:picLocks noChangeAspect="1"/>
          </p:cNvPicPr>
          <p:nvPr/>
        </p:nvPicPr>
        <p:blipFill rotWithShape="1">
          <a:blip r:embed="rId3"/>
          <a:srcRect l="2671" t="13557" r="78505"/>
          <a:stretch/>
        </p:blipFill>
        <p:spPr>
          <a:xfrm>
            <a:off x="330387" y="6041796"/>
            <a:ext cx="1634565" cy="510434"/>
          </a:xfrm>
          <a:prstGeom prst="rect">
            <a:avLst/>
          </a:prstGeom>
        </p:spPr>
      </p:pic>
      <p:pic>
        <p:nvPicPr>
          <p:cNvPr id="31" name="Picture 30">
            <a:extLst>
              <a:ext uri="{FF2B5EF4-FFF2-40B4-BE49-F238E27FC236}">
                <a16:creationId xmlns:a16="http://schemas.microsoft.com/office/drawing/2014/main" id="{048261D8-5E6A-7F4A-83AD-91CF3FE65189}"/>
              </a:ext>
            </a:extLst>
          </p:cNvPr>
          <p:cNvPicPr>
            <a:picLocks noChangeAspect="1"/>
          </p:cNvPicPr>
          <p:nvPr/>
        </p:nvPicPr>
        <p:blipFill rotWithShape="1">
          <a:blip r:embed="rId3"/>
          <a:srcRect l="66523" t="7449" r="2423" b="6384"/>
          <a:stretch/>
        </p:blipFill>
        <p:spPr>
          <a:xfrm>
            <a:off x="9143750" y="6059387"/>
            <a:ext cx="2717863" cy="512805"/>
          </a:xfrm>
          <a:prstGeom prst="rect">
            <a:avLst/>
          </a:prstGeom>
        </p:spPr>
      </p:pic>
    </p:spTree>
    <p:extLst>
      <p:ext uri="{BB962C8B-B14F-4D97-AF65-F5344CB8AC3E}">
        <p14:creationId xmlns:p14="http://schemas.microsoft.com/office/powerpoint/2010/main" val="22988265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49F1B68C-046F-4411-B843-B7A99A1B3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701" y="536302"/>
            <a:ext cx="8877299" cy="5785396"/>
          </a:xfrm>
          <a:prstGeom prst="rect">
            <a:avLst/>
          </a:prstGeom>
        </p:spPr>
      </p:pic>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Path Model</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525954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Subsidiary Pacemaker Cell Model</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B7FBF9D4-3EBB-4BF7-AA7F-B7A5DD3CEAFC}"/>
              </a:ext>
            </a:extLst>
          </p:cNvPr>
          <p:cNvPicPr>
            <a:picLocks noChangeAspect="1"/>
          </p:cNvPicPr>
          <p:nvPr/>
        </p:nvPicPr>
        <p:blipFill rotWithShape="1">
          <a:blip r:embed="rId3">
            <a:extLst>
              <a:ext uri="{28A0092B-C50C-407E-A947-70E740481C1C}">
                <a14:useLocalDpi xmlns:a14="http://schemas.microsoft.com/office/drawing/2010/main" val="0"/>
              </a:ext>
            </a:extLst>
          </a:blip>
          <a:srcRect t="10678"/>
          <a:stretch/>
        </p:blipFill>
        <p:spPr bwMode="auto">
          <a:xfrm>
            <a:off x="3881806" y="779123"/>
            <a:ext cx="7865534" cy="2649877"/>
          </a:xfrm>
          <a:prstGeom prst="rect">
            <a:avLst/>
          </a:prstGeom>
          <a:ln>
            <a:noFill/>
          </a:ln>
          <a:extLst>
            <a:ext uri="{53640926-AAD7-44D8-BBD7-CCE9431645EC}">
              <a14:shadowObscured xmlns:a14="http://schemas.microsoft.com/office/drawing/2010/main"/>
            </a:ext>
          </a:extLst>
        </p:spPr>
      </p:pic>
      <p:sp>
        <p:nvSpPr>
          <p:cNvPr id="7" name="Rectangle 3">
            <a:extLst>
              <a:ext uri="{FF2B5EF4-FFF2-40B4-BE49-F238E27FC236}">
                <a16:creationId xmlns:a16="http://schemas.microsoft.com/office/drawing/2014/main" id="{C5CF5A88-3473-4B44-9578-4ABAB32FAA53}"/>
              </a:ext>
            </a:extLst>
          </p:cNvPr>
          <p:cNvSpPr>
            <a:spLocks noChangeArrowheads="1"/>
          </p:cNvSpPr>
          <p:nvPr/>
        </p:nvSpPr>
        <p:spPr bwMode="auto">
          <a:xfrm>
            <a:off x="4062050" y="3596606"/>
            <a:ext cx="750504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rgbClr val="333333"/>
                </a:solidFill>
                <a:latin typeface="Univers Condensed" panose="020B0506020202050204" pitchFamily="34" charset="0"/>
              </a:rPr>
              <a:t>Model is an encapsulation of two cells connected by a Path Model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33333"/>
                </a:solidFill>
                <a:effectLst/>
                <a:latin typeface="Univers Condensed" panose="020B0506020202050204" pitchFamily="34" charset="0"/>
              </a:rPr>
              <a:t>Cell C is a Cardiomyocyte cell and Cell A is a Nodal Pacemaker Cell set to a much lower BPM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33333"/>
                </a:solidFill>
                <a:effectLst/>
                <a:latin typeface="Univers Condensed" panose="020B0506020202050204" pitchFamily="34" charset="0"/>
              </a:rPr>
              <a:t>Distance b</a:t>
            </a:r>
            <a:r>
              <a:rPr lang="en-US" altLang="en-US" sz="2000" dirty="0">
                <a:solidFill>
                  <a:srgbClr val="333333"/>
                </a:solidFill>
                <a:latin typeface="Univers Condensed" panose="020B0506020202050204" pitchFamily="34" charset="0"/>
              </a:rPr>
              <a:t>etween the cells are 0, so Conduction Velocity is irrelevant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333333"/>
                </a:solidFill>
                <a:effectLst/>
                <a:latin typeface="Univers Condensed" panose="020B0506020202050204" pitchFamily="34" charset="0"/>
              </a:rPr>
              <a:t>Allows for an Action Potential shape similar to Cardiomyocytes, but also maintain a constant beat</a:t>
            </a:r>
            <a:endParaRPr kumimoji="0" lang="en-US" altLang="en-US" sz="2000" b="0" i="0" u="none" strike="noStrike" cap="none" normalizeH="0" baseline="0" dirty="0">
              <a:ln>
                <a:noFill/>
              </a:ln>
              <a:solidFill>
                <a:schemeClr val="tx1"/>
              </a:solidFill>
              <a:effectLst/>
              <a:latin typeface="Univers Condensed" panose="020B0506020202050204" pitchFamily="34" charset="0"/>
            </a:endParaRPr>
          </a:p>
        </p:txBody>
      </p:sp>
    </p:spTree>
    <p:extLst>
      <p:ext uri="{BB962C8B-B14F-4D97-AF65-F5344CB8AC3E}">
        <p14:creationId xmlns:p14="http://schemas.microsoft.com/office/powerpoint/2010/main" val="236933184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Implementation</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Python Logo, history, meaning, symbol, PNG">
            <a:extLst>
              <a:ext uri="{FF2B5EF4-FFF2-40B4-BE49-F238E27FC236}">
                <a16:creationId xmlns:a16="http://schemas.microsoft.com/office/drawing/2014/main" id="{D7A57929-1138-428C-9DEF-218931D72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8646" y="345623"/>
            <a:ext cx="3253772" cy="18302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ginner Kivy Tutorial: Basic Crash Course for Apps in Kivy | by Kuldeep  Grewal | Medium">
            <a:extLst>
              <a:ext uri="{FF2B5EF4-FFF2-40B4-BE49-F238E27FC236}">
                <a16:creationId xmlns:a16="http://schemas.microsoft.com/office/drawing/2014/main" id="{30B9E2D8-1A9E-44E0-9146-1003F5433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9368" y="415117"/>
            <a:ext cx="3253772" cy="16994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7EE064E-2A63-4890-9C34-20EF7E3F3E3C}"/>
              </a:ext>
            </a:extLst>
          </p:cNvPr>
          <p:cNvGrpSpPr/>
          <p:nvPr/>
        </p:nvGrpSpPr>
        <p:grpSpPr>
          <a:xfrm>
            <a:off x="4812845" y="2487816"/>
            <a:ext cx="2064205" cy="1178894"/>
            <a:chOff x="4629150" y="3476513"/>
            <a:chExt cx="2064205" cy="1178894"/>
          </a:xfrm>
        </p:grpSpPr>
        <p:sp>
          <p:nvSpPr>
            <p:cNvPr id="3" name="Flowchart: Alternate Process 2">
              <a:extLst>
                <a:ext uri="{FF2B5EF4-FFF2-40B4-BE49-F238E27FC236}">
                  <a16:creationId xmlns:a16="http://schemas.microsoft.com/office/drawing/2014/main" id="{518D8997-9156-46EE-9AFC-A3675B50B947}"/>
                </a:ext>
              </a:extLst>
            </p:cNvPr>
            <p:cNvSpPr/>
            <p:nvPr/>
          </p:nvSpPr>
          <p:spPr>
            <a:xfrm>
              <a:off x="4629150" y="3476513"/>
              <a:ext cx="2000250" cy="1178894"/>
            </a:xfrm>
            <a:prstGeom prst="flowChartAlternateProcess">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F062121-A254-42CD-9043-F3AA37475E48}"/>
                </a:ext>
              </a:extLst>
            </p:cNvPr>
            <p:cNvSpPr txBox="1">
              <a:spLocks/>
            </p:cNvSpPr>
            <p:nvPr/>
          </p:nvSpPr>
          <p:spPr>
            <a:xfrm>
              <a:off x="4693105" y="3556526"/>
              <a:ext cx="2000250" cy="10593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Univers Condensed" panose="020B0506020202050204" pitchFamily="34" charset="0"/>
                </a:rPr>
                <a:t>Nodal Pacemaker Model</a:t>
              </a:r>
            </a:p>
          </p:txBody>
        </p:sp>
      </p:grpSp>
      <p:grpSp>
        <p:nvGrpSpPr>
          <p:cNvPr id="14" name="Group 13">
            <a:extLst>
              <a:ext uri="{FF2B5EF4-FFF2-40B4-BE49-F238E27FC236}">
                <a16:creationId xmlns:a16="http://schemas.microsoft.com/office/drawing/2014/main" id="{69829E9D-6170-4CB2-9D33-3FC21BF23BE9}"/>
              </a:ext>
            </a:extLst>
          </p:cNvPr>
          <p:cNvGrpSpPr/>
          <p:nvPr/>
        </p:nvGrpSpPr>
        <p:grpSpPr>
          <a:xfrm>
            <a:off x="4812845" y="5147294"/>
            <a:ext cx="2064205" cy="1178894"/>
            <a:chOff x="4613162" y="3490288"/>
            <a:chExt cx="2064205" cy="1178894"/>
          </a:xfrm>
        </p:grpSpPr>
        <p:sp>
          <p:nvSpPr>
            <p:cNvPr id="15" name="Flowchart: Alternate Process 14">
              <a:extLst>
                <a:ext uri="{FF2B5EF4-FFF2-40B4-BE49-F238E27FC236}">
                  <a16:creationId xmlns:a16="http://schemas.microsoft.com/office/drawing/2014/main" id="{8FBE12D8-E535-456A-BA7E-DD20244574ED}"/>
                </a:ext>
              </a:extLst>
            </p:cNvPr>
            <p:cNvSpPr/>
            <p:nvPr/>
          </p:nvSpPr>
          <p:spPr>
            <a:xfrm>
              <a:off x="4613162" y="3490288"/>
              <a:ext cx="2000250" cy="1178894"/>
            </a:xfrm>
            <a:prstGeom prst="flowChartAlternateProcess">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64497922-EF7C-46A1-97F1-67FD12C79357}"/>
                </a:ext>
              </a:extLst>
            </p:cNvPr>
            <p:cNvSpPr txBox="1">
              <a:spLocks/>
            </p:cNvSpPr>
            <p:nvPr/>
          </p:nvSpPr>
          <p:spPr>
            <a:xfrm>
              <a:off x="4645139" y="3550037"/>
              <a:ext cx="2032228" cy="1059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Univers Condensed" panose="020B0506020202050204" pitchFamily="34" charset="0"/>
                </a:rPr>
                <a:t>Cardiomyocyte Model</a:t>
              </a:r>
            </a:p>
          </p:txBody>
        </p:sp>
      </p:grpSp>
      <p:grpSp>
        <p:nvGrpSpPr>
          <p:cNvPr id="17" name="Group 16">
            <a:extLst>
              <a:ext uri="{FF2B5EF4-FFF2-40B4-BE49-F238E27FC236}">
                <a16:creationId xmlns:a16="http://schemas.microsoft.com/office/drawing/2014/main" id="{60066346-4676-4D36-BF32-EBC896737167}"/>
              </a:ext>
            </a:extLst>
          </p:cNvPr>
          <p:cNvGrpSpPr/>
          <p:nvPr/>
        </p:nvGrpSpPr>
        <p:grpSpPr>
          <a:xfrm>
            <a:off x="4812845" y="3820032"/>
            <a:ext cx="2064205" cy="1178894"/>
            <a:chOff x="4629150" y="3476513"/>
            <a:chExt cx="2064205" cy="1178894"/>
          </a:xfrm>
        </p:grpSpPr>
        <p:sp>
          <p:nvSpPr>
            <p:cNvPr id="18" name="Flowchart: Alternate Process 17">
              <a:extLst>
                <a:ext uri="{FF2B5EF4-FFF2-40B4-BE49-F238E27FC236}">
                  <a16:creationId xmlns:a16="http://schemas.microsoft.com/office/drawing/2014/main" id="{511EB350-12B3-4301-833F-0402AA0A315B}"/>
                </a:ext>
              </a:extLst>
            </p:cNvPr>
            <p:cNvSpPr/>
            <p:nvPr/>
          </p:nvSpPr>
          <p:spPr>
            <a:xfrm>
              <a:off x="4629150" y="3476513"/>
              <a:ext cx="2000250" cy="1178894"/>
            </a:xfrm>
            <a:prstGeom prst="flowChartAlternateProcess">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8D352B37-F62D-41CF-8441-DDE8D9C15666}"/>
                </a:ext>
              </a:extLst>
            </p:cNvPr>
            <p:cNvSpPr txBox="1">
              <a:spLocks/>
            </p:cNvSpPr>
            <p:nvPr/>
          </p:nvSpPr>
          <p:spPr>
            <a:xfrm>
              <a:off x="4693105" y="3556526"/>
              <a:ext cx="2000250" cy="105939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Univers Condensed" panose="020B0506020202050204" pitchFamily="34" charset="0"/>
                </a:rPr>
                <a:t>Subsidiary Pacemaker Model</a:t>
              </a:r>
            </a:p>
          </p:txBody>
        </p:sp>
      </p:grpSp>
      <p:sp>
        <p:nvSpPr>
          <p:cNvPr id="5" name="Arrow: Up-Down 4">
            <a:extLst>
              <a:ext uri="{FF2B5EF4-FFF2-40B4-BE49-F238E27FC236}">
                <a16:creationId xmlns:a16="http://schemas.microsoft.com/office/drawing/2014/main" id="{8AE1284A-0B5A-436B-AF87-581E1019163A}"/>
              </a:ext>
            </a:extLst>
          </p:cNvPr>
          <p:cNvSpPr/>
          <p:nvPr/>
        </p:nvSpPr>
        <p:spPr>
          <a:xfrm>
            <a:off x="3467100" y="2895600"/>
            <a:ext cx="1281790" cy="3295650"/>
          </a:xfrm>
          <a:prstGeom prst="upDownArrow">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909B9F9-ECA6-4E83-9D3B-F6002F811091}"/>
              </a:ext>
            </a:extLst>
          </p:cNvPr>
          <p:cNvSpPr txBox="1">
            <a:spLocks/>
          </p:cNvSpPr>
          <p:nvPr/>
        </p:nvSpPr>
        <p:spPr>
          <a:xfrm rot="16200000">
            <a:off x="3119630" y="3709817"/>
            <a:ext cx="2000250" cy="1059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Univers Condensed" panose="020B0506020202050204" pitchFamily="34" charset="0"/>
              </a:rPr>
              <a:t>Path Model</a:t>
            </a:r>
          </a:p>
        </p:txBody>
      </p:sp>
      <p:sp>
        <p:nvSpPr>
          <p:cNvPr id="8" name="Right Brace 7">
            <a:extLst>
              <a:ext uri="{FF2B5EF4-FFF2-40B4-BE49-F238E27FC236}">
                <a16:creationId xmlns:a16="http://schemas.microsoft.com/office/drawing/2014/main" id="{5E0DB0BF-F844-4744-9A74-78D0E67A90F9}"/>
              </a:ext>
            </a:extLst>
          </p:cNvPr>
          <p:cNvSpPr/>
          <p:nvPr/>
        </p:nvSpPr>
        <p:spPr>
          <a:xfrm>
            <a:off x="7077075" y="2634794"/>
            <a:ext cx="1733550" cy="3549370"/>
          </a:xfrm>
          <a:prstGeom prst="rightBrace">
            <a:avLst/>
          </a:prstGeom>
          <a:solidFill>
            <a:srgbClr val="B2ACCC"/>
          </a:solidFill>
          <a:ln w="76200">
            <a:solidFill>
              <a:srgbClr val="5E548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itle 1">
            <a:extLst>
              <a:ext uri="{FF2B5EF4-FFF2-40B4-BE49-F238E27FC236}">
                <a16:creationId xmlns:a16="http://schemas.microsoft.com/office/drawing/2014/main" id="{E5190C39-8699-4863-9FFD-7AA7AFA2C37B}"/>
              </a:ext>
            </a:extLst>
          </p:cNvPr>
          <p:cNvSpPr txBox="1">
            <a:spLocks/>
          </p:cNvSpPr>
          <p:nvPr/>
        </p:nvSpPr>
        <p:spPr>
          <a:xfrm rot="16200000">
            <a:off x="6542694" y="3619653"/>
            <a:ext cx="2000250" cy="1059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Univers Condensed" panose="020B0506020202050204" pitchFamily="34" charset="0"/>
              </a:rPr>
              <a:t>Backend</a:t>
            </a:r>
          </a:p>
        </p:txBody>
      </p:sp>
      <p:grpSp>
        <p:nvGrpSpPr>
          <p:cNvPr id="24" name="Group 23">
            <a:extLst>
              <a:ext uri="{FF2B5EF4-FFF2-40B4-BE49-F238E27FC236}">
                <a16:creationId xmlns:a16="http://schemas.microsoft.com/office/drawing/2014/main" id="{ABD8972B-8CD3-4DBD-AD02-2A535C3DC007}"/>
              </a:ext>
            </a:extLst>
          </p:cNvPr>
          <p:cNvGrpSpPr/>
          <p:nvPr/>
        </p:nvGrpSpPr>
        <p:grpSpPr>
          <a:xfrm>
            <a:off x="9958294" y="3780548"/>
            <a:ext cx="2064205" cy="1178894"/>
            <a:chOff x="4629150" y="3476513"/>
            <a:chExt cx="2064205" cy="1178894"/>
          </a:xfrm>
        </p:grpSpPr>
        <p:sp>
          <p:nvSpPr>
            <p:cNvPr id="25" name="Flowchart: Alternate Process 24">
              <a:extLst>
                <a:ext uri="{FF2B5EF4-FFF2-40B4-BE49-F238E27FC236}">
                  <a16:creationId xmlns:a16="http://schemas.microsoft.com/office/drawing/2014/main" id="{EB9A0CF1-2783-40EC-B77E-F5A3E7EEDE07}"/>
                </a:ext>
              </a:extLst>
            </p:cNvPr>
            <p:cNvSpPr/>
            <p:nvPr/>
          </p:nvSpPr>
          <p:spPr>
            <a:xfrm>
              <a:off x="4629150" y="3476513"/>
              <a:ext cx="2000250" cy="1178894"/>
            </a:xfrm>
            <a:prstGeom prst="flowChartAlternateProcess">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1">
              <a:extLst>
                <a:ext uri="{FF2B5EF4-FFF2-40B4-BE49-F238E27FC236}">
                  <a16:creationId xmlns:a16="http://schemas.microsoft.com/office/drawing/2014/main" id="{DA72E74D-EC40-467A-8267-A0AFF50216D9}"/>
                </a:ext>
              </a:extLst>
            </p:cNvPr>
            <p:cNvSpPr txBox="1">
              <a:spLocks/>
            </p:cNvSpPr>
            <p:nvPr/>
          </p:nvSpPr>
          <p:spPr>
            <a:xfrm>
              <a:off x="4693105" y="3556526"/>
              <a:ext cx="2000250" cy="1059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bg1"/>
                  </a:solidFill>
                  <a:latin typeface="Univers Condensed" panose="020B0506020202050204" pitchFamily="34" charset="0"/>
                </a:rPr>
                <a:t>Kivy</a:t>
              </a:r>
              <a:r>
                <a:rPr lang="en-US" sz="2400" dirty="0">
                  <a:solidFill>
                    <a:schemeClr val="bg1"/>
                  </a:solidFill>
                  <a:latin typeface="Univers Condensed" panose="020B0506020202050204" pitchFamily="34" charset="0"/>
                </a:rPr>
                <a:t> Frontend</a:t>
              </a:r>
            </a:p>
          </p:txBody>
        </p:sp>
      </p:grpSp>
      <p:sp>
        <p:nvSpPr>
          <p:cNvPr id="27" name="Arrow: Up-Down 26">
            <a:extLst>
              <a:ext uri="{FF2B5EF4-FFF2-40B4-BE49-F238E27FC236}">
                <a16:creationId xmlns:a16="http://schemas.microsoft.com/office/drawing/2014/main" id="{1A3E586B-2D69-44B8-94C6-44DC3AB86003}"/>
              </a:ext>
            </a:extLst>
          </p:cNvPr>
          <p:cNvSpPr/>
          <p:nvPr/>
        </p:nvSpPr>
        <p:spPr>
          <a:xfrm rot="5400000">
            <a:off x="9268781" y="4035986"/>
            <a:ext cx="249774" cy="746986"/>
          </a:xfrm>
          <a:prstGeom prst="upDownArrow">
            <a:avLst/>
          </a:prstGeom>
          <a:solidFill>
            <a:srgbClr val="5E54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177585"/>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4F9D79-1EDC-3346-BAEF-672772CD30C1}"/>
              </a:ext>
            </a:extLst>
          </p:cNvPr>
          <p:cNvSpPr/>
          <p:nvPr/>
        </p:nvSpPr>
        <p:spPr>
          <a:xfrm>
            <a:off x="0" y="0"/>
            <a:ext cx="12192000" cy="6858000"/>
          </a:xfrm>
          <a:prstGeom prst="rect">
            <a:avLst/>
          </a:prstGeom>
          <a:solidFill>
            <a:srgbClr val="5E54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F42FBE-E38E-5549-B287-C1A7E1EE7FFB}"/>
              </a:ext>
            </a:extLst>
          </p:cNvPr>
          <p:cNvSpPr>
            <a:spLocks noGrp="1"/>
          </p:cNvSpPr>
          <p:nvPr>
            <p:ph type="title"/>
          </p:nvPr>
        </p:nvSpPr>
        <p:spPr>
          <a:xfrm>
            <a:off x="3694708" y="3024631"/>
            <a:ext cx="4802584" cy="808737"/>
          </a:xfrm>
        </p:spPr>
        <p:txBody>
          <a:bodyPr>
            <a:normAutofit/>
          </a:bodyPr>
          <a:lstStyle/>
          <a:p>
            <a:pPr algn="ctr"/>
            <a:r>
              <a:rPr lang="en-US" b="1" dirty="0">
                <a:solidFill>
                  <a:schemeClr val="bg1"/>
                </a:solidFill>
                <a:latin typeface="Univers" panose="020B0503020202020204" pitchFamily="34" charset="0"/>
              </a:rPr>
              <a:t>Demo Time!</a:t>
            </a:r>
            <a:endParaRPr lang="en-US" dirty="0">
              <a:solidFill>
                <a:schemeClr val="bg1"/>
              </a:solidFill>
            </a:endParaRPr>
          </a:p>
        </p:txBody>
      </p:sp>
    </p:spTree>
    <p:extLst>
      <p:ext uri="{BB962C8B-B14F-4D97-AF65-F5344CB8AC3E}">
        <p14:creationId xmlns:p14="http://schemas.microsoft.com/office/powerpoint/2010/main" val="2936163720"/>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Tissue/Cell Properties and Disease and Pathologies in Simulation</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8816275-786A-4B91-9E07-83CEE608643F}"/>
              </a:ext>
            </a:extLst>
          </p:cNvPr>
          <p:cNvPicPr>
            <a:picLocks noChangeAspect="1"/>
          </p:cNvPicPr>
          <p:nvPr/>
        </p:nvPicPr>
        <p:blipFill>
          <a:blip r:embed="rId3"/>
          <a:stretch>
            <a:fillRect/>
          </a:stretch>
        </p:blipFill>
        <p:spPr>
          <a:xfrm>
            <a:off x="4366782" y="965888"/>
            <a:ext cx="6163535" cy="4896533"/>
          </a:xfrm>
          <a:prstGeom prst="rect">
            <a:avLst/>
          </a:prstGeom>
        </p:spPr>
      </p:pic>
    </p:spTree>
    <p:extLst>
      <p:ext uri="{BB962C8B-B14F-4D97-AF65-F5344CB8AC3E}">
        <p14:creationId xmlns:p14="http://schemas.microsoft.com/office/powerpoint/2010/main" val="5204159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Tissue/Cell Properties and Disease and Pathologies in Simulation</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4B17561-86B4-4DA8-8E3D-05BC46921C67}"/>
              </a:ext>
            </a:extLst>
          </p:cNvPr>
          <p:cNvPicPr>
            <a:picLocks noChangeAspect="1"/>
          </p:cNvPicPr>
          <p:nvPr/>
        </p:nvPicPr>
        <p:blipFill>
          <a:blip r:embed="rId3"/>
          <a:stretch>
            <a:fillRect/>
          </a:stretch>
        </p:blipFill>
        <p:spPr>
          <a:xfrm>
            <a:off x="3430881" y="1076378"/>
            <a:ext cx="8761119" cy="4705243"/>
          </a:xfrm>
          <a:prstGeom prst="rect">
            <a:avLst/>
          </a:prstGeom>
        </p:spPr>
      </p:pic>
    </p:spTree>
    <p:extLst>
      <p:ext uri="{BB962C8B-B14F-4D97-AF65-F5344CB8AC3E}">
        <p14:creationId xmlns:p14="http://schemas.microsoft.com/office/powerpoint/2010/main" val="265569206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Tissue/Cell Properties and Disease and Pathologies in Simulation</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250BA24-F16E-441B-8EAD-B0D89D43021D}"/>
              </a:ext>
            </a:extLst>
          </p:cNvPr>
          <p:cNvPicPr>
            <a:picLocks noChangeAspect="1"/>
          </p:cNvPicPr>
          <p:nvPr/>
        </p:nvPicPr>
        <p:blipFill>
          <a:blip r:embed="rId3"/>
          <a:stretch>
            <a:fillRect/>
          </a:stretch>
        </p:blipFill>
        <p:spPr>
          <a:xfrm>
            <a:off x="3523756" y="2375478"/>
            <a:ext cx="8491938" cy="1908572"/>
          </a:xfrm>
          <a:prstGeom prst="rect">
            <a:avLst/>
          </a:prstGeom>
        </p:spPr>
      </p:pic>
    </p:spTree>
    <p:extLst>
      <p:ext uri="{BB962C8B-B14F-4D97-AF65-F5344CB8AC3E}">
        <p14:creationId xmlns:p14="http://schemas.microsoft.com/office/powerpoint/2010/main" val="333819925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Future Work</a:t>
            </a: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B15DD9C-DD63-419B-B8C5-069F94341655}"/>
              </a:ext>
            </a:extLst>
          </p:cNvPr>
          <p:cNvSpPr>
            <a:spLocks noChangeArrowheads="1"/>
          </p:cNvSpPr>
          <p:nvPr/>
        </p:nvSpPr>
        <p:spPr bwMode="auto">
          <a:xfrm>
            <a:off x="4062050" y="2259993"/>
            <a:ext cx="75050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Univers Condensed" panose="020B0506020202050204" pitchFamily="34" charset="0"/>
              </a:rPr>
              <a:t>Implement in a different programming language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Univers Condensed" panose="020B0506020202050204" pitchFamily="34" charset="0"/>
              </a:rPr>
              <a:t>Implement these defined cells with the parameters shown in the previous slides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Univers Condensed" panose="020B0506020202050204" pitchFamily="34" charset="0"/>
              </a:rPr>
              <a:t>Implement various disease states or pathologies</a:t>
            </a:r>
            <a:endParaRPr kumimoji="0" lang="en-US" altLang="en-US" sz="2400" b="0" i="0" u="none" strike="noStrike" cap="none" normalizeH="0" baseline="0" dirty="0">
              <a:ln>
                <a:noFill/>
              </a:ln>
              <a:solidFill>
                <a:schemeClr val="tx1"/>
              </a:solidFill>
              <a:effectLst/>
              <a:latin typeface="Univers Condensed" panose="020B050602020205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latin typeface="Univers Condensed" panose="020B0506020202050204" pitchFamily="34" charset="0"/>
              </a:rPr>
              <a:t>Implement a method to add voltage probes and monitors</a:t>
            </a:r>
          </a:p>
          <a:p>
            <a:pPr marL="800100" lvl="1" indent="-342900">
              <a:buFont typeface="Arial" panose="020B0604020202020204" pitchFamily="34" charset="0"/>
              <a:buChar char="•"/>
            </a:pPr>
            <a:r>
              <a:rPr lang="en-US" altLang="en-US" sz="2400" dirty="0">
                <a:latin typeface="Univers Condensed" panose="020B0506020202050204" pitchFamily="34" charset="0"/>
              </a:rPr>
              <a:t>Allows for testing pacemaker (device) models/inputs</a:t>
            </a:r>
          </a:p>
        </p:txBody>
      </p:sp>
    </p:spTree>
    <p:extLst>
      <p:ext uri="{BB962C8B-B14F-4D97-AF65-F5344CB8AC3E}">
        <p14:creationId xmlns:p14="http://schemas.microsoft.com/office/powerpoint/2010/main" val="41916015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AB5CA9-DBB6-F84D-9391-14A1AD37268C}"/>
              </a:ext>
            </a:extLst>
          </p:cNvPr>
          <p:cNvSpPr/>
          <p:nvPr/>
        </p:nvSpPr>
        <p:spPr>
          <a:xfrm>
            <a:off x="176306" y="166255"/>
            <a:ext cx="5508324"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01876-961C-B446-8373-B51E04CE5E64}"/>
              </a:ext>
            </a:extLst>
          </p:cNvPr>
          <p:cNvSpPr>
            <a:spLocks noGrp="1"/>
          </p:cNvSpPr>
          <p:nvPr>
            <p:ph type="ctrTitle"/>
          </p:nvPr>
        </p:nvSpPr>
        <p:spPr>
          <a:xfrm>
            <a:off x="768035" y="2921324"/>
            <a:ext cx="4324865" cy="1044146"/>
          </a:xfrm>
          <a:effectLst>
            <a:outerShdw blurRad="50800" dist="38100" algn="tl" rotWithShape="0">
              <a:prstClr val="black">
                <a:alpha val="14000"/>
              </a:prstClr>
            </a:outerShdw>
          </a:effectLst>
        </p:spPr>
        <p:txBody>
          <a:bodyPr>
            <a:normAutofit/>
          </a:bodyPr>
          <a:lstStyle/>
          <a:p>
            <a:r>
              <a:rPr lang="en-US" sz="5400" dirty="0">
                <a:solidFill>
                  <a:schemeClr val="bg1"/>
                </a:solidFill>
                <a:latin typeface="Univers" panose="020B0503020202020204" pitchFamily="34" charset="0"/>
              </a:rPr>
              <a:t>Questions?</a:t>
            </a:r>
            <a:endParaRPr lang="en-US" sz="6600" dirty="0">
              <a:solidFill>
                <a:schemeClr val="bg1"/>
              </a:solidFill>
              <a:latin typeface="Univers" panose="020B0503020202020204" pitchFamily="34" charset="0"/>
            </a:endParaRPr>
          </a:p>
        </p:txBody>
      </p:sp>
      <p:sp>
        <p:nvSpPr>
          <p:cNvPr id="6" name="TextBox 5">
            <a:extLst>
              <a:ext uri="{FF2B5EF4-FFF2-40B4-BE49-F238E27FC236}">
                <a16:creationId xmlns:a16="http://schemas.microsoft.com/office/drawing/2014/main" id="{BD9F0F61-C062-4FF4-916C-C4A3CF1A1734}"/>
              </a:ext>
            </a:extLst>
          </p:cNvPr>
          <p:cNvSpPr txBox="1"/>
          <p:nvPr/>
        </p:nvSpPr>
        <p:spPr>
          <a:xfrm>
            <a:off x="5917454" y="360530"/>
            <a:ext cx="6098240" cy="6107249"/>
          </a:xfrm>
          <a:prstGeom prst="rect">
            <a:avLst/>
          </a:prstGeom>
          <a:noFill/>
        </p:spPr>
        <p:txBody>
          <a:bodyPr wrap="square">
            <a:spAutoFit/>
          </a:bodyPr>
          <a:lstStyle/>
          <a:p>
            <a:pPr marL="0" marR="0" algn="ctr">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81000" marR="0" indent="-381000">
              <a:lnSpc>
                <a:spcPts val="2400"/>
              </a:lnSpc>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rPr>
              <a:t>Towards the Emulation of the Cardiac Conduction System for Pacemaker Validation | ACM Transactions on Cyber-Physical Systems</a:t>
            </a:r>
            <a:r>
              <a:rPr lang="en-US" sz="1800" dirty="0">
                <a:solidFill>
                  <a:srgbClr val="000000"/>
                </a:solidFill>
                <a:effectLst/>
                <a:latin typeface="Times New Roman" panose="02020603050405020304" pitchFamily="18" charset="0"/>
                <a:ea typeface="Times New Roman" panose="02020603050405020304" pitchFamily="18" charset="0"/>
              </a:rPr>
              <a:t>. (2018). ACM Transactions on Cyber-Physical Systems.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https://dl.acm.org/doi/10.1145/3134845</a:t>
            </a:r>
            <a:endParaRPr lang="en-US" sz="2000" dirty="0">
              <a:effectLst/>
              <a:latin typeface="Times New Roman" panose="02020603050405020304" pitchFamily="18" charset="0"/>
              <a:ea typeface="Times New Roman" panose="02020603050405020304" pitchFamily="18" charset="0"/>
            </a:endParaRPr>
          </a:p>
          <a:p>
            <a:pPr marL="381000" marR="0" indent="-381000">
              <a:lnSpc>
                <a:spcPts val="2400"/>
              </a:lnSpc>
              <a:spcBef>
                <a:spcPts val="0"/>
              </a:spcBef>
              <a:spcAft>
                <a:spcPts val="0"/>
              </a:spcAft>
            </a:pPr>
            <a:r>
              <a:rPr lang="en-US" sz="1800" dirty="0">
                <a:solidFill>
                  <a:srgbClr val="000000"/>
                </a:solidFill>
                <a:effectLst/>
                <a:latin typeface="Times New Roman" panose="02020603050405020304" pitchFamily="18" charset="0"/>
                <a:ea typeface="Times New Roman" panose="02020603050405020304" pitchFamily="18" charset="0"/>
              </a:rPr>
              <a:t>Ai, W., Patel, N. D., </a:t>
            </a:r>
            <a:r>
              <a:rPr lang="en-US" sz="1800" dirty="0" err="1">
                <a:solidFill>
                  <a:srgbClr val="000000"/>
                </a:solidFill>
                <a:effectLst/>
                <a:latin typeface="Times New Roman" panose="02020603050405020304" pitchFamily="18" charset="0"/>
                <a:ea typeface="Times New Roman" panose="02020603050405020304" pitchFamily="18" charset="0"/>
              </a:rPr>
              <a:t>Roop</a:t>
            </a:r>
            <a:r>
              <a:rPr lang="en-US" sz="1800" dirty="0">
                <a:solidFill>
                  <a:srgbClr val="000000"/>
                </a:solidFill>
                <a:effectLst/>
                <a:latin typeface="Times New Roman" panose="02020603050405020304" pitchFamily="18" charset="0"/>
                <a:ea typeface="Times New Roman" panose="02020603050405020304" pitchFamily="18" charset="0"/>
              </a:rPr>
              <a:t>, P. S., Malik, A., </a:t>
            </a:r>
            <a:r>
              <a:rPr lang="en-US" sz="1800" dirty="0" err="1">
                <a:solidFill>
                  <a:srgbClr val="000000"/>
                </a:solidFill>
                <a:effectLst/>
                <a:latin typeface="Times New Roman" panose="02020603050405020304" pitchFamily="18" charset="0"/>
                <a:ea typeface="Times New Roman" panose="02020603050405020304" pitchFamily="18" charset="0"/>
              </a:rPr>
              <a:t>Andalam</a:t>
            </a:r>
            <a:r>
              <a:rPr lang="en-US" sz="1800" dirty="0">
                <a:solidFill>
                  <a:srgbClr val="000000"/>
                </a:solidFill>
                <a:effectLst/>
                <a:latin typeface="Times New Roman" panose="02020603050405020304" pitchFamily="18" charset="0"/>
                <a:ea typeface="Times New Roman" panose="02020603050405020304" pitchFamily="18" charset="0"/>
              </a:rPr>
              <a:t>, S., Yip, E., Allen, N., &amp; </a:t>
            </a:r>
            <a:r>
              <a:rPr lang="en-US" sz="1800" dirty="0" err="1">
                <a:solidFill>
                  <a:srgbClr val="000000"/>
                </a:solidFill>
                <a:effectLst/>
                <a:latin typeface="Times New Roman" panose="02020603050405020304" pitchFamily="18" charset="0"/>
                <a:ea typeface="Times New Roman" panose="02020603050405020304" pitchFamily="18" charset="0"/>
              </a:rPr>
              <a:t>Trew</a:t>
            </a:r>
            <a:r>
              <a:rPr lang="en-US" sz="1800" dirty="0">
                <a:solidFill>
                  <a:srgbClr val="000000"/>
                </a:solidFill>
                <a:effectLst/>
                <a:latin typeface="Times New Roman" panose="02020603050405020304" pitchFamily="18" charset="0"/>
                <a:ea typeface="Times New Roman" panose="02020603050405020304" pitchFamily="18" charset="0"/>
              </a:rPr>
              <a:t>, M. L. (2018). A Parametric Computational Model of the Action Potential of Pacemaker Cells. </a:t>
            </a:r>
            <a:r>
              <a:rPr lang="en-US" sz="1800" i="1" dirty="0">
                <a:solidFill>
                  <a:srgbClr val="000000"/>
                </a:solidFill>
                <a:effectLst/>
                <a:latin typeface="Times New Roman" panose="02020603050405020304" pitchFamily="18" charset="0"/>
                <a:ea typeface="Times New Roman" panose="02020603050405020304" pitchFamily="18" charset="0"/>
              </a:rPr>
              <a:t>IEEE Transactions on Biomedical Engineering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65</a:t>
            </a:r>
            <a:r>
              <a:rPr lang="en-US" sz="1800" dirty="0">
                <a:solidFill>
                  <a:srgbClr val="000000"/>
                </a:solidFill>
                <a:effectLst/>
                <a:latin typeface="Times New Roman" panose="02020603050405020304" pitchFamily="18" charset="0"/>
                <a:ea typeface="Times New Roman" panose="02020603050405020304" pitchFamily="18" charset="0"/>
              </a:rPr>
              <a:t>(1), 123–130.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https://doi.org/10.1109/tbme.2017.2695537</a:t>
            </a:r>
            <a:endParaRPr lang="en-US" sz="2000" dirty="0">
              <a:effectLst/>
              <a:latin typeface="Times New Roman" panose="02020603050405020304" pitchFamily="18" charset="0"/>
              <a:ea typeface="Times New Roman" panose="02020603050405020304" pitchFamily="18" charset="0"/>
            </a:endParaRPr>
          </a:p>
          <a:p>
            <a:pPr marL="381000" marR="0" indent="-381000">
              <a:lnSpc>
                <a:spcPts val="24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 Ye, E. </a:t>
            </a:r>
            <a:r>
              <a:rPr lang="en-US" sz="1800" dirty="0" err="1">
                <a:effectLst/>
                <a:latin typeface="Times New Roman" panose="02020603050405020304" pitchFamily="18" charset="0"/>
                <a:ea typeface="Times New Roman" panose="02020603050405020304" pitchFamily="18" charset="0"/>
              </a:rPr>
              <a:t>Entcheva</a:t>
            </a:r>
            <a:r>
              <a:rPr lang="en-US" sz="1800" dirty="0">
                <a:effectLst/>
                <a:latin typeface="Times New Roman" panose="02020603050405020304" pitchFamily="18" charset="0"/>
                <a:ea typeface="Times New Roman" panose="02020603050405020304" pitchFamily="18" charset="0"/>
              </a:rPr>
              <a:t>, S. A. </a:t>
            </a:r>
            <a:r>
              <a:rPr lang="en-US" sz="1800" dirty="0" err="1">
                <a:effectLst/>
                <a:latin typeface="Times New Roman" panose="02020603050405020304" pitchFamily="18" charset="0"/>
                <a:ea typeface="Times New Roman" panose="02020603050405020304" pitchFamily="18" charset="0"/>
              </a:rPr>
              <a:t>Smolka</a:t>
            </a:r>
            <a:r>
              <a:rPr lang="en-US" sz="1800" dirty="0">
                <a:effectLst/>
                <a:latin typeface="Times New Roman" panose="02020603050405020304" pitchFamily="18" charset="0"/>
                <a:ea typeface="Times New Roman" panose="02020603050405020304" pitchFamily="18" charset="0"/>
              </a:rPr>
              <a:t>, and R. </a:t>
            </a:r>
            <a:r>
              <a:rPr lang="en-US" sz="1800" dirty="0" err="1">
                <a:effectLst/>
                <a:latin typeface="Times New Roman" panose="02020603050405020304" pitchFamily="18" charset="0"/>
                <a:ea typeface="Times New Roman" panose="02020603050405020304" pitchFamily="18" charset="0"/>
              </a:rPr>
              <a:t>Grosu</a:t>
            </a:r>
            <a:r>
              <a:rPr lang="en-US" sz="1800" dirty="0">
                <a:effectLst/>
                <a:latin typeface="Times New Roman" panose="02020603050405020304" pitchFamily="18" charset="0"/>
                <a:ea typeface="Times New Roman" panose="02020603050405020304" pitchFamily="18" charset="0"/>
              </a:rPr>
              <a:t>, “Modelling Excitable Cells Using Cycle-Linear Hybrid Automata,” IET Systems Biology, vol. 2, no. 1, pp. 24 – 32, Jan. 2008.</a:t>
            </a:r>
            <a:endParaRPr lang="en-US" sz="2000" dirty="0">
              <a:effectLst/>
              <a:latin typeface="Times New Roman" panose="02020603050405020304" pitchFamily="18" charset="0"/>
              <a:ea typeface="Times New Roman" panose="02020603050405020304" pitchFamily="18" charset="0"/>
            </a:endParaRPr>
          </a:p>
          <a:p>
            <a:pPr marL="381000" marR="0" indent="-381000">
              <a:lnSpc>
                <a:spcPts val="2400"/>
              </a:lnSpc>
              <a:spcBef>
                <a:spcPts val="0"/>
              </a:spcBef>
              <a:spcAft>
                <a:spcPts val="0"/>
              </a:spcAft>
            </a:pPr>
            <a:r>
              <a:rPr lang="en-US" sz="1800" dirty="0" err="1">
                <a:solidFill>
                  <a:srgbClr val="000000"/>
                </a:solidFill>
                <a:effectLst/>
                <a:latin typeface="Times New Roman" panose="02020603050405020304" pitchFamily="18" charset="0"/>
                <a:ea typeface="Times New Roman" panose="02020603050405020304" pitchFamily="18" charset="0"/>
              </a:rPr>
              <a:t>McSharry</a:t>
            </a:r>
            <a:r>
              <a:rPr lang="en-US" sz="1800" dirty="0">
                <a:solidFill>
                  <a:srgbClr val="000000"/>
                </a:solidFill>
                <a:effectLst/>
                <a:latin typeface="Times New Roman" panose="02020603050405020304" pitchFamily="18" charset="0"/>
                <a:ea typeface="Times New Roman" panose="02020603050405020304" pitchFamily="18" charset="0"/>
              </a:rPr>
              <a:t>, P. E., Clifford, G. D., </a:t>
            </a:r>
            <a:r>
              <a:rPr lang="en-US" sz="1800" dirty="0" err="1">
                <a:solidFill>
                  <a:srgbClr val="000000"/>
                </a:solidFill>
                <a:effectLst/>
                <a:latin typeface="Times New Roman" panose="02020603050405020304" pitchFamily="18" charset="0"/>
                <a:ea typeface="Times New Roman" panose="02020603050405020304" pitchFamily="18" charset="0"/>
              </a:rPr>
              <a:t>Tarassenko</a:t>
            </a:r>
            <a:r>
              <a:rPr lang="en-US" sz="1800" dirty="0">
                <a:solidFill>
                  <a:srgbClr val="000000"/>
                </a:solidFill>
                <a:effectLst/>
                <a:latin typeface="Times New Roman" panose="02020603050405020304" pitchFamily="18" charset="0"/>
                <a:ea typeface="Times New Roman" panose="02020603050405020304" pitchFamily="18" charset="0"/>
              </a:rPr>
              <a:t>, L., &amp; Smith, L. A. (2003). A dynamical model for generating synthetic electrocardiogram signals. </a:t>
            </a:r>
            <a:r>
              <a:rPr lang="en-US" sz="1800" i="1" dirty="0">
                <a:solidFill>
                  <a:srgbClr val="000000"/>
                </a:solidFill>
                <a:effectLst/>
                <a:latin typeface="Times New Roman" panose="02020603050405020304" pitchFamily="18" charset="0"/>
                <a:ea typeface="Times New Roman" panose="02020603050405020304" pitchFamily="18" charset="0"/>
              </a:rPr>
              <a:t>IEEE Transactions on Biomedical Engineering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i="1" dirty="0">
                <a:solidFill>
                  <a:srgbClr val="000000"/>
                </a:solidFill>
                <a:effectLst/>
                <a:latin typeface="Times New Roman" panose="02020603050405020304" pitchFamily="18" charset="0"/>
                <a:ea typeface="Times New Roman" panose="02020603050405020304" pitchFamily="18" charset="0"/>
              </a:rPr>
              <a:t>50</a:t>
            </a:r>
            <a:r>
              <a:rPr lang="en-US" sz="1800" dirty="0">
                <a:solidFill>
                  <a:srgbClr val="000000"/>
                </a:solidFill>
                <a:effectLst/>
                <a:latin typeface="Times New Roman" panose="02020603050405020304" pitchFamily="18" charset="0"/>
                <a:ea typeface="Times New Roman" panose="02020603050405020304" pitchFamily="18" charset="0"/>
              </a:rPr>
              <a:t>(3), 289–294.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https://doi.org/10.1109/tbme.2003.808805</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4138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rgbClr val="5E54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nivers" panose="020B0503020202020204" pitchFamily="34" charset="0"/>
            </a:endParaRPr>
          </a:p>
        </p:txBody>
      </p:sp>
      <p:grpSp>
        <p:nvGrpSpPr>
          <p:cNvPr id="141" name="Group 1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2" name="Freeform 5" hidden="1">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6" hidden="1">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7" hidden="1">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8" hidden="1">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9" hidden="1">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0" hidden="1">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1" hidden="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2" hidden="1">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3" hidden="1">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1" name="Freeform 14" hidden="1">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2" name="Freeform 15" hidden="1">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3" name="Freeform 16" hidden="1">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4" name="Freeform 17" hidden="1">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8" hidden="1">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19" hidden="1">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0" hidden="1">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1" hidden="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2" hidden="1">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0" name="Freeform 23" hidden="1">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62" name="Freeform: Shape 16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latin typeface="Univers" panose="020B0503020202020204" pitchFamily="34" charset="0"/>
            </a:endParaRPr>
          </a:p>
        </p:txBody>
      </p:sp>
      <p:pic>
        <p:nvPicPr>
          <p:cNvPr id="1026" name="Picture 2" descr="Heart pacemaker: MedlinePlus Medical Encyclopedia">
            <a:extLst>
              <a:ext uri="{FF2B5EF4-FFF2-40B4-BE49-F238E27FC236}">
                <a16:creationId xmlns:a16="http://schemas.microsoft.com/office/drawing/2014/main" id="{5CBADB85-CE80-4D2D-B509-600592D2C4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3981" y="39364"/>
            <a:ext cx="5035816" cy="40286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48B624-5412-4442-9CF2-D5B0426DF87F}"/>
              </a:ext>
            </a:extLst>
          </p:cNvPr>
          <p:cNvSpPr>
            <a:spLocks noGrp="1"/>
          </p:cNvSpPr>
          <p:nvPr>
            <p:ph type="title"/>
          </p:nvPr>
        </p:nvSpPr>
        <p:spPr>
          <a:xfrm>
            <a:off x="1" y="4745942"/>
            <a:ext cx="4349578" cy="1777829"/>
          </a:xfrm>
        </p:spPr>
        <p:txBody>
          <a:bodyPr>
            <a:normAutofit/>
          </a:bodyPr>
          <a:lstStyle/>
          <a:p>
            <a:pPr algn="r"/>
            <a:r>
              <a:rPr lang="en-US" sz="4000" dirty="0">
                <a:latin typeface="Univers" panose="020B0503020202020204" pitchFamily="34" charset="0"/>
              </a:rPr>
              <a:t>Motivation</a:t>
            </a:r>
          </a:p>
        </p:txBody>
      </p:sp>
      <p:sp>
        <p:nvSpPr>
          <p:cNvPr id="3" name="Content Placeholder 2">
            <a:extLst>
              <a:ext uri="{FF2B5EF4-FFF2-40B4-BE49-F238E27FC236}">
                <a16:creationId xmlns:a16="http://schemas.microsoft.com/office/drawing/2014/main" id="{432F27C3-A307-4EAF-9281-DF2ECD5F0450}"/>
              </a:ext>
            </a:extLst>
          </p:cNvPr>
          <p:cNvSpPr>
            <a:spLocks noGrp="1"/>
          </p:cNvSpPr>
          <p:nvPr>
            <p:ph idx="1"/>
          </p:nvPr>
        </p:nvSpPr>
        <p:spPr>
          <a:xfrm>
            <a:off x="5556421" y="4682316"/>
            <a:ext cx="6635579" cy="2163327"/>
          </a:xfrm>
        </p:spPr>
        <p:txBody>
          <a:bodyPr anchor="ctr">
            <a:normAutofit/>
          </a:bodyPr>
          <a:lstStyle/>
          <a:p>
            <a:pPr marL="0" indent="0">
              <a:buNone/>
            </a:pPr>
            <a:r>
              <a:rPr lang="en-US" sz="2000" dirty="0">
                <a:latin typeface="Univers Light" panose="020B0503020202020204" pitchFamily="34" charset="0"/>
              </a:rPr>
              <a:t>Medical Device testing for pre-clinical trial product development.</a:t>
            </a:r>
            <a:endParaRPr lang="en-US" sz="1400" dirty="0">
              <a:latin typeface="Univers Light" panose="020B0503020202020204" pitchFamily="34" charset="0"/>
            </a:endParaRPr>
          </a:p>
        </p:txBody>
      </p:sp>
      <p:cxnSp>
        <p:nvCxnSpPr>
          <p:cNvPr id="35" name="Straight Connector 34">
            <a:extLst>
              <a:ext uri="{FF2B5EF4-FFF2-40B4-BE49-F238E27FC236}">
                <a16:creationId xmlns:a16="http://schemas.microsoft.com/office/drawing/2014/main" id="{DEE01A2D-5FF6-D743-B28A-F2B6A4595370}"/>
              </a:ext>
            </a:extLst>
          </p:cNvPr>
          <p:cNvCxnSpPr>
            <a:cxnSpLocks/>
          </p:cNvCxnSpPr>
          <p:nvPr/>
        </p:nvCxnSpPr>
        <p:spPr>
          <a:xfrm>
            <a:off x="4876800" y="5203141"/>
            <a:ext cx="0" cy="814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210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061" cy="6858000"/>
          </a:xfrm>
          <a:prstGeom prst="rect">
            <a:avLst/>
          </a:prstGeom>
          <a:solidFill>
            <a:srgbClr val="5E54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Univers" panose="020B0503020202020204" pitchFamily="34" charset="0"/>
            </a:endParaRPr>
          </a:p>
        </p:txBody>
      </p:sp>
      <p:grpSp>
        <p:nvGrpSpPr>
          <p:cNvPr id="141" name="Group 140">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2" name="Freeform 5" hidden="1">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3" name="Freeform 6" hidden="1">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4" name="Freeform 7" hidden="1">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5" name="Freeform 8" hidden="1">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6" name="Freeform 9" hidden="1">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7" name="Freeform 10" hidden="1">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8" name="Freeform 11" hidden="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9" name="Freeform 12" hidden="1">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0" name="Freeform 13" hidden="1">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1" name="Freeform 14" hidden="1">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2" name="Freeform 15" hidden="1">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3" name="Freeform 16" hidden="1">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54" name="Freeform 17" hidden="1">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5" name="Freeform 18" hidden="1">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6" name="Freeform 19" hidden="1">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7" name="Freeform 20" hidden="1">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8" name="Freeform 21" hidden="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9" name="Freeform 22" hidden="1">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0" name="Freeform 23" hidden="1">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162" name="Freeform: Shape 161">
            <a:extLst>
              <a:ext uri="{FF2B5EF4-FFF2-40B4-BE49-F238E27FC236}">
                <a16:creationId xmlns:a16="http://schemas.microsoft.com/office/drawing/2014/main" id="{44C110BA-81E8-4247-853A-5F2B93E92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37825"/>
          </a:xfrm>
          <a:custGeom>
            <a:avLst/>
            <a:gdLst>
              <a:gd name="connsiteX0" fmla="*/ 0 w 12192000"/>
              <a:gd name="connsiteY0" fmla="*/ 0 h 4537825"/>
              <a:gd name="connsiteX1" fmla="*/ 12192000 w 12192000"/>
              <a:gd name="connsiteY1" fmla="*/ 0 h 4537825"/>
              <a:gd name="connsiteX2" fmla="*/ 12192000 w 12192000"/>
              <a:gd name="connsiteY2" fmla="*/ 3020937 h 4537825"/>
              <a:gd name="connsiteX3" fmla="*/ 12192000 w 12192000"/>
              <a:gd name="connsiteY3" fmla="*/ 3213062 h 4537825"/>
              <a:gd name="connsiteX4" fmla="*/ 12192000 w 12192000"/>
              <a:gd name="connsiteY4" fmla="*/ 4188880 h 4537825"/>
              <a:gd name="connsiteX5" fmla="*/ 12113803 w 12192000"/>
              <a:gd name="connsiteY5" fmla="*/ 4197163 h 4537825"/>
              <a:gd name="connsiteX6" fmla="*/ 6753597 w 12192000"/>
              <a:gd name="connsiteY6" fmla="*/ 4520720 h 4537825"/>
              <a:gd name="connsiteX7" fmla="*/ 400746 w 12192000"/>
              <a:gd name="connsiteY7" fmla="*/ 4349377 h 4537825"/>
              <a:gd name="connsiteX8" fmla="*/ 0 w 12192000"/>
              <a:gd name="connsiteY8" fmla="*/ 4312401 h 4537825"/>
              <a:gd name="connsiteX9" fmla="*/ 0 w 12192000"/>
              <a:gd name="connsiteY9" fmla="*/ 3213062 h 4537825"/>
              <a:gd name="connsiteX10" fmla="*/ 0 w 12192000"/>
              <a:gd name="connsiteY10" fmla="*/ 3020937 h 453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4537825">
                <a:moveTo>
                  <a:pt x="0" y="0"/>
                </a:moveTo>
                <a:lnTo>
                  <a:pt x="12192000" y="0"/>
                </a:lnTo>
                <a:lnTo>
                  <a:pt x="12192000" y="3020937"/>
                </a:lnTo>
                <a:lnTo>
                  <a:pt x="12192000" y="3213062"/>
                </a:lnTo>
                <a:lnTo>
                  <a:pt x="12192000" y="4188880"/>
                </a:lnTo>
                <a:lnTo>
                  <a:pt x="12113803" y="4197163"/>
                </a:lnTo>
                <a:cubicBezTo>
                  <a:pt x="10139508" y="4395112"/>
                  <a:pt x="8237152" y="4488115"/>
                  <a:pt x="6753597" y="4520720"/>
                </a:cubicBezTo>
                <a:cubicBezTo>
                  <a:pt x="4940362" y="4560569"/>
                  <a:pt x="2657278" y="4541239"/>
                  <a:pt x="400746" y="4349377"/>
                </a:cubicBezTo>
                <a:lnTo>
                  <a:pt x="0" y="4312401"/>
                </a:lnTo>
                <a:lnTo>
                  <a:pt x="0" y="3213062"/>
                </a:lnTo>
                <a:lnTo>
                  <a:pt x="0" y="3020937"/>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latin typeface="Univers" panose="020B0503020202020204" pitchFamily="34" charset="0"/>
            </a:endParaRPr>
          </a:p>
        </p:txBody>
      </p:sp>
      <p:sp>
        <p:nvSpPr>
          <p:cNvPr id="2" name="Title 1">
            <a:extLst>
              <a:ext uri="{FF2B5EF4-FFF2-40B4-BE49-F238E27FC236}">
                <a16:creationId xmlns:a16="http://schemas.microsoft.com/office/drawing/2014/main" id="{5048B624-5412-4442-9CF2-D5B0426DF87F}"/>
              </a:ext>
            </a:extLst>
          </p:cNvPr>
          <p:cNvSpPr>
            <a:spLocks noGrp="1"/>
          </p:cNvSpPr>
          <p:nvPr>
            <p:ph type="title"/>
          </p:nvPr>
        </p:nvSpPr>
        <p:spPr>
          <a:xfrm>
            <a:off x="3921210" y="4829441"/>
            <a:ext cx="4349578" cy="1777829"/>
          </a:xfrm>
        </p:spPr>
        <p:txBody>
          <a:bodyPr>
            <a:normAutofit/>
          </a:bodyPr>
          <a:lstStyle/>
          <a:p>
            <a:pPr algn="ctr"/>
            <a:r>
              <a:rPr lang="en-US" sz="4000" dirty="0">
                <a:latin typeface="Univers" panose="020B0503020202020204" pitchFamily="34" charset="0"/>
              </a:rPr>
              <a:t>Background</a:t>
            </a:r>
          </a:p>
        </p:txBody>
      </p:sp>
      <p:pic>
        <p:nvPicPr>
          <p:cNvPr id="5" name="Picture 4">
            <a:extLst>
              <a:ext uri="{FF2B5EF4-FFF2-40B4-BE49-F238E27FC236}">
                <a16:creationId xmlns:a16="http://schemas.microsoft.com/office/drawing/2014/main" id="{21878947-A8AC-4511-BC70-8120D821C704}"/>
              </a:ext>
            </a:extLst>
          </p:cNvPr>
          <p:cNvPicPr>
            <a:picLocks noChangeAspect="1"/>
          </p:cNvPicPr>
          <p:nvPr/>
        </p:nvPicPr>
        <p:blipFill>
          <a:blip r:embed="rId3"/>
          <a:stretch>
            <a:fillRect/>
          </a:stretch>
        </p:blipFill>
        <p:spPr>
          <a:xfrm>
            <a:off x="931068" y="250730"/>
            <a:ext cx="10329863" cy="3929925"/>
          </a:xfrm>
          <a:prstGeom prst="rect">
            <a:avLst/>
          </a:prstGeom>
        </p:spPr>
      </p:pic>
    </p:spTree>
    <p:extLst>
      <p:ext uri="{BB962C8B-B14F-4D97-AF65-F5344CB8AC3E}">
        <p14:creationId xmlns:p14="http://schemas.microsoft.com/office/powerpoint/2010/main" val="396337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3600" dirty="0">
                <a:solidFill>
                  <a:schemeClr val="bg1"/>
                </a:solidFill>
                <a:latin typeface="Univers Condensed" panose="020B0506020202050204" pitchFamily="34" charset="0"/>
              </a:rPr>
              <a:t>Background (Continued)</a:t>
            </a:r>
          </a:p>
        </p:txBody>
      </p:sp>
      <p:pic>
        <p:nvPicPr>
          <p:cNvPr id="8" name="Picture 7" descr="Diagram&#10;&#10;Description automatically generated">
            <a:extLst>
              <a:ext uri="{FF2B5EF4-FFF2-40B4-BE49-F238E27FC236}">
                <a16:creationId xmlns:a16="http://schemas.microsoft.com/office/drawing/2014/main" id="{FA53279C-FB3C-47BA-BEAE-7FE886B7E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0650" y="541022"/>
            <a:ext cx="7436594" cy="5775956"/>
          </a:xfrm>
          <a:prstGeom prst="rect">
            <a:avLst/>
          </a:prstGeom>
        </p:spPr>
      </p:pic>
    </p:spTree>
    <p:extLst>
      <p:ext uri="{BB962C8B-B14F-4D97-AF65-F5344CB8AC3E}">
        <p14:creationId xmlns:p14="http://schemas.microsoft.com/office/powerpoint/2010/main" val="2632660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3600" dirty="0">
                <a:solidFill>
                  <a:schemeClr val="bg1"/>
                </a:solidFill>
                <a:latin typeface="Univers Condensed" panose="020B0506020202050204" pitchFamily="34" charset="0"/>
              </a:rPr>
              <a:t>Background (Continued)</a:t>
            </a:r>
          </a:p>
        </p:txBody>
      </p:sp>
      <p:pic>
        <p:nvPicPr>
          <p:cNvPr id="2050" name="Picture 2" descr="Draw Hybrid Automaton Model of Thermostat in TikZ - TikZBlog">
            <a:extLst>
              <a:ext uri="{FF2B5EF4-FFF2-40B4-BE49-F238E27FC236}">
                <a16:creationId xmlns:a16="http://schemas.microsoft.com/office/drawing/2014/main" id="{4C125AD4-BBCF-48EF-A7A4-B0DAED3DE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847" y="861644"/>
            <a:ext cx="6899767" cy="5134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2841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24F9D79-1EDC-3346-BAEF-672772CD30C1}"/>
              </a:ext>
            </a:extLst>
          </p:cNvPr>
          <p:cNvSpPr/>
          <p:nvPr/>
        </p:nvSpPr>
        <p:spPr>
          <a:xfrm>
            <a:off x="0" y="0"/>
            <a:ext cx="12192000" cy="6858000"/>
          </a:xfrm>
          <a:prstGeom prst="rect">
            <a:avLst/>
          </a:prstGeom>
          <a:solidFill>
            <a:srgbClr val="5E54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F42FBE-E38E-5549-B287-C1A7E1EE7FFB}"/>
              </a:ext>
            </a:extLst>
          </p:cNvPr>
          <p:cNvSpPr>
            <a:spLocks noGrp="1"/>
          </p:cNvSpPr>
          <p:nvPr>
            <p:ph type="title"/>
          </p:nvPr>
        </p:nvSpPr>
        <p:spPr>
          <a:xfrm>
            <a:off x="3694708" y="1540325"/>
            <a:ext cx="4802584" cy="808737"/>
          </a:xfrm>
        </p:spPr>
        <p:txBody>
          <a:bodyPr>
            <a:normAutofit/>
          </a:bodyPr>
          <a:lstStyle/>
          <a:p>
            <a:pPr algn="ctr"/>
            <a:r>
              <a:rPr lang="en-US" b="1" dirty="0">
                <a:solidFill>
                  <a:schemeClr val="bg1"/>
                </a:solidFill>
                <a:latin typeface="Univers" panose="020B0503020202020204" pitchFamily="34" charset="0"/>
              </a:rPr>
              <a:t>Models</a:t>
            </a:r>
            <a:endParaRPr lang="en-US" dirty="0">
              <a:solidFill>
                <a:schemeClr val="bg1"/>
              </a:solidFill>
            </a:endParaRPr>
          </a:p>
        </p:txBody>
      </p:sp>
      <p:sp>
        <p:nvSpPr>
          <p:cNvPr id="23" name="Title 1">
            <a:extLst>
              <a:ext uri="{FF2B5EF4-FFF2-40B4-BE49-F238E27FC236}">
                <a16:creationId xmlns:a16="http://schemas.microsoft.com/office/drawing/2014/main" id="{BB2F2DA1-B715-442B-B097-AE22E54AB41B}"/>
              </a:ext>
            </a:extLst>
          </p:cNvPr>
          <p:cNvSpPr txBox="1">
            <a:spLocks/>
          </p:cNvSpPr>
          <p:nvPr/>
        </p:nvSpPr>
        <p:spPr>
          <a:xfrm>
            <a:off x="3316174" y="2770036"/>
            <a:ext cx="5559651" cy="225916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nSpc>
                <a:spcPct val="170000"/>
              </a:lnSpc>
              <a:buFont typeface="Arial" panose="020B0604020202020204" pitchFamily="34" charset="0"/>
              <a:buChar char="•"/>
            </a:pPr>
            <a:r>
              <a:rPr lang="en-US" sz="2400" b="1" dirty="0">
                <a:solidFill>
                  <a:schemeClr val="bg1"/>
                </a:solidFill>
                <a:latin typeface="Univers" panose="020B0503020202020204" pitchFamily="34" charset="0"/>
              </a:rPr>
              <a:t>Cardiomyocyte</a:t>
            </a:r>
          </a:p>
          <a:p>
            <a:pPr marL="571500" indent="-571500">
              <a:lnSpc>
                <a:spcPct val="170000"/>
              </a:lnSpc>
              <a:buFont typeface="Arial" panose="020B0604020202020204" pitchFamily="34" charset="0"/>
              <a:buChar char="•"/>
            </a:pPr>
            <a:r>
              <a:rPr lang="en-US" sz="2400" b="1" dirty="0">
                <a:solidFill>
                  <a:schemeClr val="bg1"/>
                </a:solidFill>
                <a:latin typeface="Univers" panose="020B0503020202020204" pitchFamily="34" charset="0"/>
              </a:rPr>
              <a:t>Nodal Pacemaker Cell</a:t>
            </a:r>
          </a:p>
          <a:p>
            <a:pPr marL="571500" indent="-571500">
              <a:lnSpc>
                <a:spcPct val="170000"/>
              </a:lnSpc>
              <a:buFont typeface="Arial" panose="020B0604020202020204" pitchFamily="34" charset="0"/>
              <a:buChar char="•"/>
            </a:pPr>
            <a:r>
              <a:rPr lang="en-US" sz="2400" b="1" dirty="0">
                <a:solidFill>
                  <a:schemeClr val="bg1"/>
                </a:solidFill>
                <a:latin typeface="Univers" panose="020B0503020202020204" pitchFamily="34" charset="0"/>
              </a:rPr>
              <a:t>Cell Path</a:t>
            </a:r>
          </a:p>
          <a:p>
            <a:pPr marL="571500" indent="-571500">
              <a:lnSpc>
                <a:spcPct val="170000"/>
              </a:lnSpc>
              <a:buFont typeface="Arial" panose="020B0604020202020204" pitchFamily="34" charset="0"/>
              <a:buChar char="•"/>
            </a:pPr>
            <a:r>
              <a:rPr lang="en-US" sz="2400" b="1" dirty="0">
                <a:solidFill>
                  <a:schemeClr val="bg1"/>
                </a:solidFill>
                <a:latin typeface="Univers" panose="020B0503020202020204" pitchFamily="34" charset="0"/>
              </a:rPr>
              <a:t>Subsidiary Pacemaker Cell</a:t>
            </a:r>
            <a:endParaRPr lang="en-US" sz="2400" dirty="0">
              <a:solidFill>
                <a:schemeClr val="bg1"/>
              </a:solidFill>
            </a:endParaRPr>
          </a:p>
        </p:txBody>
      </p:sp>
    </p:spTree>
    <p:extLst>
      <p:ext uri="{BB962C8B-B14F-4D97-AF65-F5344CB8AC3E}">
        <p14:creationId xmlns:p14="http://schemas.microsoft.com/office/powerpoint/2010/main" val="117861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Cardiomyocyte Model</a:t>
            </a:r>
          </a:p>
        </p:txBody>
      </p:sp>
      <p:pic>
        <p:nvPicPr>
          <p:cNvPr id="5" name="Picture 4" descr="Diagram&#10;&#10;Description automatically generated">
            <a:extLst>
              <a:ext uri="{FF2B5EF4-FFF2-40B4-BE49-F238E27FC236}">
                <a16:creationId xmlns:a16="http://schemas.microsoft.com/office/drawing/2014/main" id="{FA2625DF-3EB3-4AA0-A730-F028455A3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1034" y="195944"/>
            <a:ext cx="5197365" cy="4610341"/>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037FC67-3243-4A4C-8D7A-0955CE735B3B}"/>
                  </a:ext>
                </a:extLst>
              </p:cNvPr>
              <p:cNvSpPr txBox="1"/>
              <p:nvPr/>
            </p:nvSpPr>
            <p:spPr>
              <a:xfrm>
                <a:off x="4469038" y="4806285"/>
                <a:ext cx="6093372" cy="861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m:rPr>
                              <m:sty m:val="p"/>
                            </m:rPr>
                            <a:rPr lang="en-US">
                              <a:latin typeface="Cambria Math" panose="02040503050406030204" pitchFamily="18" charset="0"/>
                            </a:rPr>
                            <m:t>h</m:t>
                          </m:r>
                        </m:e>
                        <m:sub>
                          <m:r>
                            <m:rPr>
                              <m:sty m:val="p"/>
                            </m:rPr>
                            <a:rPr lang="en-US" i="0">
                              <a:latin typeface="Cambria Math" panose="02040503050406030204" pitchFamily="18" charset="0"/>
                            </a:rPr>
                            <m:t>k</m:t>
                          </m:r>
                        </m:sub>
                      </m:sSub>
                      <m:d>
                        <m:dPr>
                          <m:ctrlPr>
                            <a:rPr lang="en-US" i="1">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𝑣</m:t>
                              </m:r>
                            </m:e>
                          </m:acc>
                        </m:e>
                      </m:d>
                      <m:r>
                        <a:rPr lang="en-US" i="0">
                          <a:latin typeface="Cambria Math" panose="02040503050406030204" pitchFamily="18" charset="0"/>
                        </a:rPr>
                        <m:t>=</m:t>
                      </m:r>
                      <m:nary>
                        <m:naryPr>
                          <m:chr m:val="∑"/>
                          <m:limLoc m:val="subSup"/>
                          <m:grow m:val="on"/>
                          <m:ctrlPr>
                            <a:rPr lang="en-US" i="1">
                              <a:latin typeface="Cambria Math" panose="02040503050406030204" pitchFamily="18" charset="0"/>
                            </a:rPr>
                          </m:ctrlPr>
                        </m:naryPr>
                        <m:sub>
                          <m:r>
                            <a:rPr lang="en-US" i="1">
                              <a:latin typeface="Cambria Math" panose="02040503050406030204" pitchFamily="18" charset="0"/>
                            </a:rPr>
                            <m:t>𝑛</m:t>
                          </m:r>
                          <m:r>
                            <a:rPr lang="en-US" i="0">
                              <a:latin typeface="Cambria Math" panose="02040503050406030204" pitchFamily="18" charset="0"/>
                            </a:rPr>
                            <m:t>=1</m:t>
                          </m:r>
                        </m:sub>
                        <m:sup>
                          <m:r>
                            <a:rPr lang="en-US" i="1">
                              <a:latin typeface="Cambria Math" panose="02040503050406030204" pitchFamily="18" charset="0"/>
                            </a:rPr>
                            <m:t>𝑛</m:t>
                          </m:r>
                        </m:sup>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m:rPr>
                                          <m:sty m:val="p"/>
                                        </m:rPr>
                                        <a:rPr lang="en-US" i="0">
                                          <a:latin typeface="Cambria Math" panose="02040503050406030204" pitchFamily="18" charset="0"/>
                                        </a:rPr>
                                        <m:t>Γ</m:t>
                                      </m:r>
                                    </m:e>
                                    <m:sub>
                                      <m:r>
                                        <a:rPr lang="en-US" i="1">
                                          <a:latin typeface="Cambria Math" panose="02040503050406030204" pitchFamily="18" charset="0"/>
                                        </a:rPr>
                                        <m:t>𝑖𝑘</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𝑖𝑘</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𝑚</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𝑚</m:t>
                                      </m:r>
                                    </m:sub>
                                  </m:sSub>
                                </m:den>
                              </m:f>
                              <m:d>
                                <m:dPr>
                                  <m:ctrlPr>
                                    <a:rPr lang="en-US" i="1">
                                      <a:latin typeface="Cambria Math" panose="02040503050406030204" pitchFamily="18" charset="0"/>
                                    </a:rPr>
                                  </m:ctrlPr>
                                </m:dPr>
                                <m:e>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i="1">
                                          <a:latin typeface="Cambria Math" panose="02040503050406030204" pitchFamily="18" charset="0"/>
                                        </a:rPr>
                                        <m:t>𝑜𝑢𝑡</m:t>
                                      </m:r>
                                    </m:sup>
                                  </m:sSubSup>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e>
                          </m:d>
                          <m:r>
                            <a:rPr lang="en-US" i="0">
                              <a:latin typeface="Cambria Math" panose="02040503050406030204" pitchFamily="18" charset="0"/>
                            </a:rPr>
                            <m:t> </m:t>
                          </m:r>
                        </m:e>
                      </m:nary>
                    </m:oMath>
                  </m:oMathPara>
                </a14:m>
                <a:endParaRPr lang="en-US" dirty="0"/>
              </a:p>
            </p:txBody>
          </p:sp>
        </mc:Choice>
        <mc:Fallback>
          <p:sp>
            <p:nvSpPr>
              <p:cNvPr id="6" name="TextBox 5">
                <a:extLst>
                  <a:ext uri="{FF2B5EF4-FFF2-40B4-BE49-F238E27FC236}">
                    <a16:creationId xmlns:a16="http://schemas.microsoft.com/office/drawing/2014/main" id="{E037FC67-3243-4A4C-8D7A-0955CE735B3B}"/>
                  </a:ext>
                </a:extLst>
              </p:cNvPr>
              <p:cNvSpPr txBox="1">
                <a:spLocks noRot="1" noChangeAspect="1" noMove="1" noResize="1" noEditPoints="1" noAdjustHandles="1" noChangeArrowheads="1" noChangeShapeType="1" noTextEdit="1"/>
              </p:cNvSpPr>
              <p:nvPr/>
            </p:nvSpPr>
            <p:spPr>
              <a:xfrm>
                <a:off x="4469038" y="4806285"/>
                <a:ext cx="6093372" cy="8619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7367C2D-3DF7-45A9-891F-14458E1CF230}"/>
                  </a:ext>
                </a:extLst>
              </p:cNvPr>
              <p:cNvSpPr txBox="1"/>
              <p:nvPr/>
            </p:nvSpPr>
            <p:spPr>
              <a:xfrm>
                <a:off x="4146331" y="5850295"/>
                <a:ext cx="6538747"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f</m:t>
                      </m:r>
                      <m:d>
                        <m:dPr>
                          <m:ctrlPr>
                            <a:rPr lang="en-US" i="1">
                              <a:solidFill>
                                <a:srgbClr val="836967"/>
                              </a:solidFill>
                              <a:latin typeface="Cambria Math" panose="02040503050406030204" pitchFamily="18" charset="0"/>
                            </a:rPr>
                          </m:ctrlPr>
                        </m:dPr>
                        <m:e>
                          <m:r>
                            <m:rPr>
                              <m:sty m:val="p"/>
                            </m:rPr>
                            <a:rPr lang="en-US" i="0">
                              <a:latin typeface="Cambria Math" panose="02040503050406030204" pitchFamily="18" charset="0"/>
                            </a:rPr>
                            <m:t>θ</m:t>
                          </m:r>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eqArr>
                            <m:eqArrPr>
                              <m:ctrlPr>
                                <a:rPr lang="en-US" i="1">
                                  <a:solidFill>
                                    <a:srgbClr val="836967"/>
                                  </a:solidFill>
                                  <a:latin typeface="Cambria Math" panose="02040503050406030204" pitchFamily="18" charset="0"/>
                                </a:rPr>
                              </m:ctrlPr>
                            </m:eqArrPr>
                            <m:e>
                              <m:r>
                                <a:rPr lang="en-US" i="0">
                                  <a:latin typeface="Cambria Math" panose="02040503050406030204" pitchFamily="18" charset="0"/>
                                </a:rPr>
                                <m:t>0.29∗</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r>
                                    <a:rPr lang="en-US" i="0">
                                      <a:latin typeface="Cambria Math" panose="02040503050406030204" pitchFamily="18" charset="0"/>
                                    </a:rPr>
                                    <m:t>62.89∗</m:t>
                                  </m:r>
                                  <m:r>
                                    <m:rPr>
                                      <m:sty m:val="p"/>
                                    </m:rPr>
                                    <a:rPr lang="en-US" i="0">
                                      <a:latin typeface="Cambria Math" panose="02040503050406030204" pitchFamily="18" charset="0"/>
                                    </a:rPr>
                                    <m:t>θ</m:t>
                                  </m:r>
                                </m:sup>
                              </m:sSup>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r>
                                    <a:rPr lang="en-US" i="0">
                                      <a:latin typeface="Cambria Math" panose="02040503050406030204" pitchFamily="18" charset="0"/>
                                    </a:rPr>
                                    <m:t>−10.99∗</m:t>
                                  </m:r>
                                  <m:r>
                                    <m:rPr>
                                      <m:sty m:val="p"/>
                                    </m:rPr>
                                    <a:rPr lang="en-US" i="0">
                                      <a:latin typeface="Cambria Math" panose="02040503050406030204" pitchFamily="18" charset="0"/>
                                    </a:rPr>
                                    <m:t>θ</m:t>
                                  </m:r>
                                </m:sup>
                              </m:sSup>
                              <m:r>
                                <a:rPr lang="en-US" i="0">
                                  <a:latin typeface="Cambria Math" panose="02040503050406030204" pitchFamily="18" charset="0"/>
                                </a:rPr>
                                <m:t>,  </m:t>
                              </m:r>
                              <m:r>
                                <a:rPr lang="en-US" i="1">
                                  <a:latin typeface="Cambria Math" panose="02040503050406030204" pitchFamily="18" charset="0"/>
                                </a:rPr>
                                <m:t>𝑖𝑓</m:t>
                              </m:r>
                              <m:r>
                                <a:rPr lang="en-US" i="0">
                                  <a:latin typeface="Cambria Math" panose="02040503050406030204" pitchFamily="18" charset="0"/>
                                </a:rPr>
                                <m:t> </m:t>
                              </m:r>
                              <m:r>
                                <a:rPr lang="en-US" i="1">
                                  <a:latin typeface="Cambria Math" panose="02040503050406030204" pitchFamily="18" charset="0"/>
                                </a:rPr>
                                <m:t>𝜃</m:t>
                              </m:r>
                              <m:r>
                                <a:rPr lang="en-US" i="0">
                                  <a:latin typeface="Cambria Math" panose="02040503050406030204" pitchFamily="18" charset="0"/>
                                </a:rPr>
                                <m:t>&lt;0.04</m:t>
                              </m:r>
                            </m:e>
                            <m:e>
                              <m:r>
                                <a:rPr lang="en-US" i="0">
                                  <a:latin typeface="Cambria Math" panose="02040503050406030204" pitchFamily="18" charset="0"/>
                                </a:rPr>
                                <m:t>4.0395,  &amp;</m:t>
                              </m:r>
                              <m:r>
                                <a:rPr lang="en-US" i="1">
                                  <a:latin typeface="Cambria Math" panose="02040503050406030204" pitchFamily="18" charset="0"/>
                                </a:rPr>
                                <m:t>𝑖𝑓</m:t>
                              </m:r>
                              <m:r>
                                <a:rPr lang="en-US" i="0">
                                  <a:latin typeface="Cambria Math" panose="02040503050406030204" pitchFamily="18" charset="0"/>
                                </a:rPr>
                                <m:t> </m:t>
                              </m:r>
                              <m:r>
                                <a:rPr lang="en-US" i="1">
                                  <a:latin typeface="Cambria Math" panose="02040503050406030204" pitchFamily="18" charset="0"/>
                                </a:rPr>
                                <m:t>𝜃</m:t>
                              </m:r>
                              <m:r>
                                <a:rPr lang="en-US" i="0">
                                  <a:latin typeface="Cambria Math" panose="02040503050406030204" pitchFamily="18" charset="0"/>
                                </a:rPr>
                                <m:t>≥0.04</m:t>
                              </m:r>
                            </m:e>
                          </m:eqArr>
                        </m:e>
                      </m:d>
                    </m:oMath>
                  </m:oMathPara>
                </a14:m>
                <a:endParaRPr lang="en-US" dirty="0"/>
              </a:p>
            </p:txBody>
          </p:sp>
        </mc:Choice>
        <mc:Fallback>
          <p:sp>
            <p:nvSpPr>
              <p:cNvPr id="8" name="TextBox 7">
                <a:extLst>
                  <a:ext uri="{FF2B5EF4-FFF2-40B4-BE49-F238E27FC236}">
                    <a16:creationId xmlns:a16="http://schemas.microsoft.com/office/drawing/2014/main" id="{37367C2D-3DF7-45A9-891F-14458E1CF230}"/>
                  </a:ext>
                </a:extLst>
              </p:cNvPr>
              <p:cNvSpPr txBox="1">
                <a:spLocks noRot="1" noChangeAspect="1" noMove="1" noResize="1" noEditPoints="1" noAdjustHandles="1" noChangeArrowheads="1" noChangeShapeType="1" noTextEdit="1"/>
              </p:cNvSpPr>
              <p:nvPr/>
            </p:nvSpPr>
            <p:spPr>
              <a:xfrm>
                <a:off x="4146331" y="5850295"/>
                <a:ext cx="6538747" cy="81176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4693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Pacemaker Cell Model</a:t>
            </a:r>
          </a:p>
        </p:txBody>
      </p:sp>
      <p:pic>
        <p:nvPicPr>
          <p:cNvPr id="7" name="Picture 6" descr="Diagram&#10;&#10;Description automatically generated">
            <a:extLst>
              <a:ext uri="{FF2B5EF4-FFF2-40B4-BE49-F238E27FC236}">
                <a16:creationId xmlns:a16="http://schemas.microsoft.com/office/drawing/2014/main" id="{72BD2D33-2139-4C54-9F4B-41D64C10A0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706" y="113397"/>
            <a:ext cx="6197344" cy="4523252"/>
          </a:xfrm>
          <a:prstGeom prst="rect">
            <a:avLst/>
          </a:prstGeom>
        </p:spPr>
      </p:pic>
      <p:sp>
        <p:nvSpPr>
          <p:cNvPr id="10" name="Rectangle 3">
            <a:extLst>
              <a:ext uri="{FF2B5EF4-FFF2-40B4-BE49-F238E27FC236}">
                <a16:creationId xmlns:a16="http://schemas.microsoft.com/office/drawing/2014/main" id="{4ED11BC3-AED4-4E74-8B1C-D9381B6094B5}"/>
              </a:ext>
            </a:extLst>
          </p:cNvPr>
          <p:cNvSpPr>
            <a:spLocks noChangeArrowheads="1"/>
          </p:cNvSpPr>
          <p:nvPr/>
        </p:nvSpPr>
        <p:spPr bwMode="auto">
          <a:xfrm>
            <a:off x="4591705" y="4636649"/>
            <a:ext cx="61973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333333"/>
                </a:solidFill>
                <a:effectLst/>
                <a:latin typeface="Univers Condensed" panose="020B0506020202050204" pitchFamily="34" charset="0"/>
              </a:rPr>
              <a:t>The range of </a:t>
            </a:r>
            <a:r>
              <a:rPr kumimoji="0" lang="en-US" altLang="en-US" sz="1600" b="0" i="0" u="none" strike="noStrike" cap="none" normalizeH="0" baseline="0" dirty="0">
                <a:ln>
                  <a:noFill/>
                </a:ln>
                <a:solidFill>
                  <a:schemeClr val="tx1"/>
                </a:solidFill>
                <a:effectLst/>
                <a:latin typeface="Univers Condensed" panose="020B0506020202050204" pitchFamily="34" charset="0"/>
              </a:rPr>
              <a:t>θ</a:t>
            </a:r>
            <a:r>
              <a:rPr kumimoji="0" lang="en-US" altLang="en-US" sz="1600" b="0" i="0" u="none" strike="noStrike" cap="none" normalizeH="0" baseline="0" dirty="0">
                <a:ln>
                  <a:noFill/>
                </a:ln>
                <a:solidFill>
                  <a:srgbClr val="333333"/>
                </a:solidFill>
                <a:effectLst/>
                <a:latin typeface="Univers Condensed" panose="020B0506020202050204" pitchFamily="34" charset="0"/>
              </a:rPr>
              <a:t> (</a:t>
            </a:r>
            <a:r>
              <a:rPr kumimoji="0" lang="en-US" altLang="en-US" sz="1600" b="0" i="0" u="none" strike="noStrike" cap="none" normalizeH="0" baseline="0" dirty="0" err="1">
                <a:ln>
                  <a:noFill/>
                </a:ln>
                <a:solidFill>
                  <a:schemeClr val="tx1"/>
                </a:solidFill>
                <a:effectLst/>
                <a:latin typeface="Univers Condensed" panose="020B0506020202050204" pitchFamily="34" charset="0"/>
              </a:rPr>
              <a:t>θ∈R</a:t>
            </a:r>
            <a:r>
              <a:rPr kumimoji="0" lang="en-US" altLang="en-US" sz="1600" b="0" i="0" u="none" strike="noStrike" cap="none" normalizeH="0" baseline="0" dirty="0">
                <a:ln>
                  <a:noFill/>
                </a:ln>
                <a:solidFill>
                  <a:srgbClr val="333333"/>
                </a:solidFill>
                <a:effectLst/>
                <a:latin typeface="Univers Condensed" panose="020B0506020202050204" pitchFamily="34" charset="0"/>
              </a:rPr>
              <a:t>) is </a:t>
            </a:r>
            <a:r>
              <a:rPr kumimoji="0" lang="en-US" altLang="en-US" sz="1600" b="0" i="0" u="none" strike="noStrike" cap="none" normalizeH="0" baseline="0" dirty="0">
                <a:ln>
                  <a:noFill/>
                </a:ln>
                <a:solidFill>
                  <a:schemeClr val="tx1"/>
                </a:solidFill>
                <a:effectLst/>
                <a:latin typeface="Univers Condensed" panose="020B0506020202050204" pitchFamily="34" charset="0"/>
              </a:rPr>
              <a:t>[0,1]</a:t>
            </a:r>
            <a:r>
              <a:rPr kumimoji="0" lang="en-US" altLang="en-US" sz="1600" b="0" i="0" u="none" strike="noStrike" cap="none" normalizeH="0" baseline="0" dirty="0">
                <a:ln>
                  <a:noFill/>
                </a:ln>
                <a:solidFill>
                  <a:srgbClr val="333333"/>
                </a:solidFill>
                <a:effectLst/>
                <a:latin typeface="Univers Condensed" panose="020B0506020202050204" pitchFamily="34" charset="0"/>
              </a:rPr>
              <a:t> and it is updated when the transition from </a:t>
            </a:r>
            <a:r>
              <a:rPr kumimoji="0" lang="en-US" altLang="en-US" sz="1600" b="0" i="0" u="none" strike="noStrike" cap="none" normalizeH="0" baseline="0" dirty="0">
                <a:ln>
                  <a:noFill/>
                </a:ln>
                <a:solidFill>
                  <a:schemeClr val="tx1"/>
                </a:solidFill>
                <a:effectLst/>
                <a:latin typeface="Univers Condensed" panose="020B0506020202050204" pitchFamily="34" charset="0"/>
              </a:rPr>
              <a:t>q4</a:t>
            </a:r>
            <a:r>
              <a:rPr kumimoji="0" lang="en-US" altLang="en-US" sz="1600" b="0" i="0" u="none" strike="noStrike" cap="none" normalizeH="0" baseline="0" dirty="0">
                <a:ln>
                  <a:noFill/>
                </a:ln>
                <a:solidFill>
                  <a:srgbClr val="333333"/>
                </a:solidFill>
                <a:effectLst/>
                <a:latin typeface="Univers Condensed" panose="020B0506020202050204" pitchFamily="34" charset="0"/>
              </a:rPr>
              <a:t> to </a:t>
            </a:r>
            <a:r>
              <a:rPr kumimoji="0" lang="en-US" altLang="en-US" sz="1600" b="0" i="0" u="none" strike="noStrike" cap="none" normalizeH="0" baseline="0" dirty="0">
                <a:ln>
                  <a:noFill/>
                </a:ln>
                <a:solidFill>
                  <a:schemeClr val="tx1"/>
                </a:solidFill>
                <a:effectLst/>
                <a:latin typeface="Univers Condensed" panose="020B0506020202050204" pitchFamily="34" charset="0"/>
              </a:rPr>
              <a:t>q0</a:t>
            </a:r>
            <a:r>
              <a:rPr kumimoji="0" lang="en-US" altLang="en-US" sz="1600" b="0" i="0" u="none" strike="noStrike" cap="none" normalizeH="0" baseline="0" dirty="0">
                <a:ln>
                  <a:noFill/>
                </a:ln>
                <a:solidFill>
                  <a:srgbClr val="333333"/>
                </a:solidFill>
                <a:effectLst/>
                <a:latin typeface="Univers Condensed" panose="020B0506020202050204" pitchFamily="34" charset="0"/>
              </a:rPr>
              <a:t> happens. If the cell is paced faster and activated in the early RRP, the value of </a:t>
            </a:r>
            <a:r>
              <a:rPr kumimoji="0" lang="en-US" altLang="en-US" sz="1600" b="0" i="0" u="none" strike="noStrike" cap="none" normalizeH="0" baseline="0" dirty="0">
                <a:ln>
                  <a:noFill/>
                </a:ln>
                <a:solidFill>
                  <a:schemeClr val="tx1"/>
                </a:solidFill>
                <a:effectLst/>
                <a:latin typeface="Univers Condensed" panose="020B0506020202050204" pitchFamily="34" charset="0"/>
              </a:rPr>
              <a:t>θ</a:t>
            </a:r>
            <a:r>
              <a:rPr kumimoji="0" lang="en-US" altLang="en-US" sz="1600" b="0" i="0" u="none" strike="noStrike" cap="none" normalizeH="0" baseline="0" dirty="0">
                <a:ln>
                  <a:noFill/>
                </a:ln>
                <a:solidFill>
                  <a:srgbClr val="333333"/>
                </a:solidFill>
                <a:effectLst/>
                <a:latin typeface="Univers Condensed" panose="020B0506020202050204" pitchFamily="34" charset="0"/>
              </a:rPr>
              <a:t> is closer to 1.</a:t>
            </a:r>
          </a:p>
          <a:p>
            <a:pPr marL="342900" lvl="0" indent="-342900">
              <a:buFont typeface="Arial" panose="020B0604020202020204" pitchFamily="34" charset="0"/>
              <a:buChar char="•"/>
            </a:pPr>
            <a:r>
              <a:rPr lang="en-US" altLang="en-US" sz="1600" dirty="0">
                <a:latin typeface="Univers Condensed" panose="020B0506020202050204" pitchFamily="34" charset="0"/>
              </a:rPr>
              <a:t>n is the number of consecutive overdrive stimuli representing the duration of overdrive. We define ω(n) in (6) to capture the effect of duration. </a:t>
            </a:r>
            <a:endParaRPr kumimoji="0" lang="en-US" altLang="en-US" sz="1600" b="0" i="0" u="none" strike="noStrike" cap="none" normalizeH="0" baseline="0" dirty="0">
              <a:ln>
                <a:noFill/>
              </a:ln>
              <a:solidFill>
                <a:schemeClr val="tx1"/>
              </a:solidFill>
              <a:effectLst/>
              <a:latin typeface="Univers Condensed" panose="020B0506020202050204" pitchFamily="34" charset="0"/>
            </a:endParaRP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3671DAC-D822-45D5-9E59-9850A9A79D96}"/>
                  </a:ext>
                </a:extLst>
              </p:cNvPr>
              <p:cNvSpPr txBox="1"/>
              <p:nvPr/>
            </p:nvSpPr>
            <p:spPr>
              <a:xfrm>
                <a:off x="4570940" y="6025535"/>
                <a:ext cx="6238874" cy="6365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𝑔</m:t>
                      </m:r>
                      <m:d>
                        <m:dPr>
                          <m:ctrlPr>
                            <a:rPr lang="en-US" i="1">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𝑣</m:t>
                              </m:r>
                            </m:e>
                          </m:acc>
                        </m:e>
                      </m:d>
                      <m:r>
                        <a:rPr lang="en-US" i="0">
                          <a:latin typeface="Cambria Math" panose="02040503050406030204" pitchFamily="18" charset="0"/>
                        </a:rPr>
                        <m:t>=</m:t>
                      </m:r>
                      <m:nary>
                        <m:naryPr>
                          <m:chr m:val="∑"/>
                          <m:limLoc m:val="subSup"/>
                          <m:grow m:val="on"/>
                          <m:ctrlPr>
                            <a:rPr lang="en-US" i="1">
                              <a:latin typeface="Cambria Math" panose="02040503050406030204" pitchFamily="18" charset="0"/>
                            </a:rPr>
                          </m:ctrlPr>
                        </m:naryPr>
                        <m:sub>
                          <m:r>
                            <a:rPr lang="en-US" i="1">
                              <a:latin typeface="Cambria Math" panose="02040503050406030204" pitchFamily="18" charset="0"/>
                            </a:rPr>
                            <m:t>𝑛</m:t>
                          </m:r>
                          <m:r>
                            <a:rPr lang="en-US" i="0">
                              <a:latin typeface="Cambria Math" panose="02040503050406030204" pitchFamily="18" charset="0"/>
                            </a:rPr>
                            <m:t>=1</m:t>
                          </m:r>
                        </m:sub>
                        <m:sup>
                          <m:r>
                            <a:rPr lang="en-US" i="1">
                              <a:latin typeface="Cambria Math" panose="02040503050406030204" pitchFamily="18" charset="0"/>
                            </a:rPr>
                            <m:t>𝑛</m:t>
                          </m:r>
                        </m:sup>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𝑖𝑘</m:t>
                                  </m:r>
                                </m:sub>
                              </m:sSub>
                              <m:r>
                                <a:rPr lang="en-US" i="0">
                                  <a:latin typeface="Cambria Math" panose="02040503050406030204" pitchFamily="18" charset="0"/>
                                </a:rPr>
                                <m:t>∗</m:t>
                              </m:r>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i="1">
                                      <a:latin typeface="Cambria Math" panose="02040503050406030204" pitchFamily="18" charset="0"/>
                                    </a:rPr>
                                    <m:t>𝑜𝑢𝑡</m:t>
                                  </m:r>
                                </m:sup>
                              </m:sSubSup>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e>
                      </m:nary>
                    </m:oMath>
                  </m:oMathPara>
                </a14:m>
                <a:endParaRPr lang="en-US" dirty="0"/>
              </a:p>
            </p:txBody>
          </p:sp>
        </mc:Choice>
        <mc:Fallback>
          <p:sp>
            <p:nvSpPr>
              <p:cNvPr id="14" name="TextBox 13">
                <a:extLst>
                  <a:ext uri="{FF2B5EF4-FFF2-40B4-BE49-F238E27FC236}">
                    <a16:creationId xmlns:a16="http://schemas.microsoft.com/office/drawing/2014/main" id="{43671DAC-D822-45D5-9E59-9850A9A79D96}"/>
                  </a:ext>
                </a:extLst>
              </p:cNvPr>
              <p:cNvSpPr txBox="1">
                <a:spLocks noRot="1" noChangeAspect="1" noMove="1" noResize="1" noEditPoints="1" noAdjustHandles="1" noChangeArrowheads="1" noChangeShapeType="1" noTextEdit="1"/>
              </p:cNvSpPr>
              <p:nvPr/>
            </p:nvSpPr>
            <p:spPr>
              <a:xfrm>
                <a:off x="4570940" y="6025535"/>
                <a:ext cx="6238874" cy="63652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552373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D6CD2C9-FE11-44E0-94B2-B2EF7A057D00}"/>
              </a:ext>
            </a:extLst>
          </p:cNvPr>
          <p:cNvSpPr/>
          <p:nvPr/>
        </p:nvSpPr>
        <p:spPr>
          <a:xfrm>
            <a:off x="176306" y="166255"/>
            <a:ext cx="3138395" cy="6495801"/>
          </a:xfrm>
          <a:prstGeom prst="rect">
            <a:avLst/>
          </a:prstGeom>
          <a:solidFill>
            <a:srgbClr val="5E548B"/>
          </a:solidFill>
          <a:ln>
            <a:noFill/>
          </a:ln>
          <a:effectLst>
            <a:outerShdw blurRad="139700" sx="101000" sy="101000" algn="ctr" rotWithShape="0">
              <a:srgbClr val="000000">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3BFE3-B3EB-4DEC-BB49-5D2BCF5DE68B}"/>
              </a:ext>
            </a:extLst>
          </p:cNvPr>
          <p:cNvSpPr>
            <a:spLocks noGrp="1"/>
          </p:cNvSpPr>
          <p:nvPr>
            <p:ph type="title"/>
          </p:nvPr>
        </p:nvSpPr>
        <p:spPr>
          <a:xfrm>
            <a:off x="444660" y="2375023"/>
            <a:ext cx="2581569" cy="2078264"/>
          </a:xfrm>
        </p:spPr>
        <p:txBody>
          <a:bodyPr>
            <a:normAutofit/>
          </a:bodyPr>
          <a:lstStyle/>
          <a:p>
            <a:r>
              <a:rPr lang="en-US" sz="2800" dirty="0">
                <a:solidFill>
                  <a:schemeClr val="bg1"/>
                </a:solidFill>
                <a:latin typeface="Univers Condensed" panose="020B0506020202050204" pitchFamily="34" charset="0"/>
              </a:rPr>
              <a:t>Pacemaker Cell Model (Continued)</a:t>
            </a:r>
          </a:p>
        </p:txBody>
      </p:sp>
      <p:sp>
        <p:nvSpPr>
          <p:cNvPr id="10" name="Rectangle 3">
            <a:extLst>
              <a:ext uri="{FF2B5EF4-FFF2-40B4-BE49-F238E27FC236}">
                <a16:creationId xmlns:a16="http://schemas.microsoft.com/office/drawing/2014/main" id="{4ED11BC3-AED4-4E74-8B1C-D9381B6094B5}"/>
              </a:ext>
            </a:extLst>
          </p:cNvPr>
          <p:cNvSpPr>
            <a:spLocks noChangeArrowheads="1"/>
          </p:cNvSpPr>
          <p:nvPr/>
        </p:nvSpPr>
        <p:spPr bwMode="auto">
          <a:xfrm>
            <a:off x="4591705" y="4636649"/>
            <a:ext cx="619734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rgbClr val="333333"/>
                </a:solidFill>
                <a:effectLst/>
                <a:latin typeface="Univers Condensed" panose="020B0506020202050204" pitchFamily="34" charset="0"/>
              </a:rPr>
              <a:t>The range of </a:t>
            </a:r>
            <a:r>
              <a:rPr kumimoji="0" lang="en-US" altLang="en-US" sz="1600" b="0" i="0" u="none" strike="noStrike" cap="none" normalizeH="0" baseline="0" dirty="0">
                <a:ln>
                  <a:noFill/>
                </a:ln>
                <a:solidFill>
                  <a:schemeClr val="tx1"/>
                </a:solidFill>
                <a:effectLst/>
                <a:latin typeface="Univers Condensed" panose="020B0506020202050204" pitchFamily="34" charset="0"/>
              </a:rPr>
              <a:t>θ</a:t>
            </a:r>
            <a:r>
              <a:rPr kumimoji="0" lang="en-US" altLang="en-US" sz="1600" b="0" i="0" u="none" strike="noStrike" cap="none" normalizeH="0" baseline="0" dirty="0">
                <a:ln>
                  <a:noFill/>
                </a:ln>
                <a:solidFill>
                  <a:srgbClr val="333333"/>
                </a:solidFill>
                <a:effectLst/>
                <a:latin typeface="Univers Condensed" panose="020B0506020202050204" pitchFamily="34" charset="0"/>
              </a:rPr>
              <a:t> (</a:t>
            </a:r>
            <a:r>
              <a:rPr kumimoji="0" lang="en-US" altLang="en-US" sz="1600" b="0" i="0" u="none" strike="noStrike" cap="none" normalizeH="0" baseline="0" dirty="0" err="1">
                <a:ln>
                  <a:noFill/>
                </a:ln>
                <a:solidFill>
                  <a:schemeClr val="tx1"/>
                </a:solidFill>
                <a:effectLst/>
                <a:latin typeface="Univers Condensed" panose="020B0506020202050204" pitchFamily="34" charset="0"/>
              </a:rPr>
              <a:t>θ∈R</a:t>
            </a:r>
            <a:r>
              <a:rPr kumimoji="0" lang="en-US" altLang="en-US" sz="1600" b="0" i="0" u="none" strike="noStrike" cap="none" normalizeH="0" baseline="0" dirty="0">
                <a:ln>
                  <a:noFill/>
                </a:ln>
                <a:solidFill>
                  <a:srgbClr val="333333"/>
                </a:solidFill>
                <a:effectLst/>
                <a:latin typeface="Univers Condensed" panose="020B0506020202050204" pitchFamily="34" charset="0"/>
              </a:rPr>
              <a:t>) is </a:t>
            </a:r>
            <a:r>
              <a:rPr kumimoji="0" lang="en-US" altLang="en-US" sz="1600" b="0" i="0" u="none" strike="noStrike" cap="none" normalizeH="0" baseline="0" dirty="0">
                <a:ln>
                  <a:noFill/>
                </a:ln>
                <a:solidFill>
                  <a:schemeClr val="tx1"/>
                </a:solidFill>
                <a:effectLst/>
                <a:latin typeface="Univers Condensed" panose="020B0506020202050204" pitchFamily="34" charset="0"/>
              </a:rPr>
              <a:t>[0,1]</a:t>
            </a:r>
            <a:r>
              <a:rPr kumimoji="0" lang="en-US" altLang="en-US" sz="1600" b="0" i="0" u="none" strike="noStrike" cap="none" normalizeH="0" baseline="0" dirty="0">
                <a:ln>
                  <a:noFill/>
                </a:ln>
                <a:solidFill>
                  <a:srgbClr val="333333"/>
                </a:solidFill>
                <a:effectLst/>
                <a:latin typeface="Univers Condensed" panose="020B0506020202050204" pitchFamily="34" charset="0"/>
              </a:rPr>
              <a:t> and it is updated when the transition from </a:t>
            </a:r>
            <a:r>
              <a:rPr kumimoji="0" lang="en-US" altLang="en-US" sz="1600" b="0" i="0" u="none" strike="noStrike" cap="none" normalizeH="0" baseline="0" dirty="0">
                <a:ln>
                  <a:noFill/>
                </a:ln>
                <a:solidFill>
                  <a:schemeClr val="tx1"/>
                </a:solidFill>
                <a:effectLst/>
                <a:latin typeface="Univers Condensed" panose="020B0506020202050204" pitchFamily="34" charset="0"/>
              </a:rPr>
              <a:t>q4</a:t>
            </a:r>
            <a:r>
              <a:rPr kumimoji="0" lang="en-US" altLang="en-US" sz="1600" b="0" i="0" u="none" strike="noStrike" cap="none" normalizeH="0" baseline="0" dirty="0">
                <a:ln>
                  <a:noFill/>
                </a:ln>
                <a:solidFill>
                  <a:srgbClr val="333333"/>
                </a:solidFill>
                <a:effectLst/>
                <a:latin typeface="Univers Condensed" panose="020B0506020202050204" pitchFamily="34" charset="0"/>
              </a:rPr>
              <a:t> to </a:t>
            </a:r>
            <a:r>
              <a:rPr kumimoji="0" lang="en-US" altLang="en-US" sz="1600" b="0" i="0" u="none" strike="noStrike" cap="none" normalizeH="0" baseline="0" dirty="0">
                <a:ln>
                  <a:noFill/>
                </a:ln>
                <a:solidFill>
                  <a:schemeClr val="tx1"/>
                </a:solidFill>
                <a:effectLst/>
                <a:latin typeface="Univers Condensed" panose="020B0506020202050204" pitchFamily="34" charset="0"/>
              </a:rPr>
              <a:t>q0</a:t>
            </a:r>
            <a:r>
              <a:rPr kumimoji="0" lang="en-US" altLang="en-US" sz="1600" b="0" i="0" u="none" strike="noStrike" cap="none" normalizeH="0" baseline="0" dirty="0">
                <a:ln>
                  <a:noFill/>
                </a:ln>
                <a:solidFill>
                  <a:srgbClr val="333333"/>
                </a:solidFill>
                <a:effectLst/>
                <a:latin typeface="Univers Condensed" panose="020B0506020202050204" pitchFamily="34" charset="0"/>
              </a:rPr>
              <a:t> happens. If the cell is paced faster and activated in the early RRP, the value of </a:t>
            </a:r>
            <a:r>
              <a:rPr kumimoji="0" lang="en-US" altLang="en-US" sz="1600" b="0" i="0" u="none" strike="noStrike" cap="none" normalizeH="0" baseline="0" dirty="0">
                <a:ln>
                  <a:noFill/>
                </a:ln>
                <a:solidFill>
                  <a:schemeClr val="tx1"/>
                </a:solidFill>
                <a:effectLst/>
                <a:latin typeface="Univers Condensed" panose="020B0506020202050204" pitchFamily="34" charset="0"/>
              </a:rPr>
              <a:t>θ</a:t>
            </a:r>
            <a:r>
              <a:rPr kumimoji="0" lang="en-US" altLang="en-US" sz="1600" b="0" i="0" u="none" strike="noStrike" cap="none" normalizeH="0" baseline="0" dirty="0">
                <a:ln>
                  <a:noFill/>
                </a:ln>
                <a:solidFill>
                  <a:srgbClr val="333333"/>
                </a:solidFill>
                <a:effectLst/>
                <a:latin typeface="Univers Condensed" panose="020B0506020202050204" pitchFamily="34" charset="0"/>
              </a:rPr>
              <a:t> is closer to 1.</a:t>
            </a:r>
          </a:p>
          <a:p>
            <a:pPr marL="342900" lvl="0" indent="-342900">
              <a:buFont typeface="Arial" panose="020B0604020202020204" pitchFamily="34" charset="0"/>
              <a:buChar char="•"/>
            </a:pPr>
            <a:r>
              <a:rPr lang="en-US" altLang="en-US" sz="1600" dirty="0">
                <a:latin typeface="Univers Condensed" panose="020B0506020202050204" pitchFamily="34" charset="0"/>
              </a:rPr>
              <a:t>n is the number of consecutive overdrive stimuli representing the duration of overdrive. We define ω(n) in (6) to capture the effect of duration. </a:t>
            </a:r>
            <a:endParaRPr kumimoji="0" lang="en-US" altLang="en-US" sz="1600" b="0" i="0" u="none" strike="noStrike" cap="none" normalizeH="0" baseline="0" dirty="0">
              <a:ln>
                <a:noFill/>
              </a:ln>
              <a:solidFill>
                <a:schemeClr val="tx1"/>
              </a:solidFill>
              <a:effectLst/>
              <a:latin typeface="Univers Condensed" panose="020B0506020202050204" pitchFamily="34" charset="0"/>
            </a:endParaRPr>
          </a:p>
        </p:txBody>
      </p:sp>
      <p:sp>
        <p:nvSpPr>
          <p:cNvPr id="12" name="Rectangle 4">
            <a:extLst>
              <a:ext uri="{FF2B5EF4-FFF2-40B4-BE49-F238E27FC236}">
                <a16:creationId xmlns:a16="http://schemas.microsoft.com/office/drawing/2014/main" id="{47F80B54-26F9-485A-92D4-52F2EA8E4EDE}"/>
              </a:ext>
            </a:extLst>
          </p:cNvPr>
          <p:cNvSpPr>
            <a:spLocks noChangeArrowheads="1"/>
          </p:cNvSpPr>
          <p:nvPr/>
        </p:nvSpPr>
        <p:spPr bwMode="auto">
          <a:xfrm>
            <a:off x="-283779" y="1738727"/>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3671DAC-D822-45D5-9E59-9850A9A79D96}"/>
                  </a:ext>
                </a:extLst>
              </p:cNvPr>
              <p:cNvSpPr txBox="1"/>
              <p:nvPr/>
            </p:nvSpPr>
            <p:spPr>
              <a:xfrm>
                <a:off x="4570940" y="6025535"/>
                <a:ext cx="6238874" cy="6365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𝑔</m:t>
                      </m:r>
                      <m:d>
                        <m:dPr>
                          <m:ctrlPr>
                            <a:rPr lang="en-US" i="1">
                              <a:latin typeface="Cambria Math" panose="02040503050406030204" pitchFamily="18" charset="0"/>
                            </a:rPr>
                          </m:ctrlPr>
                        </m:dPr>
                        <m:e>
                          <m:acc>
                            <m:accPr>
                              <m:chr m:val="⃗"/>
                              <m:ctrlPr>
                                <a:rPr lang="en-US" i="1">
                                  <a:solidFill>
                                    <a:srgbClr val="836967"/>
                                  </a:solidFill>
                                  <a:latin typeface="Cambria Math" panose="02040503050406030204" pitchFamily="18" charset="0"/>
                                </a:rPr>
                              </m:ctrlPr>
                            </m:accPr>
                            <m:e>
                              <m:r>
                                <a:rPr lang="en-US" i="1">
                                  <a:latin typeface="Cambria Math" panose="02040503050406030204" pitchFamily="18" charset="0"/>
                                </a:rPr>
                                <m:t>𝑣</m:t>
                              </m:r>
                            </m:e>
                          </m:acc>
                        </m:e>
                      </m:d>
                      <m:r>
                        <a:rPr lang="en-US" i="0">
                          <a:latin typeface="Cambria Math" panose="02040503050406030204" pitchFamily="18" charset="0"/>
                        </a:rPr>
                        <m:t>=</m:t>
                      </m:r>
                      <m:nary>
                        <m:naryPr>
                          <m:chr m:val="∑"/>
                          <m:limLoc m:val="subSup"/>
                          <m:grow m:val="on"/>
                          <m:ctrlPr>
                            <a:rPr lang="en-US" i="1">
                              <a:latin typeface="Cambria Math" panose="02040503050406030204" pitchFamily="18" charset="0"/>
                            </a:rPr>
                          </m:ctrlPr>
                        </m:naryPr>
                        <m:sub>
                          <m:r>
                            <a:rPr lang="en-US" i="1">
                              <a:latin typeface="Cambria Math" panose="02040503050406030204" pitchFamily="18" charset="0"/>
                            </a:rPr>
                            <m:t>𝑛</m:t>
                          </m:r>
                          <m:r>
                            <a:rPr lang="en-US" i="0">
                              <a:latin typeface="Cambria Math" panose="02040503050406030204" pitchFamily="18" charset="0"/>
                            </a:rPr>
                            <m:t>=1</m:t>
                          </m:r>
                        </m:sub>
                        <m:sup>
                          <m:r>
                            <a:rPr lang="en-US" i="1">
                              <a:latin typeface="Cambria Math" panose="02040503050406030204" pitchFamily="18" charset="0"/>
                            </a:rPr>
                            <m:t>𝑛</m:t>
                          </m:r>
                        </m:sup>
                        <m:e>
                          <m:d>
                            <m:dPr>
                              <m:ctrlPr>
                                <a:rPr lang="en-US" i="1">
                                  <a:solidFill>
                                    <a:srgbClr val="836967"/>
                                  </a:solidFill>
                                  <a:latin typeface="Cambria Math" panose="02040503050406030204" pitchFamily="18" charset="0"/>
                                </a:rPr>
                              </m:ctrlPr>
                            </m:dP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𝑖𝑘</m:t>
                                  </m:r>
                                </m:sub>
                              </m:sSub>
                              <m:r>
                                <a:rPr lang="en-US" i="0">
                                  <a:latin typeface="Cambria Math" panose="02040503050406030204" pitchFamily="18" charset="0"/>
                                </a:rPr>
                                <m:t>∗</m:t>
                              </m:r>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1">
                                      <a:latin typeface="Cambria Math" panose="02040503050406030204" pitchFamily="18" charset="0"/>
                                    </a:rPr>
                                    <m:t>𝑖</m:t>
                                  </m:r>
                                </m:sub>
                                <m:sup>
                                  <m:r>
                                    <a:rPr lang="en-US" i="1">
                                      <a:latin typeface="Cambria Math" panose="02040503050406030204" pitchFamily="18" charset="0"/>
                                    </a:rPr>
                                    <m:t>𝑜𝑢𝑡</m:t>
                                  </m:r>
                                </m:sup>
                              </m:sSubSup>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𝑘</m:t>
                                  </m:r>
                                </m:sub>
                              </m:sSub>
                            </m:e>
                          </m:d>
                        </m:e>
                      </m:nary>
                    </m:oMath>
                  </m:oMathPara>
                </a14:m>
                <a:endParaRPr lang="en-US" dirty="0"/>
              </a:p>
            </p:txBody>
          </p:sp>
        </mc:Choice>
        <mc:Fallback>
          <p:sp>
            <p:nvSpPr>
              <p:cNvPr id="14" name="TextBox 13">
                <a:extLst>
                  <a:ext uri="{FF2B5EF4-FFF2-40B4-BE49-F238E27FC236}">
                    <a16:creationId xmlns:a16="http://schemas.microsoft.com/office/drawing/2014/main" id="{43671DAC-D822-45D5-9E59-9850A9A79D96}"/>
                  </a:ext>
                </a:extLst>
              </p:cNvPr>
              <p:cNvSpPr txBox="1">
                <a:spLocks noRot="1" noChangeAspect="1" noMove="1" noResize="1" noEditPoints="1" noAdjustHandles="1" noChangeArrowheads="1" noChangeShapeType="1" noTextEdit="1"/>
              </p:cNvSpPr>
              <p:nvPr/>
            </p:nvSpPr>
            <p:spPr>
              <a:xfrm>
                <a:off x="4570940" y="6025535"/>
                <a:ext cx="6238874" cy="636521"/>
              </a:xfrm>
              <a:prstGeom prst="rect">
                <a:avLst/>
              </a:prstGeo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70F0068-5DC7-45CD-A004-24CB07B5C485}"/>
              </a:ext>
            </a:extLst>
          </p:cNvPr>
          <p:cNvPicPr>
            <a:picLocks noChangeAspect="1"/>
          </p:cNvPicPr>
          <p:nvPr/>
        </p:nvPicPr>
        <p:blipFill>
          <a:blip r:embed="rId4"/>
          <a:stretch>
            <a:fillRect/>
          </a:stretch>
        </p:blipFill>
        <p:spPr>
          <a:xfrm>
            <a:off x="3583055" y="92590"/>
            <a:ext cx="8154538" cy="4544059"/>
          </a:xfrm>
          <a:prstGeom prst="rect">
            <a:avLst/>
          </a:prstGeom>
        </p:spPr>
      </p:pic>
    </p:spTree>
    <p:extLst>
      <p:ext uri="{BB962C8B-B14F-4D97-AF65-F5344CB8AC3E}">
        <p14:creationId xmlns:p14="http://schemas.microsoft.com/office/powerpoint/2010/main" val="322244849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4994</TotalTime>
  <Words>1735</Words>
  <Application>Microsoft Office PowerPoint</Application>
  <PresentationFormat>Widescreen</PresentationFormat>
  <Paragraphs>147</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 Math</vt:lpstr>
      <vt:lpstr>Times New Roman</vt:lpstr>
      <vt:lpstr>Univers</vt:lpstr>
      <vt:lpstr>Univers Condensed</vt:lpstr>
      <vt:lpstr>Univers Light</vt:lpstr>
      <vt:lpstr>Office Theme</vt:lpstr>
      <vt:lpstr>BME 525 Project: Cardiac Cell Simulations</vt:lpstr>
      <vt:lpstr>Motivation</vt:lpstr>
      <vt:lpstr>Background</vt:lpstr>
      <vt:lpstr>Background (Continued)</vt:lpstr>
      <vt:lpstr>Background (Continued)</vt:lpstr>
      <vt:lpstr>Models</vt:lpstr>
      <vt:lpstr>Cardiomyocyte Model</vt:lpstr>
      <vt:lpstr>Pacemaker Cell Model</vt:lpstr>
      <vt:lpstr>Pacemaker Cell Model (Continued)</vt:lpstr>
      <vt:lpstr>Path Model</vt:lpstr>
      <vt:lpstr>Subsidiary Pacemaker Cell Model</vt:lpstr>
      <vt:lpstr>Implementation</vt:lpstr>
      <vt:lpstr>Demo Time!</vt:lpstr>
      <vt:lpstr>Tissue/Cell Properties and Disease and Pathologies in Simulation</vt:lpstr>
      <vt:lpstr>Tissue/Cell Properties and Disease and Pathologies in Simulation</vt:lpstr>
      <vt:lpstr>Tissue/Cell Properties and Disease and Pathologies in Simulation</vt:lpstr>
      <vt:lpstr>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Cybathlon: Out of the Gait</dc:title>
  <dc:creator>Ramsey Othman</dc:creator>
  <cp:lastModifiedBy>Alex Kyu</cp:lastModifiedBy>
  <cp:revision>65</cp:revision>
  <dcterms:created xsi:type="dcterms:W3CDTF">2020-02-24T16:22:06Z</dcterms:created>
  <dcterms:modified xsi:type="dcterms:W3CDTF">2022-04-21T16:54:40Z</dcterms:modified>
</cp:coreProperties>
</file>