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9" r:id="rId2"/>
    <p:sldId id="317" r:id="rId3"/>
    <p:sldId id="314" r:id="rId4"/>
    <p:sldId id="329" r:id="rId5"/>
    <p:sldId id="318" r:id="rId6"/>
    <p:sldId id="324" r:id="rId7"/>
    <p:sldId id="325" r:id="rId8"/>
    <p:sldId id="326" r:id="rId9"/>
    <p:sldId id="328" r:id="rId10"/>
    <p:sldId id="327" r:id="rId11"/>
    <p:sldId id="322" r:id="rId12"/>
    <p:sldId id="323" r:id="rId13"/>
    <p:sldId id="260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3750" autoAdjust="0"/>
  </p:normalViewPr>
  <p:slideViewPr>
    <p:cSldViewPr>
      <p:cViewPr varScale="1">
        <p:scale>
          <a:sx n="107" d="100"/>
          <a:sy n="107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13/05/2022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3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4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5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6153150" cy="896289"/>
          </a:xfrm>
        </p:spPr>
        <p:txBody>
          <a:bodyPr>
            <a:normAutofit fontScale="47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TP1~ desenvolver as capacidades dos estudantes na escrita de algoritmos de pesquisa de soluções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2020/2022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5032663" cy="571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e luisteofilo@estg.ipvc.pt 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23585 – Alexandre Santos – alsantos@ipvc.pt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23435 – Sofia Sousa - ssantossousa@ipvc.pt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18822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IA</a:t>
            </a:r>
            <a:r>
              <a:rPr lang="pt-PT" altLang="pt-PT" sz="1600" dirty="0">
                <a:cs typeface="Arial" panose="020B0604020202020204" pitchFamily="34" charset="0"/>
              </a:rPr>
              <a:t>, são apresentadas questões em linha de comandos e de seguida, é gerada uma janela de pygame com o jogo 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857" y="2104222"/>
            <a:ext cx="3877120" cy="1639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60" y="2918056"/>
            <a:ext cx="3163392" cy="3316289"/>
          </a:xfrm>
          <a:prstGeom prst="rect">
            <a:avLst/>
          </a:prstGeom>
        </p:spPr>
      </p:pic>
      <p:sp>
        <p:nvSpPr>
          <p:cNvPr id="30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3871291"/>
            <a:ext cx="4645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Agora o player 1 clica na bola vermelha, que tal como no modo anterior lhe apresenta as jogadas possíveis.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800600" y="4132593"/>
            <a:ext cx="1219200" cy="1103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6" y="5198004"/>
            <a:ext cx="4645024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E após a jogada do player humano, a IA executa a sua jogada e é representada no tabuleiro.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24400" y="4117666"/>
            <a:ext cx="3429000" cy="1264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Simulação Níveis de Dificuldade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9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effectLst/>
              <a:latin typeface="-apple-system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pt-PT" altLang="pt-PT" sz="1600" b="1" dirty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3" y="1352603"/>
            <a:ext cx="1923001" cy="26815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65" y="2715281"/>
            <a:ext cx="1927857" cy="2692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45" y="1328051"/>
            <a:ext cx="1891377" cy="2692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94" y="4020402"/>
            <a:ext cx="155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Greedy</a:t>
            </a:r>
            <a:endParaRPr lang="pt-PT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17907" y="2455977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Random vs Minimax</a:t>
            </a:r>
            <a:endParaRPr lang="pt-PT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35613" y="4070817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Greedy vs Minimax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6715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Conclusão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Concluindo, com este </a:t>
            </a:r>
            <a:r>
              <a:rPr lang="pt-PT" altLang="pt-PT" sz="1600" dirty="0">
                <a:cs typeface="Arial" panose="020B0604020202020204" pitchFamily="34" charset="0"/>
              </a:rPr>
              <a:t>trabalho c</a:t>
            </a:r>
            <a:r>
              <a:rPr lang="pt-PT" altLang="pt-PT" sz="1600" dirty="0" smtClean="0">
                <a:cs typeface="Arial" panose="020B0604020202020204" pitchFamily="34" charset="0"/>
              </a:rPr>
              <a:t>onseguimos aumentar o nosso conhecimento acerca de algoritmos de pesquisa num espaço de soluções e sobre como estes funcionam, para além disso, tivemos também oportunidade de desenvolver capacidades no </a:t>
            </a:r>
            <a:r>
              <a:rPr lang="pt-PT" altLang="pt-PT" sz="1600" dirty="0">
                <a:cs typeface="Arial" panose="020B0604020202020204" pitchFamily="34" charset="0"/>
              </a:rPr>
              <a:t>desenvolvimento </a:t>
            </a:r>
            <a:r>
              <a:rPr lang="pt-PT" altLang="pt-PT" sz="1600" dirty="0" smtClean="0">
                <a:cs typeface="Arial" panose="020B0604020202020204" pitchFamily="34" charset="0"/>
              </a:rPr>
              <a:t>em linguagem </a:t>
            </a:r>
            <a:r>
              <a:rPr lang="pt-PT" altLang="pt-PT" sz="1600" dirty="0">
                <a:cs typeface="Arial" panose="020B0604020202020204" pitchFamily="34" charset="0"/>
              </a:rPr>
              <a:t>Python.</a:t>
            </a:r>
            <a:endParaRPr lang="pt-PT" altLang="pt-PT" sz="16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206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59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pt-PT" altLang="pt-PT" sz="1600" dirty="0">
                <a:cs typeface="Arial" panose="020B0604020202020204" pitchFamily="34" charset="0"/>
              </a:rPr>
              <a:t>Introdução – objetivos, motivação e estrutura do trabalho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Descrição do problema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Arquitetura da solução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Implementação </a:t>
            </a: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Interface com utilizador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Simulação níveis de dificuldade </a:t>
            </a:r>
            <a:endParaRPr lang="pt-PT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Conclusões </a:t>
            </a:r>
            <a:endParaRPr lang="pt-PT" altLang="pt-PT" sz="8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37B97DD-94F3-46DE-9045-8E204DF751E3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6171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1. Introdução – objetivos, motivação e estrutura do trabalho</a:t>
            </a:r>
            <a:endParaRPr lang="pt-PT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47" y="1038882"/>
            <a:ext cx="8851765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presente trabalho prático 1 (TP1) tem como objetivo desenvolver as capacidades dos estudantes na escrita de algoritmos de pesquisa de soluções, assim como permitir a avaliação da componente prática da disciplina de Inteligência Artificial do curso de Engenharia Informática</a:t>
            </a:r>
            <a:r>
              <a:rPr lang="pt-PT" sz="1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None/>
            </a:pPr>
            <a:endParaRPr lang="pt-PT" sz="1600" b="1" i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jogo de tabuleiro caracteriza-se pelo tipo de tabuleiro e de peças, pelas regras de colocação e/ou movimentação das peças (jogadas possíveis) e pelas condições de terminação do jogo com derrota ou vitória de um dos jogadores ou empate. Em alguns dos jogos é definida uma pontuação final. A aplicação construída deve ser capaz de jogar uma partida completa do jogo incluindo todas as suas regras. </a:t>
            </a:r>
          </a:p>
          <a:p>
            <a:pPr>
              <a:lnSpc>
                <a:spcPct val="150000"/>
              </a:lnSpc>
              <a:buNone/>
            </a:pPr>
            <a:endParaRPr lang="pt-PT" altLang="pt-PT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O Jogo foi desenvolvido na linguagem python, com recurso á biblioteca “Pygame” e ao github para melhor colaboração entre os elementos do grupo.</a:t>
            </a:r>
            <a:endParaRPr lang="pt-PT" sz="1400" b="1" i="0" dirty="0">
              <a:effectLst/>
              <a:latin typeface="-apple-system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41D51C-CC11-4910-8F47-4D00D6EA6180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76" y="5320353"/>
            <a:ext cx="1591733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43" y="5182020"/>
            <a:ext cx="1228902" cy="1228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86" y="5281640"/>
            <a:ext cx="985014" cy="9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43633"/>
            <a:ext cx="8679585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Hexxagon foi </a:t>
            </a:r>
            <a:r>
              <a:rPr lang="pt-PT" altLang="pt-PT" sz="1600" dirty="0">
                <a:cs typeface="Arial" panose="020B0604020202020204" pitchFamily="34" charset="0"/>
              </a:rPr>
              <a:t>criado </a:t>
            </a:r>
            <a:r>
              <a:rPr lang="pt-PT" altLang="pt-PT" sz="1600" dirty="0" smtClean="0">
                <a:cs typeface="Arial" panose="020B0604020202020204" pitchFamily="34" charset="0"/>
              </a:rPr>
              <a:t>por Jason </a:t>
            </a:r>
            <a:r>
              <a:rPr lang="pt-PT" altLang="pt-PT" sz="1600" dirty="0">
                <a:cs typeface="Arial" panose="020B0604020202020204" pitchFamily="34" charset="0"/>
              </a:rPr>
              <a:t>Blochowiak, Abraham Edlin </a:t>
            </a:r>
            <a:r>
              <a:rPr lang="pt-PT" altLang="pt-PT" sz="1600" dirty="0" smtClean="0">
                <a:cs typeface="Arial" panose="020B0604020202020204" pitchFamily="34" charset="0"/>
              </a:rPr>
              <a:t>e lançado em 1992. 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</a:t>
            </a:r>
            <a:r>
              <a:rPr lang="pt-PT" altLang="pt-PT" sz="1600" dirty="0">
                <a:cs typeface="Arial" panose="020B0604020202020204" pitchFamily="34" charset="0"/>
              </a:rPr>
              <a:t>É um jogo de tabuleiro de estratégia e abstração </a:t>
            </a:r>
            <a:r>
              <a:rPr lang="pt-PT" altLang="pt-PT" sz="1600" dirty="0" smtClean="0">
                <a:cs typeface="Arial" panose="020B0604020202020204" pitchFamily="34" charset="0"/>
              </a:rPr>
              <a:t>onde dois jogadores tentam tomar controlo do tabuleiro, avançando as peças pelas casas permitidas e infetando as peças do adversário. </a:t>
            </a:r>
            <a:endParaRPr lang="pt-PT" altLang="pt-PT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Cada jogador começa com </a:t>
            </a:r>
            <a:r>
              <a:rPr lang="pt-PT" altLang="pt-PT" sz="1600" dirty="0" smtClean="0">
                <a:cs typeface="Arial" panose="020B0604020202020204" pitchFamily="34" charset="0"/>
              </a:rPr>
              <a:t>3 peças, sendo no total 6 peças, uma em cada canto do tabuleiro.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08" y="3381114"/>
            <a:ext cx="3581400" cy="25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Descrição do Problema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4" y="1212076"/>
            <a:ext cx="566620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A cada turno, o jogador pode jogar uma das suas peças para algum lugar à distância de 1 ou 2 hexágonos em qualquer direção</a:t>
            </a:r>
            <a:r>
              <a:rPr lang="pt-PT" altLang="pt-PT" sz="1600" dirty="0" smtClean="0">
                <a:cs typeface="Arial" panose="020B0604020202020204" pitchFamily="34" charset="0"/>
              </a:rPr>
              <a:t>.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Depois </a:t>
            </a:r>
            <a:r>
              <a:rPr lang="pt-PT" altLang="pt-PT" sz="1600" dirty="0">
                <a:cs typeface="Arial" panose="020B0604020202020204" pitchFamily="34" charset="0"/>
              </a:rPr>
              <a:t>de jogar, se o lugar de chegada for adjacente ao lugar de partida, uma nova peça é criada no lugar de partida. Se o lugar de chegada estiver adjacente a alguma peça </a:t>
            </a:r>
            <a:r>
              <a:rPr lang="pt-PT" altLang="pt-PT" sz="1600" dirty="0" smtClean="0">
                <a:cs typeface="Arial" panose="020B0604020202020204" pitchFamily="34" charset="0"/>
              </a:rPr>
              <a:t>adversária</a:t>
            </a:r>
            <a:r>
              <a:rPr lang="pt-PT" altLang="pt-PT" sz="1600" dirty="0">
                <a:cs typeface="Arial" panose="020B0604020202020204" pitchFamily="34" charset="0"/>
              </a:rPr>
              <a:t>, todas as adjacentes são transformadas em peças do jogador desse turno</a:t>
            </a:r>
            <a:r>
              <a:rPr lang="pt-PT" altLang="pt-PT" sz="1600" dirty="0" smtClean="0">
                <a:cs typeface="Arial" panose="020B0604020202020204" pitchFamily="34" charset="0"/>
              </a:rPr>
              <a:t>.</a:t>
            </a:r>
            <a:endParaRPr lang="pt-PT" altLang="pt-PT" sz="1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■ </a:t>
            </a:r>
            <a:r>
              <a:rPr lang="pt-PT" altLang="pt-PT" sz="1600" dirty="0">
                <a:cs typeface="Arial" panose="020B0604020202020204" pitchFamily="34" charset="0"/>
              </a:rPr>
              <a:t>O jogo acaba quando todos os espaços forem cobertos, sendo o jogador com mais peças </a:t>
            </a:r>
            <a:r>
              <a:rPr lang="pt-PT" altLang="pt-PT" sz="1600" dirty="0" smtClean="0">
                <a:cs typeface="Arial" panose="020B0604020202020204" pitchFamily="34" charset="0"/>
              </a:rPr>
              <a:t>o vencedor da partida. Empate </a:t>
            </a:r>
            <a:r>
              <a:rPr lang="pt-PT" altLang="pt-PT" sz="1600" dirty="0">
                <a:cs typeface="Arial" panose="020B0604020202020204" pitchFamily="34" charset="0"/>
              </a:rPr>
              <a:t>pode ocorrer </a:t>
            </a:r>
            <a:r>
              <a:rPr lang="pt-PT" altLang="pt-PT" sz="1600" dirty="0" smtClean="0">
                <a:cs typeface="Arial" panose="020B0604020202020204" pitchFamily="34" charset="0"/>
              </a:rPr>
              <a:t>quando o </a:t>
            </a:r>
            <a:r>
              <a:rPr lang="pt-PT" altLang="pt-PT" sz="1600" dirty="0">
                <a:cs typeface="Arial" panose="020B0604020202020204" pitchFamily="34" charset="0"/>
              </a:rPr>
              <a:t>tabuleiro </a:t>
            </a:r>
            <a:r>
              <a:rPr lang="pt-PT" altLang="pt-PT" sz="1600" dirty="0" smtClean="0">
                <a:cs typeface="Arial" panose="020B0604020202020204" pitchFamily="34" charset="0"/>
              </a:rPr>
              <a:t>está </a:t>
            </a:r>
            <a:r>
              <a:rPr lang="pt-PT" altLang="pt-PT" sz="1600" dirty="0">
                <a:cs typeface="Arial" panose="020B0604020202020204" pitchFamily="34" charset="0"/>
              </a:rPr>
              <a:t>cheio e o número de peças dos dois jogadores for o mesmo.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05" y="1194910"/>
            <a:ext cx="2244595" cy="235701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5410200" y="1676400"/>
            <a:ext cx="1831975" cy="152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5360" y="3686557"/>
            <a:ext cx="2270684" cy="24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3. Arquitetura da Solução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78530"/>
            <a:ext cx="8509454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O primeiro requisito é desenvolver o jogo e criar a representação do tabuleiro.</a:t>
            </a:r>
          </a:p>
          <a:p>
            <a:pPr>
              <a:buNone/>
            </a:pPr>
            <a:endParaRPr lang="pt-PT" altLang="pt-PT" sz="1400" dirty="0" smtClean="0">
              <a:cs typeface="Arial" panose="020B0604020202020204" pitchFamily="34" charset="0"/>
            </a:endParaRPr>
          </a:p>
          <a:p>
            <a:pPr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■ </a:t>
            </a:r>
            <a:r>
              <a:rPr lang="pt-PT" altLang="pt-PT" sz="1400" dirty="0" smtClean="0"/>
              <a:t>Na </a:t>
            </a:r>
            <a:r>
              <a:rPr lang="pt-PT" altLang="pt-PT" sz="1400" dirty="0" smtClean="0"/>
              <a:t>implementação é requirida a existência de</a:t>
            </a:r>
            <a:r>
              <a:rPr lang="pt-PT" sz="1400" dirty="0" smtClean="0"/>
              <a:t> 3 tipos de players controlados por IA e também a possibilidade de jogar IA vs Humano ou Humano vs Humano</a:t>
            </a:r>
            <a:r>
              <a:rPr lang="pt-PT" sz="1400" dirty="0" smtClean="0"/>
              <a:t>.</a:t>
            </a:r>
          </a:p>
          <a:p>
            <a:pPr>
              <a:buNone/>
            </a:pPr>
            <a:endParaRPr lang="pt-PT" sz="1400" dirty="0"/>
          </a:p>
          <a:p>
            <a:pPr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</a:t>
            </a:r>
            <a:r>
              <a:rPr lang="pt-PT" sz="1400" dirty="0" smtClean="0"/>
              <a:t>Com as IA diferentes, o utilizador podrá escolher entre 3 dificuldades para o jogo, fácil, médio e difícil</a:t>
            </a:r>
            <a:r>
              <a:rPr lang="pt-PT" sz="1400" dirty="0" smtClean="0"/>
              <a:t>.</a:t>
            </a:r>
          </a:p>
          <a:p>
            <a:pPr>
              <a:buNone/>
            </a:pPr>
            <a:r>
              <a:rPr lang="pt-PT" sz="1400" dirty="0"/>
              <a:t> </a:t>
            </a:r>
          </a:p>
          <a:p>
            <a:pPr>
              <a:buNone/>
            </a:pPr>
            <a:r>
              <a:rPr lang="pt-PT" altLang="pt-PT" sz="1400" dirty="0">
                <a:cs typeface="Arial" panose="020B0604020202020204" pitchFamily="34" charset="0"/>
              </a:rPr>
              <a:t>■ </a:t>
            </a:r>
            <a:r>
              <a:rPr lang="pt-PT" sz="1400" dirty="0" smtClean="0"/>
              <a:t>No </a:t>
            </a:r>
            <a:r>
              <a:rPr lang="pt-PT" sz="1400" dirty="0"/>
              <a:t>nível “fácil” foi implementada a estratégia </a:t>
            </a:r>
            <a:r>
              <a:rPr lang="pt-PT" sz="1400" dirty="0" smtClean="0"/>
              <a:t>“Random”, com uma execução mais </a:t>
            </a:r>
            <a:r>
              <a:rPr lang="pt-PT" sz="1400" dirty="0"/>
              <a:t>rápida </a:t>
            </a:r>
            <a:r>
              <a:rPr lang="pt-PT" sz="1400" dirty="0" smtClean="0"/>
              <a:t>comparativamente ao </a:t>
            </a:r>
            <a:r>
              <a:rPr lang="pt-PT" sz="1400" dirty="0"/>
              <a:t>nível </a:t>
            </a:r>
            <a:r>
              <a:rPr lang="pt-PT" sz="1400" dirty="0" smtClean="0"/>
              <a:t>médio que utiliza o algoritmo “Greedy” </a:t>
            </a:r>
            <a:r>
              <a:rPr lang="pt-PT" sz="1400" dirty="0"/>
              <a:t>e ao nível </a:t>
            </a:r>
            <a:r>
              <a:rPr lang="pt-PT" sz="1400" dirty="0" smtClean="0"/>
              <a:t>difícil que usa o “Minimax”.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9" y="3613026"/>
            <a:ext cx="2888351" cy="2651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4279" y="5956366"/>
            <a:ext cx="509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Representação inicial do tabuleiro antes da sua implementação.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4658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. Implementação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58" y="1120010"/>
            <a:ext cx="7332161" cy="397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pt-PT" altLang="pt-PT" sz="1300" dirty="0" smtClean="0">
                <a:cs typeface="Arial" panose="020B0604020202020204" pitchFamily="34" charset="0"/>
              </a:rPr>
              <a:t>■ O tabuleiro é representado num ficheiro txt, onde indicamos a dimensão do tabuleiro na primeira linha, e nas linhas seguintes “desenhamos” o tabuleiro.</a:t>
            </a:r>
            <a:endParaRPr lang="pt-PT" altLang="pt-PT" sz="13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>
                <a:cs typeface="Arial" panose="020B0604020202020204" pitchFamily="34" charset="0"/>
              </a:rPr>
              <a:t>■ </a:t>
            </a:r>
            <a:r>
              <a:rPr lang="pt-PT" altLang="pt-PT" sz="1300" dirty="0" smtClean="0">
                <a:cs typeface="Arial" panose="020B0604020202020204" pitchFamily="34" charset="0"/>
              </a:rPr>
              <a:t>Para verificar </a:t>
            </a:r>
            <a:r>
              <a:rPr lang="pt-PT" altLang="pt-PT" sz="1300" dirty="0">
                <a:cs typeface="Arial" panose="020B0604020202020204" pitchFamily="34" charset="0"/>
              </a:rPr>
              <a:t>se uma jogada </a:t>
            </a:r>
            <a:r>
              <a:rPr lang="pt-PT" altLang="pt-PT" sz="1300" dirty="0" smtClean="0">
                <a:cs typeface="Arial" panose="020B0604020202020204" pitchFamily="34" charset="0"/>
              </a:rPr>
              <a:t>é válida realizam-se os passos seguintes:</a:t>
            </a:r>
            <a:endParaRPr lang="pt-PT" altLang="pt-PT" sz="13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>
                <a:cs typeface="Arial" panose="020B0604020202020204" pitchFamily="34" charset="0"/>
              </a:rPr>
              <a:t> </a:t>
            </a:r>
            <a:r>
              <a:rPr lang="pt-PT" altLang="pt-PT" sz="1300" dirty="0" smtClean="0">
                <a:cs typeface="Arial" panose="020B0604020202020204" pitchFamily="34" charset="0"/>
              </a:rPr>
              <a:t>   ■ Inserir </a:t>
            </a:r>
            <a:r>
              <a:rPr lang="pt-PT" altLang="pt-PT" sz="1300" dirty="0">
                <a:cs typeface="Arial" panose="020B0604020202020204" pitchFamily="34" charset="0"/>
              </a:rPr>
              <a:t>peça -</a:t>
            </a:r>
            <a:r>
              <a:rPr lang="pt-PT" altLang="pt-PT" sz="1300" dirty="0" smtClean="0">
                <a:cs typeface="Arial" panose="020B0604020202020204" pitchFamily="34" charset="0"/>
              </a:rPr>
              <a:t> Verificar se existem duas casas disponíveis á volta das peças e apenas podem ser inseridas num desses campos, caso seja 1 casa de distáncia a peça duplica, caso sejam 2 casas de distáncia a peça move para a casa pretendida ficando a casa  anterior vazia;</a:t>
            </a:r>
            <a:endParaRPr lang="pt-PT" altLang="pt-PT" sz="13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>
                <a:cs typeface="Arial" panose="020B0604020202020204" pitchFamily="34" charset="0"/>
              </a:rPr>
              <a:t> </a:t>
            </a:r>
            <a:r>
              <a:rPr lang="pt-PT" altLang="pt-PT" sz="1300" dirty="0" smtClean="0">
                <a:cs typeface="Arial" panose="020B0604020202020204" pitchFamily="34" charset="0"/>
              </a:rPr>
              <a:t>  ■ Mover </a:t>
            </a:r>
            <a:r>
              <a:rPr lang="pt-PT" altLang="pt-PT" sz="1300" dirty="0">
                <a:cs typeface="Arial" panose="020B0604020202020204" pitchFamily="34" charset="0"/>
              </a:rPr>
              <a:t>peça -</a:t>
            </a:r>
            <a:r>
              <a:rPr lang="pt-PT" altLang="pt-PT" sz="1300" dirty="0" smtClean="0">
                <a:cs typeface="Arial" panose="020B0604020202020204" pitchFamily="34" charset="0"/>
              </a:rPr>
              <a:t> Após verificar se a posição de destino está vazia, a peça é duplicada ou movido;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>
                <a:cs typeface="Arial" panose="020B0604020202020204" pitchFamily="34" charset="0"/>
              </a:rPr>
              <a:t> </a:t>
            </a:r>
            <a:r>
              <a:rPr lang="pt-PT" altLang="pt-PT" sz="1300" dirty="0" smtClean="0">
                <a:cs typeface="Arial" panose="020B0604020202020204" pitchFamily="34" charset="0"/>
              </a:rPr>
              <a:t>  ■ Infetar peça – Verifica se nas casas adjacentes existem peças, caso sim as peças </a:t>
            </a: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 smtClean="0">
                <a:cs typeface="Arial" panose="020B0604020202020204" pitchFamily="34" charset="0"/>
              </a:rPr>
              <a:t>adjacentes passam a ser da cor que verifica.</a:t>
            </a:r>
            <a:endParaRPr lang="pt-PT" altLang="pt-PT" sz="13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 smtClean="0">
                <a:cs typeface="Arial" panose="020B0604020202020204" pitchFamily="34" charset="0"/>
              </a:rPr>
              <a:t>■ O </a:t>
            </a:r>
            <a:r>
              <a:rPr lang="pt-PT" altLang="pt-PT" sz="1300" dirty="0">
                <a:cs typeface="Arial" panose="020B0604020202020204" pitchFamily="34" charset="0"/>
              </a:rPr>
              <a:t>jogo termina </a:t>
            </a:r>
            <a:r>
              <a:rPr lang="pt-PT" altLang="pt-PT" sz="1300" dirty="0" smtClean="0">
                <a:cs typeface="Arial" panose="020B0604020202020204" pitchFamily="34" charset="0"/>
              </a:rPr>
              <a:t>quando todas as casas forem ocupadas ou </a:t>
            </a:r>
            <a:r>
              <a:rPr lang="pt-PT" altLang="pt-PT" sz="1300" dirty="0">
                <a:cs typeface="Arial" panose="020B0604020202020204" pitchFamily="34" charset="0"/>
              </a:rPr>
              <a:t>se </a:t>
            </a:r>
            <a:endParaRPr lang="pt-PT" altLang="pt-PT" sz="13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PT" altLang="pt-PT" sz="1300" dirty="0" smtClean="0">
                <a:cs typeface="Arial" panose="020B0604020202020204" pitchFamily="34" charset="0"/>
              </a:rPr>
              <a:t>todas as peças de um dos jogadores forem infetadas.</a:t>
            </a:r>
            <a:endParaRPr lang="pt-PT" altLang="pt-PT" sz="13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500" y="1218822"/>
            <a:ext cx="1278286" cy="1986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01" y="3844885"/>
            <a:ext cx="1853318" cy="19430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1" idx="3"/>
          </p:cNvCxnSpPr>
          <p:nvPr/>
        </p:nvCxnSpPr>
        <p:spPr>
          <a:xfrm>
            <a:off x="7543799" y="2944979"/>
            <a:ext cx="394663" cy="9695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6386" y="2191226"/>
            <a:ext cx="7237413" cy="1507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cxnSp>
        <p:nvCxnSpPr>
          <p:cNvPr id="28" name="Straight Arrow Connector 27"/>
          <p:cNvCxnSpPr>
            <a:stCxn id="29" idx="3"/>
          </p:cNvCxnSpPr>
          <p:nvPr/>
        </p:nvCxnSpPr>
        <p:spPr>
          <a:xfrm>
            <a:off x="7288213" y="1465742"/>
            <a:ext cx="423287" cy="355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6387" y="1161628"/>
            <a:ext cx="6981826" cy="6082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pic>
        <p:nvPicPr>
          <p:cNvPr id="9217" name="Picture 92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87" y="4454341"/>
            <a:ext cx="1816197" cy="1923937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5029200" y="4384825"/>
            <a:ext cx="228600" cy="4919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1915" y="3744132"/>
            <a:ext cx="6464644" cy="6406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9223" name="TextBox 9222"/>
          <p:cNvSpPr txBox="1"/>
          <p:nvPr/>
        </p:nvSpPr>
        <p:spPr>
          <a:xfrm>
            <a:off x="250825" y="5365529"/>
            <a:ext cx="35308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PT" altLang="pt-PT" sz="1300" dirty="0" smtClean="0">
                <a:cs typeface="Arial" panose="020B0604020202020204" pitchFamily="34" charset="0"/>
              </a:rPr>
              <a:t>Neste caso foi inserida uma peça azul que infetou as peças á esquerda das vermelhas existentas.</a:t>
            </a:r>
            <a:endParaRPr lang="pt-PT" sz="13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683000" y="5718766"/>
            <a:ext cx="1852613" cy="234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81" y="1272803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No caso de escolher IA contra IA, são apresentadas questões em linha de comandos.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94612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primeira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3638266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Quantidade de jogos a serem disputados.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23" y="2866515"/>
            <a:ext cx="2550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Seleção da segunda IA.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4274639"/>
            <a:ext cx="4191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 smtClean="0">
                <a:cs typeface="Arial" panose="020B0604020202020204" pitchFamily="34" charset="0"/>
              </a:rPr>
              <a:t>Output final com os resultados dos jogos.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30" y="1783025"/>
            <a:ext cx="3000794" cy="454405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23" idx="1"/>
          </p:cNvCxnSpPr>
          <p:nvPr/>
        </p:nvCxnSpPr>
        <p:spPr>
          <a:xfrm flipH="1" flipV="1">
            <a:off x="1524000" y="2425444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523999" y="3098899"/>
            <a:ext cx="266700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3231777" y="3869099"/>
            <a:ext cx="959222" cy="8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90800" y="4505472"/>
            <a:ext cx="1541930" cy="3466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2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5. Interface com Utilizador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	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14" y="1034833"/>
            <a:ext cx="8509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600" dirty="0">
                <a:cs typeface="Arial" panose="020B0604020202020204" pitchFamily="34" charset="0"/>
              </a:rPr>
              <a:t>■ </a:t>
            </a:r>
            <a:r>
              <a:rPr lang="pt-PT" altLang="pt-PT" sz="1600" dirty="0" smtClean="0">
                <a:cs typeface="Arial" panose="020B0604020202020204" pitchFamily="34" charset="0"/>
              </a:rPr>
              <a:t>Se escolher humano contra Humano, são apresentadas questões em linha de comandos e de seguida, é gerada uma janela de pygame com o jogo.</a:t>
            </a:r>
            <a:endParaRPr lang="pt-PT" alt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@2022, NUMERO – PRIMEIRO E ÚLTIMO NOME DO ALUNO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2020/2022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8AE569-C7F6-4CD1-97CE-5E46B36F9B26}"/>
              </a:ext>
            </a:extLst>
          </p:cNvPr>
          <p:cNvSpPr txBox="1"/>
          <p:nvPr/>
        </p:nvSpPr>
        <p:spPr>
          <a:xfrm>
            <a:off x="1309552" y="6588392"/>
            <a:ext cx="76802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latin typeface="Arial" charset="0"/>
                <a:ea typeface="Arial" charset="0"/>
                <a:cs typeface="Arial" charset="0"/>
              </a:rPr>
              <a:t>Trabalho Prático TP1~ desenvolver as capacidades dos estudantes na escrita de algoritmos de pesquisa de soluções</a:t>
            </a:r>
            <a:endParaRPr lang="pt-PT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75" y="1919271"/>
            <a:ext cx="3610362" cy="95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45" y="3042714"/>
            <a:ext cx="2853135" cy="2821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831" y="2883985"/>
            <a:ext cx="2862052" cy="2996511"/>
          </a:xfrm>
          <a:prstGeom prst="rect">
            <a:avLst/>
          </a:prstGeom>
        </p:spPr>
      </p:pic>
      <p:sp>
        <p:nvSpPr>
          <p:cNvPr id="23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425" y="2232567"/>
            <a:ext cx="42926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Pompt onde o user pode escolher o modo de jogo.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905000" y="2477219"/>
            <a:ext cx="2683094" cy="28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51" y="3982138"/>
            <a:ext cx="254718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PT" altLang="pt-PT" sz="1400" dirty="0" smtClean="0">
                <a:cs typeface="Arial" panose="020B0604020202020204" pitchFamily="34" charset="0"/>
              </a:rPr>
              <a:t>Quando jogador clica na bola da sua cor* aparecem nos quadrados adjacentes as possiveis jogadas com indicadores da mesma cor.</a:t>
            </a:r>
            <a:endParaRPr lang="pt-PT" altLang="pt-PT" sz="1400" dirty="0"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2743200" y="4030713"/>
            <a:ext cx="643451" cy="805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446" y="5947980"/>
            <a:ext cx="230375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altLang="pt-PT" sz="1100" dirty="0">
                <a:cs typeface="Arial" panose="020B0604020202020204" pitchFamily="34" charset="0"/>
              </a:rPr>
              <a:t>*(Player 1 vermelho e player 2 azul)</a:t>
            </a:r>
          </a:p>
        </p:txBody>
      </p:sp>
      <p:cxnSp>
        <p:nvCxnSpPr>
          <p:cNvPr id="33" name="Straight Arrow Connector 32"/>
          <p:cNvCxnSpPr>
            <a:stCxn id="27" idx="3"/>
          </p:cNvCxnSpPr>
          <p:nvPr/>
        </p:nvCxnSpPr>
        <p:spPr>
          <a:xfrm flipV="1">
            <a:off x="5933831" y="4306005"/>
            <a:ext cx="390770" cy="53021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1477</Words>
  <Application>Microsoft Office PowerPoint</Application>
  <PresentationFormat>On-screen Show (4:3)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Tema do Office</vt:lpstr>
      <vt:lpstr>LICENCIATURA EM ENGENHARIA INFORMÁTICA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</cp:lastModifiedBy>
  <cp:revision>286</cp:revision>
  <cp:lastPrinted>2021-02-22T18:49:33Z</cp:lastPrinted>
  <dcterms:created xsi:type="dcterms:W3CDTF">2011-05-31T09:21:51Z</dcterms:created>
  <dcterms:modified xsi:type="dcterms:W3CDTF">2022-05-13T14:02:23Z</dcterms:modified>
</cp:coreProperties>
</file>