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tif" ContentType="image/tiff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9" r:id="rId4"/>
    <p:sldId id="260" r:id="rId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153" d="100"/>
          <a:sy n="153" d="100"/>
        </p:scale>
        <p:origin x="324" y="14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%20HD:Users:adwl8788:Google_Drive:Projects:nitrogen_cycling_in_mats:nitrate_uptake_rate_calculation_v2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%20HD:Users:adwl8788:Google_Drive:Projects:nitrogen_cycling_in_mats:nitrate_uptake_rate_calculation_v2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10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 cmpd="sng">
                <a:solidFill>
                  <a:schemeClr val="tx1"/>
                </a:solidFill>
                <a:prstDash val="solid"/>
              </a:ln>
              <a:effectLst/>
            </c:spPr>
            <c:trendlineType val="exp"/>
            <c:dispRSqr val="1"/>
            <c:dispEq val="1"/>
            <c:trendlineLbl>
              <c:layout>
                <c:manualLayout>
                  <c:x val="-0.28365574390410703"/>
                  <c:y val="0.25737504853830401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vert="horz"/>
                <a:lstStyle/>
                <a:p>
                  <a:pPr>
                    <a:defRPr/>
                  </a:pPr>
                  <a:endParaRPr lang="en-US"/>
                </a:p>
              </c:txPr>
            </c:trendlineLbl>
          </c:trendline>
          <c:xVal>
            <c:numRef>
              <c:f>Sheet1!$A$3:$A$6</c:f>
              <c:numCache>
                <c:formatCode>General</c:formatCode>
                <c:ptCount val="4"/>
                <c:pt idx="0">
                  <c:v>59</c:v>
                </c:pt>
                <c:pt idx="1">
                  <c:v>161</c:v>
                </c:pt>
                <c:pt idx="2">
                  <c:v>257</c:v>
                </c:pt>
                <c:pt idx="3">
                  <c:v>357</c:v>
                </c:pt>
              </c:numCache>
            </c:numRef>
          </c:xVal>
          <c:yVal>
            <c:numRef>
              <c:f>Sheet1!$D$3:$D$6</c:f>
              <c:numCache>
                <c:formatCode>0.00</c:formatCode>
                <c:ptCount val="4"/>
                <c:pt idx="0">
                  <c:v>0.38461538461538503</c:v>
                </c:pt>
                <c:pt idx="1">
                  <c:v>0.32653061224489799</c:v>
                </c:pt>
                <c:pt idx="2">
                  <c:v>0.3</c:v>
                </c:pt>
                <c:pt idx="3">
                  <c:v>0.29411764705882398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B5D7-4D28-B9CD-2E431FCDA3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926739264"/>
        <c:axId val="-1033270784"/>
      </c:scatterChart>
      <c:valAx>
        <c:axId val="-92673926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Channel distance (meters)</a:t>
                </a:r>
              </a:p>
            </c:rich>
          </c:tx>
          <c:overlay val="0"/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-1033270784"/>
        <c:crosses val="autoZero"/>
        <c:crossBetween val="midCat"/>
      </c:valAx>
      <c:valAx>
        <c:axId val="-1033270784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plateau N03/Cl</a:t>
                </a:r>
              </a:p>
            </c:rich>
          </c:tx>
          <c:overlay val="0"/>
        </c:title>
        <c:numFmt formatCode="0.0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-926739264"/>
        <c:crosses val="autoZero"/>
        <c:crossBetween val="midCat"/>
        <c:majorUnit val="0.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sz="1400">
          <a:latin typeface="+mj-lt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10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tx1"/>
                </a:solidFill>
                <a:prstDash val="solid"/>
              </a:ln>
              <a:effectLst/>
            </c:spPr>
            <c:trendlineType val="exp"/>
            <c:dispRSqr val="1"/>
            <c:dispEq val="1"/>
            <c:trendlineLbl>
              <c:layout>
                <c:manualLayout>
                  <c:x val="7.0937664041994697E-2"/>
                  <c:y val="-0.335336103820356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vert="horz"/>
                <a:lstStyle/>
                <a:p>
                  <a:pPr>
                    <a:defRPr/>
                  </a:pPr>
                  <a:endParaRPr lang="en-US"/>
                </a:p>
              </c:txPr>
            </c:trendlineLbl>
          </c:trendline>
          <c:xVal>
            <c:numRef>
              <c:f>Sheet1!$G$3:$G$6</c:f>
              <c:numCache>
                <c:formatCode>General</c:formatCode>
                <c:ptCount val="4"/>
                <c:pt idx="0">
                  <c:v>50</c:v>
                </c:pt>
                <c:pt idx="1">
                  <c:v>226</c:v>
                </c:pt>
                <c:pt idx="2">
                  <c:v>327</c:v>
                </c:pt>
                <c:pt idx="3">
                  <c:v>497</c:v>
                </c:pt>
              </c:numCache>
            </c:numRef>
          </c:xVal>
          <c:yVal>
            <c:numRef>
              <c:f>Sheet1!$J$3:$J$6</c:f>
              <c:numCache>
                <c:formatCode>General</c:formatCode>
                <c:ptCount val="4"/>
                <c:pt idx="0">
                  <c:v>3.46666666666667E-2</c:v>
                </c:pt>
                <c:pt idx="1">
                  <c:v>2.66666666666667E-2</c:v>
                </c:pt>
                <c:pt idx="2">
                  <c:v>1.2500000000000001E-2</c:v>
                </c:pt>
                <c:pt idx="3">
                  <c:v>0.01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F68C-48FE-81E4-1572E36D380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993200160"/>
        <c:axId val="-993196400"/>
      </c:scatterChart>
      <c:valAx>
        <c:axId val="-99320016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Channel distance (m)</a:t>
                </a:r>
              </a:p>
            </c:rich>
          </c:tx>
          <c:overlay val="0"/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-993196400"/>
        <c:crosses val="autoZero"/>
        <c:crossBetween val="midCat"/>
      </c:valAx>
      <c:valAx>
        <c:axId val="-993196400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plateau</a:t>
                </a:r>
                <a:r>
                  <a:rPr lang="en-US" baseline="0"/>
                  <a:t> NO3/Cl</a:t>
                </a:r>
                <a:endParaRPr lang="en-US"/>
              </a:p>
            </c:rich>
          </c:tx>
          <c:overlay val="0"/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-993200160"/>
        <c:crosses val="autoZero"/>
        <c:crossBetween val="midCat"/>
        <c:majorUnit val="0.0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sz="1400">
          <a:latin typeface="+mj-lt"/>
        </a:defRPr>
      </a:pPr>
      <a:endParaRPr lang="en-US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13" Type="http://schemas.openxmlformats.org/officeDocument/2006/relationships/image" Target="../media/image13.emf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12" Type="http://schemas.openxmlformats.org/officeDocument/2006/relationships/image" Target="../media/image12.emf"/><Relationship Id="rId2" Type="http://schemas.openxmlformats.org/officeDocument/2006/relationships/image" Target="../media/image2.emf"/><Relationship Id="rId1" Type="http://schemas.openxmlformats.org/officeDocument/2006/relationships/image" Target="../media/image1.emf"/><Relationship Id="rId6" Type="http://schemas.openxmlformats.org/officeDocument/2006/relationships/image" Target="../media/image6.emf"/><Relationship Id="rId11" Type="http://schemas.openxmlformats.org/officeDocument/2006/relationships/image" Target="../media/image11.emf"/><Relationship Id="rId5" Type="http://schemas.openxmlformats.org/officeDocument/2006/relationships/image" Target="../media/image5.emf"/><Relationship Id="rId10" Type="http://schemas.openxmlformats.org/officeDocument/2006/relationships/image" Target="../media/image10.emf"/><Relationship Id="rId4" Type="http://schemas.openxmlformats.org/officeDocument/2006/relationships/image" Target="../media/image4.emf"/><Relationship Id="rId9" Type="http://schemas.openxmlformats.org/officeDocument/2006/relationships/image" Target="../media/image9.emf"/><Relationship Id="rId14" Type="http://schemas.openxmlformats.org/officeDocument/2006/relationships/image" Target="../media/image14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image" Target="../media/image15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image" Target="../media/image15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image" Target="../media/image20.emf"/><Relationship Id="rId4" Type="http://schemas.openxmlformats.org/officeDocument/2006/relationships/image" Target="../media/image2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BF5D9C-1FEA-5B46-A82B-5D06A990E247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02B43A-649E-8B4A-A2F9-ADF980A07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349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02B43A-649E-8B4A-A2F9-ADF980A070B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451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EAB56-729A-ED44-87F5-317EC3F58777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CAA89-E513-6944-BE2E-C83198375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427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EAB56-729A-ED44-87F5-317EC3F58777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CAA89-E513-6944-BE2E-C83198375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185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EAB56-729A-ED44-87F5-317EC3F58777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CAA89-E513-6944-BE2E-C83198375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046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EAB56-729A-ED44-87F5-317EC3F58777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CAA89-E513-6944-BE2E-C83198375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454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EAB56-729A-ED44-87F5-317EC3F58777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CAA89-E513-6944-BE2E-C83198375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780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EAB56-729A-ED44-87F5-317EC3F58777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CAA89-E513-6944-BE2E-C83198375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912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EAB56-729A-ED44-87F5-317EC3F58777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CAA89-E513-6944-BE2E-C83198375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692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EAB56-729A-ED44-87F5-317EC3F58777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CAA89-E513-6944-BE2E-C83198375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035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EAB56-729A-ED44-87F5-317EC3F58777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CAA89-E513-6944-BE2E-C83198375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669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EAB56-729A-ED44-87F5-317EC3F58777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CAA89-E513-6944-BE2E-C83198375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871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EAB56-729A-ED44-87F5-317EC3F58777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CAA89-E513-6944-BE2E-C83198375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256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EAB56-729A-ED44-87F5-317EC3F58777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0CAA89-E513-6944-BE2E-C83198375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021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5.emf"/><Relationship Id="rId18" Type="http://schemas.openxmlformats.org/officeDocument/2006/relationships/oleObject" Target="../embeddings/oleObject8.bin"/><Relationship Id="rId26" Type="http://schemas.openxmlformats.org/officeDocument/2006/relationships/oleObject" Target="../embeddings/oleObject12.bin"/><Relationship Id="rId3" Type="http://schemas.openxmlformats.org/officeDocument/2006/relationships/notesSlide" Target="../notesSlides/notesSlide1.xml"/><Relationship Id="rId21" Type="http://schemas.openxmlformats.org/officeDocument/2006/relationships/image" Target="../media/image9.emf"/><Relationship Id="rId7" Type="http://schemas.openxmlformats.org/officeDocument/2006/relationships/image" Target="../media/image2.emf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7.emf"/><Relationship Id="rId25" Type="http://schemas.openxmlformats.org/officeDocument/2006/relationships/image" Target="../media/image11.e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7.bin"/><Relationship Id="rId20" Type="http://schemas.openxmlformats.org/officeDocument/2006/relationships/oleObject" Target="../embeddings/oleObject9.bin"/><Relationship Id="rId29" Type="http://schemas.openxmlformats.org/officeDocument/2006/relationships/image" Target="../media/image13.emf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4.emf"/><Relationship Id="rId24" Type="http://schemas.openxmlformats.org/officeDocument/2006/relationships/oleObject" Target="../embeddings/oleObject11.bin"/><Relationship Id="rId5" Type="http://schemas.openxmlformats.org/officeDocument/2006/relationships/image" Target="../media/image1.emf"/><Relationship Id="rId15" Type="http://schemas.openxmlformats.org/officeDocument/2006/relationships/image" Target="../media/image6.emf"/><Relationship Id="rId23" Type="http://schemas.openxmlformats.org/officeDocument/2006/relationships/image" Target="../media/image10.emf"/><Relationship Id="rId28" Type="http://schemas.openxmlformats.org/officeDocument/2006/relationships/oleObject" Target="../embeddings/oleObject13.bin"/><Relationship Id="rId10" Type="http://schemas.openxmlformats.org/officeDocument/2006/relationships/oleObject" Target="../embeddings/oleObject4.bin"/><Relationship Id="rId19" Type="http://schemas.openxmlformats.org/officeDocument/2006/relationships/image" Target="../media/image8.emf"/><Relationship Id="rId31" Type="http://schemas.openxmlformats.org/officeDocument/2006/relationships/image" Target="../media/image14.e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emf"/><Relationship Id="rId14" Type="http://schemas.openxmlformats.org/officeDocument/2006/relationships/oleObject" Target="../embeddings/oleObject6.bin"/><Relationship Id="rId22" Type="http://schemas.openxmlformats.org/officeDocument/2006/relationships/oleObject" Target="../embeddings/oleObject10.bin"/><Relationship Id="rId27" Type="http://schemas.openxmlformats.org/officeDocument/2006/relationships/image" Target="../media/image12.emf"/><Relationship Id="rId30" Type="http://schemas.openxmlformats.org/officeDocument/2006/relationships/oleObject" Target="../embeddings/oleObject14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image" Target="../media/image17.emf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chart" Target="../charts/chart1.xml"/><Relationship Id="rId5" Type="http://schemas.openxmlformats.org/officeDocument/2006/relationships/image" Target="../media/image15.emf"/><Relationship Id="rId4" Type="http://schemas.openxmlformats.org/officeDocument/2006/relationships/oleObject" Target="../embeddings/oleObject15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chart" Target="../charts/chart2.xml"/><Relationship Id="rId5" Type="http://schemas.openxmlformats.org/officeDocument/2006/relationships/image" Target="../media/image19.emf"/><Relationship Id="rId4" Type="http://schemas.openxmlformats.org/officeDocument/2006/relationships/image" Target="../media/image15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e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1.emf"/><Relationship Id="rId11" Type="http://schemas.openxmlformats.org/officeDocument/2006/relationships/image" Target="../media/image24.tif"/><Relationship Id="rId5" Type="http://schemas.openxmlformats.org/officeDocument/2006/relationships/oleObject" Target="../embeddings/oleObject20.bin"/><Relationship Id="rId10" Type="http://schemas.openxmlformats.org/officeDocument/2006/relationships/image" Target="../media/image23.emf"/><Relationship Id="rId4" Type="http://schemas.openxmlformats.org/officeDocument/2006/relationships/image" Target="../media/image20.emf"/><Relationship Id="rId9" Type="http://schemas.openxmlformats.org/officeDocument/2006/relationships/oleObject" Target="../embeddings/oleObject2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9069739"/>
              </p:ext>
            </p:extLst>
          </p:nvPr>
        </p:nvGraphicFramePr>
        <p:xfrm>
          <a:off x="291129" y="813858"/>
          <a:ext cx="2121485" cy="7321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0" name="Equation" r:id="rId4" imgW="1435100" imgH="495300" progId="Equation.3">
                  <p:embed/>
                </p:oleObj>
              </mc:Choice>
              <mc:Fallback>
                <p:oleObj name="Equation" r:id="rId4" imgW="1435100" imgH="495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1129" y="813858"/>
                        <a:ext cx="2121485" cy="7321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4943301"/>
              </p:ext>
            </p:extLst>
          </p:nvPr>
        </p:nvGraphicFramePr>
        <p:xfrm>
          <a:off x="291129" y="1638428"/>
          <a:ext cx="2309228" cy="7134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1" name="Equation" r:id="rId6" imgW="1562100" imgH="482600" progId="Equation.3">
                  <p:embed/>
                </p:oleObj>
              </mc:Choice>
              <mc:Fallback>
                <p:oleObj name="Equation" r:id="rId6" imgW="1562100" imgH="482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91129" y="1638428"/>
                        <a:ext cx="2309228" cy="7134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1205016"/>
              </p:ext>
            </p:extLst>
          </p:nvPr>
        </p:nvGraphicFramePr>
        <p:xfrm>
          <a:off x="2812487" y="888955"/>
          <a:ext cx="1088904" cy="6570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2" name="Equation" r:id="rId8" imgW="736600" imgH="444500" progId="Equation.3">
                  <p:embed/>
                </p:oleObj>
              </mc:Choice>
              <mc:Fallback>
                <p:oleObj name="Equation" r:id="rId8" imgW="736600" imgH="444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812487" y="888955"/>
                        <a:ext cx="1088904" cy="6570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1971699"/>
              </p:ext>
            </p:extLst>
          </p:nvPr>
        </p:nvGraphicFramePr>
        <p:xfrm>
          <a:off x="2817659" y="1638428"/>
          <a:ext cx="1070129" cy="6570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3" name="Equation" r:id="rId10" imgW="723900" imgH="444500" progId="Equation.3">
                  <p:embed/>
                </p:oleObj>
              </mc:Choice>
              <mc:Fallback>
                <p:oleObj name="Equation" r:id="rId10" imgW="723900" imgH="444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817659" y="1638428"/>
                        <a:ext cx="1070129" cy="6570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3880824"/>
              </p:ext>
            </p:extLst>
          </p:nvPr>
        </p:nvGraphicFramePr>
        <p:xfrm>
          <a:off x="291129" y="321436"/>
          <a:ext cx="2176463" cy="33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4" name="Equation" r:id="rId12" imgW="1473200" imgH="228600" progId="Equation.3">
                  <p:embed/>
                </p:oleObj>
              </mc:Choice>
              <mc:Fallback>
                <p:oleObj name="Equation" r:id="rId12" imgW="14732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91129" y="321436"/>
                        <a:ext cx="2176463" cy="338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/>
          <p:nvPr/>
        </p:nvSpPr>
        <p:spPr>
          <a:xfrm>
            <a:off x="1447473" y="4124365"/>
            <a:ext cx="5626026" cy="39604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77939" y="4356531"/>
            <a:ext cx="1232613" cy="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77939" y="3939699"/>
            <a:ext cx="924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DIN</a:t>
            </a:r>
            <a:r>
              <a:rPr lang="en-US" i="1" baseline="-25000" dirty="0" err="1"/>
              <a:t>gl</a:t>
            </a:r>
            <a:r>
              <a:rPr lang="en-US" dirty="0"/>
              <a:t>(0)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2270407" y="4411158"/>
            <a:ext cx="251211" cy="42553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3317145" y="4411158"/>
            <a:ext cx="251211" cy="42553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4363883" y="4411158"/>
            <a:ext cx="251211" cy="42553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5410622" y="4411158"/>
            <a:ext cx="251211" cy="42553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Freeform 19"/>
          <p:cNvSpPr/>
          <p:nvPr/>
        </p:nvSpPr>
        <p:spPr>
          <a:xfrm>
            <a:off x="2769785" y="3639249"/>
            <a:ext cx="547360" cy="600900"/>
          </a:xfrm>
          <a:custGeom>
            <a:avLst/>
            <a:gdLst>
              <a:gd name="connsiteX0" fmla="*/ 0 w 547360"/>
              <a:gd name="connsiteY0" fmla="*/ 600900 h 600900"/>
              <a:gd name="connsiteX1" fmla="*/ 136554 w 547360"/>
              <a:gd name="connsiteY1" fmla="*/ 587243 h 600900"/>
              <a:gd name="connsiteX2" fmla="*/ 191175 w 547360"/>
              <a:gd name="connsiteY2" fmla="*/ 559929 h 600900"/>
              <a:gd name="connsiteX3" fmla="*/ 232142 w 547360"/>
              <a:gd name="connsiteY3" fmla="*/ 546273 h 600900"/>
              <a:gd name="connsiteX4" fmla="*/ 314074 w 547360"/>
              <a:gd name="connsiteY4" fmla="*/ 491645 h 600900"/>
              <a:gd name="connsiteX5" fmla="*/ 368696 w 547360"/>
              <a:gd name="connsiteY5" fmla="*/ 396048 h 600900"/>
              <a:gd name="connsiteX6" fmla="*/ 382351 w 547360"/>
              <a:gd name="connsiteY6" fmla="*/ 355077 h 600900"/>
              <a:gd name="connsiteX7" fmla="*/ 368696 w 547360"/>
              <a:gd name="connsiteY7" fmla="*/ 218509 h 600900"/>
              <a:gd name="connsiteX8" fmla="*/ 327729 w 547360"/>
              <a:gd name="connsiteY8" fmla="*/ 191195 h 600900"/>
              <a:gd name="connsiteX9" fmla="*/ 191175 w 547360"/>
              <a:gd name="connsiteY9" fmla="*/ 204852 h 600900"/>
              <a:gd name="connsiteX10" fmla="*/ 177520 w 547360"/>
              <a:gd name="connsiteY10" fmla="*/ 396048 h 600900"/>
              <a:gd name="connsiteX11" fmla="*/ 259452 w 547360"/>
              <a:gd name="connsiteY11" fmla="*/ 423361 h 600900"/>
              <a:gd name="connsiteX12" fmla="*/ 327729 w 547360"/>
              <a:gd name="connsiteY12" fmla="*/ 409704 h 600900"/>
              <a:gd name="connsiteX13" fmla="*/ 436973 w 547360"/>
              <a:gd name="connsiteY13" fmla="*/ 286793 h 600900"/>
              <a:gd name="connsiteX14" fmla="*/ 477939 w 547360"/>
              <a:gd name="connsiteY14" fmla="*/ 245823 h 600900"/>
              <a:gd name="connsiteX15" fmla="*/ 505250 w 547360"/>
              <a:gd name="connsiteY15" fmla="*/ 191195 h 600900"/>
              <a:gd name="connsiteX16" fmla="*/ 532560 w 547360"/>
              <a:gd name="connsiteY16" fmla="*/ 95598 h 600900"/>
              <a:gd name="connsiteX17" fmla="*/ 546216 w 547360"/>
              <a:gd name="connsiteY17" fmla="*/ 54627 h 600900"/>
              <a:gd name="connsiteX18" fmla="*/ 546216 w 547360"/>
              <a:gd name="connsiteY18" fmla="*/ 0 h 600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7360" h="600900">
                <a:moveTo>
                  <a:pt x="0" y="600900"/>
                </a:moveTo>
                <a:cubicBezTo>
                  <a:pt x="45518" y="596348"/>
                  <a:pt x="91825" y="596829"/>
                  <a:pt x="136554" y="587243"/>
                </a:cubicBezTo>
                <a:cubicBezTo>
                  <a:pt x="156459" y="582977"/>
                  <a:pt x="172465" y="567948"/>
                  <a:pt x="191175" y="559929"/>
                </a:cubicBezTo>
                <a:cubicBezTo>
                  <a:pt x="204405" y="554258"/>
                  <a:pt x="218486" y="550825"/>
                  <a:pt x="232142" y="546273"/>
                </a:cubicBezTo>
                <a:cubicBezTo>
                  <a:pt x="259453" y="528064"/>
                  <a:pt x="295867" y="518957"/>
                  <a:pt x="314074" y="491645"/>
                </a:cubicBezTo>
                <a:cubicBezTo>
                  <a:pt x="341502" y="450500"/>
                  <a:pt x="347907" y="444562"/>
                  <a:pt x="368696" y="396048"/>
                </a:cubicBezTo>
                <a:cubicBezTo>
                  <a:pt x="374366" y="382816"/>
                  <a:pt x="377799" y="368734"/>
                  <a:pt x="382351" y="355077"/>
                </a:cubicBezTo>
                <a:cubicBezTo>
                  <a:pt x="377799" y="309554"/>
                  <a:pt x="383162" y="261911"/>
                  <a:pt x="368696" y="218509"/>
                </a:cubicBezTo>
                <a:cubicBezTo>
                  <a:pt x="363506" y="202939"/>
                  <a:pt x="344093" y="192454"/>
                  <a:pt x="327729" y="191195"/>
                </a:cubicBezTo>
                <a:cubicBezTo>
                  <a:pt x="282119" y="187686"/>
                  <a:pt x="236693" y="200300"/>
                  <a:pt x="191175" y="204852"/>
                </a:cubicBezTo>
                <a:cubicBezTo>
                  <a:pt x="172312" y="261450"/>
                  <a:pt x="134733" y="334918"/>
                  <a:pt x="177520" y="396048"/>
                </a:cubicBezTo>
                <a:cubicBezTo>
                  <a:pt x="194028" y="419633"/>
                  <a:pt x="259452" y="423361"/>
                  <a:pt x="259452" y="423361"/>
                </a:cubicBezTo>
                <a:cubicBezTo>
                  <a:pt x="282211" y="418809"/>
                  <a:pt x="308148" y="422166"/>
                  <a:pt x="327729" y="409704"/>
                </a:cubicBezTo>
                <a:cubicBezTo>
                  <a:pt x="421964" y="349730"/>
                  <a:pt x="387942" y="345636"/>
                  <a:pt x="436973" y="286793"/>
                </a:cubicBezTo>
                <a:cubicBezTo>
                  <a:pt x="449336" y="271956"/>
                  <a:pt x="464284" y="259480"/>
                  <a:pt x="477939" y="245823"/>
                </a:cubicBezTo>
                <a:cubicBezTo>
                  <a:pt x="487043" y="227614"/>
                  <a:pt x="497231" y="209907"/>
                  <a:pt x="505250" y="191195"/>
                </a:cubicBezTo>
                <a:cubicBezTo>
                  <a:pt x="519282" y="158450"/>
                  <a:pt x="522661" y="130249"/>
                  <a:pt x="532560" y="95598"/>
                </a:cubicBezTo>
                <a:cubicBezTo>
                  <a:pt x="536514" y="81756"/>
                  <a:pt x="544180" y="68878"/>
                  <a:pt x="546216" y="54627"/>
                </a:cubicBezTo>
                <a:cubicBezTo>
                  <a:pt x="548791" y="36601"/>
                  <a:pt x="546216" y="18209"/>
                  <a:pt x="546216" y="0"/>
                </a:cubicBezTo>
              </a:path>
            </a:pathLst>
          </a:custGeom>
          <a:ln>
            <a:solidFill>
              <a:srgbClr val="FF66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reeform 20"/>
          <p:cNvSpPr/>
          <p:nvPr/>
        </p:nvSpPr>
        <p:spPr>
          <a:xfrm>
            <a:off x="3915853" y="3708131"/>
            <a:ext cx="547360" cy="600900"/>
          </a:xfrm>
          <a:custGeom>
            <a:avLst/>
            <a:gdLst>
              <a:gd name="connsiteX0" fmla="*/ 0 w 547360"/>
              <a:gd name="connsiteY0" fmla="*/ 600900 h 600900"/>
              <a:gd name="connsiteX1" fmla="*/ 136554 w 547360"/>
              <a:gd name="connsiteY1" fmla="*/ 587243 h 600900"/>
              <a:gd name="connsiteX2" fmla="*/ 191175 w 547360"/>
              <a:gd name="connsiteY2" fmla="*/ 559929 h 600900"/>
              <a:gd name="connsiteX3" fmla="*/ 232142 w 547360"/>
              <a:gd name="connsiteY3" fmla="*/ 546273 h 600900"/>
              <a:gd name="connsiteX4" fmla="*/ 314074 w 547360"/>
              <a:gd name="connsiteY4" fmla="*/ 491645 h 600900"/>
              <a:gd name="connsiteX5" fmla="*/ 368696 w 547360"/>
              <a:gd name="connsiteY5" fmla="*/ 396048 h 600900"/>
              <a:gd name="connsiteX6" fmla="*/ 382351 w 547360"/>
              <a:gd name="connsiteY6" fmla="*/ 355077 h 600900"/>
              <a:gd name="connsiteX7" fmla="*/ 368696 w 547360"/>
              <a:gd name="connsiteY7" fmla="*/ 218509 h 600900"/>
              <a:gd name="connsiteX8" fmla="*/ 327729 w 547360"/>
              <a:gd name="connsiteY8" fmla="*/ 191195 h 600900"/>
              <a:gd name="connsiteX9" fmla="*/ 191175 w 547360"/>
              <a:gd name="connsiteY9" fmla="*/ 204852 h 600900"/>
              <a:gd name="connsiteX10" fmla="*/ 177520 w 547360"/>
              <a:gd name="connsiteY10" fmla="*/ 396048 h 600900"/>
              <a:gd name="connsiteX11" fmla="*/ 259452 w 547360"/>
              <a:gd name="connsiteY11" fmla="*/ 423361 h 600900"/>
              <a:gd name="connsiteX12" fmla="*/ 327729 w 547360"/>
              <a:gd name="connsiteY12" fmla="*/ 409704 h 600900"/>
              <a:gd name="connsiteX13" fmla="*/ 436973 w 547360"/>
              <a:gd name="connsiteY13" fmla="*/ 286793 h 600900"/>
              <a:gd name="connsiteX14" fmla="*/ 477939 w 547360"/>
              <a:gd name="connsiteY14" fmla="*/ 245823 h 600900"/>
              <a:gd name="connsiteX15" fmla="*/ 505250 w 547360"/>
              <a:gd name="connsiteY15" fmla="*/ 191195 h 600900"/>
              <a:gd name="connsiteX16" fmla="*/ 532560 w 547360"/>
              <a:gd name="connsiteY16" fmla="*/ 95598 h 600900"/>
              <a:gd name="connsiteX17" fmla="*/ 546216 w 547360"/>
              <a:gd name="connsiteY17" fmla="*/ 54627 h 600900"/>
              <a:gd name="connsiteX18" fmla="*/ 546216 w 547360"/>
              <a:gd name="connsiteY18" fmla="*/ 0 h 600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7360" h="600900">
                <a:moveTo>
                  <a:pt x="0" y="600900"/>
                </a:moveTo>
                <a:cubicBezTo>
                  <a:pt x="45518" y="596348"/>
                  <a:pt x="91825" y="596829"/>
                  <a:pt x="136554" y="587243"/>
                </a:cubicBezTo>
                <a:cubicBezTo>
                  <a:pt x="156459" y="582977"/>
                  <a:pt x="172465" y="567948"/>
                  <a:pt x="191175" y="559929"/>
                </a:cubicBezTo>
                <a:cubicBezTo>
                  <a:pt x="204405" y="554258"/>
                  <a:pt x="218486" y="550825"/>
                  <a:pt x="232142" y="546273"/>
                </a:cubicBezTo>
                <a:cubicBezTo>
                  <a:pt x="259453" y="528064"/>
                  <a:pt x="295867" y="518957"/>
                  <a:pt x="314074" y="491645"/>
                </a:cubicBezTo>
                <a:cubicBezTo>
                  <a:pt x="341502" y="450500"/>
                  <a:pt x="347907" y="444562"/>
                  <a:pt x="368696" y="396048"/>
                </a:cubicBezTo>
                <a:cubicBezTo>
                  <a:pt x="374366" y="382816"/>
                  <a:pt x="377799" y="368734"/>
                  <a:pt x="382351" y="355077"/>
                </a:cubicBezTo>
                <a:cubicBezTo>
                  <a:pt x="377799" y="309554"/>
                  <a:pt x="383162" y="261911"/>
                  <a:pt x="368696" y="218509"/>
                </a:cubicBezTo>
                <a:cubicBezTo>
                  <a:pt x="363506" y="202939"/>
                  <a:pt x="344093" y="192454"/>
                  <a:pt x="327729" y="191195"/>
                </a:cubicBezTo>
                <a:cubicBezTo>
                  <a:pt x="282119" y="187686"/>
                  <a:pt x="236693" y="200300"/>
                  <a:pt x="191175" y="204852"/>
                </a:cubicBezTo>
                <a:cubicBezTo>
                  <a:pt x="172312" y="261450"/>
                  <a:pt x="134733" y="334918"/>
                  <a:pt x="177520" y="396048"/>
                </a:cubicBezTo>
                <a:cubicBezTo>
                  <a:pt x="194028" y="419633"/>
                  <a:pt x="259452" y="423361"/>
                  <a:pt x="259452" y="423361"/>
                </a:cubicBezTo>
                <a:cubicBezTo>
                  <a:pt x="282211" y="418809"/>
                  <a:pt x="308148" y="422166"/>
                  <a:pt x="327729" y="409704"/>
                </a:cubicBezTo>
                <a:cubicBezTo>
                  <a:pt x="421964" y="349730"/>
                  <a:pt x="387942" y="345636"/>
                  <a:pt x="436973" y="286793"/>
                </a:cubicBezTo>
                <a:cubicBezTo>
                  <a:pt x="449336" y="271956"/>
                  <a:pt x="464284" y="259480"/>
                  <a:pt x="477939" y="245823"/>
                </a:cubicBezTo>
                <a:cubicBezTo>
                  <a:pt x="487043" y="227614"/>
                  <a:pt x="497231" y="209907"/>
                  <a:pt x="505250" y="191195"/>
                </a:cubicBezTo>
                <a:cubicBezTo>
                  <a:pt x="519282" y="158450"/>
                  <a:pt x="522661" y="130249"/>
                  <a:pt x="532560" y="95598"/>
                </a:cubicBezTo>
                <a:cubicBezTo>
                  <a:pt x="536514" y="81756"/>
                  <a:pt x="544180" y="68878"/>
                  <a:pt x="546216" y="54627"/>
                </a:cubicBezTo>
                <a:cubicBezTo>
                  <a:pt x="548791" y="36601"/>
                  <a:pt x="546216" y="18209"/>
                  <a:pt x="546216" y="0"/>
                </a:cubicBezTo>
              </a:path>
            </a:pathLst>
          </a:custGeom>
          <a:ln>
            <a:solidFill>
              <a:srgbClr val="FF66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reeform 21"/>
          <p:cNvSpPr/>
          <p:nvPr/>
        </p:nvSpPr>
        <p:spPr>
          <a:xfrm>
            <a:off x="4996820" y="3686749"/>
            <a:ext cx="547360" cy="600900"/>
          </a:xfrm>
          <a:custGeom>
            <a:avLst/>
            <a:gdLst>
              <a:gd name="connsiteX0" fmla="*/ 0 w 547360"/>
              <a:gd name="connsiteY0" fmla="*/ 600900 h 600900"/>
              <a:gd name="connsiteX1" fmla="*/ 136554 w 547360"/>
              <a:gd name="connsiteY1" fmla="*/ 587243 h 600900"/>
              <a:gd name="connsiteX2" fmla="*/ 191175 w 547360"/>
              <a:gd name="connsiteY2" fmla="*/ 559929 h 600900"/>
              <a:gd name="connsiteX3" fmla="*/ 232142 w 547360"/>
              <a:gd name="connsiteY3" fmla="*/ 546273 h 600900"/>
              <a:gd name="connsiteX4" fmla="*/ 314074 w 547360"/>
              <a:gd name="connsiteY4" fmla="*/ 491645 h 600900"/>
              <a:gd name="connsiteX5" fmla="*/ 368696 w 547360"/>
              <a:gd name="connsiteY5" fmla="*/ 396048 h 600900"/>
              <a:gd name="connsiteX6" fmla="*/ 382351 w 547360"/>
              <a:gd name="connsiteY6" fmla="*/ 355077 h 600900"/>
              <a:gd name="connsiteX7" fmla="*/ 368696 w 547360"/>
              <a:gd name="connsiteY7" fmla="*/ 218509 h 600900"/>
              <a:gd name="connsiteX8" fmla="*/ 327729 w 547360"/>
              <a:gd name="connsiteY8" fmla="*/ 191195 h 600900"/>
              <a:gd name="connsiteX9" fmla="*/ 191175 w 547360"/>
              <a:gd name="connsiteY9" fmla="*/ 204852 h 600900"/>
              <a:gd name="connsiteX10" fmla="*/ 177520 w 547360"/>
              <a:gd name="connsiteY10" fmla="*/ 396048 h 600900"/>
              <a:gd name="connsiteX11" fmla="*/ 259452 w 547360"/>
              <a:gd name="connsiteY11" fmla="*/ 423361 h 600900"/>
              <a:gd name="connsiteX12" fmla="*/ 327729 w 547360"/>
              <a:gd name="connsiteY12" fmla="*/ 409704 h 600900"/>
              <a:gd name="connsiteX13" fmla="*/ 436973 w 547360"/>
              <a:gd name="connsiteY13" fmla="*/ 286793 h 600900"/>
              <a:gd name="connsiteX14" fmla="*/ 477939 w 547360"/>
              <a:gd name="connsiteY14" fmla="*/ 245823 h 600900"/>
              <a:gd name="connsiteX15" fmla="*/ 505250 w 547360"/>
              <a:gd name="connsiteY15" fmla="*/ 191195 h 600900"/>
              <a:gd name="connsiteX16" fmla="*/ 532560 w 547360"/>
              <a:gd name="connsiteY16" fmla="*/ 95598 h 600900"/>
              <a:gd name="connsiteX17" fmla="*/ 546216 w 547360"/>
              <a:gd name="connsiteY17" fmla="*/ 54627 h 600900"/>
              <a:gd name="connsiteX18" fmla="*/ 546216 w 547360"/>
              <a:gd name="connsiteY18" fmla="*/ 0 h 600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7360" h="600900">
                <a:moveTo>
                  <a:pt x="0" y="600900"/>
                </a:moveTo>
                <a:cubicBezTo>
                  <a:pt x="45518" y="596348"/>
                  <a:pt x="91825" y="596829"/>
                  <a:pt x="136554" y="587243"/>
                </a:cubicBezTo>
                <a:cubicBezTo>
                  <a:pt x="156459" y="582977"/>
                  <a:pt x="172465" y="567948"/>
                  <a:pt x="191175" y="559929"/>
                </a:cubicBezTo>
                <a:cubicBezTo>
                  <a:pt x="204405" y="554258"/>
                  <a:pt x="218486" y="550825"/>
                  <a:pt x="232142" y="546273"/>
                </a:cubicBezTo>
                <a:cubicBezTo>
                  <a:pt x="259453" y="528064"/>
                  <a:pt x="295867" y="518957"/>
                  <a:pt x="314074" y="491645"/>
                </a:cubicBezTo>
                <a:cubicBezTo>
                  <a:pt x="341502" y="450500"/>
                  <a:pt x="347907" y="444562"/>
                  <a:pt x="368696" y="396048"/>
                </a:cubicBezTo>
                <a:cubicBezTo>
                  <a:pt x="374366" y="382816"/>
                  <a:pt x="377799" y="368734"/>
                  <a:pt x="382351" y="355077"/>
                </a:cubicBezTo>
                <a:cubicBezTo>
                  <a:pt x="377799" y="309554"/>
                  <a:pt x="383162" y="261911"/>
                  <a:pt x="368696" y="218509"/>
                </a:cubicBezTo>
                <a:cubicBezTo>
                  <a:pt x="363506" y="202939"/>
                  <a:pt x="344093" y="192454"/>
                  <a:pt x="327729" y="191195"/>
                </a:cubicBezTo>
                <a:cubicBezTo>
                  <a:pt x="282119" y="187686"/>
                  <a:pt x="236693" y="200300"/>
                  <a:pt x="191175" y="204852"/>
                </a:cubicBezTo>
                <a:cubicBezTo>
                  <a:pt x="172312" y="261450"/>
                  <a:pt x="134733" y="334918"/>
                  <a:pt x="177520" y="396048"/>
                </a:cubicBezTo>
                <a:cubicBezTo>
                  <a:pt x="194028" y="419633"/>
                  <a:pt x="259452" y="423361"/>
                  <a:pt x="259452" y="423361"/>
                </a:cubicBezTo>
                <a:cubicBezTo>
                  <a:pt x="282211" y="418809"/>
                  <a:pt x="308148" y="422166"/>
                  <a:pt x="327729" y="409704"/>
                </a:cubicBezTo>
                <a:cubicBezTo>
                  <a:pt x="421964" y="349730"/>
                  <a:pt x="387942" y="345636"/>
                  <a:pt x="436973" y="286793"/>
                </a:cubicBezTo>
                <a:cubicBezTo>
                  <a:pt x="449336" y="271956"/>
                  <a:pt x="464284" y="259480"/>
                  <a:pt x="477939" y="245823"/>
                </a:cubicBezTo>
                <a:cubicBezTo>
                  <a:pt x="487043" y="227614"/>
                  <a:pt x="497231" y="209907"/>
                  <a:pt x="505250" y="191195"/>
                </a:cubicBezTo>
                <a:cubicBezTo>
                  <a:pt x="519282" y="158450"/>
                  <a:pt x="522661" y="130249"/>
                  <a:pt x="532560" y="95598"/>
                </a:cubicBezTo>
                <a:cubicBezTo>
                  <a:pt x="536514" y="81756"/>
                  <a:pt x="544180" y="68878"/>
                  <a:pt x="546216" y="54627"/>
                </a:cubicBezTo>
                <a:cubicBezTo>
                  <a:pt x="548791" y="36601"/>
                  <a:pt x="546216" y="18209"/>
                  <a:pt x="546216" y="0"/>
                </a:cubicBezTo>
              </a:path>
            </a:pathLst>
          </a:custGeom>
          <a:ln>
            <a:solidFill>
              <a:srgbClr val="FF66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7634363"/>
              </p:ext>
            </p:extLst>
          </p:nvPr>
        </p:nvGraphicFramePr>
        <p:xfrm>
          <a:off x="4517832" y="3508949"/>
          <a:ext cx="258203" cy="3286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5" name="Equation" r:id="rId14" imgW="139700" imgH="177800" progId="Equation.3">
                  <p:embed/>
                </p:oleObj>
              </mc:Choice>
              <mc:Fallback>
                <p:oleObj name="Equation" r:id="rId14" imgW="1397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4517832" y="3508949"/>
                        <a:ext cx="258203" cy="3286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0646786"/>
              </p:ext>
            </p:extLst>
          </p:nvPr>
        </p:nvGraphicFramePr>
        <p:xfrm>
          <a:off x="4497884" y="4646194"/>
          <a:ext cx="234730" cy="352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6" name="Equation" r:id="rId16" imgW="127000" imgH="190500" progId="Equation.3">
                  <p:embed/>
                </p:oleObj>
              </mc:Choice>
              <mc:Fallback>
                <p:oleObj name="Equation" r:id="rId16" imgW="127000" imgH="190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4497884" y="4646194"/>
                        <a:ext cx="234730" cy="3520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0445464"/>
              </p:ext>
            </p:extLst>
          </p:nvPr>
        </p:nvGraphicFramePr>
        <p:xfrm>
          <a:off x="6191642" y="860991"/>
          <a:ext cx="1763713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7" name="Equation" r:id="rId18" imgW="1193800" imgH="279400" progId="Equation.3">
                  <p:embed/>
                </p:oleObj>
              </mc:Choice>
              <mc:Fallback>
                <p:oleObj name="Equation" r:id="rId18" imgW="1193800" imgH="279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6191642" y="860991"/>
                        <a:ext cx="1763713" cy="414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1619853"/>
              </p:ext>
            </p:extLst>
          </p:nvPr>
        </p:nvGraphicFramePr>
        <p:xfrm>
          <a:off x="6191642" y="396875"/>
          <a:ext cx="506413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8" name="Equation" r:id="rId20" imgW="342900" imgH="241300" progId="Equation.3">
                  <p:embed/>
                </p:oleObj>
              </mc:Choice>
              <mc:Fallback>
                <p:oleObj name="Equation" r:id="rId20" imgW="3429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6191642" y="396875"/>
                        <a:ext cx="506413" cy="3571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7622490"/>
              </p:ext>
            </p:extLst>
          </p:nvPr>
        </p:nvGraphicFramePr>
        <p:xfrm>
          <a:off x="6191642" y="1382256"/>
          <a:ext cx="750887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" name="Equation" r:id="rId22" imgW="508000" imgH="241300" progId="Equation.3">
                  <p:embed/>
                </p:oleObj>
              </mc:Choice>
              <mc:Fallback>
                <p:oleObj name="Equation" r:id="rId22" imgW="5080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6191642" y="1382256"/>
                        <a:ext cx="750887" cy="358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7515562"/>
              </p:ext>
            </p:extLst>
          </p:nvPr>
        </p:nvGraphicFramePr>
        <p:xfrm>
          <a:off x="6191642" y="1847959"/>
          <a:ext cx="750887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" name="Equation" r:id="rId24" imgW="508000" imgH="241300" progId="Equation.3">
                  <p:embed/>
                </p:oleObj>
              </mc:Choice>
              <mc:Fallback>
                <p:oleObj name="Equation" r:id="rId24" imgW="5080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6191642" y="1847959"/>
                        <a:ext cx="750887" cy="358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9554554"/>
              </p:ext>
            </p:extLst>
          </p:nvPr>
        </p:nvGraphicFramePr>
        <p:xfrm>
          <a:off x="6191642" y="2313662"/>
          <a:ext cx="1238250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" name="Equation" r:id="rId26" imgW="838200" imgH="279400" progId="Equation.3">
                  <p:embed/>
                </p:oleObj>
              </mc:Choice>
              <mc:Fallback>
                <p:oleObj name="Equation" r:id="rId26" imgW="838200" imgH="279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6191642" y="2313662"/>
                        <a:ext cx="1238250" cy="415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1663369"/>
              </p:ext>
            </p:extLst>
          </p:nvPr>
        </p:nvGraphicFramePr>
        <p:xfrm>
          <a:off x="6191642" y="2836514"/>
          <a:ext cx="938212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" name="Equation" r:id="rId28" imgW="635000" imgH="279400" progId="Equation.3">
                  <p:embed/>
                </p:oleObj>
              </mc:Choice>
              <mc:Fallback>
                <p:oleObj name="Equation" r:id="rId28" imgW="635000" imgH="279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6191642" y="2836514"/>
                        <a:ext cx="938212" cy="415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2591642"/>
              </p:ext>
            </p:extLst>
          </p:nvPr>
        </p:nvGraphicFramePr>
        <p:xfrm>
          <a:off x="291129" y="2625406"/>
          <a:ext cx="2873375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" name="Equation" r:id="rId30" imgW="1943100" imgH="457200" progId="Equation.3">
                  <p:embed/>
                </p:oleObj>
              </mc:Choice>
              <mc:Fallback>
                <p:oleObj name="Equation" r:id="rId30" imgW="19431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291129" y="2625406"/>
                        <a:ext cx="2873375" cy="676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183566" y="493568"/>
            <a:ext cx="7053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/>
              <a:t>distance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088797" y="928822"/>
            <a:ext cx="8948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/>
              <a:t>Inorganic N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929875" y="1337129"/>
            <a:ext cx="12127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/>
              <a:t>Effective uptake </a:t>
            </a:r>
          </a:p>
          <a:p>
            <a:pPr algn="ctr"/>
            <a:r>
              <a:rPr lang="en-US" sz="1200" dirty="0"/>
              <a:t>rate (1</a:t>
            </a:r>
            <a:r>
              <a:rPr lang="en-US" sz="1200" baseline="30000" dirty="0"/>
              <a:t>st</a:t>
            </a:r>
            <a:r>
              <a:rPr lang="en-US" sz="1200" dirty="0"/>
              <a:t> order)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243523" y="2779526"/>
            <a:ext cx="20308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Black mat </a:t>
            </a:r>
          </a:p>
          <a:p>
            <a:pPr algn="ctr"/>
            <a:r>
              <a:rPr lang="en-US" sz="1200" dirty="0"/>
              <a:t>mineralization rate (0</a:t>
            </a:r>
            <a:r>
              <a:rPr lang="en-US" sz="1200" baseline="30000" dirty="0"/>
              <a:t>th</a:t>
            </a:r>
            <a:r>
              <a:rPr lang="en-US" sz="1200" dirty="0"/>
              <a:t> order)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323479" y="2359130"/>
            <a:ext cx="7040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Biomass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666889" y="1802364"/>
            <a:ext cx="15514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Orange mat </a:t>
            </a:r>
          </a:p>
          <a:p>
            <a:pPr algn="ctr"/>
            <a:r>
              <a:rPr lang="en-US" sz="1200" dirty="0"/>
              <a:t>uptake rate (1</a:t>
            </a:r>
            <a:r>
              <a:rPr lang="en-US" sz="1200" baseline="30000" dirty="0"/>
              <a:t>st</a:t>
            </a:r>
            <a:r>
              <a:rPr lang="en-US" sz="1200" dirty="0"/>
              <a:t> order)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42614" y="4628957"/>
            <a:ext cx="2784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Black </a:t>
            </a:r>
            <a:r>
              <a:rPr lang="en-US"/>
              <a:t>mats mineralizing DIN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604666" y="3678807"/>
            <a:ext cx="2937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Orange mats assimilating DIN</a:t>
            </a:r>
          </a:p>
        </p:txBody>
      </p:sp>
    </p:spTree>
    <p:extLst>
      <p:ext uri="{BB962C8B-B14F-4D97-AF65-F5344CB8AC3E}">
        <p14:creationId xmlns:p14="http://schemas.microsoft.com/office/powerpoint/2010/main" val="3733366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75322"/>
            <a:ext cx="4492860" cy="27462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5040" y="3321569"/>
            <a:ext cx="2151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[Gooseff et al., 2004]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0080" y="205990"/>
            <a:ext cx="7756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Green Creek Tracer Experiment 2 </a:t>
            </a:r>
            <a:r>
              <a:rPr lang="mr-IN" dirty="0"/>
              <a:t>–</a:t>
            </a:r>
            <a:r>
              <a:rPr lang="en-US" dirty="0"/>
              <a:t> Identifying effective nitrate assimilation rates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7409043"/>
              </p:ext>
            </p:extLst>
          </p:nvPr>
        </p:nvGraphicFramePr>
        <p:xfrm>
          <a:off x="5210076" y="575322"/>
          <a:ext cx="3267075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3" name="Equation" r:id="rId4" imgW="2209800" imgH="647700" progId="Equation.3">
                  <p:embed/>
                </p:oleObj>
              </mc:Choice>
              <mc:Fallback>
                <p:oleObj name="Equation" r:id="rId4" imgW="2209800" imgH="647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210076" y="575322"/>
                        <a:ext cx="3267075" cy="955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85794783"/>
              </p:ext>
            </p:extLst>
          </p:nvPr>
        </p:nvGraphicFramePr>
        <p:xfrm>
          <a:off x="4492860" y="2062180"/>
          <a:ext cx="4342186" cy="27040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7991577"/>
              </p:ext>
            </p:extLst>
          </p:nvPr>
        </p:nvGraphicFramePr>
        <p:xfrm>
          <a:off x="1558925" y="3978275"/>
          <a:ext cx="1052513" cy="26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4" name="Equation" r:id="rId7" imgW="711200" imgH="177800" progId="Equation.3">
                  <p:embed/>
                </p:oleObj>
              </mc:Choice>
              <mc:Fallback>
                <p:oleObj name="Equation" r:id="rId7" imgW="7112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58925" y="3978275"/>
                        <a:ext cx="1052513" cy="263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78299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0628" y="2761639"/>
            <a:ext cx="2318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[McKnight et al., 2004]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0080" y="205990"/>
            <a:ext cx="763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Green Creek Tracer Experiment 1 </a:t>
            </a:r>
            <a:r>
              <a:rPr lang="mr-IN" dirty="0"/>
              <a:t>–</a:t>
            </a:r>
            <a:r>
              <a:rPr lang="en-US" dirty="0"/>
              <a:t> identifying effective nitrate assimilation rate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6551868"/>
              </p:ext>
            </p:extLst>
          </p:nvPr>
        </p:nvGraphicFramePr>
        <p:xfrm>
          <a:off x="5210076" y="575322"/>
          <a:ext cx="3267075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Equation" r:id="rId3" imgW="2209800" imgH="647700" progId="Equation.3">
                  <p:embed/>
                </p:oleObj>
              </mc:Choice>
              <mc:Fallback>
                <p:oleObj name="Equation" r:id="rId3" imgW="2209800" imgH="647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210076" y="575322"/>
                        <a:ext cx="3267075" cy="955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209" y="764781"/>
            <a:ext cx="4126824" cy="1821751"/>
          </a:xfrm>
          <a:prstGeom prst="rect">
            <a:avLst/>
          </a:prstGeom>
        </p:spPr>
      </p:pic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9023049"/>
              </p:ext>
            </p:extLst>
          </p:nvPr>
        </p:nvGraphicFramePr>
        <p:xfrm>
          <a:off x="4277033" y="2186523"/>
          <a:ext cx="4294274" cy="25838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9560717"/>
              </p:ext>
            </p:extLst>
          </p:nvPr>
        </p:nvGraphicFramePr>
        <p:xfrm>
          <a:off x="1624013" y="3846513"/>
          <a:ext cx="920750" cy="26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Equation" r:id="rId7" imgW="622300" imgH="177800" progId="Equation.3">
                  <p:embed/>
                </p:oleObj>
              </mc:Choice>
              <mc:Fallback>
                <p:oleObj name="Equation" r:id="rId7" imgW="6223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624013" y="3846513"/>
                        <a:ext cx="920750" cy="263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95886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0711106"/>
              </p:ext>
            </p:extLst>
          </p:nvPr>
        </p:nvGraphicFramePr>
        <p:xfrm>
          <a:off x="134938" y="1399241"/>
          <a:ext cx="1803400" cy="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8" name="Equation" r:id="rId3" imgW="1219200" imgH="254000" progId="Equation.3">
                  <p:embed/>
                </p:oleObj>
              </mc:Choice>
              <mc:Fallback>
                <p:oleObj name="Equation" r:id="rId3" imgW="1219200" imgH="254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4938" y="1399241"/>
                        <a:ext cx="1803400" cy="3762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8535313"/>
              </p:ext>
            </p:extLst>
          </p:nvPr>
        </p:nvGraphicFramePr>
        <p:xfrm>
          <a:off x="134938" y="1938338"/>
          <a:ext cx="1916112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9" name="Equation" r:id="rId5" imgW="1295400" imgH="241300" progId="Equation.3">
                  <p:embed/>
                </p:oleObj>
              </mc:Choice>
              <mc:Fallback>
                <p:oleObj name="Equation" r:id="rId5" imgW="12954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4938" y="1938338"/>
                        <a:ext cx="1916112" cy="3571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6946897"/>
              </p:ext>
            </p:extLst>
          </p:nvPr>
        </p:nvGraphicFramePr>
        <p:xfrm>
          <a:off x="134938" y="2459972"/>
          <a:ext cx="1878012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0" name="Equation" r:id="rId7" imgW="1270000" imgH="241300" progId="Equation.3">
                  <p:embed/>
                </p:oleObj>
              </mc:Choice>
              <mc:Fallback>
                <p:oleObj name="Equation" r:id="rId7" imgW="12700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34938" y="2459972"/>
                        <a:ext cx="1878012" cy="3571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4180774"/>
              </p:ext>
            </p:extLst>
          </p:nvPr>
        </p:nvGraphicFramePr>
        <p:xfrm>
          <a:off x="134938" y="704851"/>
          <a:ext cx="714375" cy="639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1" name="Equation" r:id="rId9" imgW="482600" imgH="431800" progId="Equation.3">
                  <p:embed/>
                </p:oleObj>
              </mc:Choice>
              <mc:Fallback>
                <p:oleObj name="Equation" r:id="rId9" imgW="4826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34938" y="704851"/>
                        <a:ext cx="714375" cy="6397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 descr="fit_result_preliminary.tif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0"/>
            <a:ext cx="6858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843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2562</TotalTime>
  <Words>94</Words>
  <Application>Microsoft Office PowerPoint</Application>
  <PresentationFormat>On-screen Show (16:9)</PresentationFormat>
  <Paragraphs>21</Paragraphs>
  <Slides>4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Colorado State University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Adam Wlostowski</dc:creator>
  <cp:keywords/>
  <dc:description/>
  <cp:lastModifiedBy>Adam Wlostowski</cp:lastModifiedBy>
  <cp:revision>13</cp:revision>
  <dcterms:created xsi:type="dcterms:W3CDTF">2018-09-07T15:46:39Z</dcterms:created>
  <dcterms:modified xsi:type="dcterms:W3CDTF">2020-02-25T16:49:01Z</dcterms:modified>
  <cp:category/>
</cp:coreProperties>
</file>