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45" r:id="rId3"/>
    <p:sldId id="383" r:id="rId4"/>
    <p:sldId id="447" r:id="rId5"/>
    <p:sldId id="449" r:id="rId6"/>
    <p:sldId id="470" r:id="rId7"/>
    <p:sldId id="472" r:id="rId8"/>
    <p:sldId id="471" r:id="rId9"/>
    <p:sldId id="464" r:id="rId10"/>
    <p:sldId id="475" r:id="rId11"/>
    <p:sldId id="474" r:id="rId12"/>
    <p:sldId id="465" r:id="rId13"/>
    <p:sldId id="466" r:id="rId14"/>
    <p:sldId id="467" r:id="rId15"/>
    <p:sldId id="368" r:id="rId16"/>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Font" initials="DF" lastIdx="5" clrIdx="0">
    <p:extLst>
      <p:ext uri="{19B8F6BF-5375-455C-9EA6-DF929625EA0E}">
        <p15:presenceInfo xmlns:p15="http://schemas.microsoft.com/office/powerpoint/2012/main" userId="0d925a86966e12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555464"/>
    <a:srgbClr val="5FB15B"/>
    <a:srgbClr val="525068"/>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38" y="2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1-21T08:11:29.211" idx="2">
    <p:pos x="172" y="2376"/>
    <p:text>In "batch" mode, there is no sense to have more licenses than "core". So, "50 concurrent channels" is for real-time transcription. Depending on the amount of daily calls and the size of the resulting SLM model, we should estimate the number of "core" required to transcribe all the calls in one day. Once we have this information, we can provide as many licenses as necessary.</p:text>
    <p:extLst>
      <p:ext uri="{C676402C-5697-4E1C-873F-D02D1690AC5C}">
        <p15:threadingInfo xmlns:p15="http://schemas.microsoft.com/office/powerpoint/2012/main" timeZoneBias="-60"/>
      </p:ext>
    </p:extLst>
  </p:cm>
  <p:cm authorId="1" dt="2014-11-21T08:13:48.388" idx="3">
    <p:pos x="176" y="2549"/>
    <p:text>Installation process and, even more, developing the front-end, is for free?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11-21T08:18:09.407" idx="4">
    <p:pos x="4278" y="1782"/>
    <p:text>Front-End development is not included in the Try&amp;Buy agreement? Only if accuracy is reached?</p:text>
    <p:extLst>
      <p:ext uri="{C676402C-5697-4E1C-873F-D02D1690AC5C}">
        <p15:threadingInfo xmlns:p15="http://schemas.microsoft.com/office/powerpoint/2012/main" timeZoneBias="-60"/>
      </p:ext>
    </p:extLst>
  </p:cm>
  <p:cm authorId="1" dt="2014-11-21T08:18:58.839" idx="5">
    <p:pos x="1123" y="2379"/>
    <p:text>Honestly, I think 80% of accuray is difficult to achieve in the first iteration. Phone calls does not usually have the best audio quality, and we do not have experience with US English transcription. This value has been validated by Jaume?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ea typeface="MS PGothic" pitchFamily="34" charset="-128"/>
                <a:cs typeface="Arial" panose="020B0604020202020204" pitchFamily="34" charset="0"/>
              </a:defRPr>
            </a:lvl1pPr>
          </a:lstStyle>
          <a:p>
            <a:pPr>
              <a:defRPr/>
            </a:pPr>
            <a:fld id="{112299C7-1C84-4A07-9337-E2A4BD5A6007}" type="datetimeFigureOut">
              <a:rPr lang="en-US" altLang="es-ES"/>
              <a:pPr>
                <a:defRPr/>
              </a:pPr>
              <a:t>11/21/2014</a:t>
            </a:fld>
            <a:endParaRPr lang="en-US" altLang="es-E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MS PGothic" pitchFamily="34" charset="-128"/>
                <a:cs typeface="Arial" charset="0"/>
              </a:defRPr>
            </a:lvl1pPr>
          </a:lstStyle>
          <a:p>
            <a:pPr>
              <a:defRPr/>
            </a:pPr>
            <a:fld id="{F96AE581-98E8-4425-9811-224D6A479BA2}" type="slidenum">
              <a:rPr lang="en-US" altLang="es-ES"/>
              <a:pPr>
                <a:defRPr/>
              </a:pPr>
              <a:t>‹Nº›</a:t>
            </a:fld>
            <a:endParaRPr lang="en-US" altLang="es-ES"/>
          </a:p>
        </p:txBody>
      </p:sp>
    </p:spTree>
    <p:extLst>
      <p:ext uri="{BB962C8B-B14F-4D97-AF65-F5344CB8AC3E}">
        <p14:creationId xmlns:p14="http://schemas.microsoft.com/office/powerpoint/2010/main" val="39107339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noFill/>
          <a:ln>
            <a:solidFill>
              <a:srgbClr val="000000"/>
            </a:solidFill>
            <a:miter lim="800000"/>
            <a:headEnd/>
            <a:tailEnd/>
          </a:ln>
        </p:spPr>
      </p:sp>
      <p:sp>
        <p:nvSpPr>
          <p:cNvPr id="1638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ES" altLang="es-ES" smtClean="0"/>
          </a:p>
        </p:txBody>
      </p:sp>
    </p:spTree>
    <p:extLst>
      <p:ext uri="{BB962C8B-B14F-4D97-AF65-F5344CB8AC3E}">
        <p14:creationId xmlns:p14="http://schemas.microsoft.com/office/powerpoint/2010/main" val="395780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p:spPr>
      </p:sp>
      <p:sp>
        <p:nvSpPr>
          <p:cNvPr id="2662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ES" altLang="es-ES" smtClean="0"/>
          </a:p>
        </p:txBody>
      </p:sp>
    </p:spTree>
    <p:extLst>
      <p:ext uri="{BB962C8B-B14F-4D97-AF65-F5344CB8AC3E}">
        <p14:creationId xmlns:p14="http://schemas.microsoft.com/office/powerpoint/2010/main" val="30223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ES" altLang="es-ES" smtClean="0"/>
          </a:p>
        </p:txBody>
      </p:sp>
    </p:spTree>
    <p:extLst>
      <p:ext uri="{BB962C8B-B14F-4D97-AF65-F5344CB8AC3E}">
        <p14:creationId xmlns:p14="http://schemas.microsoft.com/office/powerpoint/2010/main" val="3356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ES" altLang="es-ES" smtClean="0"/>
          </a:p>
        </p:txBody>
      </p:sp>
    </p:spTree>
    <p:extLst>
      <p:ext uri="{BB962C8B-B14F-4D97-AF65-F5344CB8AC3E}">
        <p14:creationId xmlns:p14="http://schemas.microsoft.com/office/powerpoint/2010/main" val="31804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3781A9B-BCBC-4590-9003-FA4C720D1FA0}" type="datetimeFigureOut">
              <a:rPr lang="en-US" altLang="es-ES"/>
              <a:pPr>
                <a:defRPr/>
              </a:pPr>
              <a:t>11/21/2014</a:t>
            </a:fld>
            <a:endParaRPr lang="en-US" altLang="es-E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5C79BC-3C07-4EAC-ADB8-32BE72F1D00B}" type="slidenum">
              <a:rPr lang="en-US" altLang="es-ES"/>
              <a:pPr>
                <a:defRPr/>
              </a:pPr>
              <a:t>‹Nº›</a:t>
            </a:fld>
            <a:endParaRPr lang="en-US" alt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F740E1-1507-487A-A324-164CDCA0A5E3}" type="datetimeFigureOut">
              <a:rPr lang="en-US" altLang="es-ES"/>
              <a:pPr>
                <a:defRPr/>
              </a:pPr>
              <a:t>11/21/2014</a:t>
            </a:fld>
            <a:endParaRPr lang="en-US" altLang="es-E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1C45-5373-42EC-88F9-9E33CC6588CC}" type="slidenum">
              <a:rPr lang="en-US" altLang="es-ES"/>
              <a:pPr>
                <a:defRPr/>
              </a:pPr>
              <a:t>‹Nº›</a:t>
            </a:fld>
            <a:endParaRPr lang="en-US" alt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678908D-CADA-4099-B543-45E57C3FE092}" type="datetimeFigureOut">
              <a:rPr lang="en-US" altLang="es-ES"/>
              <a:pPr>
                <a:defRPr/>
              </a:pPr>
              <a:t>11/21/2014</a:t>
            </a:fld>
            <a:endParaRPr lang="en-US" altLang="es-E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1E6AFE-2E88-4872-8BF7-DF4D120B9121}" type="slidenum">
              <a:rPr lang="en-US" altLang="es-ES"/>
              <a:pPr>
                <a:defRPr/>
              </a:pPr>
              <a:t>‹Nº›</a:t>
            </a:fld>
            <a:endParaRPr lang="en-US" alt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A3C9F37-598E-43BB-BFA0-9A0E36CB7561}" type="datetimeFigureOut">
              <a:rPr lang="en-US" altLang="es-ES"/>
              <a:pPr>
                <a:defRPr/>
              </a:pPr>
              <a:t>11/21/2014</a:t>
            </a:fld>
            <a:endParaRPr lang="en-US" altLang="es-E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F06C3A5-9EAD-4AB9-8ED2-4B9ECF48C4C6}" type="slidenum">
              <a:rPr lang="en-US" altLang="es-ES"/>
              <a:pPr>
                <a:defRPr/>
              </a:pPr>
              <a:t>‹Nº›</a:t>
            </a:fld>
            <a:endParaRPr lang="en-US" alt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5"/>
          <p:cNvSpPr txBox="1">
            <a:spLocks noChangeArrowheads="1"/>
          </p:cNvSpPr>
          <p:nvPr userDrawn="1"/>
        </p:nvSpPr>
        <p:spPr bwMode="auto">
          <a:xfrm>
            <a:off x="468313" y="1203325"/>
            <a:ext cx="184150" cy="369888"/>
          </a:xfrm>
          <a:prstGeom prst="rect">
            <a:avLst/>
          </a:prstGeom>
          <a:noFill/>
          <a:ln>
            <a:noFill/>
          </a:ln>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endParaRPr lang="es-ES" sz="1800" smtClean="0">
              <a:latin typeface="Calibri" charset="0"/>
            </a:endParaRPr>
          </a:p>
        </p:txBody>
      </p:sp>
      <p:sp>
        <p:nvSpPr>
          <p:cNvPr id="4" name="TextBox 6"/>
          <p:cNvSpPr txBox="1">
            <a:spLocks noChangeArrowheads="1"/>
          </p:cNvSpPr>
          <p:nvPr userDrawn="1"/>
        </p:nvSpPr>
        <p:spPr bwMode="auto">
          <a:xfrm>
            <a:off x="468313" y="1131888"/>
            <a:ext cx="8207375" cy="276225"/>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200" smtClean="0">
                <a:solidFill>
                  <a:srgbClr val="A6A6A6"/>
                </a:solidFill>
                <a:latin typeface="Calibri" charset="0"/>
              </a:rPr>
              <a:t>Test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2"/>
          <p:cNvSpPr>
            <a:spLocks noGrp="1"/>
          </p:cNvSpPr>
          <p:nvPr>
            <p:ph type="dt" sz="half" idx="10"/>
          </p:nvPr>
        </p:nvSpPr>
        <p:spPr/>
        <p:txBody>
          <a:bodyPr/>
          <a:lstStyle>
            <a:lvl1pPr>
              <a:defRPr/>
            </a:lvl1pPr>
          </a:lstStyle>
          <a:p>
            <a:pPr>
              <a:defRPr/>
            </a:pPr>
            <a:fld id="{D55C669F-CA87-4B8A-B9F6-67D0E05B6F5D}" type="datetimeFigureOut">
              <a:rPr lang="en-US" altLang="es-ES"/>
              <a:pPr>
                <a:defRPr/>
              </a:pPr>
              <a:t>11/21/2014</a:t>
            </a:fld>
            <a:endParaRPr lang="en-US" altLang="es-E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9250E761-A2BC-4BF0-96FC-3B544A1B905C}" type="slidenum">
              <a:rPr lang="en-US" altLang="es-ES"/>
              <a:pPr>
                <a:defRPr/>
              </a:pPr>
              <a:t>‹Nº›</a:t>
            </a:fld>
            <a:endParaRPr lang="en-US" alt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2C3B5F-1DD8-4C6F-B516-DABDA9D789E9}" type="datetimeFigureOut">
              <a:rPr lang="en-US" altLang="es-ES"/>
              <a:pPr>
                <a:defRPr/>
              </a:pPr>
              <a:t>11/21/2014</a:t>
            </a:fld>
            <a:endParaRPr lang="en-US" altLang="es-E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2EB032-BAD5-4DA7-88FD-3BE5B3AFF52E}" type="slidenum">
              <a:rPr lang="en-US" altLang="es-ES"/>
              <a:pPr>
                <a:defRPr/>
              </a:pPr>
              <a:t>‹Nº›</a:t>
            </a:fld>
            <a:endParaRPr lang="en-US" alt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EEA8D3-F5DE-489F-AC0A-A4D7415E8D59}" type="datetimeFigureOut">
              <a:rPr lang="en-US" altLang="es-ES"/>
              <a:pPr>
                <a:defRPr/>
              </a:pPr>
              <a:t>11/21/2014</a:t>
            </a:fld>
            <a:endParaRPr lang="en-US" altLang="es-E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A676B7E-502C-4156-B031-92A31AAD5E4A}" type="slidenum">
              <a:rPr lang="en-US" altLang="es-ES"/>
              <a:pPr>
                <a:defRPr/>
              </a:pPr>
              <a:t>‹Nº›</a:t>
            </a:fld>
            <a:endParaRPr lang="en-US" alt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11F0D3-5DE2-43C3-B5A8-6CB82AA9034D}" type="datetimeFigureOut">
              <a:rPr lang="en-US" altLang="es-ES"/>
              <a:pPr>
                <a:defRPr/>
              </a:pPr>
              <a:t>11/21/2014</a:t>
            </a:fld>
            <a:endParaRPr lang="en-US" altLang="es-E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E1299B-EE7D-4B2E-B18A-A5582D163BF8}" type="slidenum">
              <a:rPr lang="en-US" altLang="es-ES"/>
              <a:pPr>
                <a:defRPr/>
              </a:pPr>
              <a:t>‹Nº›</a:t>
            </a:fld>
            <a:endParaRPr lang="en-US" alt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B8BA99-BBAA-4E71-9FCE-0FC9CB7C9A08}" type="datetimeFigureOut">
              <a:rPr lang="en-US" altLang="es-ES"/>
              <a:pPr>
                <a:defRPr/>
              </a:pPr>
              <a:t>11/21/2014</a:t>
            </a:fld>
            <a:endParaRPr lang="en-US" altLang="es-E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280209-F8D1-45D7-A327-0292863ECA2D}" type="slidenum">
              <a:rPr lang="en-US" altLang="es-ES"/>
              <a:pPr>
                <a:defRPr/>
              </a:pPr>
              <a:t>‹Nº›</a:t>
            </a:fld>
            <a:endParaRPr lang="en-US" alt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s-E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s-ES" smtClean="0"/>
              <a:t>Click to edit Master text styles</a:t>
            </a:r>
          </a:p>
          <a:p>
            <a:pPr lvl="1"/>
            <a:r>
              <a:rPr lang="en-US" altLang="es-ES" smtClean="0"/>
              <a:t>Second level</a:t>
            </a:r>
          </a:p>
          <a:p>
            <a:pPr lvl="2"/>
            <a:r>
              <a:rPr lang="en-US" altLang="es-ES" smtClean="0"/>
              <a:t>Third level</a:t>
            </a:r>
          </a:p>
          <a:p>
            <a:pPr lvl="3"/>
            <a:r>
              <a:rPr lang="en-US" altLang="es-ES" smtClean="0"/>
              <a:t>Fourth level</a:t>
            </a:r>
          </a:p>
          <a:p>
            <a:pPr lvl="4"/>
            <a:r>
              <a:rPr lang="en-US" altLang="es-E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9C9C9C"/>
                </a:solidFill>
                <a:latin typeface="Calibri" panose="020F0502020204030204" pitchFamily="34" charset="0"/>
                <a:ea typeface="MS PGothic" pitchFamily="34" charset="-128"/>
                <a:cs typeface="Arial" panose="020B0604020202020204" pitchFamily="34" charset="0"/>
              </a:defRPr>
            </a:lvl1pPr>
          </a:lstStyle>
          <a:p>
            <a:pPr>
              <a:defRPr/>
            </a:pPr>
            <a:fld id="{AA2DF8A0-4FD0-4DA3-AD13-1F111FBC0FA9}" type="datetimeFigureOut">
              <a:rPr lang="en-US" altLang="es-ES"/>
              <a:pPr>
                <a:defRPr/>
              </a:pPr>
              <a:t>11/21/2014</a:t>
            </a:fld>
            <a:endParaRPr lang="en-US" altLang="es-E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C9C9C"/>
                </a:solidFill>
                <a:latin typeface="Calibri" pitchFamily="34" charset="0"/>
                <a:ea typeface="MS PGothic" pitchFamily="34" charset="-128"/>
                <a:cs typeface="Arial" charset="0"/>
              </a:defRPr>
            </a:lvl1pPr>
          </a:lstStyle>
          <a:p>
            <a:pPr>
              <a:defRPr/>
            </a:pPr>
            <a:fld id="{0DECF9B2-6018-40CC-A0D0-61927620AC41}" type="slidenum">
              <a:rPr lang="en-US" altLang="es-ES"/>
              <a:pPr>
                <a:defRPr/>
              </a:pPr>
              <a:t>‹Nº›</a:t>
            </a:fld>
            <a:endParaRPr lang="en-US" altLang="es-ES"/>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60" r:id="rId5"/>
    <p:sldLayoutId id="2147483856" r:id="rId6"/>
    <p:sldLayoutId id="2147483857" r:id="rId7"/>
    <p:sldLayoutId id="2147483858" r:id="rId8"/>
    <p:sldLayoutId id="2147483859" r:id="rId9"/>
  </p:sldLayoutIdLst>
  <p:timing>
    <p:tnLst>
      <p:par>
        <p:cTn id="1" dur="indefinite" restart="never" nodeType="tmRoot"/>
      </p:par>
    </p:tnLst>
  </p:timing>
  <p:txStyles>
    <p:titleStyle>
      <a:lvl1pPr algn="l" rtl="0" eaLnBrk="0" fontAlgn="base" hangingPunct="0">
        <a:spcBef>
          <a:spcPct val="0"/>
        </a:spcBef>
        <a:spcAft>
          <a:spcPct val="0"/>
        </a:spcAft>
        <a:defRPr sz="3200" kern="1200">
          <a:solidFill>
            <a:srgbClr val="959595"/>
          </a:solidFill>
          <a:latin typeface="Calibri Light"/>
          <a:ea typeface="MS PGothic" pitchFamily="34" charset="-128"/>
          <a:cs typeface="ＭＳ Ｐゴシック" charset="0"/>
        </a:defRPr>
      </a:lvl1pPr>
      <a:lvl2pPr algn="l" rtl="0" eaLnBrk="0" fontAlgn="base" hangingPunct="0">
        <a:spcBef>
          <a:spcPct val="0"/>
        </a:spcBef>
        <a:spcAft>
          <a:spcPct val="0"/>
        </a:spcAft>
        <a:defRPr sz="3200">
          <a:solidFill>
            <a:srgbClr val="959595"/>
          </a:solidFill>
          <a:latin typeface="Calibri Light" charset="0"/>
          <a:ea typeface="MS PGothic" pitchFamily="34" charset="-128"/>
          <a:cs typeface="ＭＳ Ｐゴシック" charset="0"/>
        </a:defRPr>
      </a:lvl2pPr>
      <a:lvl3pPr algn="l" rtl="0" eaLnBrk="0" fontAlgn="base" hangingPunct="0">
        <a:spcBef>
          <a:spcPct val="0"/>
        </a:spcBef>
        <a:spcAft>
          <a:spcPct val="0"/>
        </a:spcAft>
        <a:defRPr sz="3200">
          <a:solidFill>
            <a:srgbClr val="959595"/>
          </a:solidFill>
          <a:latin typeface="Calibri Light" charset="0"/>
          <a:ea typeface="MS PGothic" pitchFamily="34" charset="-128"/>
          <a:cs typeface="ＭＳ Ｐゴシック" charset="0"/>
        </a:defRPr>
      </a:lvl3pPr>
      <a:lvl4pPr algn="l" rtl="0" eaLnBrk="0" fontAlgn="base" hangingPunct="0">
        <a:spcBef>
          <a:spcPct val="0"/>
        </a:spcBef>
        <a:spcAft>
          <a:spcPct val="0"/>
        </a:spcAft>
        <a:defRPr sz="3200">
          <a:solidFill>
            <a:srgbClr val="959595"/>
          </a:solidFill>
          <a:latin typeface="Calibri Light" charset="0"/>
          <a:ea typeface="MS PGothic" pitchFamily="34" charset="-128"/>
          <a:cs typeface="ＭＳ Ｐゴシック" charset="0"/>
        </a:defRPr>
      </a:lvl4pPr>
      <a:lvl5pPr algn="l" rtl="0" eaLnBrk="0" fontAlgn="base" hangingPunct="0">
        <a:spcBef>
          <a:spcPct val="0"/>
        </a:spcBef>
        <a:spcAft>
          <a:spcPct val="0"/>
        </a:spcAft>
        <a:defRPr sz="3200">
          <a:solidFill>
            <a:srgbClr val="959595"/>
          </a:solidFill>
          <a:latin typeface="Calibri Light" charset="0"/>
          <a:ea typeface="MS PGothic" pitchFamily="34" charset="-128"/>
          <a:cs typeface="ＭＳ Ｐゴシック" charset="0"/>
        </a:defRPr>
      </a:lvl5pPr>
      <a:lvl6pPr marL="457200" algn="l" rtl="0" fontAlgn="base">
        <a:spcBef>
          <a:spcPct val="0"/>
        </a:spcBef>
        <a:spcAft>
          <a:spcPct val="0"/>
        </a:spcAft>
        <a:defRPr sz="3200">
          <a:solidFill>
            <a:srgbClr val="959595"/>
          </a:solidFill>
          <a:latin typeface="Calibri Light" charset="0"/>
          <a:ea typeface="ＭＳ Ｐゴシック" charset="0"/>
        </a:defRPr>
      </a:lvl6pPr>
      <a:lvl7pPr marL="914400" algn="l" rtl="0" fontAlgn="base">
        <a:spcBef>
          <a:spcPct val="0"/>
        </a:spcBef>
        <a:spcAft>
          <a:spcPct val="0"/>
        </a:spcAft>
        <a:defRPr sz="3200">
          <a:solidFill>
            <a:srgbClr val="959595"/>
          </a:solidFill>
          <a:latin typeface="Calibri Light" charset="0"/>
          <a:ea typeface="ＭＳ Ｐゴシック" charset="0"/>
        </a:defRPr>
      </a:lvl7pPr>
      <a:lvl8pPr marL="1371600" algn="l" rtl="0" fontAlgn="base">
        <a:spcBef>
          <a:spcPct val="0"/>
        </a:spcBef>
        <a:spcAft>
          <a:spcPct val="0"/>
        </a:spcAft>
        <a:defRPr sz="3200">
          <a:solidFill>
            <a:srgbClr val="959595"/>
          </a:solidFill>
          <a:latin typeface="Calibri Light" charset="0"/>
          <a:ea typeface="ＭＳ Ｐゴシック" charset="0"/>
        </a:defRPr>
      </a:lvl8pPr>
      <a:lvl9pPr marL="1828800" algn="l" rtl="0" fontAlgn="base">
        <a:spcBef>
          <a:spcPct val="0"/>
        </a:spcBef>
        <a:spcAft>
          <a:spcPct val="0"/>
        </a:spcAft>
        <a:defRPr sz="3200">
          <a:solidFill>
            <a:srgbClr val="959595"/>
          </a:solidFill>
          <a:latin typeface="Calibri Light" charset="0"/>
          <a:ea typeface="ＭＳ Ｐゴシック" charset="0"/>
        </a:defRPr>
      </a:lvl9pPr>
    </p:titleStyle>
    <p:bodyStyle>
      <a:lvl1pPr marL="342900" indent="-342900" algn="l" rtl="0" eaLnBrk="0" fontAlgn="base" hangingPunct="0">
        <a:spcBef>
          <a:spcPct val="20000"/>
        </a:spcBef>
        <a:spcAft>
          <a:spcPct val="0"/>
        </a:spcAft>
        <a:buFont typeface="Arial" charset="0"/>
        <a:buChar char="•"/>
        <a:defRPr sz="1400" kern="1200">
          <a:solidFill>
            <a:srgbClr val="A6A6A6"/>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200" kern="1200">
          <a:solidFill>
            <a:srgbClr val="A6A6A6"/>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100" kern="1200">
          <a:solidFill>
            <a:srgbClr val="A6A6A6"/>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rgbClr val="A6A6A6"/>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1000" kern="1200">
          <a:solidFill>
            <a:srgbClr val="A6A6A6"/>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0" y="3003550"/>
            <a:ext cx="1566863" cy="585788"/>
          </a:xfrm>
        </p:spPr>
        <p:txBody>
          <a:bodyPr rtlCol="0">
            <a:spAutoFit/>
          </a:bodyPr>
          <a:lstStyle/>
          <a:p>
            <a:pPr eaLnBrk="1" fontAlgn="auto" hangingPunct="1">
              <a:spcAft>
                <a:spcPts val="0"/>
              </a:spcAft>
              <a:defRPr/>
            </a:pPr>
            <a:r>
              <a:rPr lang="es-ES_tradnl" dirty="0" smtClean="0">
                <a:solidFill>
                  <a:schemeClr val="bg1">
                    <a:lumMod val="50000"/>
                  </a:schemeClr>
                </a:solidFill>
                <a:ea typeface="+mj-ea"/>
                <a:cs typeface="+mj-cs"/>
              </a:rPr>
              <a:t>erbio</a:t>
            </a:r>
            <a:endParaRPr lang="es-ES_tradnl" dirty="0">
              <a:solidFill>
                <a:schemeClr val="bg1">
                  <a:lumMod val="50000"/>
                </a:schemeClr>
              </a:solidFill>
              <a:ea typeface="+mj-ea"/>
              <a:cs typeface="+mj-cs"/>
            </a:endParaRPr>
          </a:p>
        </p:txBody>
      </p:sp>
      <p:sp>
        <p:nvSpPr>
          <p:cNvPr id="3" name="Subtitle 2"/>
          <p:cNvSpPr>
            <a:spLocks noGrp="1"/>
          </p:cNvSpPr>
          <p:nvPr>
            <p:ph type="subTitle" idx="1"/>
          </p:nvPr>
        </p:nvSpPr>
        <p:spPr>
          <a:xfrm>
            <a:off x="1062038" y="3559175"/>
            <a:ext cx="7254875" cy="307975"/>
          </a:xfrm>
        </p:spPr>
        <p:txBody>
          <a:bodyPr>
            <a:spAutoFit/>
          </a:bodyPr>
          <a:lstStyle/>
          <a:p>
            <a:pPr algn="l" eaLnBrk="1" hangingPunct="1"/>
            <a:r>
              <a:rPr lang="en-US" altLang="es-ES" b="1" dirty="0" smtClean="0">
                <a:solidFill>
                  <a:schemeClr val="tx1"/>
                </a:solidFill>
                <a:latin typeface="Calibri Light" pitchFamily="34" charset="0"/>
              </a:rPr>
              <a:t>LEASEHAWK – TRY AND BUY AGREEMENT</a:t>
            </a:r>
          </a:p>
        </p:txBody>
      </p:sp>
      <p:grpSp>
        <p:nvGrpSpPr>
          <p:cNvPr id="6" name="Group 11"/>
          <p:cNvGrpSpPr>
            <a:grpSpLocks/>
          </p:cNvGrpSpPr>
          <p:nvPr/>
        </p:nvGrpSpPr>
        <p:grpSpPr bwMode="auto">
          <a:xfrm>
            <a:off x="1162050" y="4110038"/>
            <a:ext cx="6362700" cy="46037"/>
            <a:chOff x="2055030" y="1463669"/>
            <a:chExt cx="2304256" cy="544908"/>
          </a:xfrm>
        </p:grpSpPr>
        <p:sp>
          <p:nvSpPr>
            <p:cNvPr id="5" name="Rectangle 4"/>
            <p:cNvSpPr/>
            <p:nvPr/>
          </p:nvSpPr>
          <p:spPr>
            <a:xfrm>
              <a:off x="2055030" y="1463669"/>
              <a:ext cx="576064"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7" name="Rectangle 6"/>
            <p:cNvSpPr/>
            <p:nvPr/>
          </p:nvSpPr>
          <p:spPr>
            <a:xfrm>
              <a:off x="2631094" y="1463669"/>
              <a:ext cx="57606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8" name="Rectangle 7"/>
            <p:cNvSpPr/>
            <p:nvPr/>
          </p:nvSpPr>
          <p:spPr>
            <a:xfrm>
              <a:off x="3207158" y="1463669"/>
              <a:ext cx="576064"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9" name="Rectangle 8"/>
            <p:cNvSpPr/>
            <p:nvPr/>
          </p:nvSpPr>
          <p:spPr>
            <a:xfrm>
              <a:off x="3783222" y="1463669"/>
              <a:ext cx="576064"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s-ES_tradnl"/>
            </a:p>
          </p:txBody>
        </p:sp>
      </p:grpSp>
      <p:pic>
        <p:nvPicPr>
          <p:cNvPr id="4" name="Imagen 3" descr="Anagrama V.JPG"/>
          <p:cNvPicPr>
            <a:picLocks noChangeAspect="1"/>
          </p:cNvPicPr>
          <p:nvPr/>
        </p:nvPicPr>
        <p:blipFill>
          <a:blip r:embed="rId3" cstate="print"/>
          <a:srcRect/>
          <a:stretch>
            <a:fillRect/>
          </a:stretch>
        </p:blipFill>
        <p:spPr bwMode="auto">
          <a:xfrm>
            <a:off x="900113" y="2571750"/>
            <a:ext cx="815975" cy="957263"/>
          </a:xfrm>
          <a:prstGeom prst="rect">
            <a:avLst/>
          </a:prstGeom>
          <a:noFill/>
          <a:ln w="9525">
            <a:noFill/>
            <a:miter lim="800000"/>
            <a:headEnd/>
            <a:tailEnd/>
          </a:ln>
        </p:spPr>
      </p:pic>
      <p:pic>
        <p:nvPicPr>
          <p:cNvPr id="3078" name="Picture 11" descr="http://www.verbio.com/modules/homeslider/images/bdecaffd4f7f0180dffd7e4574809cd6d19eeceb_slider1.jpg"/>
          <p:cNvPicPr>
            <a:picLocks noChangeAspect="1" noChangeArrowheads="1"/>
          </p:cNvPicPr>
          <p:nvPr/>
        </p:nvPicPr>
        <p:blipFill>
          <a:blip r:embed="rId4" cstate="print"/>
          <a:srcRect/>
          <a:stretch>
            <a:fillRect/>
          </a:stretch>
        </p:blipFill>
        <p:spPr bwMode="auto">
          <a:xfrm>
            <a:off x="0" y="0"/>
            <a:ext cx="9140825" cy="21304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sz="2400" dirty="0" smtClean="0">
                <a:solidFill>
                  <a:schemeClr val="accent1">
                    <a:lumMod val="60000"/>
                    <a:lumOff val="40000"/>
                  </a:schemeClr>
                </a:solidFill>
              </a:rPr>
              <a:t>Try and Buy - Terms of Agreement – Economic Conditions</a:t>
            </a: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10</a:t>
            </a:r>
            <a:endParaRPr lang="en-US" sz="1100" b="1" dirty="0"/>
          </a:p>
        </p:txBody>
      </p:sp>
      <p:pic>
        <p:nvPicPr>
          <p:cNvPr id="26628"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5" name="Content Placeholder 2"/>
          <p:cNvSpPr>
            <a:spLocks noGrp="1"/>
          </p:cNvSpPr>
          <p:nvPr>
            <p:ph idx="1"/>
          </p:nvPr>
        </p:nvSpPr>
        <p:spPr>
          <a:xfrm>
            <a:off x="457200" y="1130300"/>
            <a:ext cx="8291513" cy="3241675"/>
          </a:xfrm>
        </p:spPr>
        <p:txBody>
          <a:bodyPr/>
          <a:lstStyle/>
          <a:p>
            <a:pPr marL="0" indent="0">
              <a:buFontTx/>
              <a:buChar char="-"/>
            </a:pPr>
            <a:r>
              <a:rPr lang="en-US" sz="1100" dirty="0" smtClean="0">
                <a:solidFill>
                  <a:schemeClr val="tx1"/>
                </a:solidFill>
              </a:rPr>
              <a:t> </a:t>
            </a:r>
            <a:r>
              <a:rPr lang="en-US" sz="1100" b="1" dirty="0" smtClean="0">
                <a:solidFill>
                  <a:schemeClr val="tx1"/>
                </a:solidFill>
              </a:rPr>
              <a:t>Economic agreement for the transcription of audio</a:t>
            </a:r>
          </a:p>
          <a:p>
            <a:pPr marL="400050" lvl="1" indent="0">
              <a:buFontTx/>
              <a:buChar char="-"/>
            </a:pPr>
            <a:r>
              <a:rPr lang="en-US" sz="800" dirty="0" smtClean="0">
                <a:solidFill>
                  <a:schemeClr val="tx1"/>
                </a:solidFill>
              </a:rPr>
              <a:t> </a:t>
            </a:r>
            <a:r>
              <a:rPr lang="en-US" sz="1000" dirty="0" err="1" smtClean="0">
                <a:solidFill>
                  <a:schemeClr val="tx1"/>
                </a:solidFill>
              </a:rPr>
              <a:t>LeaseHawk</a:t>
            </a:r>
            <a:r>
              <a:rPr lang="en-US" sz="1000" dirty="0" smtClean="0">
                <a:solidFill>
                  <a:schemeClr val="tx1"/>
                </a:solidFill>
              </a:rPr>
              <a:t> agrees to pay half of the cost for transcribing the audio</a:t>
            </a:r>
          </a:p>
          <a:p>
            <a:pPr marL="400050" lvl="1" indent="0">
              <a:buFontTx/>
              <a:buChar char="-"/>
            </a:pPr>
            <a:r>
              <a:rPr lang="en-US" sz="1000" dirty="0" smtClean="0">
                <a:solidFill>
                  <a:schemeClr val="tx1"/>
                </a:solidFill>
              </a:rPr>
              <a:t> </a:t>
            </a:r>
            <a:r>
              <a:rPr lang="en-US" sz="1000" dirty="0" err="1" smtClean="0">
                <a:solidFill>
                  <a:schemeClr val="tx1"/>
                </a:solidFill>
              </a:rPr>
              <a:t>Verbio</a:t>
            </a:r>
            <a:r>
              <a:rPr lang="en-US" sz="1000" dirty="0" smtClean="0">
                <a:solidFill>
                  <a:schemeClr val="tx1"/>
                </a:solidFill>
              </a:rPr>
              <a:t> will send </a:t>
            </a:r>
            <a:r>
              <a:rPr lang="en-US" sz="1000" dirty="0" err="1" smtClean="0">
                <a:solidFill>
                  <a:schemeClr val="tx1"/>
                </a:solidFill>
              </a:rPr>
              <a:t>LeaseHawk</a:t>
            </a:r>
            <a:r>
              <a:rPr lang="en-US" sz="1000" dirty="0" smtClean="0">
                <a:solidFill>
                  <a:schemeClr val="tx1"/>
                </a:solidFill>
              </a:rPr>
              <a:t> the budget of the second-party transcription as it is received from each vendor</a:t>
            </a:r>
          </a:p>
          <a:p>
            <a:pPr marL="400050" lvl="1" indent="0">
              <a:buFontTx/>
              <a:buChar char="-"/>
            </a:pPr>
            <a:r>
              <a:rPr lang="en-US" sz="1000" dirty="0" err="1" smtClean="0">
                <a:solidFill>
                  <a:schemeClr val="tx1"/>
                </a:solidFill>
              </a:rPr>
              <a:t>LeaseHawk</a:t>
            </a:r>
            <a:r>
              <a:rPr lang="en-US" sz="1000" dirty="0" smtClean="0">
                <a:solidFill>
                  <a:schemeClr val="tx1"/>
                </a:solidFill>
              </a:rPr>
              <a:t> must approve through written consent, the proposed budget. Once approved, </a:t>
            </a:r>
            <a:r>
              <a:rPr lang="en-US" sz="1000" dirty="0" err="1" smtClean="0">
                <a:solidFill>
                  <a:schemeClr val="tx1"/>
                </a:solidFill>
              </a:rPr>
              <a:t>Verbio</a:t>
            </a:r>
            <a:r>
              <a:rPr lang="en-US" sz="1000" dirty="0" smtClean="0">
                <a:solidFill>
                  <a:schemeClr val="tx1"/>
                </a:solidFill>
              </a:rPr>
              <a:t> will pay the vendor and invoice </a:t>
            </a:r>
            <a:r>
              <a:rPr lang="en-US" sz="1000" dirty="0" err="1" smtClean="0">
                <a:solidFill>
                  <a:schemeClr val="tx1"/>
                </a:solidFill>
              </a:rPr>
              <a:t>LeaseHawk</a:t>
            </a:r>
            <a:r>
              <a:rPr lang="en-US" sz="1000" dirty="0" smtClean="0">
                <a:solidFill>
                  <a:schemeClr val="tx1"/>
                </a:solidFill>
              </a:rPr>
              <a:t> (payable immediately after receipt)</a:t>
            </a:r>
          </a:p>
          <a:p>
            <a:pPr marL="0" indent="0">
              <a:buFontTx/>
              <a:buChar char="-"/>
            </a:pPr>
            <a:r>
              <a:rPr lang="en-US" sz="1100" b="1" dirty="0" smtClean="0">
                <a:solidFill>
                  <a:schemeClr val="tx1"/>
                </a:solidFill>
              </a:rPr>
              <a:t> Economic Conditions</a:t>
            </a:r>
          </a:p>
          <a:p>
            <a:pPr marL="400050" lvl="1" indent="0">
              <a:buFontTx/>
              <a:buChar char="-"/>
            </a:pPr>
            <a:r>
              <a:rPr lang="en-US" sz="800" dirty="0" smtClean="0">
                <a:solidFill>
                  <a:schemeClr val="tx1"/>
                </a:solidFill>
              </a:rPr>
              <a:t> </a:t>
            </a:r>
            <a:r>
              <a:rPr lang="en-US" sz="1000" dirty="0" smtClean="0">
                <a:solidFill>
                  <a:schemeClr val="tx1"/>
                </a:solidFill>
              </a:rPr>
              <a:t>As per pg. 16, </a:t>
            </a:r>
            <a:r>
              <a:rPr lang="en-US" sz="1000" dirty="0" err="1" smtClean="0">
                <a:solidFill>
                  <a:schemeClr val="tx1"/>
                </a:solidFill>
              </a:rPr>
              <a:t>LeaseHawk</a:t>
            </a:r>
            <a:r>
              <a:rPr lang="en-US" sz="1000" dirty="0" smtClean="0">
                <a:solidFill>
                  <a:schemeClr val="tx1"/>
                </a:solidFill>
              </a:rPr>
              <a:t> agrees to the price of $34,998.00  and cannot refuse this price if </a:t>
            </a:r>
            <a:r>
              <a:rPr lang="en-US" sz="1000" dirty="0" err="1" smtClean="0">
                <a:solidFill>
                  <a:schemeClr val="tx1"/>
                </a:solidFill>
              </a:rPr>
              <a:t>Verbio</a:t>
            </a:r>
            <a:r>
              <a:rPr lang="en-US" sz="1000" dirty="0" smtClean="0">
                <a:solidFill>
                  <a:schemeClr val="tx1"/>
                </a:solidFill>
              </a:rPr>
              <a:t> achieves an average of 80% accuracy as stated previously on pg. 17</a:t>
            </a:r>
            <a:endParaRPr lang="en-US" sz="800" dirty="0" smtClean="0">
              <a:solidFill>
                <a:schemeClr val="tx1"/>
              </a:solidFill>
            </a:endParaRPr>
          </a:p>
          <a:p>
            <a:pPr marL="0" indent="0">
              <a:buFont typeface="Arial" pitchFamily="34" charset="0"/>
              <a:buNone/>
            </a:pPr>
            <a:endParaRPr lang="en-US" sz="1000" dirty="0" smtClean="0">
              <a:solidFill>
                <a:schemeClr val="tx1"/>
              </a:solidFill>
            </a:endParaRPr>
          </a:p>
          <a:p>
            <a:pPr marL="0" indent="0">
              <a:buFont typeface="Arial" pitchFamily="34" charset="0"/>
              <a:buNone/>
            </a:pPr>
            <a:endParaRPr lang="en-US" sz="1000" dirty="0" smtClean="0">
              <a:solidFill>
                <a:schemeClr val="tx1"/>
              </a:solidFill>
            </a:endParaRP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Support Model</a:t>
            </a: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11</a:t>
            </a:r>
            <a:endParaRPr lang="en-US" sz="1100" b="1" dirty="0"/>
          </a:p>
        </p:txBody>
      </p:sp>
      <p:pic>
        <p:nvPicPr>
          <p:cNvPr id="26628"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5" name="Content Placeholder 2"/>
          <p:cNvSpPr>
            <a:spLocks noGrp="1"/>
          </p:cNvSpPr>
          <p:nvPr>
            <p:ph idx="1"/>
          </p:nvPr>
        </p:nvSpPr>
        <p:spPr>
          <a:xfrm>
            <a:off x="457200" y="1130300"/>
            <a:ext cx="8291513" cy="3241675"/>
          </a:xfrm>
        </p:spPr>
        <p:txBody>
          <a:bodyPr/>
          <a:lstStyle/>
          <a:p>
            <a:pPr marL="0" indent="0">
              <a:buFont typeface="Arial" pitchFamily="34" charset="0"/>
              <a:buNone/>
            </a:pPr>
            <a:r>
              <a:rPr lang="en-US" sz="1100" b="1" dirty="0" smtClean="0">
                <a:solidFill>
                  <a:schemeClr val="tx1"/>
                </a:solidFill>
              </a:rPr>
              <a:t>Functional and Technical Support</a:t>
            </a:r>
          </a:p>
          <a:p>
            <a:pPr marL="0" indent="0">
              <a:buFont typeface="Arial" pitchFamily="34" charset="0"/>
              <a:buNone/>
            </a:pPr>
            <a:r>
              <a:rPr lang="en-US" sz="1100" dirty="0" smtClean="0">
                <a:solidFill>
                  <a:schemeClr val="tx1"/>
                </a:solidFill>
              </a:rPr>
              <a:t>The different services encompassed within this aspect of the support are intended to resolve doubts or queries on the technical and functional uses of the final solution. </a:t>
            </a:r>
          </a:p>
          <a:p>
            <a:pPr marL="0" indent="0">
              <a:buFont typeface="Arial" pitchFamily="34" charset="0"/>
              <a:buNone/>
            </a:pPr>
            <a:endParaRPr lang="en-US" sz="1100" dirty="0" smtClean="0">
              <a:solidFill>
                <a:schemeClr val="tx1"/>
              </a:solidFill>
            </a:endParaRPr>
          </a:p>
          <a:p>
            <a:pPr marL="0" indent="0">
              <a:buFont typeface="Arial" pitchFamily="34" charset="0"/>
              <a:buNone/>
            </a:pPr>
            <a:r>
              <a:rPr lang="en-US" sz="1100" dirty="0" err="1" smtClean="0">
                <a:solidFill>
                  <a:schemeClr val="tx1"/>
                </a:solidFill>
              </a:rPr>
              <a:t>Verbio</a:t>
            </a:r>
            <a:r>
              <a:rPr lang="en-US" sz="1100" dirty="0" smtClean="0">
                <a:solidFill>
                  <a:schemeClr val="tx1"/>
                </a:solidFill>
              </a:rPr>
              <a:t> has a team for telephone support in English from 8 to 20h UTC + 1:00 , in every case the maximum response can be expected in under 4 hours. </a:t>
            </a:r>
          </a:p>
          <a:p>
            <a:pPr marL="0" indent="0">
              <a:buFont typeface="Arial" pitchFamily="34" charset="0"/>
              <a:buNone/>
            </a:pPr>
            <a:endParaRPr lang="en-US" sz="1100" dirty="0" smtClean="0">
              <a:solidFill>
                <a:schemeClr val="tx1"/>
              </a:solidFill>
            </a:endParaRPr>
          </a:p>
          <a:p>
            <a:pPr marL="0" indent="0">
              <a:buFont typeface="Arial" pitchFamily="34" charset="0"/>
              <a:buNone/>
            </a:pPr>
            <a:r>
              <a:rPr lang="en-US" sz="1100" dirty="0" smtClean="0">
                <a:solidFill>
                  <a:schemeClr val="tx1"/>
                </a:solidFill>
              </a:rPr>
              <a:t>The contact channels that </a:t>
            </a:r>
            <a:r>
              <a:rPr lang="en-US" sz="1100" dirty="0" err="1" smtClean="0">
                <a:solidFill>
                  <a:schemeClr val="tx1"/>
                </a:solidFill>
              </a:rPr>
              <a:t>Verbio</a:t>
            </a:r>
            <a:r>
              <a:rPr lang="en-US" sz="1100" dirty="0" smtClean="0">
                <a:solidFill>
                  <a:schemeClr val="tx1"/>
                </a:solidFill>
              </a:rPr>
              <a:t> offers are: </a:t>
            </a:r>
          </a:p>
          <a:p>
            <a:pPr marL="0" indent="0">
              <a:buFont typeface="Arial" pitchFamily="34" charset="0"/>
              <a:buNone/>
            </a:pPr>
            <a:r>
              <a:rPr lang="en-US" sz="1100" dirty="0" smtClean="0">
                <a:solidFill>
                  <a:schemeClr val="tx1"/>
                </a:solidFill>
              </a:rPr>
              <a:t>Direct phone number: +34 93 444 7979 </a:t>
            </a:r>
          </a:p>
          <a:p>
            <a:pPr marL="0" indent="0">
              <a:buFont typeface="Arial" pitchFamily="34" charset="0"/>
              <a:buNone/>
            </a:pPr>
            <a:r>
              <a:rPr lang="en-US" sz="1100" dirty="0" smtClean="0">
                <a:solidFill>
                  <a:schemeClr val="tx1"/>
                </a:solidFill>
              </a:rPr>
              <a:t>Email </a:t>
            </a:r>
            <a:r>
              <a:rPr lang="en-US" sz="1100" dirty="0" smtClean="0">
                <a:solidFill>
                  <a:schemeClr val="tx1"/>
                </a:solidFill>
              </a:rPr>
              <a:t>support@verbio.com </a:t>
            </a:r>
            <a:r>
              <a:rPr lang="en-US" sz="1100" dirty="0" smtClean="0">
                <a:solidFill>
                  <a:schemeClr val="tx1"/>
                </a:solidFill>
              </a:rPr>
              <a:t>(in English) </a:t>
            </a:r>
          </a:p>
          <a:p>
            <a:pPr marL="0" indent="0">
              <a:buFont typeface="Arial" pitchFamily="34" charset="0"/>
              <a:buNone/>
            </a:pPr>
            <a:r>
              <a:rPr lang="en-US" sz="1100" dirty="0" smtClean="0">
                <a:solidFill>
                  <a:schemeClr val="tx1"/>
                </a:solidFill>
              </a:rPr>
              <a:t>Web: </a:t>
            </a:r>
            <a:r>
              <a:rPr lang="en-US" sz="1100" dirty="0" smtClean="0">
                <a:solidFill>
                  <a:schemeClr val="tx1"/>
                </a:solidFill>
              </a:rPr>
              <a:t>www.verbio.com </a:t>
            </a:r>
            <a:r>
              <a:rPr lang="en-US" sz="1100" dirty="0" smtClean="0">
                <a:solidFill>
                  <a:schemeClr val="tx1"/>
                </a:solidFill>
              </a:rPr>
              <a:t>(http</a:t>
            </a:r>
            <a:r>
              <a:rPr lang="en-US" sz="1100" dirty="0" smtClean="0">
                <a:solidFill>
                  <a:schemeClr val="tx1"/>
                </a:solidFill>
              </a:rPr>
              <a:t>://verbio.zendesk.com/home</a:t>
            </a:r>
            <a:r>
              <a:rPr lang="en-US" sz="1100" dirty="0" smtClean="0">
                <a:solidFill>
                  <a:schemeClr val="tx1"/>
                </a:solidFill>
              </a:rPr>
              <a:t>) </a:t>
            </a:r>
          </a:p>
          <a:p>
            <a:pPr marL="0" indent="0">
              <a:buFont typeface="Arial" pitchFamily="34" charset="0"/>
              <a:buNone/>
            </a:pPr>
            <a:endParaRPr lang="en-US" sz="1100" dirty="0" smtClean="0">
              <a:solidFill>
                <a:schemeClr val="tx1"/>
              </a:solidFill>
            </a:endParaRPr>
          </a:p>
          <a:p>
            <a:pPr marL="0" indent="0">
              <a:buFont typeface="Arial" pitchFamily="34" charset="0"/>
              <a:buNone/>
            </a:pPr>
            <a:r>
              <a:rPr lang="en-US" sz="1100" dirty="0" err="1" smtClean="0">
                <a:solidFill>
                  <a:schemeClr val="tx1"/>
                </a:solidFill>
              </a:rPr>
              <a:t>Verbio</a:t>
            </a:r>
            <a:r>
              <a:rPr lang="en-US" sz="1100" dirty="0" smtClean="0">
                <a:solidFill>
                  <a:schemeClr val="tx1"/>
                </a:solidFill>
              </a:rPr>
              <a:t> support will be provided from the </a:t>
            </a:r>
            <a:r>
              <a:rPr lang="en-US" sz="1100" dirty="0" err="1" smtClean="0">
                <a:solidFill>
                  <a:schemeClr val="tx1"/>
                </a:solidFill>
              </a:rPr>
              <a:t>Verbio</a:t>
            </a:r>
            <a:r>
              <a:rPr lang="en-US" sz="1100" dirty="0" smtClean="0">
                <a:solidFill>
                  <a:schemeClr val="tx1"/>
                </a:solidFill>
              </a:rPr>
              <a:t> headquarters in Barcelona, ​​where the technical team is the most robust.</a:t>
            </a:r>
          </a:p>
          <a:p>
            <a:pPr marL="0" indent="0">
              <a:buFont typeface="Arial" pitchFamily="34" charset="0"/>
              <a:buNone/>
            </a:pPr>
            <a:r>
              <a:rPr lang="en-US" sz="1100" dirty="0" smtClean="0">
                <a:solidFill>
                  <a:schemeClr val="tx1"/>
                </a:solidFill>
              </a:rPr>
              <a:t> </a:t>
            </a:r>
          </a:p>
          <a:p>
            <a:pPr marL="0" indent="0">
              <a:buFont typeface="Arial" pitchFamily="34" charset="0"/>
              <a:buNone/>
            </a:pPr>
            <a:r>
              <a:rPr lang="en-US" sz="1100" dirty="0" smtClean="0">
                <a:solidFill>
                  <a:schemeClr val="tx1"/>
                </a:solidFill>
              </a:rPr>
              <a:t>Absolutely all users of </a:t>
            </a:r>
            <a:r>
              <a:rPr lang="en-US" sz="1100" dirty="0" err="1" smtClean="0">
                <a:solidFill>
                  <a:schemeClr val="tx1"/>
                </a:solidFill>
              </a:rPr>
              <a:t>Verbio’s</a:t>
            </a:r>
            <a:r>
              <a:rPr lang="en-US" sz="1100" dirty="0" smtClean="0">
                <a:solidFill>
                  <a:schemeClr val="tx1"/>
                </a:solidFill>
              </a:rPr>
              <a:t> systems can use these channels. Each contact will be recorded by the internal </a:t>
            </a:r>
            <a:r>
              <a:rPr lang="en-US" sz="1100" dirty="0" err="1" smtClean="0">
                <a:solidFill>
                  <a:schemeClr val="tx1"/>
                </a:solidFill>
              </a:rPr>
              <a:t>Verbio</a:t>
            </a:r>
            <a:r>
              <a:rPr lang="en-US" sz="1100" dirty="0" smtClean="0">
                <a:solidFill>
                  <a:schemeClr val="tx1"/>
                </a:solidFill>
              </a:rPr>
              <a:t> tool and be assessed for: Reason for support, possible resolution, script generated (if any),and employee time needed for resolution.</a:t>
            </a:r>
          </a:p>
          <a:p>
            <a:pPr marL="0" indent="0">
              <a:buFontTx/>
              <a:buChar char="-"/>
            </a:pPr>
            <a:endParaRPr lang="en-US" sz="1000" dirty="0" smtClean="0">
              <a:solidFill>
                <a:schemeClr val="tx1"/>
              </a:solidFill>
            </a:endParaRPr>
          </a:p>
          <a:p>
            <a:pPr marL="0" indent="0">
              <a:buFont typeface="Arial" pitchFamily="34" charset="0"/>
              <a:buNone/>
            </a:pPr>
            <a:endParaRPr lang="en-US" sz="1000" dirty="0" smtClean="0">
              <a:solidFill>
                <a:schemeClr val="tx1"/>
              </a:solidFill>
            </a:endParaRPr>
          </a:p>
          <a:p>
            <a:pPr marL="0" indent="0">
              <a:buFont typeface="Arial" pitchFamily="34" charset="0"/>
              <a:buNone/>
            </a:pPr>
            <a:endParaRPr lang="en-US" sz="1000" dirty="0" smtClean="0">
              <a:solidFill>
                <a:schemeClr val="tx1"/>
              </a:solidFill>
            </a:endParaRP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Support Model</a:t>
            </a: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12</a:t>
            </a:r>
            <a:endParaRPr lang="en-US" sz="1100" b="1" dirty="0"/>
          </a:p>
        </p:txBody>
      </p:sp>
      <p:pic>
        <p:nvPicPr>
          <p:cNvPr id="27652"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5" name="Content Placeholder 2"/>
          <p:cNvSpPr>
            <a:spLocks noGrp="1"/>
          </p:cNvSpPr>
          <p:nvPr>
            <p:ph idx="1"/>
          </p:nvPr>
        </p:nvSpPr>
        <p:spPr>
          <a:xfrm>
            <a:off x="457200" y="1130300"/>
            <a:ext cx="8291513" cy="3241675"/>
          </a:xfrm>
        </p:spPr>
        <p:txBody>
          <a:bodyPr/>
          <a:lstStyle/>
          <a:p>
            <a:pPr marL="0" indent="0">
              <a:buFont typeface="Arial" pitchFamily="34" charset="0"/>
              <a:buNone/>
            </a:pPr>
            <a:r>
              <a:rPr lang="en-US" sz="1100" b="1" smtClean="0">
                <a:solidFill>
                  <a:schemeClr val="tx1"/>
                </a:solidFill>
              </a:rPr>
              <a:t>Corrective and Adaptive Maintenance Support</a:t>
            </a:r>
          </a:p>
          <a:p>
            <a:pPr marL="0" indent="0">
              <a:buFont typeface="Arial" pitchFamily="34" charset="0"/>
              <a:buNone/>
            </a:pPr>
            <a:r>
              <a:rPr lang="en-US" sz="1100" smtClean="0">
                <a:solidFill>
                  <a:schemeClr val="tx1"/>
                </a:solidFill>
              </a:rPr>
              <a:t>For the corrective and adaptive maintenance ,Verbio takes appropriate action to correct the malfunction of the software without modifying the functional abilities of the solution. </a:t>
            </a:r>
          </a:p>
          <a:p>
            <a:pPr marL="0" indent="0">
              <a:buFont typeface="Arial" pitchFamily="34" charset="0"/>
              <a:buNone/>
            </a:pPr>
            <a:endParaRPr lang="en-US" sz="1100" smtClean="0">
              <a:solidFill>
                <a:schemeClr val="tx1"/>
              </a:solidFill>
            </a:endParaRPr>
          </a:p>
          <a:p>
            <a:pPr marL="0" indent="0">
              <a:buFont typeface="Arial" pitchFamily="34" charset="0"/>
              <a:buNone/>
            </a:pPr>
            <a:r>
              <a:rPr lang="en-US" sz="1100" smtClean="0">
                <a:solidFill>
                  <a:schemeClr val="tx1"/>
                </a:solidFill>
              </a:rPr>
              <a:t>This implies: </a:t>
            </a:r>
          </a:p>
          <a:p>
            <a:pPr marL="0" indent="0">
              <a:buFontTx/>
              <a:buChar char="-"/>
            </a:pPr>
            <a:r>
              <a:rPr lang="en-US" sz="1100" smtClean="0">
                <a:solidFill>
                  <a:schemeClr val="tx1"/>
                </a:solidFill>
              </a:rPr>
              <a:t>Verbio’s support will be provided remotely from Verbio headquarters in Barcelona, ​​where the technical team has the most depth of knowledge and is the most robust. </a:t>
            </a:r>
          </a:p>
          <a:p>
            <a:pPr marL="0" indent="0">
              <a:buFontTx/>
              <a:buChar char="-"/>
            </a:pPr>
            <a:r>
              <a:rPr lang="en-US" sz="1100" smtClean="0">
                <a:solidFill>
                  <a:schemeClr val="tx1"/>
                </a:solidFill>
              </a:rPr>
              <a:t>Verbio’s corrective maintenance includes adaptive maintenance of the solution, ie the modification of the solution to adapt to changes in the environment in which the system operates. </a:t>
            </a:r>
          </a:p>
          <a:p>
            <a:pPr marL="0" indent="0">
              <a:buFontTx/>
              <a:buChar char="-"/>
            </a:pPr>
            <a:r>
              <a:rPr lang="en-US" sz="1100" smtClean="0">
                <a:solidFill>
                  <a:schemeClr val="tx1"/>
                </a:solidFill>
              </a:rPr>
              <a:t>Additionally, Verbio will provide the necessary resources so that the system can meet the changing needs of the client over time, making Evolutionary Maintenance services that are specialized in speech technologies available that will allow the solution to be extrapolated to other services.</a:t>
            </a:r>
          </a:p>
          <a:p>
            <a:pPr marL="0" indent="0">
              <a:buFont typeface="Arial" pitchFamily="34" charset="0"/>
              <a:buNone/>
            </a:pPr>
            <a:endParaRPr lang="en-US" sz="1000" smtClean="0">
              <a:solidFill>
                <a:schemeClr val="tx1"/>
              </a:solidFill>
            </a:endParaRPr>
          </a:p>
          <a:p>
            <a:pPr marL="0" indent="0">
              <a:buFont typeface="Arial" pitchFamily="34" charset="0"/>
              <a:buNone/>
            </a:pPr>
            <a:endParaRPr lang="en-US" sz="1000" smtClean="0">
              <a:solidFill>
                <a:schemeClr val="tx1"/>
              </a:solidFill>
            </a:endParaRP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Support Model</a:t>
            </a: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13</a:t>
            </a:r>
            <a:endParaRPr lang="en-US" sz="1100" b="1" dirty="0"/>
          </a:p>
        </p:txBody>
      </p:sp>
      <p:pic>
        <p:nvPicPr>
          <p:cNvPr id="28676"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5" name="Content Placeholder 2"/>
          <p:cNvSpPr>
            <a:spLocks noGrp="1"/>
          </p:cNvSpPr>
          <p:nvPr>
            <p:ph idx="1"/>
          </p:nvPr>
        </p:nvSpPr>
        <p:spPr>
          <a:xfrm>
            <a:off x="457200" y="1130300"/>
            <a:ext cx="8291513" cy="3241675"/>
          </a:xfrm>
        </p:spPr>
        <p:txBody>
          <a:bodyPr>
            <a:noAutofit/>
          </a:bodyPr>
          <a:lstStyle/>
          <a:p>
            <a:pPr marL="0" indent="0">
              <a:buFont typeface="Arial" pitchFamily="34" charset="0"/>
              <a:buNone/>
              <a:defRPr/>
            </a:pPr>
            <a:r>
              <a:rPr lang="en-US" sz="1100" b="1" dirty="0" smtClean="0">
                <a:solidFill>
                  <a:schemeClr val="tx1"/>
                </a:solidFill>
              </a:rPr>
              <a:t>Product Training – Business Staff</a:t>
            </a:r>
            <a:endParaRPr lang="en-US" sz="1100" dirty="0" smtClean="0">
              <a:solidFill>
                <a:schemeClr val="tx1"/>
              </a:solidFill>
            </a:endParaRPr>
          </a:p>
          <a:p>
            <a:pPr marL="0" indent="0">
              <a:buFont typeface="Arial" pitchFamily="34" charset="0"/>
              <a:buNone/>
              <a:defRPr/>
            </a:pPr>
            <a:r>
              <a:rPr lang="en-US" sz="1100" dirty="0" smtClean="0">
                <a:solidFill>
                  <a:schemeClr val="tx1"/>
                </a:solidFill>
              </a:rPr>
              <a:t>Once the implementation of the solution is complete, you will be able to access your System Management Interface. This allows users to be independent of the process of extracting the information while still interacting and defining subsequent improvements in the processes.  In order to use the solution to its full extent, training will be provided for the following:</a:t>
            </a:r>
          </a:p>
          <a:p>
            <a:pPr>
              <a:buFontTx/>
              <a:buChar char="-"/>
              <a:defRPr/>
            </a:pPr>
            <a:r>
              <a:rPr lang="en-US" sz="1100" dirty="0" smtClean="0">
                <a:solidFill>
                  <a:schemeClr val="tx1"/>
                </a:solidFill>
              </a:rPr>
              <a:t>System administration (start, stop, etc.) </a:t>
            </a:r>
          </a:p>
          <a:p>
            <a:pPr>
              <a:buFontTx/>
              <a:buChar char="-"/>
              <a:defRPr/>
            </a:pPr>
            <a:r>
              <a:rPr lang="en-US" sz="1100" dirty="0" smtClean="0">
                <a:solidFill>
                  <a:schemeClr val="tx1"/>
                </a:solidFill>
              </a:rPr>
              <a:t>Interface Management Configuration</a:t>
            </a:r>
          </a:p>
          <a:p>
            <a:pPr>
              <a:buFontTx/>
              <a:buChar char="-"/>
              <a:defRPr/>
            </a:pPr>
            <a:r>
              <a:rPr lang="en-US" sz="1100" dirty="0" smtClean="0">
                <a:solidFill>
                  <a:schemeClr val="tx1"/>
                </a:solidFill>
              </a:rPr>
              <a:t>Categorization of calls </a:t>
            </a:r>
          </a:p>
          <a:p>
            <a:pPr>
              <a:buFontTx/>
              <a:buChar char="-"/>
              <a:defRPr/>
            </a:pPr>
            <a:r>
              <a:rPr lang="en-US" sz="1100" dirty="0" smtClean="0">
                <a:solidFill>
                  <a:schemeClr val="tx1"/>
                </a:solidFill>
              </a:rPr>
              <a:t>Feedback models</a:t>
            </a:r>
          </a:p>
          <a:p>
            <a:pPr>
              <a:buFontTx/>
              <a:buChar char="-"/>
              <a:defRPr/>
            </a:pPr>
            <a:r>
              <a:rPr lang="en-US" sz="1100" dirty="0" smtClean="0">
                <a:solidFill>
                  <a:schemeClr val="tx1"/>
                </a:solidFill>
              </a:rPr>
              <a:t>Generating new reports </a:t>
            </a:r>
          </a:p>
          <a:p>
            <a:pPr>
              <a:buFontTx/>
              <a:buChar char="-"/>
              <a:defRPr/>
            </a:pPr>
            <a:r>
              <a:rPr lang="en-US" sz="1100" dirty="0" smtClean="0">
                <a:solidFill>
                  <a:schemeClr val="tx1"/>
                </a:solidFill>
              </a:rPr>
              <a:t>Information provided by the system </a:t>
            </a:r>
          </a:p>
          <a:p>
            <a:pPr>
              <a:buFontTx/>
              <a:buChar char="-"/>
              <a:defRPr/>
            </a:pPr>
            <a:r>
              <a:rPr lang="en-US" sz="1100" dirty="0" smtClean="0">
                <a:solidFill>
                  <a:schemeClr val="tx1"/>
                </a:solidFill>
              </a:rPr>
              <a:t>Best practices in Speech Analytics </a:t>
            </a:r>
          </a:p>
          <a:p>
            <a:pPr>
              <a:buFontTx/>
              <a:buChar char="-"/>
              <a:defRPr/>
            </a:pPr>
            <a:r>
              <a:rPr lang="en-US" sz="1100" dirty="0" smtClean="0">
                <a:solidFill>
                  <a:schemeClr val="tx1"/>
                </a:solidFill>
              </a:rPr>
              <a:t>Strategic tools for Employment</a:t>
            </a:r>
          </a:p>
          <a:p>
            <a:pPr marL="0" indent="0">
              <a:buFont typeface="Arial" pitchFamily="34" charset="0"/>
              <a:buNone/>
              <a:defRPr/>
            </a:pPr>
            <a:endParaRPr lang="en-US" sz="1100" dirty="0" smtClean="0">
              <a:solidFill>
                <a:schemeClr val="tx1"/>
              </a:solidFill>
            </a:endParaRPr>
          </a:p>
          <a:p>
            <a:pPr marL="0" indent="0">
              <a:buFont typeface="Arial" pitchFamily="34" charset="0"/>
              <a:buNone/>
              <a:defRPr/>
            </a:pPr>
            <a:r>
              <a:rPr lang="en-US" sz="1100" dirty="0" smtClean="0">
                <a:solidFill>
                  <a:schemeClr val="tx1"/>
                </a:solidFill>
              </a:rPr>
              <a:t>The training will be carried out remotely via teleconference. However, if there are problems or queries during usage, users can make use of Functional Support enabled for this case. In the case of corrective and adaptive maintenance, </a:t>
            </a:r>
            <a:r>
              <a:rPr lang="en-US" sz="1100" dirty="0" err="1" smtClean="0">
                <a:solidFill>
                  <a:schemeClr val="tx1"/>
                </a:solidFill>
              </a:rPr>
              <a:t>Verbio</a:t>
            </a:r>
            <a:r>
              <a:rPr lang="en-US" sz="1100" dirty="0" smtClean="0">
                <a:solidFill>
                  <a:schemeClr val="tx1"/>
                </a:solidFill>
              </a:rPr>
              <a:t> takes appropriate actions to correct the malfunction of the software without modifying the functional abilities of the solution. </a:t>
            </a: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Support Model</a:t>
            </a: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14</a:t>
            </a:r>
            <a:endParaRPr lang="en-US" sz="1100" b="1" dirty="0"/>
          </a:p>
        </p:txBody>
      </p:sp>
      <p:pic>
        <p:nvPicPr>
          <p:cNvPr id="29700"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5" name="Content Placeholder 2"/>
          <p:cNvSpPr>
            <a:spLocks noGrp="1"/>
          </p:cNvSpPr>
          <p:nvPr>
            <p:ph idx="1"/>
          </p:nvPr>
        </p:nvSpPr>
        <p:spPr>
          <a:xfrm>
            <a:off x="457200" y="1130300"/>
            <a:ext cx="8291513" cy="3241675"/>
          </a:xfrm>
        </p:spPr>
        <p:txBody>
          <a:bodyPr>
            <a:noAutofit/>
          </a:bodyPr>
          <a:lstStyle/>
          <a:p>
            <a:pPr marL="0" indent="0">
              <a:buFont typeface="Arial" pitchFamily="34" charset="0"/>
              <a:buNone/>
              <a:defRPr/>
            </a:pPr>
            <a:r>
              <a:rPr lang="en-US" sz="1100" b="1" dirty="0" smtClean="0">
                <a:solidFill>
                  <a:schemeClr val="tx1"/>
                </a:solidFill>
              </a:rPr>
              <a:t>Product Training – Technical Staff</a:t>
            </a:r>
            <a:endParaRPr lang="en-US" sz="1100" dirty="0" smtClean="0">
              <a:solidFill>
                <a:schemeClr val="tx1"/>
              </a:solidFill>
            </a:endParaRPr>
          </a:p>
          <a:p>
            <a:pPr marL="0" indent="0">
              <a:buFont typeface="Arial" pitchFamily="34" charset="0"/>
              <a:buNone/>
              <a:defRPr/>
            </a:pPr>
            <a:r>
              <a:rPr lang="en-US" sz="1100" dirty="0" smtClean="0">
                <a:solidFill>
                  <a:schemeClr val="tx1"/>
                </a:solidFill>
              </a:rPr>
              <a:t>In addition to functional training oriented to business staff, there is a more technical training of the underlying technologies within </a:t>
            </a:r>
            <a:r>
              <a:rPr lang="en-US" sz="1100" dirty="0" err="1" smtClean="0">
                <a:solidFill>
                  <a:schemeClr val="tx1"/>
                </a:solidFill>
              </a:rPr>
              <a:t>Verbio</a:t>
            </a:r>
            <a:r>
              <a:rPr lang="en-US" sz="1100" dirty="0" smtClean="0">
                <a:solidFill>
                  <a:schemeClr val="tx1"/>
                </a:solidFill>
              </a:rPr>
              <a:t> Speech Analytics. The objective of this training is to match the technical and functional knowledge of the agent who will assume the role of the manager of the </a:t>
            </a:r>
            <a:r>
              <a:rPr lang="en-US" sz="1100" dirty="0" err="1" smtClean="0">
                <a:solidFill>
                  <a:schemeClr val="tx1"/>
                </a:solidFill>
              </a:rPr>
              <a:t>Verbio</a:t>
            </a:r>
            <a:r>
              <a:rPr lang="en-US" sz="1100" dirty="0" smtClean="0">
                <a:solidFill>
                  <a:schemeClr val="tx1"/>
                </a:solidFill>
              </a:rPr>
              <a:t> Speech Analytics solution with </a:t>
            </a:r>
            <a:r>
              <a:rPr lang="en-US" sz="1100" dirty="0" err="1" smtClean="0">
                <a:solidFill>
                  <a:schemeClr val="tx1"/>
                </a:solidFill>
              </a:rPr>
              <a:t>Verbio’s</a:t>
            </a:r>
            <a:r>
              <a:rPr lang="en-US" sz="1100" dirty="0" smtClean="0">
                <a:solidFill>
                  <a:schemeClr val="tx1"/>
                </a:solidFill>
              </a:rPr>
              <a:t> own staff. training will be provided for the following:</a:t>
            </a:r>
          </a:p>
          <a:p>
            <a:pPr>
              <a:buFontTx/>
              <a:buChar char="-"/>
              <a:defRPr/>
            </a:pPr>
            <a:r>
              <a:rPr lang="en-US" sz="1100" dirty="0" smtClean="0">
                <a:solidFill>
                  <a:schemeClr val="tx1"/>
                </a:solidFill>
              </a:rPr>
              <a:t>System administration (start, stop, etc.) </a:t>
            </a:r>
          </a:p>
          <a:p>
            <a:pPr>
              <a:buFontTx/>
              <a:buChar char="-"/>
              <a:defRPr/>
            </a:pPr>
            <a:r>
              <a:rPr lang="en-US" sz="1100" dirty="0" smtClean="0">
                <a:solidFill>
                  <a:schemeClr val="tx1"/>
                </a:solidFill>
              </a:rPr>
              <a:t>Interface Management Configuration</a:t>
            </a:r>
          </a:p>
          <a:p>
            <a:pPr>
              <a:buFontTx/>
              <a:buChar char="-"/>
              <a:defRPr/>
            </a:pPr>
            <a:r>
              <a:rPr lang="en-US" sz="1100" dirty="0" smtClean="0">
                <a:solidFill>
                  <a:schemeClr val="tx1"/>
                </a:solidFill>
              </a:rPr>
              <a:t>System configuration with the audio files and locations to be analyzed. </a:t>
            </a:r>
          </a:p>
          <a:p>
            <a:pPr>
              <a:buFontTx/>
              <a:buChar char="-"/>
              <a:defRPr/>
            </a:pPr>
            <a:r>
              <a:rPr lang="en-US" sz="1100" dirty="0" smtClean="0">
                <a:solidFill>
                  <a:schemeClr val="tx1"/>
                </a:solidFill>
              </a:rPr>
              <a:t>Parameterization of the test elements </a:t>
            </a:r>
          </a:p>
          <a:p>
            <a:pPr>
              <a:buFontTx/>
              <a:buChar char="-"/>
              <a:defRPr/>
            </a:pPr>
            <a:r>
              <a:rPr lang="en-US" sz="1100" dirty="0" smtClean="0">
                <a:solidFill>
                  <a:schemeClr val="tx1"/>
                </a:solidFill>
              </a:rPr>
              <a:t>Information flows </a:t>
            </a:r>
          </a:p>
          <a:p>
            <a:pPr>
              <a:buFontTx/>
              <a:buChar char="-"/>
              <a:defRPr/>
            </a:pPr>
            <a:r>
              <a:rPr lang="en-US" sz="1100" dirty="0" smtClean="0">
                <a:solidFill>
                  <a:schemeClr val="tx1"/>
                </a:solidFill>
              </a:rPr>
              <a:t>Best practices in Speech Analytics </a:t>
            </a:r>
          </a:p>
          <a:p>
            <a:pPr>
              <a:buFontTx/>
              <a:buChar char="-"/>
              <a:defRPr/>
            </a:pPr>
            <a:r>
              <a:rPr lang="en-US" sz="1100" dirty="0" smtClean="0">
                <a:solidFill>
                  <a:schemeClr val="tx1"/>
                </a:solidFill>
              </a:rPr>
              <a:t>Solution employment strategies</a:t>
            </a:r>
          </a:p>
          <a:p>
            <a:pPr>
              <a:buFontTx/>
              <a:buChar char="-"/>
              <a:defRPr/>
            </a:pPr>
            <a:r>
              <a:rPr lang="en-US" sz="1100" dirty="0" smtClean="0">
                <a:solidFill>
                  <a:schemeClr val="tx1"/>
                </a:solidFill>
              </a:rPr>
              <a:t>Certification Course in </a:t>
            </a:r>
            <a:r>
              <a:rPr lang="en-US" sz="1100" dirty="0" err="1" smtClean="0">
                <a:solidFill>
                  <a:schemeClr val="tx1"/>
                </a:solidFill>
              </a:rPr>
              <a:t>Verbio</a:t>
            </a:r>
            <a:r>
              <a:rPr lang="en-US" sz="1100" dirty="0" smtClean="0">
                <a:solidFill>
                  <a:schemeClr val="tx1"/>
                </a:solidFill>
              </a:rPr>
              <a:t> Speech Technologies</a:t>
            </a:r>
          </a:p>
          <a:p>
            <a:pPr marL="0" indent="0">
              <a:buFont typeface="Arial" pitchFamily="34" charset="0"/>
              <a:buNone/>
              <a:defRPr/>
            </a:pPr>
            <a:endParaRPr lang="en-US" sz="1100" dirty="0" smtClean="0">
              <a:solidFill>
                <a:schemeClr val="tx1"/>
              </a:solidFill>
            </a:endParaRPr>
          </a:p>
          <a:p>
            <a:pPr marL="0" indent="0">
              <a:buFont typeface="Arial" pitchFamily="34" charset="0"/>
              <a:buNone/>
              <a:defRPr/>
            </a:pPr>
            <a:r>
              <a:rPr lang="en-US" sz="1100" dirty="0" smtClean="0">
                <a:solidFill>
                  <a:schemeClr val="tx1"/>
                </a:solidFill>
              </a:rPr>
              <a:t>The training will be carried out remotely via teleconference. If there are any further technical questions during operations, users can make use of  </a:t>
            </a:r>
            <a:r>
              <a:rPr lang="en-US" sz="1100" dirty="0" err="1" smtClean="0">
                <a:solidFill>
                  <a:schemeClr val="tx1"/>
                </a:solidFill>
              </a:rPr>
              <a:t>Verbio</a:t>
            </a:r>
            <a:r>
              <a:rPr lang="en-US" sz="1100" dirty="0" smtClean="0">
                <a:solidFill>
                  <a:schemeClr val="tx1"/>
                </a:solidFill>
              </a:rPr>
              <a:t> Technical Support which has been developed for this case. </a:t>
            </a: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Imagen 3" descr="Captura de pantalla 2014-06-05 a la(s) 10.12.51.png"/>
          <p:cNvPicPr>
            <a:picLocks noChangeAspect="1"/>
          </p:cNvPicPr>
          <p:nvPr/>
        </p:nvPicPr>
        <p:blipFill>
          <a:blip r:embed="rId2" cstate="print"/>
          <a:srcRect/>
          <a:stretch>
            <a:fillRect/>
          </a:stretch>
        </p:blipFill>
        <p:spPr bwMode="auto">
          <a:xfrm>
            <a:off x="0" y="-4763"/>
            <a:ext cx="9144000" cy="3883026"/>
          </a:xfrm>
          <a:prstGeom prst="rect">
            <a:avLst/>
          </a:prstGeom>
          <a:noFill/>
          <a:ln w="9525">
            <a:noFill/>
            <a:miter lim="800000"/>
            <a:headEnd/>
            <a:tailEnd/>
          </a:ln>
        </p:spPr>
      </p:pic>
      <p:sp>
        <p:nvSpPr>
          <p:cNvPr id="17" name="Rectangle 16"/>
          <p:cNvSpPr/>
          <p:nvPr/>
        </p:nvSpPr>
        <p:spPr>
          <a:xfrm flipH="1">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_tradnl"/>
          </a:p>
        </p:txBody>
      </p:sp>
      <p:grpSp>
        <p:nvGrpSpPr>
          <p:cNvPr id="2" name="Group 1"/>
          <p:cNvGrpSpPr>
            <a:grpSpLocks/>
          </p:cNvGrpSpPr>
          <p:nvPr/>
        </p:nvGrpSpPr>
        <p:grpSpPr bwMode="auto">
          <a:xfrm>
            <a:off x="5724525" y="3449638"/>
            <a:ext cx="2259013" cy="1198562"/>
            <a:chOff x="5724128" y="3450098"/>
            <a:chExt cx="2258640" cy="1197448"/>
          </a:xfrm>
        </p:grpSpPr>
        <p:sp>
          <p:nvSpPr>
            <p:cNvPr id="14342" name="Rectangle 26"/>
            <p:cNvSpPr>
              <a:spLocks noChangeArrowheads="1"/>
            </p:cNvSpPr>
            <p:nvPr/>
          </p:nvSpPr>
          <p:spPr bwMode="auto">
            <a:xfrm>
              <a:off x="5868144" y="3450098"/>
              <a:ext cx="1856924" cy="461665"/>
            </a:xfrm>
            <a:prstGeom prst="rect">
              <a:avLst/>
            </a:prstGeom>
            <a:noFill/>
            <a:ln w="9525">
              <a:noFill/>
              <a:miter lim="800000"/>
              <a:headEnd/>
              <a:tailEnd/>
            </a:ln>
          </p:spPr>
          <p:txBody>
            <a:bodyPr wrap="none">
              <a:spAutoFit/>
            </a:bodyPr>
            <a:lstStyle/>
            <a:p>
              <a:pPr eaLnBrk="1" hangingPunct="1"/>
              <a:r>
                <a:rPr lang="es-ES" altLang="es-ES" sz="1200" b="1" noProof="1">
                  <a:solidFill>
                    <a:schemeClr val="bg1"/>
                  </a:solidFill>
                </a:rPr>
                <a:t>2225 East Bayshore Road</a:t>
              </a:r>
            </a:p>
            <a:p>
              <a:pPr eaLnBrk="1" hangingPunct="1"/>
              <a:r>
                <a:rPr lang="es-ES" altLang="es-ES" sz="1200" b="1" noProof="1">
                  <a:solidFill>
                    <a:schemeClr val="bg1"/>
                  </a:solidFill>
                </a:rPr>
                <a:t>Suite 200 Palo Alto, 94303</a:t>
              </a:r>
            </a:p>
          </p:txBody>
        </p:sp>
        <p:grpSp>
          <p:nvGrpSpPr>
            <p:cNvPr id="14343" name="Group 11"/>
            <p:cNvGrpSpPr>
              <a:grpSpLocks/>
            </p:cNvGrpSpPr>
            <p:nvPr/>
          </p:nvGrpSpPr>
          <p:grpSpPr bwMode="auto">
            <a:xfrm>
              <a:off x="5939992" y="3882146"/>
              <a:ext cx="2042776" cy="765400"/>
              <a:chOff x="6093486" y="3606550"/>
              <a:chExt cx="2042776" cy="765400"/>
            </a:xfrm>
          </p:grpSpPr>
          <p:sp>
            <p:nvSpPr>
              <p:cNvPr id="14345" name="Subtitle 2"/>
              <p:cNvSpPr txBox="1">
                <a:spLocks/>
              </p:cNvSpPr>
              <p:nvPr/>
            </p:nvSpPr>
            <p:spPr bwMode="auto">
              <a:xfrm>
                <a:off x="6232006" y="3606550"/>
                <a:ext cx="1904256" cy="765400"/>
              </a:xfrm>
              <a:prstGeom prst="rect">
                <a:avLst/>
              </a:prstGeom>
              <a:noFill/>
              <a:ln w="9525">
                <a:noFill/>
                <a:miter lim="800000"/>
                <a:headEnd/>
                <a:tailEnd/>
              </a:ln>
            </p:spPr>
            <p:txBody>
              <a:bodyPr/>
              <a:lstStyle/>
              <a:p>
                <a:pPr eaLnBrk="1" hangingPunct="1">
                  <a:lnSpc>
                    <a:spcPct val="150000"/>
                  </a:lnSpc>
                  <a:spcBef>
                    <a:spcPct val="20000"/>
                  </a:spcBef>
                  <a:buFont typeface="Arial" charset="0"/>
                  <a:buNone/>
                </a:pPr>
                <a:r>
                  <a:rPr lang="es-ES" altLang="es-ES" sz="1200" b="1" noProof="1">
                    <a:solidFill>
                      <a:schemeClr val="bg1"/>
                    </a:solidFill>
                    <a:latin typeface="Calibri" pitchFamily="34" charset="0"/>
                  </a:rPr>
                  <a:t>verbio@verbio.com</a:t>
                </a:r>
                <a:endParaRPr lang="es-ES" altLang="es-ES" sz="1200" noProof="1">
                  <a:solidFill>
                    <a:schemeClr val="bg1"/>
                  </a:solidFill>
                  <a:latin typeface="Calibri" pitchFamily="34" charset="0"/>
                </a:endParaRPr>
              </a:p>
              <a:p>
                <a:pPr eaLnBrk="1" hangingPunct="1">
                  <a:lnSpc>
                    <a:spcPct val="150000"/>
                  </a:lnSpc>
                  <a:spcBef>
                    <a:spcPct val="20000"/>
                  </a:spcBef>
                  <a:buFont typeface="Arial" charset="0"/>
                  <a:buNone/>
                </a:pPr>
                <a:endParaRPr lang="es-ES" altLang="es-ES" sz="1200" noProof="1">
                  <a:solidFill>
                    <a:schemeClr val="bg1"/>
                  </a:solidFill>
                  <a:latin typeface="Calibri" pitchFamily="34" charset="0"/>
                </a:endParaRPr>
              </a:p>
            </p:txBody>
          </p:sp>
          <p:sp>
            <p:nvSpPr>
              <p:cNvPr id="10" name="Freeform 11"/>
              <p:cNvSpPr>
                <a:spLocks noEditPoints="1"/>
              </p:cNvSpPr>
              <p:nvPr/>
            </p:nvSpPr>
            <p:spPr bwMode="auto">
              <a:xfrm>
                <a:off x="6093486" y="3766089"/>
                <a:ext cx="152375" cy="114194"/>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accent1">
                  <a:lumMod val="20000"/>
                  <a:lumOff val="80000"/>
                </a:schemeClr>
              </a:solidFill>
              <a:ln>
                <a:noFill/>
              </a:ln>
            </p:spPr>
            <p:txBody>
              <a:bodyPr/>
              <a:lstStyle/>
              <a:p>
                <a:pPr eaLnBrk="1" hangingPunct="1">
                  <a:defRPr/>
                </a:pPr>
                <a:endParaRPr lang="es-ES_tradnl" noProof="1">
                  <a:ea typeface="ＭＳ Ｐゴシック" charset="0"/>
                  <a:cs typeface="Arial" charset="0"/>
                </a:endParaRPr>
              </a:p>
            </p:txBody>
          </p:sp>
        </p:grpSp>
        <p:cxnSp>
          <p:nvCxnSpPr>
            <p:cNvPr id="16" name="Straight Connector 15"/>
            <p:cNvCxnSpPr/>
            <p:nvPr/>
          </p:nvCxnSpPr>
          <p:spPr>
            <a:xfrm>
              <a:off x="5724128" y="3450098"/>
              <a:ext cx="0" cy="1197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Title 13"/>
          <p:cNvSpPr txBox="1">
            <a:spLocks/>
          </p:cNvSpPr>
          <p:nvPr/>
        </p:nvSpPr>
        <p:spPr bwMode="auto">
          <a:xfrm>
            <a:off x="611188" y="3590925"/>
            <a:ext cx="4222750" cy="579438"/>
          </a:xfrm>
          <a:prstGeom prst="rect">
            <a:avLst/>
          </a:prstGeom>
          <a:noFill/>
          <a:ln w="9525">
            <a:noFill/>
            <a:miter lim="800000"/>
            <a:headEnd/>
            <a:tailEnd/>
          </a:ln>
        </p:spPr>
        <p:txBody>
          <a:bodyPr anchor="ctr">
            <a:spAutoFit/>
          </a:bodyPr>
          <a:lstStyle/>
          <a:p>
            <a:pPr eaLnBrk="1" hangingPunct="1"/>
            <a:r>
              <a:rPr lang="es-ES_tradnl" altLang="es-ES" sz="3200">
                <a:solidFill>
                  <a:schemeClr val="bg1"/>
                </a:solidFill>
                <a:latin typeface="Calibri Light" pitchFamily="34" charset="0"/>
              </a:rPr>
              <a:t>Contact us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bwMode="auto">
          <a:xfrm>
            <a:off x="2149475" y="1801813"/>
            <a:ext cx="5110163" cy="363537"/>
          </a:xfrm>
          <a:prstGeom prst="rect">
            <a:avLst/>
          </a:prstGeom>
          <a:noFill/>
          <a:ln w="9525">
            <a:noFill/>
            <a:miter lim="800000"/>
            <a:headEnd/>
            <a:tailEnd/>
          </a:ln>
        </p:spPr>
        <p:txBody>
          <a:bodyPr anchor="ctr"/>
          <a:lstStyle/>
          <a:p>
            <a:pPr eaLnBrk="1" hangingPunct="1"/>
            <a:endParaRPr lang="es-ES_tradnl" altLang="es-ES" sz="1400" b="1">
              <a:solidFill>
                <a:srgbClr val="5AAAE4"/>
              </a:solidFill>
              <a:latin typeface="Calibri" pitchFamily="34" charset="0"/>
            </a:endParaRPr>
          </a:p>
        </p:txBody>
      </p:sp>
      <p:sp>
        <p:nvSpPr>
          <p:cNvPr id="14" name="Title 13"/>
          <p:cNvSpPr>
            <a:spLocks noGrp="1"/>
          </p:cNvSpPr>
          <p:nvPr>
            <p:ph type="title"/>
          </p:nvPr>
        </p:nvSpPr>
        <p:spPr>
          <a:xfrm>
            <a:off x="2125663" y="1333500"/>
            <a:ext cx="5110162" cy="585788"/>
          </a:xfrm>
        </p:spPr>
        <p:txBody>
          <a:bodyPr/>
          <a:lstStyle/>
          <a:p>
            <a:pPr eaLnBrk="1" hangingPunct="1"/>
            <a:r>
              <a:rPr lang="en-US" altLang="es-ES" smtClean="0">
                <a:solidFill>
                  <a:srgbClr val="5AAAE4"/>
                </a:solidFill>
                <a:latin typeface="Calibri Light" pitchFamily="34" charset="0"/>
              </a:rPr>
              <a:t>Confidentiality Notice</a:t>
            </a:r>
          </a:p>
        </p:txBody>
      </p:sp>
      <p:sp>
        <p:nvSpPr>
          <p:cNvPr id="27" name="TextBox 26"/>
          <p:cNvSpPr txBox="1">
            <a:spLocks noChangeArrowheads="1"/>
          </p:cNvSpPr>
          <p:nvPr/>
        </p:nvSpPr>
        <p:spPr bwMode="auto">
          <a:xfrm>
            <a:off x="2124075" y="2347913"/>
            <a:ext cx="3802063" cy="890587"/>
          </a:xfrm>
          <a:prstGeom prst="rect">
            <a:avLst/>
          </a:prstGeom>
          <a:noFill/>
          <a:ln w="9525">
            <a:noFill/>
            <a:miter lim="800000"/>
            <a:headEnd/>
            <a:tailEnd/>
          </a:ln>
        </p:spPr>
        <p:txBody>
          <a:bodyPr rIns="144000" bIns="36000">
            <a:spAutoFit/>
          </a:bodyPr>
          <a:lstStyle/>
          <a:p>
            <a:pPr algn="just" eaLnBrk="1" hangingPunct="1">
              <a:defRPr/>
            </a:pPr>
            <a:r>
              <a:rPr lang="en-US" altLang="es-ES" sz="1050" dirty="0">
                <a:latin typeface="+mn-lt"/>
                <a:cs typeface="ＭＳ Ｐゴシック" charset="0"/>
              </a:rPr>
              <a:t>The information contained in this presentation is confidential and belongs to VERBIO TECNOLOGIES S.L. Any form of disclosure, reproduction, copying or distributing all or part of it is prohibited and may not be used for any other purpose without permission from VERBIO TECNOLOGIES S.L.</a:t>
            </a:r>
          </a:p>
        </p:txBody>
      </p:sp>
      <p:sp>
        <p:nvSpPr>
          <p:cNvPr id="37" name="Flowchart: Off-page Connector 3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s-HN" sz="1100" b="1" dirty="0"/>
              <a:t>02</a:t>
            </a:r>
            <a:endParaRPr lang="en-US" sz="1100" b="1" dirty="0"/>
          </a:p>
        </p:txBody>
      </p:sp>
      <p:grpSp>
        <p:nvGrpSpPr>
          <p:cNvPr id="2" name="Group 5"/>
          <p:cNvGrpSpPr>
            <a:grpSpLocks/>
          </p:cNvGrpSpPr>
          <p:nvPr/>
        </p:nvGrpSpPr>
        <p:grpSpPr bwMode="auto">
          <a:xfrm>
            <a:off x="-7938" y="1716088"/>
            <a:ext cx="2095501" cy="41275"/>
            <a:chOff x="2055030" y="1463669"/>
            <a:chExt cx="2304256" cy="544908"/>
          </a:xfrm>
        </p:grpSpPr>
        <p:sp>
          <p:nvSpPr>
            <p:cNvPr id="7" name="Rectangle 6"/>
            <p:cNvSpPr/>
            <p:nvPr/>
          </p:nvSpPr>
          <p:spPr>
            <a:xfrm>
              <a:off x="2055030" y="1463669"/>
              <a:ext cx="576065"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2631095" y="1463669"/>
              <a:ext cx="57606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3207159" y="1463669"/>
              <a:ext cx="576064"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p:cNvSpPr/>
            <p:nvPr/>
          </p:nvSpPr>
          <p:spPr>
            <a:xfrm>
              <a:off x="3783222" y="1463669"/>
              <a:ext cx="576064"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4103" name="Imagen 15" descr="Anagrama V.JPG"/>
          <p:cNvPicPr>
            <a:picLocks noChangeAspect="1"/>
          </p:cNvPicPr>
          <p:nvPr/>
        </p:nvPicPr>
        <p:blipFill>
          <a:blip r:embed="rId3" cstate="print"/>
          <a:srcRect/>
          <a:stretch>
            <a:fillRect/>
          </a:stretch>
        </p:blipFill>
        <p:spPr bwMode="auto">
          <a:xfrm>
            <a:off x="8666163" y="4587875"/>
            <a:ext cx="422275" cy="49371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grpId="0" nodeType="withEffect" nodePh="1">
                                  <p:stCondLst>
                                    <p:cond delay="0"/>
                                  </p:stCondLst>
                                  <p:endCondLst>
                                    <p:cond evt="begin" delay="0">
                                      <p:tn val="12"/>
                                    </p:cond>
                                  </p:end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bwMode="auto">
          <a:xfrm>
            <a:off x="2149475" y="1801813"/>
            <a:ext cx="5110163" cy="363537"/>
          </a:xfrm>
          <a:prstGeom prst="rect">
            <a:avLst/>
          </a:prstGeom>
          <a:noFill/>
          <a:ln w="9525">
            <a:noFill/>
            <a:miter lim="800000"/>
            <a:headEnd/>
            <a:tailEnd/>
          </a:ln>
        </p:spPr>
        <p:txBody>
          <a:bodyPr anchor="ctr"/>
          <a:lstStyle/>
          <a:p>
            <a:pPr eaLnBrk="1" hangingPunct="1"/>
            <a:endParaRPr lang="es-ES_tradnl" altLang="es-ES" sz="1400" b="1">
              <a:solidFill>
                <a:srgbClr val="5AAAE4"/>
              </a:solidFill>
              <a:latin typeface="Calibri" pitchFamily="34" charset="0"/>
            </a:endParaRPr>
          </a:p>
        </p:txBody>
      </p:sp>
      <p:sp>
        <p:nvSpPr>
          <p:cNvPr id="14" name="Title 13"/>
          <p:cNvSpPr>
            <a:spLocks noGrp="1"/>
          </p:cNvSpPr>
          <p:nvPr>
            <p:ph type="title"/>
          </p:nvPr>
        </p:nvSpPr>
        <p:spPr>
          <a:xfrm>
            <a:off x="2125663" y="1333500"/>
            <a:ext cx="5110162" cy="585788"/>
          </a:xfrm>
        </p:spPr>
        <p:txBody>
          <a:bodyPr/>
          <a:lstStyle/>
          <a:p>
            <a:pPr eaLnBrk="1" hangingPunct="1"/>
            <a:r>
              <a:rPr lang="en-US" altLang="es-ES" smtClean="0">
                <a:solidFill>
                  <a:srgbClr val="5AAAE4"/>
                </a:solidFill>
                <a:latin typeface="Calibri Light" pitchFamily="34" charset="0"/>
              </a:rPr>
              <a:t>Index</a:t>
            </a:r>
          </a:p>
        </p:txBody>
      </p:sp>
      <p:sp>
        <p:nvSpPr>
          <p:cNvPr id="27" name="TextBox 26"/>
          <p:cNvSpPr txBox="1">
            <a:spLocks noChangeArrowheads="1"/>
          </p:cNvSpPr>
          <p:nvPr/>
        </p:nvSpPr>
        <p:spPr bwMode="auto">
          <a:xfrm>
            <a:off x="2124075" y="2347913"/>
            <a:ext cx="3802063" cy="1213597"/>
          </a:xfrm>
          <a:prstGeom prst="rect">
            <a:avLst/>
          </a:prstGeom>
          <a:noFill/>
          <a:ln w="9525">
            <a:noFill/>
            <a:miter lim="800000"/>
            <a:headEnd/>
            <a:tailEnd/>
          </a:ln>
        </p:spPr>
        <p:txBody>
          <a:bodyPr rIns="144000" bIns="36000">
            <a:spAutoFit/>
          </a:bodyPr>
          <a:lstStyle/>
          <a:p>
            <a:pPr lvl="0" algn="just" eaLnBrk="1" hangingPunct="1">
              <a:defRPr/>
            </a:pPr>
            <a:r>
              <a:rPr lang="en-US" altLang="es-ES" sz="1050" dirty="0" smtClean="0">
                <a:solidFill>
                  <a:srgbClr val="5C5C5C"/>
                </a:solidFill>
                <a:latin typeface="Calibri"/>
                <a:cs typeface="ＭＳ Ｐゴシック" charset="0"/>
              </a:rPr>
              <a:t>Purpose of this document</a:t>
            </a:r>
          </a:p>
          <a:p>
            <a:pPr lvl="0" algn="just" eaLnBrk="1" hangingPunct="1">
              <a:defRPr/>
            </a:pPr>
            <a:r>
              <a:rPr lang="en-US" altLang="es-ES" sz="1050" dirty="0" smtClean="0">
                <a:solidFill>
                  <a:srgbClr val="5C5C5C"/>
                </a:solidFill>
                <a:latin typeface="Calibri"/>
                <a:cs typeface="ＭＳ Ｐゴシック" charset="0"/>
              </a:rPr>
              <a:t>Functional Scope</a:t>
            </a:r>
          </a:p>
          <a:p>
            <a:pPr lvl="0" algn="just" eaLnBrk="1" hangingPunct="1">
              <a:defRPr/>
            </a:pPr>
            <a:r>
              <a:rPr lang="en-US" altLang="es-ES" sz="1050" dirty="0" smtClean="0">
                <a:solidFill>
                  <a:srgbClr val="5C5C5C"/>
                </a:solidFill>
                <a:latin typeface="Calibri"/>
                <a:cs typeface="ＭＳ Ｐゴシック" charset="0"/>
              </a:rPr>
              <a:t>Technology Overview</a:t>
            </a:r>
          </a:p>
          <a:p>
            <a:pPr lvl="0" algn="just" eaLnBrk="1" hangingPunct="1">
              <a:defRPr/>
            </a:pPr>
            <a:r>
              <a:rPr lang="en-US" altLang="es-ES" sz="1050" dirty="0" smtClean="0">
                <a:solidFill>
                  <a:srgbClr val="5C5C5C"/>
                </a:solidFill>
                <a:latin typeface="Calibri"/>
                <a:cs typeface="ＭＳ Ｐゴシック" charset="0"/>
              </a:rPr>
              <a:t>Methodology</a:t>
            </a:r>
          </a:p>
          <a:p>
            <a:pPr lvl="0" algn="just" eaLnBrk="1" hangingPunct="1">
              <a:defRPr/>
            </a:pPr>
            <a:r>
              <a:rPr lang="en-US" altLang="es-ES" sz="1050" dirty="0" smtClean="0">
                <a:solidFill>
                  <a:srgbClr val="5C5C5C"/>
                </a:solidFill>
                <a:latin typeface="Calibri"/>
                <a:cs typeface="ＭＳ Ｐゴシック" charset="0"/>
              </a:rPr>
              <a:t>Pricing</a:t>
            </a:r>
          </a:p>
          <a:p>
            <a:pPr lvl="0" algn="just" eaLnBrk="1" hangingPunct="1">
              <a:defRPr/>
            </a:pPr>
            <a:r>
              <a:rPr lang="en-US" altLang="es-ES" sz="1050" dirty="0" smtClean="0">
                <a:solidFill>
                  <a:srgbClr val="5C5C5C"/>
                </a:solidFill>
                <a:latin typeface="Calibri"/>
                <a:cs typeface="ＭＳ Ｐゴシック" charset="0"/>
              </a:rPr>
              <a:t>Try and Buy Agreement</a:t>
            </a:r>
          </a:p>
          <a:p>
            <a:pPr lvl="0" algn="just" eaLnBrk="1" hangingPunct="1">
              <a:defRPr/>
            </a:pPr>
            <a:r>
              <a:rPr lang="en-US" altLang="es-ES" sz="1050" dirty="0" smtClean="0">
                <a:solidFill>
                  <a:srgbClr val="5C5C5C"/>
                </a:solidFill>
                <a:latin typeface="Calibri"/>
                <a:cs typeface="ＭＳ Ｐゴシック" charset="0"/>
              </a:rPr>
              <a:t>Support Model</a:t>
            </a:r>
          </a:p>
        </p:txBody>
      </p:sp>
      <p:sp>
        <p:nvSpPr>
          <p:cNvPr id="37" name="Flowchart: Off-page Connector 3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s-HN" sz="1100" b="1" dirty="0" smtClean="0"/>
              <a:t>03</a:t>
            </a:r>
            <a:endParaRPr lang="en-US" sz="1100" b="1" dirty="0"/>
          </a:p>
        </p:txBody>
      </p:sp>
      <p:grpSp>
        <p:nvGrpSpPr>
          <p:cNvPr id="2" name="Group 5"/>
          <p:cNvGrpSpPr>
            <a:grpSpLocks/>
          </p:cNvGrpSpPr>
          <p:nvPr/>
        </p:nvGrpSpPr>
        <p:grpSpPr bwMode="auto">
          <a:xfrm>
            <a:off x="-7938" y="1716088"/>
            <a:ext cx="2095501" cy="41275"/>
            <a:chOff x="2055030" y="1463669"/>
            <a:chExt cx="2304256" cy="544908"/>
          </a:xfrm>
        </p:grpSpPr>
        <p:sp>
          <p:nvSpPr>
            <p:cNvPr id="7" name="Rectangle 6"/>
            <p:cNvSpPr/>
            <p:nvPr/>
          </p:nvSpPr>
          <p:spPr>
            <a:xfrm>
              <a:off x="2055030" y="1463669"/>
              <a:ext cx="576065"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2631095" y="1463669"/>
              <a:ext cx="57606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3207159" y="1463669"/>
              <a:ext cx="576064"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p:cNvSpPr/>
            <p:nvPr/>
          </p:nvSpPr>
          <p:spPr>
            <a:xfrm>
              <a:off x="3783222" y="1463669"/>
              <a:ext cx="576064"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4103" name="Imagen 15" descr="Anagrama V.JPG"/>
          <p:cNvPicPr>
            <a:picLocks noChangeAspect="1"/>
          </p:cNvPicPr>
          <p:nvPr/>
        </p:nvPicPr>
        <p:blipFill>
          <a:blip r:embed="rId3" cstate="print"/>
          <a:srcRect/>
          <a:stretch>
            <a:fillRect/>
          </a:stretch>
        </p:blipFill>
        <p:spPr bwMode="auto">
          <a:xfrm>
            <a:off x="8666163" y="4587875"/>
            <a:ext cx="422275" cy="49371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grpId="0" nodeType="withEffect" nodePh="1">
                                  <p:stCondLst>
                                    <p:cond delay="0"/>
                                  </p:stCondLst>
                                  <p:endCondLst>
                                    <p:cond evt="begin" delay="0">
                                      <p:tn val="12"/>
                                    </p:cond>
                                  </p:end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bwMode="auto">
          <a:xfrm>
            <a:off x="2149475" y="1801813"/>
            <a:ext cx="5110163" cy="363537"/>
          </a:xfrm>
          <a:prstGeom prst="rect">
            <a:avLst/>
          </a:prstGeom>
          <a:noFill/>
          <a:ln w="9525">
            <a:noFill/>
            <a:miter lim="800000"/>
            <a:headEnd/>
            <a:tailEnd/>
          </a:ln>
        </p:spPr>
        <p:txBody>
          <a:bodyPr anchor="ctr"/>
          <a:lstStyle/>
          <a:p>
            <a:pPr eaLnBrk="1" hangingPunct="1"/>
            <a:endParaRPr lang="en-US" altLang="es-ES" sz="1400" b="1">
              <a:solidFill>
                <a:srgbClr val="5AAAE4"/>
              </a:solidFill>
              <a:latin typeface="Calibri" pitchFamily="34" charset="0"/>
            </a:endParaRPr>
          </a:p>
        </p:txBody>
      </p:sp>
      <p:sp>
        <p:nvSpPr>
          <p:cNvPr id="14" name="Title 13"/>
          <p:cNvSpPr>
            <a:spLocks noGrp="1"/>
          </p:cNvSpPr>
          <p:nvPr>
            <p:ph type="title"/>
          </p:nvPr>
        </p:nvSpPr>
        <p:spPr>
          <a:xfrm>
            <a:off x="2125663" y="1333500"/>
            <a:ext cx="5110162" cy="585788"/>
          </a:xfrm>
        </p:spPr>
        <p:txBody>
          <a:bodyPr/>
          <a:lstStyle/>
          <a:p>
            <a:pPr eaLnBrk="1" hangingPunct="1"/>
            <a:r>
              <a:rPr lang="en-US" altLang="es-ES" dirty="0" smtClean="0">
                <a:solidFill>
                  <a:srgbClr val="5AAAE4"/>
                </a:solidFill>
                <a:latin typeface="Calibri Light" pitchFamily="34" charset="0"/>
              </a:rPr>
              <a:t>Purpose of the Document</a:t>
            </a:r>
          </a:p>
        </p:txBody>
      </p:sp>
      <p:sp>
        <p:nvSpPr>
          <p:cNvPr id="27" name="TextBox 26"/>
          <p:cNvSpPr txBox="1">
            <a:spLocks noChangeArrowheads="1"/>
          </p:cNvSpPr>
          <p:nvPr/>
        </p:nvSpPr>
        <p:spPr bwMode="auto">
          <a:xfrm>
            <a:off x="2124075" y="2211388"/>
            <a:ext cx="3802063" cy="1052014"/>
          </a:xfrm>
          <a:prstGeom prst="rect">
            <a:avLst/>
          </a:prstGeom>
          <a:noFill/>
          <a:ln w="9525">
            <a:noFill/>
            <a:miter lim="800000"/>
            <a:headEnd/>
            <a:tailEnd/>
          </a:ln>
        </p:spPr>
        <p:txBody>
          <a:bodyPr rIns="144000" bIns="36000">
            <a:spAutoFit/>
          </a:bodyPr>
          <a:lstStyle/>
          <a:p>
            <a:pPr lvl="0" algn="just" eaLnBrk="1" hangingPunct="1">
              <a:defRPr/>
            </a:pPr>
            <a:r>
              <a:rPr lang="en-US" altLang="es-ES" sz="1050" dirty="0" smtClean="0">
                <a:solidFill>
                  <a:srgbClr val="5C5C5C"/>
                </a:solidFill>
                <a:latin typeface="Calibri"/>
                <a:cs typeface="ＭＳ Ｐゴシック" charset="0"/>
              </a:rPr>
              <a:t>The purpose of the proposal is to present </a:t>
            </a:r>
            <a:r>
              <a:rPr lang="en-US" altLang="es-ES" sz="1050" dirty="0" err="1" smtClean="0">
                <a:solidFill>
                  <a:srgbClr val="5C5C5C"/>
                </a:solidFill>
                <a:latin typeface="Calibri"/>
                <a:cs typeface="ＭＳ Ｐゴシック" charset="0"/>
              </a:rPr>
              <a:t>Verbio’s</a:t>
            </a:r>
            <a:r>
              <a:rPr lang="en-US" altLang="es-ES" sz="1050" dirty="0" smtClean="0">
                <a:solidFill>
                  <a:srgbClr val="5C5C5C"/>
                </a:solidFill>
                <a:latin typeface="Calibri"/>
                <a:cs typeface="ＭＳ Ｐゴシック" charset="0"/>
              </a:rPr>
              <a:t> ability to build and deploy that required by the client, </a:t>
            </a:r>
            <a:r>
              <a:rPr lang="en-US" altLang="es-ES" sz="1050" dirty="0" err="1" smtClean="0">
                <a:solidFill>
                  <a:srgbClr val="5C5C5C"/>
                </a:solidFill>
                <a:latin typeface="Calibri"/>
                <a:cs typeface="ＭＳ Ｐゴシック" charset="0"/>
              </a:rPr>
              <a:t>LeaseHawk</a:t>
            </a:r>
            <a:r>
              <a:rPr lang="en-US" altLang="es-ES" sz="1050" dirty="0" smtClean="0">
                <a:solidFill>
                  <a:srgbClr val="5C5C5C"/>
                </a:solidFill>
                <a:latin typeface="Calibri"/>
                <a:cs typeface="ＭＳ Ｐゴシック" charset="0"/>
              </a:rPr>
              <a:t> , with regard to a Transcription solution. The proposal will outline the requirements, </a:t>
            </a:r>
            <a:r>
              <a:rPr lang="en-US" altLang="es-ES" sz="1050" dirty="0" err="1" smtClean="0">
                <a:solidFill>
                  <a:srgbClr val="5C5C5C"/>
                </a:solidFill>
                <a:latin typeface="Calibri"/>
                <a:cs typeface="ＭＳ Ｐゴシック" charset="0"/>
              </a:rPr>
              <a:t>Verbio’s</a:t>
            </a:r>
            <a:r>
              <a:rPr lang="en-US" altLang="es-ES" sz="1050" dirty="0" smtClean="0">
                <a:solidFill>
                  <a:srgbClr val="5C5C5C"/>
                </a:solidFill>
                <a:latin typeface="Calibri"/>
                <a:cs typeface="ＭＳ Ｐゴシック" charset="0"/>
              </a:rPr>
              <a:t> capabilities, an estimated timeline, a preliminary budget and the deliverables.</a:t>
            </a:r>
          </a:p>
          <a:p>
            <a:pPr algn="just" eaLnBrk="1" hangingPunct="1">
              <a:defRPr/>
            </a:pPr>
            <a:endParaRPr lang="en-US" altLang="es-ES" sz="1050" dirty="0">
              <a:latin typeface="+mn-lt"/>
              <a:cs typeface="ＭＳ Ｐゴシック" charset="0"/>
            </a:endParaRPr>
          </a:p>
        </p:txBody>
      </p:sp>
      <p:sp>
        <p:nvSpPr>
          <p:cNvPr id="37" name="Flowchart: Off-page Connector 3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s-HN" sz="1100" b="1" dirty="0" smtClean="0"/>
              <a:t>04</a:t>
            </a:r>
            <a:endParaRPr lang="en-US" sz="1100" b="1" dirty="0"/>
          </a:p>
        </p:txBody>
      </p:sp>
      <p:grpSp>
        <p:nvGrpSpPr>
          <p:cNvPr id="2" name="Group 5"/>
          <p:cNvGrpSpPr>
            <a:grpSpLocks/>
          </p:cNvGrpSpPr>
          <p:nvPr/>
        </p:nvGrpSpPr>
        <p:grpSpPr bwMode="auto">
          <a:xfrm>
            <a:off x="-7938" y="1716088"/>
            <a:ext cx="2095501" cy="41275"/>
            <a:chOff x="2055030" y="1463669"/>
            <a:chExt cx="2304256" cy="544908"/>
          </a:xfrm>
        </p:grpSpPr>
        <p:sp>
          <p:nvSpPr>
            <p:cNvPr id="7" name="Rectangle 6"/>
            <p:cNvSpPr/>
            <p:nvPr/>
          </p:nvSpPr>
          <p:spPr>
            <a:xfrm>
              <a:off x="2055030" y="1463669"/>
              <a:ext cx="576065"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2631095" y="1463669"/>
              <a:ext cx="57606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3207159" y="1463669"/>
              <a:ext cx="576064"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p:cNvSpPr/>
            <p:nvPr/>
          </p:nvSpPr>
          <p:spPr>
            <a:xfrm>
              <a:off x="3783222" y="1463669"/>
              <a:ext cx="576064"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7175" name="Imagen 15" descr="Anagrama V.JPG"/>
          <p:cNvPicPr>
            <a:picLocks noChangeAspect="1"/>
          </p:cNvPicPr>
          <p:nvPr/>
        </p:nvPicPr>
        <p:blipFill>
          <a:blip r:embed="rId3" cstate="print"/>
          <a:srcRect/>
          <a:stretch>
            <a:fillRect/>
          </a:stretch>
        </p:blipFill>
        <p:spPr bwMode="auto">
          <a:xfrm>
            <a:off x="8666163" y="4587875"/>
            <a:ext cx="422275" cy="49371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grpId="0" nodeType="withEffect" nodePh="1">
                                  <p:stCondLst>
                                    <p:cond delay="0"/>
                                  </p:stCondLst>
                                  <p:endCondLst>
                                    <p:cond evt="begin" delay="0">
                                      <p:tn val="12"/>
                                    </p:cond>
                                  </p:end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Functional Scope of the Proposal</a:t>
            </a:r>
            <a:endParaRPr lang="en-US" dirty="0">
              <a:solidFill>
                <a:schemeClr val="accent1">
                  <a:lumMod val="60000"/>
                  <a:lumOff val="40000"/>
                </a:schemeClr>
              </a:solidFill>
            </a:endParaRPr>
          </a:p>
        </p:txBody>
      </p:sp>
      <p:sp>
        <p:nvSpPr>
          <p:cNvPr id="15" name="Content Placeholder 2"/>
          <p:cNvSpPr>
            <a:spLocks noGrp="1"/>
          </p:cNvSpPr>
          <p:nvPr>
            <p:ph idx="1"/>
          </p:nvPr>
        </p:nvSpPr>
        <p:spPr>
          <a:xfrm>
            <a:off x="457200" y="1130300"/>
            <a:ext cx="8291513" cy="3817938"/>
          </a:xfrm>
        </p:spPr>
        <p:txBody>
          <a:bodyPr>
            <a:noAutofit/>
          </a:bodyPr>
          <a:lstStyle/>
          <a:p>
            <a:pPr marL="0" indent="0">
              <a:buFont typeface="Arial" pitchFamily="34" charset="0"/>
              <a:buNone/>
              <a:defRPr/>
            </a:pPr>
            <a:r>
              <a:rPr lang="en-US" sz="1050" dirty="0" smtClean="0">
                <a:solidFill>
                  <a:schemeClr val="tx1"/>
                </a:solidFill>
              </a:rPr>
              <a:t>The solution automatically converts the audio from an audio file into text in an offline (batch mode) basis. </a:t>
            </a:r>
          </a:p>
          <a:p>
            <a:pPr>
              <a:buNone/>
              <a:defRPr/>
            </a:pPr>
            <a:endParaRPr lang="en-US" sz="1050" dirty="0">
              <a:solidFill>
                <a:schemeClr val="tx1"/>
              </a:solidFill>
            </a:endParaRPr>
          </a:p>
          <a:p>
            <a:pPr marL="0" indent="0">
              <a:buFont typeface="Arial" pitchFamily="34" charset="0"/>
              <a:buNone/>
              <a:defRPr/>
            </a:pPr>
            <a:r>
              <a:rPr lang="en-US" sz="1050" dirty="0" smtClean="0">
                <a:solidFill>
                  <a:srgbClr val="FF0000"/>
                </a:solidFill>
              </a:rPr>
              <a:t>The technology involved is</a:t>
            </a:r>
            <a:r>
              <a:rPr lang="en-US" sz="1050" dirty="0" smtClean="0">
                <a:solidFill>
                  <a:schemeClr val="tx1"/>
                </a:solidFill>
              </a:rPr>
              <a:t> </a:t>
            </a:r>
            <a:r>
              <a:rPr lang="en-US" sz="1050" dirty="0" smtClean="0">
                <a:solidFill>
                  <a:schemeClr val="tx1"/>
                </a:solidFill>
              </a:rPr>
              <a:t>Verbio </a:t>
            </a:r>
            <a:r>
              <a:rPr lang="en-US" sz="1050" dirty="0" err="1" smtClean="0">
                <a:solidFill>
                  <a:schemeClr val="tx1"/>
                </a:solidFill>
              </a:rPr>
              <a:t>Transcriptor</a:t>
            </a:r>
            <a:endParaRPr lang="en-US" sz="1050" dirty="0" smtClean="0">
              <a:solidFill>
                <a:schemeClr val="tx1"/>
              </a:solidFill>
            </a:endParaRPr>
          </a:p>
          <a:p>
            <a:pPr marL="0" indent="0">
              <a:buFont typeface="Arial" pitchFamily="34" charset="0"/>
              <a:buNone/>
              <a:defRPr/>
            </a:pPr>
            <a:endParaRPr lang="en-US" sz="1050" dirty="0" smtClean="0">
              <a:solidFill>
                <a:schemeClr val="tx1"/>
              </a:solidFill>
            </a:endParaRPr>
          </a:p>
          <a:p>
            <a:pPr marL="0" indent="0">
              <a:buFont typeface="Arial" pitchFamily="34" charset="0"/>
              <a:buNone/>
              <a:defRPr/>
            </a:pPr>
            <a:r>
              <a:rPr lang="en-US" sz="1050" dirty="0" smtClean="0">
                <a:solidFill>
                  <a:schemeClr val="tx1"/>
                </a:solidFill>
              </a:rPr>
              <a:t>Verbio has the knowledge, technology and experience in order to achieve the functional scope, which includes:</a:t>
            </a:r>
          </a:p>
          <a:p>
            <a:pPr>
              <a:buFontTx/>
              <a:buChar char="-"/>
              <a:defRPr/>
            </a:pPr>
            <a:r>
              <a:rPr lang="en-US" sz="1050" dirty="0" smtClean="0">
                <a:solidFill>
                  <a:schemeClr val="tx1"/>
                </a:solidFill>
              </a:rPr>
              <a:t>Create a specialized language model for telephony transcription,</a:t>
            </a:r>
          </a:p>
          <a:p>
            <a:pPr>
              <a:buFontTx/>
              <a:buChar char="-"/>
              <a:defRPr/>
            </a:pPr>
            <a:r>
              <a:rPr lang="en-US" sz="1050" dirty="0" smtClean="0">
                <a:solidFill>
                  <a:schemeClr val="tx1"/>
                </a:solidFill>
              </a:rPr>
              <a:t>Provide Professional Services, and</a:t>
            </a:r>
          </a:p>
          <a:p>
            <a:pPr>
              <a:buFontTx/>
              <a:buChar char="-"/>
              <a:defRPr/>
            </a:pPr>
            <a:r>
              <a:rPr lang="en-US" sz="1050" dirty="0" smtClean="0">
                <a:solidFill>
                  <a:schemeClr val="tx1"/>
                </a:solidFill>
              </a:rPr>
              <a:t>Maintain the service.</a:t>
            </a:r>
          </a:p>
          <a:p>
            <a:pPr>
              <a:buFontTx/>
              <a:buChar char="-"/>
              <a:defRPr/>
            </a:pPr>
            <a:endParaRPr lang="en-US" sz="1050" dirty="0" smtClean="0">
              <a:solidFill>
                <a:schemeClr val="tx1"/>
              </a:solidFill>
            </a:endParaRPr>
          </a:p>
          <a:p>
            <a:pPr marL="0" indent="0">
              <a:buFont typeface="Arial" pitchFamily="34" charset="0"/>
              <a:buNone/>
              <a:defRPr/>
            </a:pPr>
            <a:endParaRPr lang="en-US" sz="1050" dirty="0" smtClean="0">
              <a:solidFill>
                <a:schemeClr val="tx1"/>
              </a:solidFill>
            </a:endParaRPr>
          </a:p>
          <a:p>
            <a:pPr marL="0" indent="0">
              <a:buFont typeface="Arial" pitchFamily="34" charset="0"/>
              <a:buNone/>
              <a:defRPr/>
            </a:pPr>
            <a:endParaRPr lang="en-US" sz="1050" dirty="0">
              <a:solidFill>
                <a:schemeClr val="tx1"/>
              </a:solidFill>
            </a:endParaRP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05</a:t>
            </a:r>
            <a:endParaRPr lang="en-US" sz="1100" b="1" dirty="0"/>
          </a:p>
        </p:txBody>
      </p:sp>
      <p:pic>
        <p:nvPicPr>
          <p:cNvPr id="9221"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pic>
        <p:nvPicPr>
          <p:cNvPr id="9222" name="34 Imagen"/>
          <p:cNvPicPr>
            <a:picLocks noChangeAspect="1" noChangeArrowheads="1"/>
          </p:cNvPicPr>
          <p:nvPr/>
        </p:nvPicPr>
        <p:blipFill>
          <a:blip r:embed="rId3" cstate="print"/>
          <a:srcRect/>
          <a:stretch>
            <a:fillRect/>
          </a:stretch>
        </p:blipFill>
        <p:spPr bwMode="auto">
          <a:xfrm>
            <a:off x="5148064" y="2499742"/>
            <a:ext cx="1368425" cy="2049462"/>
          </a:xfrm>
          <a:prstGeom prst="rect">
            <a:avLst/>
          </a:prstGeom>
          <a:noFill/>
          <a:ln w="9525">
            <a:noFill/>
            <a:miter lim="800000"/>
            <a:headEnd/>
            <a:tailEnd/>
          </a:ln>
        </p:spPr>
      </p:pic>
      <p:grpSp>
        <p:nvGrpSpPr>
          <p:cNvPr id="2" name="Group 5"/>
          <p:cNvGrpSpPr>
            <a:grpSpLocks/>
          </p:cNvGrpSpPr>
          <p:nvPr/>
        </p:nvGrpSpPr>
        <p:grpSpPr bwMode="auto">
          <a:xfrm>
            <a:off x="468313" y="915988"/>
            <a:ext cx="3895725" cy="46037"/>
            <a:chOff x="2055030" y="1463669"/>
            <a:chExt cx="2304256" cy="544908"/>
          </a:xfrm>
        </p:grpSpPr>
        <p:sp>
          <p:nvSpPr>
            <p:cNvPr id="8"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Transcription – Technology Overview</a:t>
            </a:r>
            <a:endParaRPr lang="en-US" dirty="0">
              <a:solidFill>
                <a:schemeClr val="accent1">
                  <a:lumMod val="60000"/>
                  <a:lumOff val="40000"/>
                </a:schemeClr>
              </a:solidFill>
            </a:endParaRP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06</a:t>
            </a:r>
            <a:endParaRPr lang="en-US" sz="1100" b="1" dirty="0"/>
          </a:p>
        </p:txBody>
      </p:sp>
      <p:pic>
        <p:nvPicPr>
          <p:cNvPr id="11268"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5" name="Content Placeholder 2"/>
          <p:cNvSpPr txBox="1">
            <a:spLocks/>
          </p:cNvSpPr>
          <p:nvPr/>
        </p:nvSpPr>
        <p:spPr bwMode="auto">
          <a:xfrm>
            <a:off x="457200" y="1130300"/>
            <a:ext cx="8291513" cy="3817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s-ES" sz="1100" b="1" i="0" u="none" strike="noStrike" kern="1200" cap="none" spc="0" normalizeH="0" baseline="0" noProof="0" dirty="0" err="1" smtClean="0">
                <a:ln>
                  <a:noFill/>
                </a:ln>
                <a:solidFill>
                  <a:schemeClr val="tx1">
                    <a:lumMod val="75000"/>
                  </a:schemeClr>
                </a:solidFill>
                <a:effectLst/>
                <a:uLnTx/>
                <a:uFillTx/>
                <a:latin typeface="+mn-lt"/>
                <a:ea typeface="ＭＳ Ｐゴシック" pitchFamily="34" charset="-128"/>
                <a:cs typeface="+mn-cs"/>
              </a:rPr>
              <a:t>Verbio</a:t>
            </a:r>
            <a:r>
              <a:rPr kumimoji="0" lang="en-US" altLang="es-ES" sz="1100" b="1" i="0" u="none" strike="noStrike" kern="1200" cap="none" spc="0" normalizeH="0" baseline="0" noProof="0" dirty="0" smtClean="0">
                <a:ln>
                  <a:noFill/>
                </a:ln>
                <a:solidFill>
                  <a:schemeClr val="tx1">
                    <a:lumMod val="75000"/>
                  </a:schemeClr>
                </a:solidFill>
                <a:effectLst/>
                <a:uLnTx/>
                <a:uFillTx/>
                <a:latin typeface="+mn-lt"/>
                <a:ea typeface="ＭＳ Ｐゴシック" pitchFamily="34" charset="-128"/>
                <a:cs typeface="+mn-cs"/>
              </a:rPr>
              <a:t> </a:t>
            </a:r>
            <a:r>
              <a:rPr kumimoji="0" lang="en-US" altLang="es-ES" sz="1100" b="1" i="0" u="none" strike="noStrike" kern="1200" cap="none" spc="0" normalizeH="0" baseline="0" noProof="0" dirty="0" err="1" smtClean="0">
                <a:ln>
                  <a:noFill/>
                </a:ln>
                <a:solidFill>
                  <a:schemeClr val="tx1">
                    <a:lumMod val="75000"/>
                  </a:schemeClr>
                </a:solidFill>
                <a:effectLst/>
                <a:uLnTx/>
                <a:uFillTx/>
                <a:latin typeface="+mn-lt"/>
                <a:ea typeface="ＭＳ Ｐゴシック" pitchFamily="34" charset="-128"/>
                <a:cs typeface="+mn-cs"/>
              </a:rPr>
              <a:t>Transcriptor</a:t>
            </a:r>
            <a:r>
              <a:rPr kumimoji="0" lang="en-US" altLang="es-ES" sz="1100" b="1" i="0" u="none" strike="noStrike" kern="1200" cap="none" spc="0" normalizeH="0" baseline="0" noProof="0" dirty="0" smtClean="0">
                <a:ln>
                  <a:noFill/>
                </a:ln>
                <a:solidFill>
                  <a:schemeClr val="tx1">
                    <a:lumMod val="75000"/>
                  </a:schemeClr>
                </a:solidFill>
                <a:effectLst/>
                <a:uLnTx/>
                <a:uFillTx/>
                <a:latin typeface="+mn-lt"/>
                <a:ea typeface="ＭＳ Ｐゴシック" pitchFamily="34" charset="-128"/>
                <a:cs typeface="+mn-cs"/>
              </a:rPr>
              <a:t>: </a:t>
            </a:r>
          </a:p>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s-ES" sz="1050" b="0" i="0" u="none" strike="noStrike" kern="1200" cap="none" spc="0" normalizeH="0" baseline="0" noProof="0" dirty="0" err="1" smtClean="0">
                <a:ln>
                  <a:noFill/>
                </a:ln>
                <a:solidFill>
                  <a:srgbClr val="5C5C5C"/>
                </a:solidFill>
                <a:effectLst/>
                <a:uLnTx/>
                <a:uFillTx/>
                <a:latin typeface="+mn-lt"/>
                <a:ea typeface="MS PGothic" pitchFamily="34" charset="-128"/>
                <a:cs typeface="ＭＳ Ｐゴシック" charset="0"/>
              </a:rPr>
              <a:t>Verbio</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a:t>
            </a:r>
            <a:r>
              <a:rPr kumimoji="0" lang="en-US" altLang="es-ES" sz="1050" b="0" i="0" u="none" strike="noStrike" kern="1200" cap="none" spc="0" normalizeH="0" baseline="0" noProof="0" dirty="0" err="1" smtClean="0">
                <a:ln>
                  <a:noFill/>
                </a:ln>
                <a:solidFill>
                  <a:srgbClr val="5C5C5C"/>
                </a:solidFill>
                <a:effectLst/>
                <a:uLnTx/>
                <a:uFillTx/>
                <a:latin typeface="+mn-lt"/>
                <a:ea typeface="MS PGothic" pitchFamily="34" charset="-128"/>
                <a:cs typeface="ＭＳ Ｐゴシック" charset="0"/>
              </a:rPr>
              <a:t>Transcriptor</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is our solution that automatically converts spoken audio from your customer into text. Unlike </a:t>
            </a:r>
            <a:r>
              <a:rPr kumimoji="0" lang="en-US" altLang="es-ES" sz="1050" b="0" i="0" u="none" strike="noStrike" kern="1200" cap="none" spc="0" normalizeH="0" baseline="0" noProof="0" dirty="0" err="1" smtClean="0">
                <a:ln>
                  <a:noFill/>
                </a:ln>
                <a:solidFill>
                  <a:srgbClr val="5C5C5C"/>
                </a:solidFill>
                <a:effectLst/>
                <a:uLnTx/>
                <a:uFillTx/>
                <a:latin typeface="+mn-lt"/>
                <a:ea typeface="MS PGothic" pitchFamily="34" charset="-128"/>
                <a:cs typeface="ＭＳ Ｐゴシック" charset="0"/>
              </a:rPr>
              <a:t>Verbio</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ASR the engine does not use a grammar to match the audio to words, but rather a statistical language model. The statistical language model must be built for each unique application of </a:t>
            </a:r>
            <a:r>
              <a:rPr kumimoji="0" lang="en-US" altLang="es-ES" sz="1050" b="0" i="0" u="none" strike="noStrike" kern="1200" cap="none" spc="0" normalizeH="0" baseline="0" noProof="0" dirty="0" err="1" smtClean="0">
                <a:ln>
                  <a:noFill/>
                </a:ln>
                <a:solidFill>
                  <a:srgbClr val="5C5C5C"/>
                </a:solidFill>
                <a:effectLst/>
                <a:uLnTx/>
                <a:uFillTx/>
                <a:latin typeface="+mn-lt"/>
                <a:ea typeface="MS PGothic" pitchFamily="34" charset="-128"/>
                <a:cs typeface="ＭＳ Ｐゴシック" charset="0"/>
              </a:rPr>
              <a:t>Verbio</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a:t>
            </a:r>
            <a:r>
              <a:rPr kumimoji="0" lang="en-US" altLang="es-ES" sz="1050" b="0" i="0" u="none" strike="noStrike" kern="1200" cap="none" spc="0" normalizeH="0" baseline="0" noProof="0" dirty="0" err="1" smtClean="0">
                <a:ln>
                  <a:noFill/>
                </a:ln>
                <a:solidFill>
                  <a:srgbClr val="5C5C5C"/>
                </a:solidFill>
                <a:effectLst/>
                <a:uLnTx/>
                <a:uFillTx/>
                <a:latin typeface="+mn-lt"/>
                <a:ea typeface="MS PGothic" pitchFamily="34" charset="-128"/>
                <a:cs typeface="ＭＳ Ｐゴシック" charset="0"/>
              </a:rPr>
              <a:t>Transcriptor</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For example, the health industry would need a different language model than the automotive manufacturing industry. The overall process can be visualized in these 4 steps:</a:t>
            </a:r>
          </a:p>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defRPr/>
            </a:pPr>
            <a:endPar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endParaRPr>
          </a:p>
          <a:p>
            <a:pPr marL="0" marR="0" lvl="0" indent="0" algn="just" defTabSz="914400" rtl="0" eaLnBrk="1" fontAlgn="base" latinLnBrk="0" hangingPunct="1">
              <a:lnSpc>
                <a:spcPct val="100000"/>
              </a:lnSpc>
              <a:spcBef>
                <a:spcPct val="0"/>
              </a:spcBef>
              <a:spcAft>
                <a:spcPct val="0"/>
              </a:spcAft>
              <a:buClrTx/>
              <a:buSzTx/>
              <a:buFont typeface="Calibri" pitchFamily="34" charset="0"/>
              <a:buChar char="-"/>
              <a:tabLst/>
              <a:defRPr/>
            </a:pP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The Statistical Language Model will be built using </a:t>
            </a:r>
            <a:r>
              <a:rPr kumimoji="0" lang="en-US" altLang="es-ES" sz="1050" b="1"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a large volume of text or transcribed calls. </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(depending on the size of the vocabulary, can be greater than 1Gb)</a:t>
            </a:r>
          </a:p>
          <a:p>
            <a:pPr marL="0" marR="0" lvl="0" indent="0" algn="just" defTabSz="914400" rtl="0" eaLnBrk="1" fontAlgn="base" latinLnBrk="0" hangingPunct="1">
              <a:lnSpc>
                <a:spcPct val="100000"/>
              </a:lnSpc>
              <a:spcBef>
                <a:spcPct val="0"/>
              </a:spcBef>
              <a:spcAft>
                <a:spcPct val="0"/>
              </a:spcAft>
              <a:buClrTx/>
              <a:buSzTx/>
              <a:buFont typeface="Calibri" pitchFamily="34" charset="0"/>
              <a:buChar char="-"/>
              <a:tabLst/>
              <a:defRPr/>
            </a:pP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Spoken audio will be sent to the speech engine in </a:t>
            </a:r>
            <a:r>
              <a:rPr kumimoji="0" lang="en-US" altLang="es-ES" sz="1050" b="0" i="0" u="none" strike="noStrike" kern="1200" cap="none" spc="0" normalizeH="0" baseline="0" noProof="0" dirty="0" smtClean="0">
                <a:ln>
                  <a:noFill/>
                </a:ln>
                <a:solidFill>
                  <a:srgbClr val="FF0000"/>
                </a:solidFill>
                <a:effectLst/>
                <a:uLnTx/>
                <a:uFillTx/>
                <a:latin typeface="+mn-lt"/>
                <a:ea typeface="MS PGothic" pitchFamily="34" charset="-128"/>
                <a:cs typeface="ＭＳ Ｐゴシック" charset="0"/>
              </a:rPr>
              <a:t>Linear </a:t>
            </a:r>
            <a:r>
              <a:rPr kumimoji="0" lang="en-US" altLang="es-ES" sz="1050" b="0" i="0" u="none" strike="noStrike" kern="1200" cap="none" spc="0" normalizeH="0" baseline="0" noProof="0" dirty="0" smtClean="0">
                <a:ln>
                  <a:noFill/>
                </a:ln>
                <a:solidFill>
                  <a:srgbClr val="FF0000"/>
                </a:solidFill>
                <a:effectLst/>
                <a:uLnTx/>
                <a:uFillTx/>
                <a:latin typeface="+mn-lt"/>
                <a:ea typeface="MS PGothic" pitchFamily="34" charset="-128"/>
                <a:cs typeface="ＭＳ Ｐゴシック" charset="0"/>
              </a:rPr>
              <a:t>PCM, A-law or Mu-law format, 8 KHz</a:t>
            </a:r>
            <a:endParaRPr kumimoji="0" lang="en-US" altLang="es-ES" sz="1050" b="0" i="0" u="none" strike="noStrike" kern="1200" cap="none" spc="0" normalizeH="0" baseline="0" noProof="0" dirty="0" smtClean="0">
              <a:ln>
                <a:noFill/>
              </a:ln>
              <a:solidFill>
                <a:srgbClr val="FF0000"/>
              </a:solidFill>
              <a:effectLst/>
              <a:uLnTx/>
              <a:uFillTx/>
              <a:latin typeface="+mn-lt"/>
              <a:ea typeface="MS PGothic" pitchFamily="34" charset="-128"/>
              <a:cs typeface="ＭＳ Ｐゴシック" charset="0"/>
            </a:endParaRPr>
          </a:p>
          <a:p>
            <a:pPr marL="0" marR="0" lvl="0" indent="0" algn="just" defTabSz="914400" rtl="0" eaLnBrk="1" fontAlgn="base" latinLnBrk="0" hangingPunct="1">
              <a:lnSpc>
                <a:spcPct val="100000"/>
              </a:lnSpc>
              <a:spcBef>
                <a:spcPct val="0"/>
              </a:spcBef>
              <a:spcAft>
                <a:spcPct val="0"/>
              </a:spcAft>
              <a:buClrTx/>
              <a:buSzTx/>
              <a:buFont typeface="Calibri" pitchFamily="34" charset="0"/>
              <a:buChar char="-"/>
              <a:tabLst/>
              <a:defRPr/>
            </a:pP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The speech engine will extract </a:t>
            </a:r>
            <a:r>
              <a:rPr kumimoji="0" lang="en-US" altLang="es-ES" sz="1050" b="0" i="0" u="none" strike="noStrike" kern="1200" cap="none" spc="0" normalizeH="0" baseline="0" noProof="0" dirty="0" smtClean="0">
                <a:ln>
                  <a:noFill/>
                </a:ln>
                <a:solidFill>
                  <a:srgbClr val="FF0000"/>
                </a:solidFill>
                <a:effectLst/>
                <a:uLnTx/>
                <a:uFillTx/>
                <a:latin typeface="+mn-lt"/>
                <a:ea typeface="MS PGothic" pitchFamily="34" charset="-128"/>
                <a:cs typeface="ＭＳ Ｐゴシック" charset="0"/>
              </a:rPr>
              <a:t>acoustic</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features </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from the audio file </a:t>
            </a:r>
          </a:p>
          <a:p>
            <a:pPr marL="0" marR="0" lvl="0" indent="0" algn="just" defTabSz="914400" rtl="0" eaLnBrk="1" fontAlgn="base" latinLnBrk="0" hangingPunct="1">
              <a:lnSpc>
                <a:spcPct val="100000"/>
              </a:lnSpc>
              <a:spcBef>
                <a:spcPct val="0"/>
              </a:spcBef>
              <a:spcAft>
                <a:spcPct val="0"/>
              </a:spcAft>
              <a:buClrTx/>
              <a:buSzTx/>
              <a:buFont typeface="Calibri" pitchFamily="34" charset="0"/>
              <a:buChar char="-"/>
              <a:tabLst/>
              <a:defRPr/>
            </a:pP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The </a:t>
            </a:r>
            <a:r>
              <a:rPr kumimoji="0" lang="en-US" altLang="es-ES" sz="1050" b="0" i="0" u="none" strike="noStrike" kern="1200" cap="none" spc="0" normalizeH="0" baseline="0" noProof="0" dirty="0" smtClean="0">
                <a:ln>
                  <a:noFill/>
                </a:ln>
                <a:solidFill>
                  <a:srgbClr val="FF0000"/>
                </a:solidFill>
                <a:effectLst/>
                <a:uLnTx/>
                <a:uFillTx/>
                <a:latin typeface="+mn-lt"/>
                <a:ea typeface="MS PGothic" pitchFamily="34" charset="-128"/>
                <a:cs typeface="ＭＳ Ｐゴシック" charset="0"/>
              </a:rPr>
              <a:t>language</a:t>
            </a:r>
            <a:r>
              <a:rPr kumimoji="0" lang="en-US" altLang="es-ES" sz="1050" b="0" i="0" u="none" strike="noStrike" kern="1200" cap="none" spc="0" normalizeH="0" noProof="0" dirty="0" smtClean="0">
                <a:ln>
                  <a:noFill/>
                </a:ln>
                <a:solidFill>
                  <a:srgbClr val="FF0000"/>
                </a:solidFill>
                <a:effectLst/>
                <a:uLnTx/>
                <a:uFillTx/>
                <a:latin typeface="+mn-lt"/>
                <a:ea typeface="MS PGothic" pitchFamily="34" charset="-128"/>
                <a:cs typeface="ＭＳ Ｐゴシック" charset="0"/>
              </a:rPr>
              <a:t> </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engine</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 in conjunction with the statistical language </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model, </a:t>
            </a:r>
            <a:r>
              <a:rPr kumimoji="0" lang="en-US" altLang="es-ES" sz="1050" b="0" i="0" u="none" strike="noStrike" kern="1200" cap="none" spc="0" normalizeH="0" baseline="0" noProof="0" dirty="0" smtClean="0">
                <a:ln>
                  <a:noFill/>
                </a:ln>
                <a:solidFill>
                  <a:srgbClr val="5C5C5C"/>
                </a:solidFill>
                <a:effectLst/>
                <a:uLnTx/>
                <a:uFillTx/>
                <a:latin typeface="+mn-lt"/>
                <a:ea typeface="MS PGothic" pitchFamily="34" charset="-128"/>
                <a:cs typeface="ＭＳ Ｐゴシック" charset="0"/>
              </a:rPr>
              <a:t>will return the most probable spoken words.</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100" b="1" i="0" u="none" strike="noStrike" kern="1200" cap="none" spc="0" normalizeH="0" baseline="0" noProof="0" dirty="0" smtClean="0">
              <a:ln>
                <a:noFill/>
              </a:ln>
              <a:solidFill>
                <a:schemeClr val="tx1"/>
              </a:solidFill>
              <a:effectLst/>
              <a:uLnTx/>
              <a:uFillTx/>
              <a:latin typeface="+mn-lt"/>
              <a:ea typeface="MS PGothic" pitchFamily="34" charset="-128"/>
              <a:cs typeface="ＭＳ Ｐゴシック"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100" b="1" i="0" u="none" strike="noStrike" kern="1200" cap="none" spc="0" normalizeH="0" baseline="0" noProof="0" dirty="0" smtClean="0">
              <a:ln>
                <a:noFill/>
              </a:ln>
              <a:solidFill>
                <a:schemeClr val="tx1"/>
              </a:solidFill>
              <a:effectLst/>
              <a:uLnTx/>
              <a:uFillTx/>
              <a:latin typeface="+mn-lt"/>
              <a:ea typeface="MS PGothic" pitchFamily="34" charset="-128"/>
              <a:cs typeface="ＭＳ Ｐゴシック"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100" b="1" i="0" u="none" strike="noStrike" kern="1200" cap="none" spc="0" normalizeH="0" baseline="0" noProof="0" dirty="0" smtClean="0">
                <a:ln>
                  <a:noFill/>
                </a:ln>
                <a:solidFill>
                  <a:schemeClr val="tx1"/>
                </a:solidFill>
                <a:effectLst/>
                <a:uLnTx/>
                <a:uFillTx/>
                <a:latin typeface="+mn-lt"/>
                <a:ea typeface="MS PGothic" pitchFamily="34" charset="-128"/>
                <a:cs typeface="ＭＳ Ｐゴシック" charset="0"/>
              </a:rPr>
              <a:t>	</a:t>
            </a:r>
            <a:endParaRPr kumimoji="0" lang="en-US" sz="1100" b="0" i="0" u="none" strike="noStrike" kern="1200" cap="none" spc="0" normalizeH="0" baseline="0" noProof="0" dirty="0" smtClean="0">
              <a:ln>
                <a:noFill/>
              </a:ln>
              <a:solidFill>
                <a:schemeClr val="tx1"/>
              </a:solidFill>
              <a:effectLst/>
              <a:uLnTx/>
              <a:uFillTx/>
              <a:latin typeface="+mn-lt"/>
              <a:ea typeface="MS PGothic" pitchFamily="34" charset="-128"/>
              <a:cs typeface="ＭＳ Ｐゴシック"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050" b="0" i="0" u="none" strike="noStrike" kern="1200" cap="none" spc="0" normalizeH="0" baseline="0" noProof="0" dirty="0">
              <a:ln>
                <a:noFill/>
              </a:ln>
              <a:solidFill>
                <a:schemeClr val="tx1"/>
              </a:solidFill>
              <a:effectLst/>
              <a:uLnTx/>
              <a:uFillTx/>
              <a:latin typeface="+mn-lt"/>
              <a:ea typeface="MS PGothic" pitchFamily="34" charset="-128"/>
              <a:cs typeface="ＭＳ Ｐゴシック" charset="0"/>
            </a:endParaRPr>
          </a:p>
        </p:txBody>
      </p:sp>
      <p:grpSp>
        <p:nvGrpSpPr>
          <p:cNvPr id="16" name="37 Grupo"/>
          <p:cNvGrpSpPr>
            <a:grpSpLocks/>
          </p:cNvGrpSpPr>
          <p:nvPr/>
        </p:nvGrpSpPr>
        <p:grpSpPr bwMode="auto">
          <a:xfrm>
            <a:off x="1547813" y="3076575"/>
            <a:ext cx="5688012" cy="1655763"/>
            <a:chOff x="1547813" y="3075806"/>
            <a:chExt cx="5687863" cy="1656184"/>
          </a:xfrm>
        </p:grpSpPr>
        <p:grpSp>
          <p:nvGrpSpPr>
            <p:cNvPr id="18" name="21 Grupo"/>
            <p:cNvGrpSpPr>
              <a:grpSpLocks/>
            </p:cNvGrpSpPr>
            <p:nvPr/>
          </p:nvGrpSpPr>
          <p:grpSpPr bwMode="auto">
            <a:xfrm>
              <a:off x="1547813" y="3075806"/>
              <a:ext cx="5545137" cy="1656184"/>
              <a:chOff x="1547813" y="2860254"/>
              <a:chExt cx="5545137" cy="1656184"/>
            </a:xfrm>
          </p:grpSpPr>
          <p:sp>
            <p:nvSpPr>
              <p:cNvPr id="21" name="20 Rectángulo redondeado"/>
              <p:cNvSpPr/>
              <p:nvPr/>
            </p:nvSpPr>
            <p:spPr>
              <a:xfrm>
                <a:off x="2987637" y="2860254"/>
                <a:ext cx="1079472" cy="576410"/>
              </a:xfrm>
              <a:prstGeom prst="roundRect">
                <a:avLst>
                  <a:gd name="adj" fmla="val 7383"/>
                </a:avLst>
              </a:prstGeom>
              <a:solidFill>
                <a:schemeClr val="accent1">
                  <a:lumMod val="20000"/>
                  <a:lumOff val="8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s-ES" sz="1200" b="1" dirty="0" err="1">
                    <a:solidFill>
                      <a:srgbClr val="555464"/>
                    </a:solidFill>
                  </a:rPr>
                  <a:t>Acoustic</a:t>
                </a:r>
                <a:r>
                  <a:rPr lang="es-ES" sz="1200" b="1" dirty="0">
                    <a:solidFill>
                      <a:srgbClr val="555464"/>
                    </a:solidFill>
                  </a:rPr>
                  <a:t> </a:t>
                </a:r>
                <a:r>
                  <a:rPr lang="es-ES" sz="1200" b="1" dirty="0" err="1">
                    <a:solidFill>
                      <a:srgbClr val="555464"/>
                    </a:solidFill>
                  </a:rPr>
                  <a:t>Model</a:t>
                </a:r>
                <a:endParaRPr lang="es-ES" sz="1200" b="1" dirty="0">
                  <a:solidFill>
                    <a:srgbClr val="555464"/>
                  </a:solidFill>
                </a:endParaRPr>
              </a:p>
            </p:txBody>
          </p:sp>
          <p:sp>
            <p:nvSpPr>
              <p:cNvPr id="22" name="21 Rectángulo redondeado"/>
              <p:cNvSpPr/>
              <p:nvPr/>
            </p:nvSpPr>
            <p:spPr>
              <a:xfrm>
                <a:off x="1547813" y="3795530"/>
                <a:ext cx="1223930" cy="720908"/>
              </a:xfrm>
              <a:prstGeom prst="roundRect">
                <a:avLst>
                  <a:gd name="adj" fmla="val 7808"/>
                </a:avLst>
              </a:prstGeom>
              <a:solidFill>
                <a:schemeClr val="accent1">
                  <a:lumMod val="20000"/>
                  <a:lumOff val="8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s-ES" sz="1200" b="1" dirty="0">
                    <a:solidFill>
                      <a:srgbClr val="555464"/>
                    </a:solidFill>
                  </a:rPr>
                  <a:t>Audio </a:t>
                </a:r>
                <a:r>
                  <a:rPr lang="es-ES" sz="1200" b="1" dirty="0" err="1">
                    <a:solidFill>
                      <a:srgbClr val="555464"/>
                    </a:solidFill>
                  </a:rPr>
                  <a:t>User</a:t>
                </a:r>
                <a:r>
                  <a:rPr lang="es-ES" sz="1200" b="1" dirty="0">
                    <a:solidFill>
                      <a:srgbClr val="555464"/>
                    </a:solidFill>
                  </a:rPr>
                  <a:t> </a:t>
                </a:r>
                <a:r>
                  <a:rPr lang="es-ES" sz="1200" b="1" dirty="0" err="1">
                    <a:solidFill>
                      <a:srgbClr val="555464"/>
                    </a:solidFill>
                  </a:rPr>
                  <a:t>Interaction</a:t>
                </a:r>
                <a:endParaRPr lang="es-ES" sz="1200" b="1" dirty="0">
                  <a:solidFill>
                    <a:srgbClr val="555464"/>
                  </a:solidFill>
                </a:endParaRPr>
              </a:p>
            </p:txBody>
          </p:sp>
          <p:sp>
            <p:nvSpPr>
              <p:cNvPr id="23" name="22 Rectángulo redondeado"/>
              <p:cNvSpPr/>
              <p:nvPr/>
            </p:nvSpPr>
            <p:spPr>
              <a:xfrm>
                <a:off x="3492449" y="3795530"/>
                <a:ext cx="1655720" cy="720908"/>
              </a:xfrm>
              <a:prstGeom prst="roundRect">
                <a:avLst>
                  <a:gd name="adj" fmla="val 6331"/>
                </a:avLst>
              </a:prstGeom>
              <a:solidFill>
                <a:schemeClr val="accent1">
                  <a:lumMod val="20000"/>
                  <a:lumOff val="8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s-ES" sz="1600" b="1" dirty="0" err="1">
                    <a:solidFill>
                      <a:srgbClr val="555464"/>
                    </a:solidFill>
                  </a:rPr>
                  <a:t>Speech</a:t>
                </a:r>
                <a:r>
                  <a:rPr lang="es-ES" sz="1600" b="1" dirty="0">
                    <a:solidFill>
                      <a:srgbClr val="555464"/>
                    </a:solidFill>
                  </a:rPr>
                  <a:t> </a:t>
                </a:r>
                <a:r>
                  <a:rPr lang="es-ES" sz="1600" b="1" dirty="0" err="1" smtClean="0">
                    <a:solidFill>
                      <a:srgbClr val="555464"/>
                    </a:solidFill>
                  </a:rPr>
                  <a:t>Engine</a:t>
                </a:r>
                <a:r>
                  <a:rPr lang="es-ES" sz="1600" b="1" dirty="0" smtClean="0">
                    <a:solidFill>
                      <a:srgbClr val="555464"/>
                    </a:solidFill>
                  </a:rPr>
                  <a:t> + </a:t>
                </a:r>
                <a:r>
                  <a:rPr lang="es-ES" sz="1600" b="1" dirty="0" err="1" smtClean="0">
                    <a:solidFill>
                      <a:srgbClr val="FF0000"/>
                    </a:solidFill>
                  </a:rPr>
                  <a:t>Language</a:t>
                </a:r>
                <a:r>
                  <a:rPr lang="es-ES" sz="1600" b="1" dirty="0" smtClean="0">
                    <a:solidFill>
                      <a:srgbClr val="FF0000"/>
                    </a:solidFill>
                  </a:rPr>
                  <a:t> </a:t>
                </a:r>
                <a:r>
                  <a:rPr lang="es-ES" sz="1600" b="1" dirty="0" err="1" smtClean="0">
                    <a:solidFill>
                      <a:srgbClr val="FF0000"/>
                    </a:solidFill>
                  </a:rPr>
                  <a:t>Engine</a:t>
                </a:r>
                <a:endParaRPr lang="es-ES" sz="1600" b="1" dirty="0">
                  <a:solidFill>
                    <a:srgbClr val="FF0000"/>
                  </a:solidFill>
                </a:endParaRPr>
              </a:p>
            </p:txBody>
          </p:sp>
          <p:sp>
            <p:nvSpPr>
              <p:cNvPr id="24" name="23 Rectángulo redondeado"/>
              <p:cNvSpPr/>
              <p:nvPr/>
            </p:nvSpPr>
            <p:spPr>
              <a:xfrm>
                <a:off x="5867287" y="3795530"/>
                <a:ext cx="1225518" cy="720908"/>
              </a:xfrm>
              <a:prstGeom prst="roundRect">
                <a:avLst>
                  <a:gd name="adj" fmla="val 7808"/>
                </a:avLst>
              </a:prstGeom>
              <a:solidFill>
                <a:schemeClr val="accent1">
                  <a:lumMod val="20000"/>
                  <a:lumOff val="8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s-ES" sz="1200" b="1" dirty="0" err="1">
                    <a:solidFill>
                      <a:srgbClr val="555464"/>
                    </a:solidFill>
                  </a:rPr>
                  <a:t>Recognized</a:t>
                </a:r>
                <a:r>
                  <a:rPr lang="es-ES" sz="1200" b="1" dirty="0">
                    <a:solidFill>
                      <a:srgbClr val="555464"/>
                    </a:solidFill>
                  </a:rPr>
                  <a:t> </a:t>
                </a:r>
                <a:r>
                  <a:rPr lang="es-ES" sz="1200" b="1" dirty="0" err="1">
                    <a:solidFill>
                      <a:srgbClr val="555464"/>
                    </a:solidFill>
                  </a:rPr>
                  <a:t>Text</a:t>
                </a:r>
                <a:endParaRPr lang="es-ES" sz="1200" b="1" dirty="0">
                  <a:solidFill>
                    <a:srgbClr val="555464"/>
                  </a:solidFill>
                </a:endParaRPr>
              </a:p>
            </p:txBody>
          </p:sp>
          <p:cxnSp>
            <p:nvCxnSpPr>
              <p:cNvPr id="25" name="24 Conector recto de flecha"/>
              <p:cNvCxnSpPr>
                <a:stCxn id="22" idx="3"/>
                <a:endCxn id="23" idx="1"/>
              </p:cNvCxnSpPr>
              <p:nvPr/>
            </p:nvCxnSpPr>
            <p:spPr>
              <a:xfrm>
                <a:off x="2771743" y="4155983"/>
                <a:ext cx="720706"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23" idx="3"/>
                <a:endCxn id="24" idx="1"/>
              </p:cNvCxnSpPr>
              <p:nvPr/>
            </p:nvCxnSpPr>
            <p:spPr>
              <a:xfrm>
                <a:off x="5148169" y="4155983"/>
                <a:ext cx="719118"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21" idx="2"/>
              </p:cNvCxnSpPr>
              <p:nvPr/>
            </p:nvCxnSpPr>
            <p:spPr>
              <a:xfrm>
                <a:off x="3527373" y="3436664"/>
                <a:ext cx="323842" cy="360454"/>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9" name="18 Rectángulo redondeado"/>
            <p:cNvSpPr/>
            <p:nvPr/>
          </p:nvSpPr>
          <p:spPr bwMode="auto">
            <a:xfrm>
              <a:off x="4571921" y="3075806"/>
              <a:ext cx="1079472" cy="576410"/>
            </a:xfrm>
            <a:prstGeom prst="roundRect">
              <a:avLst>
                <a:gd name="adj" fmla="val 7383"/>
              </a:avLst>
            </a:prstGeom>
            <a:solidFill>
              <a:schemeClr val="accent1">
                <a:lumMod val="20000"/>
                <a:lumOff val="8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s-ES" sz="1200" b="1" dirty="0" err="1">
                  <a:solidFill>
                    <a:srgbClr val="555464"/>
                  </a:solidFill>
                </a:rPr>
                <a:t>Statistical</a:t>
              </a:r>
              <a:r>
                <a:rPr lang="es-ES" sz="1200" b="1" dirty="0">
                  <a:solidFill>
                    <a:srgbClr val="555464"/>
                  </a:solidFill>
                </a:rPr>
                <a:t> </a:t>
              </a:r>
              <a:r>
                <a:rPr lang="es-ES" sz="1200" b="1" dirty="0" err="1">
                  <a:solidFill>
                    <a:srgbClr val="555464"/>
                  </a:solidFill>
                </a:rPr>
                <a:t>Language</a:t>
              </a:r>
              <a:r>
                <a:rPr lang="es-ES" sz="1200" b="1" dirty="0">
                  <a:solidFill>
                    <a:srgbClr val="555464"/>
                  </a:solidFill>
                </a:rPr>
                <a:t> </a:t>
              </a:r>
              <a:r>
                <a:rPr lang="es-ES" sz="1200" b="1" dirty="0" err="1">
                  <a:solidFill>
                    <a:srgbClr val="555464"/>
                  </a:solidFill>
                </a:rPr>
                <a:t>Model</a:t>
              </a:r>
              <a:endParaRPr lang="es-ES" sz="1200" b="1" dirty="0">
                <a:solidFill>
                  <a:srgbClr val="555464"/>
                </a:solidFill>
              </a:endParaRPr>
            </a:p>
          </p:txBody>
        </p:sp>
        <p:sp>
          <p:nvSpPr>
            <p:cNvPr id="20" name="19 Rectángulo redondeado"/>
            <p:cNvSpPr/>
            <p:nvPr/>
          </p:nvSpPr>
          <p:spPr bwMode="auto">
            <a:xfrm>
              <a:off x="6156204" y="3075806"/>
              <a:ext cx="1079472" cy="576410"/>
            </a:xfrm>
            <a:prstGeom prst="roundRect">
              <a:avLst>
                <a:gd name="adj" fmla="val 7383"/>
              </a:avLst>
            </a:prstGeom>
            <a:solidFill>
              <a:schemeClr val="accent1">
                <a:lumMod val="20000"/>
                <a:lumOff val="80000"/>
              </a:schemeClr>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s-ES" sz="1200" b="1" dirty="0" err="1">
                  <a:solidFill>
                    <a:srgbClr val="555464"/>
                  </a:solidFill>
                </a:rPr>
                <a:t>Provided</a:t>
              </a:r>
              <a:r>
                <a:rPr lang="es-ES" sz="1200" b="1" dirty="0">
                  <a:solidFill>
                    <a:srgbClr val="555464"/>
                  </a:solidFill>
                </a:rPr>
                <a:t> </a:t>
              </a:r>
              <a:r>
                <a:rPr lang="es-ES" sz="1200" b="1" dirty="0" err="1">
                  <a:solidFill>
                    <a:srgbClr val="555464"/>
                  </a:solidFill>
                </a:rPr>
                <a:t>Text</a:t>
              </a:r>
              <a:endParaRPr lang="es-ES" sz="1200" b="1" dirty="0">
                <a:solidFill>
                  <a:srgbClr val="555464"/>
                </a:solidFill>
              </a:endParaRPr>
            </a:p>
          </p:txBody>
        </p:sp>
      </p:grpSp>
      <p:cxnSp>
        <p:nvCxnSpPr>
          <p:cNvPr id="28" name="27 Conector recto de flecha"/>
          <p:cNvCxnSpPr>
            <a:stCxn id="19" idx="2"/>
          </p:cNvCxnSpPr>
          <p:nvPr/>
        </p:nvCxnSpPr>
        <p:spPr bwMode="auto">
          <a:xfrm flipH="1">
            <a:off x="4716463" y="3651250"/>
            <a:ext cx="395287" cy="360363"/>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20" idx="1"/>
            <a:endCxn id="19" idx="3"/>
          </p:cNvCxnSpPr>
          <p:nvPr/>
        </p:nvCxnSpPr>
        <p:spPr bwMode="auto">
          <a:xfrm flipH="1">
            <a:off x="5651500" y="3363913"/>
            <a:ext cx="504825" cy="0"/>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Transcription – Methodology</a:t>
            </a:r>
            <a:endParaRPr lang="en-US" dirty="0">
              <a:solidFill>
                <a:schemeClr val="accent1">
                  <a:lumMod val="60000"/>
                  <a:lumOff val="40000"/>
                </a:schemeClr>
              </a:solidFill>
            </a:endParaRP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07</a:t>
            </a:r>
            <a:endParaRPr lang="en-US" sz="1100" b="1" dirty="0"/>
          </a:p>
        </p:txBody>
      </p:sp>
      <p:pic>
        <p:nvPicPr>
          <p:cNvPr id="11268"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38" name="Content Placeholder 2"/>
          <p:cNvSpPr>
            <a:spLocks noGrp="1"/>
          </p:cNvSpPr>
          <p:nvPr>
            <p:ph idx="1"/>
          </p:nvPr>
        </p:nvSpPr>
        <p:spPr>
          <a:xfrm>
            <a:off x="457200" y="1130300"/>
            <a:ext cx="8291513" cy="3673475"/>
          </a:xfrm>
        </p:spPr>
        <p:txBody>
          <a:bodyPr>
            <a:noAutofit/>
          </a:bodyPr>
          <a:lstStyle/>
          <a:p>
            <a:pPr marL="0" indent="0">
              <a:buFont typeface="Arial" pitchFamily="34" charset="0"/>
              <a:buNone/>
              <a:defRPr/>
            </a:pPr>
            <a:r>
              <a:rPr lang="en-US" sz="1050" b="1" dirty="0" smtClean="0">
                <a:solidFill>
                  <a:schemeClr val="tx1">
                    <a:lumMod val="75000"/>
                  </a:schemeClr>
                </a:solidFill>
              </a:rPr>
              <a:t>The transcription methodology is listed below </a:t>
            </a:r>
          </a:p>
          <a:p>
            <a:pPr marL="0" indent="0">
              <a:buFont typeface="Arial" charset="0"/>
              <a:buNone/>
              <a:defRPr/>
            </a:pPr>
            <a:endParaRPr lang="en-US" altLang="es-ES" sz="1050" dirty="0" smtClean="0">
              <a:solidFill>
                <a:schemeClr val="tx1"/>
              </a:solidFill>
            </a:endParaRPr>
          </a:p>
          <a:p>
            <a:pPr>
              <a:buNone/>
            </a:pPr>
            <a:r>
              <a:rPr lang="en-US" sz="1050" dirty="0" smtClean="0">
                <a:solidFill>
                  <a:schemeClr val="tx1"/>
                </a:solidFill>
              </a:rPr>
              <a:t>The proposal is to detect new records when they are finished and stored in Asterisk (“</a:t>
            </a:r>
            <a:r>
              <a:rPr lang="en-US" sz="1050" dirty="0" err="1" smtClean="0">
                <a:solidFill>
                  <a:schemeClr val="tx1"/>
                </a:solidFill>
              </a:rPr>
              <a:t>WatchFolder</a:t>
            </a:r>
            <a:r>
              <a:rPr lang="en-US" sz="1050" dirty="0" smtClean="0">
                <a:solidFill>
                  <a:schemeClr val="tx1"/>
                </a:solidFill>
              </a:rPr>
              <a:t>” approach) and then:</a:t>
            </a:r>
          </a:p>
          <a:p>
            <a:pPr>
              <a:buFont typeface="Calibri" pitchFamily="34" charset="0"/>
              <a:buChar char="-"/>
            </a:pPr>
            <a:r>
              <a:rPr lang="en-US" sz="1050" dirty="0" smtClean="0">
                <a:solidFill>
                  <a:schemeClr val="tx1"/>
                </a:solidFill>
              </a:rPr>
              <a:t>Launch the transcription process</a:t>
            </a:r>
          </a:p>
          <a:p>
            <a:pPr>
              <a:buFont typeface="Calibri" pitchFamily="34" charset="0"/>
              <a:buChar char="-"/>
            </a:pPr>
            <a:r>
              <a:rPr lang="en-US" sz="1050" dirty="0" smtClean="0">
                <a:solidFill>
                  <a:schemeClr val="tx1"/>
                </a:solidFill>
              </a:rPr>
              <a:t>Store the filename and result of the transcription in a Database</a:t>
            </a:r>
          </a:p>
          <a:p>
            <a:pPr>
              <a:buFont typeface="Calibri" pitchFamily="34" charset="0"/>
              <a:buChar char="-"/>
            </a:pPr>
            <a:r>
              <a:rPr lang="en-US" sz="1050" dirty="0" smtClean="0">
                <a:solidFill>
                  <a:schemeClr val="tx1"/>
                </a:solidFill>
              </a:rPr>
              <a:t>Create a web-based interface to access the information stored in the database</a:t>
            </a:r>
          </a:p>
          <a:p>
            <a:pPr>
              <a:buNone/>
            </a:pPr>
            <a:r>
              <a:rPr lang="en-US" sz="1050" dirty="0" smtClean="0">
                <a:solidFill>
                  <a:schemeClr val="tx1"/>
                </a:solidFill>
              </a:rPr>
              <a:t>	§  Supervisors could see the transcription</a:t>
            </a:r>
          </a:p>
          <a:p>
            <a:pPr>
              <a:buNone/>
            </a:pPr>
            <a:r>
              <a:rPr lang="en-US" sz="1050" dirty="0" smtClean="0">
                <a:solidFill>
                  <a:schemeClr val="tx1"/>
                </a:solidFill>
              </a:rPr>
              <a:t>	§  Supervisors could hear the audio</a:t>
            </a:r>
          </a:p>
          <a:p>
            <a:pPr>
              <a:buNone/>
            </a:pPr>
            <a:r>
              <a:rPr lang="en-US" sz="1050" dirty="0" smtClean="0">
                <a:solidFill>
                  <a:schemeClr val="tx1"/>
                </a:solidFill>
              </a:rPr>
              <a:t>	§  Supervisors could correct the transcriptions</a:t>
            </a:r>
          </a:p>
          <a:p>
            <a:pPr>
              <a:buFont typeface="Calibri" pitchFamily="34" charset="0"/>
              <a:buChar char="-"/>
            </a:pPr>
            <a:r>
              <a:rPr lang="en-US" sz="1050" dirty="0" smtClean="0">
                <a:solidFill>
                  <a:schemeClr val="tx1"/>
                </a:solidFill>
              </a:rPr>
              <a:t>Using Natural Language, we could further classify the calls (using the transcription) into different categories:  wrong call, interested in leasing, etc</a:t>
            </a:r>
            <a:r>
              <a:rPr lang="en-US" sz="1050" dirty="0" smtClean="0">
                <a:solidFill>
                  <a:schemeClr val="tx1"/>
                </a:solidFill>
              </a:rPr>
              <a:t>. </a:t>
            </a:r>
            <a:r>
              <a:rPr lang="en-US" sz="1050" dirty="0" smtClean="0">
                <a:solidFill>
                  <a:srgbClr val="FF0000"/>
                </a:solidFill>
              </a:rPr>
              <a:t>If </a:t>
            </a:r>
            <a:r>
              <a:rPr lang="en-US" sz="1050" dirty="0" err="1" smtClean="0">
                <a:solidFill>
                  <a:srgbClr val="FF0000"/>
                </a:solidFill>
              </a:rPr>
              <a:t>LeaseHawk</a:t>
            </a:r>
            <a:r>
              <a:rPr lang="en-US" sz="1050" dirty="0" smtClean="0">
                <a:solidFill>
                  <a:srgbClr val="FF0000"/>
                </a:solidFill>
              </a:rPr>
              <a:t> is interested in going to this new feature, supervisors could manually classify transcription’s calls at the beginning. In this way, in some weeks Verbio would have the required material to try an automatic classification system. So that, if </a:t>
            </a:r>
            <a:r>
              <a:rPr lang="en-US" sz="1050" dirty="0" err="1" smtClean="0">
                <a:solidFill>
                  <a:srgbClr val="FF0000"/>
                </a:solidFill>
              </a:rPr>
              <a:t>LeaseHawk</a:t>
            </a:r>
            <a:r>
              <a:rPr lang="en-US" sz="1050" dirty="0" smtClean="0">
                <a:solidFill>
                  <a:srgbClr val="FF0000"/>
                </a:solidFill>
              </a:rPr>
              <a:t> is interested, the web-based interface would contain a drop-down box to select one of the possible categories.</a:t>
            </a:r>
            <a:endParaRPr lang="en-US" sz="1050" dirty="0" smtClean="0">
              <a:solidFill>
                <a:schemeClr val="tx1"/>
              </a:solidFill>
            </a:endParaRPr>
          </a:p>
          <a:p>
            <a:pPr>
              <a:buNone/>
            </a:pPr>
            <a:r>
              <a:rPr lang="en-US" sz="1050" dirty="0" smtClean="0"/>
              <a:t> </a:t>
            </a:r>
          </a:p>
          <a:p>
            <a:pPr>
              <a:buNone/>
            </a:pPr>
            <a:endParaRPr lang="en-US" altLang="es-ES" sz="1050" u="sng" dirty="0" smtClean="0">
              <a:solidFill>
                <a:schemeClr val="tx1"/>
              </a:solidFill>
            </a:endParaRP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Transcription – Phases and Pricing</a:t>
            </a:r>
            <a:endParaRPr lang="en-US" dirty="0">
              <a:solidFill>
                <a:schemeClr val="accent1">
                  <a:lumMod val="60000"/>
                  <a:lumOff val="40000"/>
                </a:schemeClr>
              </a:solidFill>
            </a:endParaRP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08</a:t>
            </a:r>
            <a:endParaRPr lang="en-US" sz="1100" b="1" dirty="0"/>
          </a:p>
        </p:txBody>
      </p:sp>
      <p:pic>
        <p:nvPicPr>
          <p:cNvPr id="11268"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38" name="Content Placeholder 2"/>
          <p:cNvSpPr>
            <a:spLocks noGrp="1"/>
          </p:cNvSpPr>
          <p:nvPr>
            <p:ph idx="1"/>
          </p:nvPr>
        </p:nvSpPr>
        <p:spPr>
          <a:xfrm>
            <a:off x="457200" y="1130300"/>
            <a:ext cx="8291513" cy="3673698"/>
          </a:xfrm>
        </p:spPr>
        <p:txBody>
          <a:bodyPr>
            <a:noAutofit/>
          </a:bodyPr>
          <a:lstStyle/>
          <a:p>
            <a:pPr>
              <a:buNone/>
            </a:pPr>
            <a:r>
              <a:rPr lang="en-US" sz="1050" b="1" dirty="0" smtClean="0">
                <a:solidFill>
                  <a:schemeClr val="tx1"/>
                </a:solidFill>
              </a:rPr>
              <a:t>Phases of the verification approach suggested in the previous slide:</a:t>
            </a:r>
          </a:p>
          <a:p>
            <a:pPr>
              <a:buNone/>
            </a:pPr>
            <a:r>
              <a:rPr lang="en-US" sz="1050" b="1" dirty="0" smtClean="0">
                <a:solidFill>
                  <a:schemeClr val="tx1"/>
                </a:solidFill>
              </a:rPr>
              <a:t>Phase 1:</a:t>
            </a:r>
          </a:p>
          <a:p>
            <a:pPr>
              <a:buFontTx/>
              <a:buChar char="-"/>
            </a:pPr>
            <a:r>
              <a:rPr lang="en-US" sz="1050" dirty="0" smtClean="0">
                <a:solidFill>
                  <a:schemeClr val="tx1"/>
                </a:solidFill>
              </a:rPr>
              <a:t>Transcribe a significant number of calls (20,000  or 500 hours of audio) for the Statistical Language Model (SLM)</a:t>
            </a:r>
          </a:p>
          <a:p>
            <a:pPr>
              <a:buNone/>
            </a:pPr>
            <a:r>
              <a:rPr lang="en-US" sz="1050" b="1" dirty="0" smtClean="0">
                <a:solidFill>
                  <a:schemeClr val="tx1"/>
                </a:solidFill>
              </a:rPr>
              <a:t>Phase 2:</a:t>
            </a:r>
          </a:p>
          <a:p>
            <a:pPr>
              <a:buFontTx/>
              <a:buChar char="-"/>
            </a:pPr>
            <a:r>
              <a:rPr lang="en-US" sz="1050" dirty="0" smtClean="0">
                <a:solidFill>
                  <a:schemeClr val="tx1"/>
                </a:solidFill>
              </a:rPr>
              <a:t>Train the SLM to create a specific language model</a:t>
            </a:r>
          </a:p>
          <a:p>
            <a:pPr>
              <a:buNone/>
            </a:pPr>
            <a:r>
              <a:rPr lang="en-US" sz="1050" b="1" dirty="0" smtClean="0">
                <a:solidFill>
                  <a:schemeClr val="tx1"/>
                </a:solidFill>
              </a:rPr>
              <a:t>Phase 3:</a:t>
            </a:r>
          </a:p>
          <a:p>
            <a:pPr>
              <a:buFontTx/>
              <a:buChar char="-"/>
            </a:pPr>
            <a:r>
              <a:rPr lang="en-US" sz="1050" dirty="0" smtClean="0">
                <a:solidFill>
                  <a:srgbClr val="FF0000"/>
                </a:solidFill>
              </a:rPr>
              <a:t>Install </a:t>
            </a:r>
            <a:r>
              <a:rPr lang="en-US" sz="1050" dirty="0" err="1" smtClean="0">
                <a:solidFill>
                  <a:srgbClr val="FF0000"/>
                </a:solidFill>
              </a:rPr>
              <a:t>Verbio</a:t>
            </a:r>
            <a:r>
              <a:rPr lang="en-US" sz="1050" dirty="0" smtClean="0">
                <a:solidFill>
                  <a:srgbClr val="FF0000"/>
                </a:solidFill>
              </a:rPr>
              <a:t> </a:t>
            </a:r>
            <a:r>
              <a:rPr lang="en-US" sz="1050" dirty="0" err="1" smtClean="0">
                <a:solidFill>
                  <a:srgbClr val="FF0000"/>
                </a:solidFill>
              </a:rPr>
              <a:t>Transcriptor</a:t>
            </a:r>
            <a:r>
              <a:rPr lang="en-US" sz="1050" dirty="0" smtClean="0">
                <a:solidFill>
                  <a:srgbClr val="FF0000"/>
                </a:solidFill>
              </a:rPr>
              <a:t> with the new SLM and deploy the </a:t>
            </a:r>
            <a:r>
              <a:rPr lang="en-US" sz="1050" dirty="0" err="1" smtClean="0">
                <a:solidFill>
                  <a:srgbClr val="FF0000"/>
                </a:solidFill>
              </a:rPr>
              <a:t>WatchFolder</a:t>
            </a:r>
            <a:r>
              <a:rPr lang="en-US" sz="1050" dirty="0" smtClean="0">
                <a:solidFill>
                  <a:srgbClr val="FF0000"/>
                </a:solidFill>
              </a:rPr>
              <a:t> approach</a:t>
            </a:r>
          </a:p>
          <a:p>
            <a:pPr>
              <a:buFontTx/>
              <a:buChar char="-"/>
            </a:pPr>
            <a:r>
              <a:rPr lang="en-US" sz="1050" dirty="0" smtClean="0">
                <a:solidFill>
                  <a:srgbClr val="FF0000"/>
                </a:solidFill>
              </a:rPr>
              <a:t>Develop the Front-End </a:t>
            </a:r>
            <a:r>
              <a:rPr lang="en-US" sz="1050" dirty="0" smtClean="0">
                <a:solidFill>
                  <a:srgbClr val="FF0000"/>
                </a:solidFill>
              </a:rPr>
              <a:t>web  (SEE my COMMENTS below)</a:t>
            </a:r>
            <a:endParaRPr lang="en-US" sz="1050" dirty="0" smtClean="0">
              <a:solidFill>
                <a:srgbClr val="FF0000"/>
              </a:solidFill>
            </a:endParaRPr>
          </a:p>
          <a:p>
            <a:pPr>
              <a:buFont typeface="Calibri" pitchFamily="34" charset="0"/>
              <a:buChar char="-"/>
            </a:pPr>
            <a:r>
              <a:rPr lang="en-US" sz="1050" dirty="0" smtClean="0">
                <a:solidFill>
                  <a:schemeClr val="tx1"/>
                </a:solidFill>
              </a:rPr>
              <a:t>Test the solution</a:t>
            </a:r>
          </a:p>
          <a:p>
            <a:pPr>
              <a:buNone/>
            </a:pPr>
            <a:r>
              <a:rPr lang="en-US" sz="1050" b="1" dirty="0" smtClean="0">
                <a:solidFill>
                  <a:schemeClr val="tx1"/>
                </a:solidFill>
              </a:rPr>
              <a:t>Phase 4:</a:t>
            </a:r>
          </a:p>
          <a:p>
            <a:pPr>
              <a:buFont typeface="Calibri" pitchFamily="34" charset="0"/>
              <a:buChar char="-"/>
            </a:pPr>
            <a:r>
              <a:rPr lang="en-US" sz="1050" dirty="0" smtClean="0">
                <a:solidFill>
                  <a:schemeClr val="tx1"/>
                </a:solidFill>
              </a:rPr>
              <a:t>Maintenance of the models</a:t>
            </a:r>
          </a:p>
          <a:p>
            <a:pPr marL="0" indent="0">
              <a:buNone/>
              <a:defRPr/>
            </a:pPr>
            <a:r>
              <a:rPr lang="en-US" altLang="es-ES" sz="1050" dirty="0" smtClean="0">
                <a:solidFill>
                  <a:schemeClr val="tx1"/>
                </a:solidFill>
              </a:rPr>
              <a:t> </a:t>
            </a: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defRPr/>
            </a:pPr>
            <a:endParaRPr lang="en-US" altLang="es-ES" sz="1050" dirty="0" smtClean="0">
              <a:solidFill>
                <a:schemeClr val="tx1"/>
              </a:solidFill>
            </a:endParaRPr>
          </a:p>
          <a:p>
            <a:pPr>
              <a:buNone/>
            </a:pPr>
            <a:r>
              <a:rPr lang="en-US" altLang="es-ES" sz="1050" u="sng" dirty="0" smtClean="0">
                <a:solidFill>
                  <a:schemeClr val="tx1"/>
                </a:solidFill>
              </a:rPr>
              <a:t> </a:t>
            </a: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graphicFrame>
        <p:nvGraphicFramePr>
          <p:cNvPr id="13" name="12 Tabla"/>
          <p:cNvGraphicFramePr>
            <a:graphicFrameLocks noGrp="1"/>
          </p:cNvGraphicFramePr>
          <p:nvPr/>
        </p:nvGraphicFramePr>
        <p:xfrm>
          <a:off x="539552" y="3435846"/>
          <a:ext cx="7776862" cy="1350150"/>
        </p:xfrm>
        <a:graphic>
          <a:graphicData uri="http://schemas.openxmlformats.org/drawingml/2006/table">
            <a:tbl>
              <a:tblPr firstRow="1" bandRow="1">
                <a:tableStyleId>{5C22544A-7EE6-4342-B048-85BDC9FD1C3A}</a:tableStyleId>
              </a:tblPr>
              <a:tblGrid>
                <a:gridCol w="4695464"/>
                <a:gridCol w="953766"/>
                <a:gridCol w="733666"/>
                <a:gridCol w="1393966"/>
              </a:tblGrid>
              <a:tr h="270030">
                <a:tc>
                  <a:txBody>
                    <a:bodyPr/>
                    <a:lstStyle/>
                    <a:p>
                      <a:r>
                        <a:rPr lang="en-US" sz="1000" noProof="0" dirty="0" smtClean="0"/>
                        <a:t>Item</a:t>
                      </a:r>
                      <a:endParaRPr lang="en-US" sz="1000" noProof="0" dirty="0"/>
                    </a:p>
                  </a:txBody>
                  <a:tcPr/>
                </a:tc>
                <a:tc>
                  <a:txBody>
                    <a:bodyPr/>
                    <a:lstStyle/>
                    <a:p>
                      <a:r>
                        <a:rPr lang="en-US" sz="1000" noProof="0" smtClean="0"/>
                        <a:t>Unit Price</a:t>
                      </a:r>
                      <a:endParaRPr lang="en-US" sz="1000" noProof="0"/>
                    </a:p>
                  </a:txBody>
                  <a:tcPr/>
                </a:tc>
                <a:tc>
                  <a:txBody>
                    <a:bodyPr/>
                    <a:lstStyle/>
                    <a:p>
                      <a:r>
                        <a:rPr lang="en-US" sz="1000" noProof="0" smtClean="0"/>
                        <a:t>Units</a:t>
                      </a:r>
                      <a:endParaRPr lang="en-US" sz="1000" noProof="0"/>
                    </a:p>
                  </a:txBody>
                  <a:tcPr/>
                </a:tc>
                <a:tc>
                  <a:txBody>
                    <a:bodyPr/>
                    <a:lstStyle/>
                    <a:p>
                      <a:r>
                        <a:rPr lang="en-US" sz="1000" noProof="0" dirty="0" smtClean="0"/>
                        <a:t>Total</a:t>
                      </a:r>
                      <a:endParaRPr lang="en-US" sz="1000" noProof="0" dirty="0"/>
                    </a:p>
                  </a:txBody>
                  <a:tcPr/>
                </a:tc>
              </a:tr>
              <a:tr h="270030">
                <a:tc>
                  <a:txBody>
                    <a:bodyPr/>
                    <a:lstStyle/>
                    <a:p>
                      <a:r>
                        <a:rPr lang="en-US" sz="1000" noProof="0" dirty="0" err="1" smtClean="0"/>
                        <a:t>Verbio</a:t>
                      </a:r>
                      <a:r>
                        <a:rPr lang="en-US" sz="1000" noProof="0" dirty="0" smtClean="0"/>
                        <a:t> Transcription Server License (50 concurrent channels)</a:t>
                      </a:r>
                      <a:endParaRPr lang="en-US" sz="1000" noProof="0" dirty="0"/>
                    </a:p>
                  </a:txBody>
                  <a:tcPr/>
                </a:tc>
                <a:tc>
                  <a:txBody>
                    <a:bodyPr/>
                    <a:lstStyle/>
                    <a:p>
                      <a:r>
                        <a:rPr lang="en-US" sz="1000" noProof="0" dirty="0" smtClean="0"/>
                        <a:t>$25,999</a:t>
                      </a:r>
                      <a:endParaRPr lang="en-US" sz="1000" noProof="0" dirty="0"/>
                    </a:p>
                  </a:txBody>
                  <a:tcPr/>
                </a:tc>
                <a:tc>
                  <a:txBody>
                    <a:bodyPr/>
                    <a:lstStyle/>
                    <a:p>
                      <a:r>
                        <a:rPr lang="en-US" sz="1000" noProof="0" dirty="0" smtClean="0"/>
                        <a:t>1</a:t>
                      </a:r>
                      <a:endParaRPr lang="en-US" sz="1000" noProof="0" dirty="0"/>
                    </a:p>
                  </a:txBody>
                  <a:tcPr/>
                </a:tc>
                <a:tc>
                  <a:txBody>
                    <a:bodyPr/>
                    <a:lstStyle/>
                    <a:p>
                      <a:r>
                        <a:rPr lang="en-US" sz="1000" noProof="0" dirty="0" smtClean="0"/>
                        <a:t>$25,999</a:t>
                      </a:r>
                      <a:endParaRPr lang="en-US" sz="1000" noProof="0" dirty="0"/>
                    </a:p>
                  </a:txBody>
                  <a:tcPr/>
                </a:tc>
              </a:tr>
              <a:tr h="270030">
                <a:tc>
                  <a:txBody>
                    <a:bodyPr/>
                    <a:lstStyle/>
                    <a:p>
                      <a:r>
                        <a:rPr lang="en-US" sz="1000" noProof="0" dirty="0" smtClean="0"/>
                        <a:t>Transcription</a:t>
                      </a:r>
                      <a:r>
                        <a:rPr lang="en-US" sz="1000" baseline="0" noProof="0" dirty="0" smtClean="0"/>
                        <a:t>s for SLM</a:t>
                      </a:r>
                      <a:endParaRPr lang="en-US" sz="1000" noProof="0" dirty="0"/>
                    </a:p>
                  </a:txBody>
                  <a:tcPr/>
                </a:tc>
                <a:tc>
                  <a:txBody>
                    <a:bodyPr/>
                    <a:lstStyle/>
                    <a:p>
                      <a:r>
                        <a:rPr lang="en-US" sz="1000" noProof="0" dirty="0" smtClean="0"/>
                        <a:t>$0.225/min</a:t>
                      </a:r>
                      <a:endParaRPr lang="en-US" sz="1000" noProof="0" dirty="0"/>
                    </a:p>
                  </a:txBody>
                  <a:tcPr/>
                </a:tc>
                <a:tc>
                  <a:txBody>
                    <a:bodyPr/>
                    <a:lstStyle/>
                    <a:p>
                      <a:r>
                        <a:rPr lang="en-US" sz="1000" noProof="0" dirty="0" smtClean="0"/>
                        <a:t>30000</a:t>
                      </a:r>
                      <a:endParaRPr lang="en-US" sz="1000" noProof="0" dirty="0"/>
                    </a:p>
                  </a:txBody>
                  <a:tcPr/>
                </a:tc>
                <a:tc>
                  <a:txBody>
                    <a:bodyPr/>
                    <a:lstStyle/>
                    <a:p>
                      <a:r>
                        <a:rPr lang="en-US" sz="1000" noProof="0" dirty="0" smtClean="0"/>
                        <a:t>$6,750</a:t>
                      </a:r>
                      <a:endParaRPr lang="en-US" sz="1000" noProof="0" dirty="0"/>
                    </a:p>
                  </a:txBody>
                  <a:tcPr/>
                </a:tc>
              </a:tr>
              <a:tr h="270030">
                <a:tc>
                  <a:txBody>
                    <a:bodyPr/>
                    <a:lstStyle/>
                    <a:p>
                      <a:r>
                        <a:rPr lang="en-US" sz="1000" noProof="0" dirty="0" smtClean="0"/>
                        <a:t>Develop the SLM </a:t>
                      </a:r>
                      <a:endParaRPr lang="en-US" sz="1000" noProof="0" dirty="0"/>
                    </a:p>
                  </a:txBody>
                  <a:tcPr/>
                </a:tc>
                <a:tc>
                  <a:txBody>
                    <a:bodyPr/>
                    <a:lstStyle/>
                    <a:p>
                      <a:r>
                        <a:rPr lang="en-US" sz="1000" noProof="0" dirty="0" smtClean="0"/>
                        <a:t>$9,999</a:t>
                      </a:r>
                      <a:endParaRPr lang="en-US" sz="1000" noProof="0" dirty="0"/>
                    </a:p>
                  </a:txBody>
                  <a:tcPr/>
                </a:tc>
                <a:tc>
                  <a:txBody>
                    <a:bodyPr/>
                    <a:lstStyle/>
                    <a:p>
                      <a:r>
                        <a:rPr lang="en-US" sz="1000" noProof="0" dirty="0" smtClean="0"/>
                        <a:t>1</a:t>
                      </a:r>
                      <a:endParaRPr lang="en-US" sz="1000" noProof="0" dirty="0"/>
                    </a:p>
                  </a:txBody>
                  <a:tcPr/>
                </a:tc>
                <a:tc>
                  <a:txBody>
                    <a:bodyPr/>
                    <a:lstStyle/>
                    <a:p>
                      <a:r>
                        <a:rPr lang="en-US" sz="1000" noProof="0" dirty="0" smtClean="0"/>
                        <a:t>$9,999</a:t>
                      </a:r>
                      <a:endParaRPr lang="en-US" sz="1000" noProof="0" dirty="0"/>
                    </a:p>
                  </a:txBody>
                  <a:tcPr/>
                </a:tc>
              </a:tr>
              <a:tr h="270030">
                <a:tc>
                  <a:txBody>
                    <a:bodyPr/>
                    <a:lstStyle/>
                    <a:p>
                      <a:r>
                        <a:rPr lang="en-US" sz="1000" noProof="0" dirty="0" smtClean="0"/>
                        <a:t>Maintenance</a:t>
                      </a:r>
                      <a:r>
                        <a:rPr lang="en-US" sz="1000" baseline="0" noProof="0" dirty="0" smtClean="0"/>
                        <a:t> and Support (first 2 years are included)</a:t>
                      </a:r>
                      <a:endParaRPr lang="en-US" sz="1000" noProof="0" dirty="0"/>
                    </a:p>
                  </a:txBody>
                  <a:tcPr/>
                </a:tc>
                <a:tc>
                  <a:txBody>
                    <a:bodyPr/>
                    <a:lstStyle/>
                    <a:p>
                      <a:r>
                        <a:rPr lang="en-US" sz="1000" noProof="0" dirty="0" smtClean="0"/>
                        <a:t>15%</a:t>
                      </a:r>
                      <a:endParaRPr lang="en-US" sz="1000" noProof="0" dirty="0"/>
                    </a:p>
                  </a:txBody>
                  <a:tcPr/>
                </a:tc>
                <a:tc>
                  <a:txBody>
                    <a:bodyPr/>
                    <a:lstStyle/>
                    <a:p>
                      <a:r>
                        <a:rPr lang="en-US" sz="1000" noProof="0" dirty="0" smtClean="0"/>
                        <a:t>Per/year</a:t>
                      </a:r>
                      <a:endParaRPr lang="en-US" sz="1000" noProof="0" dirty="0"/>
                    </a:p>
                  </a:txBody>
                  <a:tcPr/>
                </a:tc>
                <a:tc>
                  <a:txBody>
                    <a:bodyPr/>
                    <a:lstStyle/>
                    <a:p>
                      <a:r>
                        <a:rPr lang="en-US" sz="1000" noProof="0" dirty="0" smtClean="0"/>
                        <a:t>$5</a:t>
                      </a:r>
                      <a:r>
                        <a:rPr lang="en-US" sz="1000" baseline="0" noProof="0" dirty="0" smtClean="0"/>
                        <a:t>,250</a:t>
                      </a:r>
                      <a:endParaRPr lang="en-US" sz="1000" noProof="0" dirty="0"/>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300"/>
            <a:ext cx="8229600" cy="531813"/>
          </a:xfrm>
        </p:spPr>
        <p:txBody>
          <a:bodyPr>
            <a:noAutofit/>
          </a:bodyPr>
          <a:lstStyle/>
          <a:p>
            <a:pPr>
              <a:defRPr/>
            </a:pPr>
            <a:r>
              <a:rPr lang="en-US" dirty="0" smtClean="0">
                <a:solidFill>
                  <a:schemeClr val="accent1">
                    <a:lumMod val="60000"/>
                    <a:lumOff val="40000"/>
                  </a:schemeClr>
                </a:solidFill>
              </a:rPr>
              <a:t>Try and Buy - Terms of Agreement -Process</a:t>
            </a:r>
          </a:p>
        </p:txBody>
      </p:sp>
      <p:sp>
        <p:nvSpPr>
          <p:cNvPr id="17" name="Flowchart: Off-page Connector 16"/>
          <p:cNvSpPr/>
          <p:nvPr/>
        </p:nvSpPr>
        <p:spPr>
          <a:xfrm>
            <a:off x="8637588" y="160338"/>
            <a:ext cx="327025" cy="295275"/>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smtClean="0"/>
              <a:t>09</a:t>
            </a:r>
            <a:endParaRPr lang="en-US" sz="1100" b="1" dirty="0"/>
          </a:p>
        </p:txBody>
      </p:sp>
      <p:pic>
        <p:nvPicPr>
          <p:cNvPr id="26628" name="Imagen 9" descr="Anagrama V.JPG"/>
          <p:cNvPicPr>
            <a:picLocks noChangeAspect="1"/>
          </p:cNvPicPr>
          <p:nvPr/>
        </p:nvPicPr>
        <p:blipFill>
          <a:blip r:embed="rId2" cstate="print"/>
          <a:srcRect/>
          <a:stretch>
            <a:fillRect/>
          </a:stretch>
        </p:blipFill>
        <p:spPr bwMode="auto">
          <a:xfrm>
            <a:off x="8666163" y="4587875"/>
            <a:ext cx="422275" cy="493713"/>
          </a:xfrm>
          <a:prstGeom prst="rect">
            <a:avLst/>
          </a:prstGeom>
          <a:noFill/>
          <a:ln w="9525">
            <a:noFill/>
            <a:miter lim="800000"/>
            <a:headEnd/>
            <a:tailEnd/>
          </a:ln>
        </p:spPr>
      </p:pic>
      <p:sp>
        <p:nvSpPr>
          <p:cNvPr id="5" name="Content Placeholder 2"/>
          <p:cNvSpPr>
            <a:spLocks noGrp="1"/>
          </p:cNvSpPr>
          <p:nvPr>
            <p:ph idx="1"/>
          </p:nvPr>
        </p:nvSpPr>
        <p:spPr>
          <a:xfrm>
            <a:off x="457200" y="1130300"/>
            <a:ext cx="8291513" cy="3241675"/>
          </a:xfrm>
        </p:spPr>
        <p:txBody>
          <a:bodyPr/>
          <a:lstStyle/>
          <a:p>
            <a:pPr marL="0" indent="0">
              <a:buNone/>
            </a:pPr>
            <a:r>
              <a:rPr lang="en-US" sz="1100" b="1" dirty="0" smtClean="0">
                <a:solidFill>
                  <a:schemeClr val="tx1"/>
                </a:solidFill>
              </a:rPr>
              <a:t>Phase 1: Transcription of Audio</a:t>
            </a:r>
          </a:p>
          <a:p>
            <a:pPr marL="400050" lvl="1" indent="0">
              <a:buFontTx/>
              <a:buChar char="-"/>
            </a:pPr>
            <a:r>
              <a:rPr lang="en-US" sz="1000" dirty="0" smtClean="0">
                <a:solidFill>
                  <a:schemeClr val="tx1"/>
                </a:solidFill>
              </a:rPr>
              <a:t> </a:t>
            </a:r>
            <a:r>
              <a:rPr lang="en-US" sz="1000" dirty="0" err="1" smtClean="0">
                <a:solidFill>
                  <a:schemeClr val="tx1"/>
                </a:solidFill>
              </a:rPr>
              <a:t>LeaseHawk</a:t>
            </a:r>
            <a:r>
              <a:rPr lang="en-US" sz="1000" dirty="0" smtClean="0">
                <a:solidFill>
                  <a:schemeClr val="tx1"/>
                </a:solidFill>
              </a:rPr>
              <a:t> and </a:t>
            </a:r>
            <a:r>
              <a:rPr lang="en-US" sz="1000" dirty="0" err="1" smtClean="0">
                <a:solidFill>
                  <a:schemeClr val="tx1"/>
                </a:solidFill>
              </a:rPr>
              <a:t>Verbio</a:t>
            </a:r>
            <a:r>
              <a:rPr lang="en-US" sz="1000" dirty="0" smtClean="0">
                <a:solidFill>
                  <a:schemeClr val="tx1"/>
                </a:solidFill>
              </a:rPr>
              <a:t> Agree that </a:t>
            </a:r>
            <a:r>
              <a:rPr lang="en-US" sz="1000" dirty="0" err="1" smtClean="0">
                <a:solidFill>
                  <a:schemeClr val="tx1"/>
                </a:solidFill>
              </a:rPr>
              <a:t>LeaseHawk</a:t>
            </a:r>
            <a:r>
              <a:rPr lang="en-US" sz="1000" dirty="0" smtClean="0">
                <a:solidFill>
                  <a:schemeClr val="tx1"/>
                </a:solidFill>
              </a:rPr>
              <a:t> is going to send at least 300 hours of audio for transcription</a:t>
            </a:r>
          </a:p>
          <a:p>
            <a:pPr marL="400050" lvl="1" indent="0">
              <a:buFontTx/>
              <a:buChar char="-"/>
            </a:pPr>
            <a:r>
              <a:rPr lang="en-US" sz="1000" dirty="0" smtClean="0">
                <a:solidFill>
                  <a:schemeClr val="tx1"/>
                </a:solidFill>
              </a:rPr>
              <a:t> </a:t>
            </a:r>
            <a:r>
              <a:rPr lang="en-US" sz="1000" dirty="0" err="1" smtClean="0">
                <a:solidFill>
                  <a:schemeClr val="tx1"/>
                </a:solidFill>
              </a:rPr>
              <a:t>Verbio</a:t>
            </a:r>
            <a:r>
              <a:rPr lang="en-US" sz="1000" dirty="0" smtClean="0">
                <a:solidFill>
                  <a:schemeClr val="tx1"/>
                </a:solidFill>
              </a:rPr>
              <a:t> will receive the records and will test the quality and size for their compatibility</a:t>
            </a:r>
          </a:p>
          <a:p>
            <a:pPr marL="400050" lvl="1" indent="0">
              <a:buFontTx/>
              <a:buChar char="-"/>
            </a:pPr>
            <a:r>
              <a:rPr lang="en-US" sz="1000" dirty="0" smtClean="0">
                <a:solidFill>
                  <a:schemeClr val="tx1"/>
                </a:solidFill>
              </a:rPr>
              <a:t> Once </a:t>
            </a:r>
            <a:r>
              <a:rPr lang="en-US" sz="1000" dirty="0" err="1" smtClean="0">
                <a:solidFill>
                  <a:schemeClr val="tx1"/>
                </a:solidFill>
              </a:rPr>
              <a:t>Verbio</a:t>
            </a:r>
            <a:r>
              <a:rPr lang="en-US" sz="1000" dirty="0" smtClean="0">
                <a:solidFill>
                  <a:schemeClr val="tx1"/>
                </a:solidFill>
              </a:rPr>
              <a:t> approves the quality and length for compatibility, </a:t>
            </a:r>
            <a:r>
              <a:rPr lang="en-US" sz="1000" dirty="0" err="1" smtClean="0">
                <a:solidFill>
                  <a:schemeClr val="tx1"/>
                </a:solidFill>
              </a:rPr>
              <a:t>Verbio</a:t>
            </a:r>
            <a:r>
              <a:rPr lang="en-US" sz="1000" dirty="0" smtClean="0">
                <a:solidFill>
                  <a:schemeClr val="tx1"/>
                </a:solidFill>
              </a:rPr>
              <a:t> will send to select vendors for transcription</a:t>
            </a:r>
          </a:p>
          <a:p>
            <a:pPr marL="400050" lvl="1" indent="0">
              <a:buFontTx/>
              <a:buChar char="-"/>
            </a:pPr>
            <a:r>
              <a:rPr lang="en-US" sz="1000" dirty="0" smtClean="0">
                <a:solidFill>
                  <a:schemeClr val="tx1"/>
                </a:solidFill>
              </a:rPr>
              <a:t> </a:t>
            </a:r>
            <a:r>
              <a:rPr lang="en-US" sz="1000" dirty="0" err="1" smtClean="0">
                <a:solidFill>
                  <a:schemeClr val="tx1"/>
                </a:solidFill>
              </a:rPr>
              <a:t>Verbio</a:t>
            </a:r>
            <a:r>
              <a:rPr lang="en-US" sz="1000" dirty="0" smtClean="0">
                <a:solidFill>
                  <a:schemeClr val="tx1"/>
                </a:solidFill>
              </a:rPr>
              <a:t> will receive the transcriptions within 1 month of reception by vendors (transcription turnaround time for high accuracy and low cost)</a:t>
            </a:r>
          </a:p>
          <a:p>
            <a:pPr marL="400050" lvl="1" indent="0">
              <a:buFontTx/>
              <a:buChar char="-"/>
            </a:pPr>
            <a:r>
              <a:rPr lang="en-US" sz="1000" dirty="0" smtClean="0">
                <a:solidFill>
                  <a:schemeClr val="tx1"/>
                </a:solidFill>
              </a:rPr>
              <a:t> Once </a:t>
            </a:r>
            <a:r>
              <a:rPr lang="en-US" sz="1000" dirty="0" err="1" smtClean="0">
                <a:solidFill>
                  <a:schemeClr val="tx1"/>
                </a:solidFill>
              </a:rPr>
              <a:t>Verbio</a:t>
            </a:r>
            <a:r>
              <a:rPr lang="en-US" sz="1000" dirty="0" smtClean="0">
                <a:solidFill>
                  <a:schemeClr val="tx1"/>
                </a:solidFill>
              </a:rPr>
              <a:t> has received the transcription, they will verify the accuracy and quality of the transcriptions </a:t>
            </a:r>
          </a:p>
          <a:p>
            <a:pPr marL="0" indent="0">
              <a:buNone/>
            </a:pPr>
            <a:r>
              <a:rPr lang="en-US" sz="1100" b="1" dirty="0" smtClean="0">
                <a:solidFill>
                  <a:schemeClr val="tx1"/>
                </a:solidFill>
              </a:rPr>
              <a:t>Phase 2 &amp; 3: Creation of Language Models </a:t>
            </a:r>
          </a:p>
          <a:p>
            <a:pPr marL="400050" lvl="1" indent="0">
              <a:buFontTx/>
              <a:buChar char="-"/>
            </a:pPr>
            <a:r>
              <a:rPr lang="en-US" sz="1000" dirty="0" smtClean="0">
                <a:solidFill>
                  <a:schemeClr val="tx1"/>
                </a:solidFill>
              </a:rPr>
              <a:t> With these transcriptions, </a:t>
            </a:r>
            <a:r>
              <a:rPr lang="en-US" sz="1000" dirty="0" err="1" smtClean="0">
                <a:solidFill>
                  <a:schemeClr val="tx1"/>
                </a:solidFill>
              </a:rPr>
              <a:t>Verbio</a:t>
            </a:r>
            <a:r>
              <a:rPr lang="en-US" sz="1000" dirty="0" smtClean="0">
                <a:solidFill>
                  <a:schemeClr val="tx1"/>
                </a:solidFill>
              </a:rPr>
              <a:t> will make the models for the Transcription Engine</a:t>
            </a:r>
          </a:p>
          <a:p>
            <a:pPr marL="400050" lvl="1" indent="0">
              <a:buFontTx/>
              <a:buChar char="-"/>
            </a:pPr>
            <a:r>
              <a:rPr lang="en-US" sz="1000" dirty="0" smtClean="0">
                <a:solidFill>
                  <a:schemeClr val="tx1"/>
                </a:solidFill>
              </a:rPr>
              <a:t> After completion, </a:t>
            </a:r>
            <a:r>
              <a:rPr lang="en-US" sz="1000" dirty="0" err="1" smtClean="0">
                <a:solidFill>
                  <a:schemeClr val="tx1"/>
                </a:solidFill>
              </a:rPr>
              <a:t>Verbio</a:t>
            </a:r>
            <a:r>
              <a:rPr lang="en-US" sz="1000" dirty="0" smtClean="0">
                <a:solidFill>
                  <a:schemeClr val="tx1"/>
                </a:solidFill>
              </a:rPr>
              <a:t> will send the transcription engine to </a:t>
            </a:r>
            <a:r>
              <a:rPr lang="en-US" sz="1000" dirty="0" err="1" smtClean="0">
                <a:solidFill>
                  <a:schemeClr val="tx1"/>
                </a:solidFill>
              </a:rPr>
              <a:t>LeaseHawk</a:t>
            </a:r>
            <a:r>
              <a:rPr lang="en-US" sz="1000" dirty="0" smtClean="0">
                <a:solidFill>
                  <a:schemeClr val="tx1"/>
                </a:solidFill>
              </a:rPr>
              <a:t> for testing</a:t>
            </a:r>
          </a:p>
          <a:p>
            <a:pPr marL="400050" lvl="1" indent="0">
              <a:buFontTx/>
              <a:buChar char="-"/>
            </a:pPr>
            <a:r>
              <a:rPr lang="en-US" sz="1000" dirty="0" smtClean="0">
                <a:solidFill>
                  <a:schemeClr val="tx1"/>
                </a:solidFill>
              </a:rPr>
              <a:t> Once </a:t>
            </a:r>
            <a:r>
              <a:rPr lang="en-US" sz="1000" dirty="0" err="1" smtClean="0">
                <a:solidFill>
                  <a:schemeClr val="tx1"/>
                </a:solidFill>
              </a:rPr>
              <a:t>LeaseHawk</a:t>
            </a:r>
            <a:r>
              <a:rPr lang="en-US" sz="1000" dirty="0" smtClean="0">
                <a:solidFill>
                  <a:schemeClr val="tx1"/>
                </a:solidFill>
              </a:rPr>
              <a:t> has proven the transcription accuracy, </a:t>
            </a:r>
            <a:r>
              <a:rPr lang="en-US" sz="1000" dirty="0" err="1" smtClean="0">
                <a:solidFill>
                  <a:schemeClr val="tx1"/>
                </a:solidFill>
              </a:rPr>
              <a:t>Verbio</a:t>
            </a:r>
            <a:r>
              <a:rPr lang="en-US" sz="1000" dirty="0" smtClean="0">
                <a:solidFill>
                  <a:schemeClr val="tx1"/>
                </a:solidFill>
              </a:rPr>
              <a:t> will complete the solution via integration. </a:t>
            </a:r>
          </a:p>
          <a:p>
            <a:pPr marL="0" indent="0">
              <a:buNone/>
            </a:pPr>
            <a:r>
              <a:rPr lang="en-US" sz="1100" b="1" dirty="0" smtClean="0">
                <a:solidFill>
                  <a:schemeClr val="tx1"/>
                </a:solidFill>
              </a:rPr>
              <a:t>Phase 4: Continual Improvement</a:t>
            </a:r>
          </a:p>
          <a:p>
            <a:pPr marL="400050" lvl="1" indent="0">
              <a:buFontTx/>
              <a:buChar char="-"/>
            </a:pPr>
            <a:r>
              <a:rPr lang="en-US" sz="1000" dirty="0" smtClean="0">
                <a:solidFill>
                  <a:schemeClr val="tx1"/>
                </a:solidFill>
              </a:rPr>
              <a:t> After integration with </a:t>
            </a:r>
            <a:r>
              <a:rPr lang="en-US" sz="1000" dirty="0" err="1" smtClean="0">
                <a:solidFill>
                  <a:schemeClr val="tx1"/>
                </a:solidFill>
              </a:rPr>
              <a:t>LeasHawks</a:t>
            </a:r>
            <a:r>
              <a:rPr lang="en-US" sz="1000" dirty="0" smtClean="0">
                <a:solidFill>
                  <a:schemeClr val="tx1"/>
                </a:solidFill>
              </a:rPr>
              <a:t> system, the engines accuracy will continue to be improved via re-feeding</a:t>
            </a:r>
          </a:p>
          <a:p>
            <a:pPr marL="0" indent="0">
              <a:buFontTx/>
              <a:buChar char="-"/>
            </a:pPr>
            <a:r>
              <a:rPr lang="en-US" sz="1100" b="1" dirty="0" smtClean="0">
                <a:solidFill>
                  <a:schemeClr val="tx1"/>
                </a:solidFill>
              </a:rPr>
              <a:t> Levels of Accuracy</a:t>
            </a:r>
          </a:p>
          <a:p>
            <a:pPr marL="400050" lvl="1" indent="0">
              <a:buFontTx/>
              <a:buChar char="-"/>
            </a:pPr>
            <a:r>
              <a:rPr lang="en-US" sz="1000" dirty="0" smtClean="0">
                <a:solidFill>
                  <a:schemeClr val="tx1"/>
                </a:solidFill>
              </a:rPr>
              <a:t> </a:t>
            </a:r>
            <a:r>
              <a:rPr lang="en-US" sz="1000" dirty="0" err="1" smtClean="0">
                <a:solidFill>
                  <a:schemeClr val="tx1"/>
                </a:solidFill>
              </a:rPr>
              <a:t>LeaseHawk</a:t>
            </a:r>
            <a:r>
              <a:rPr lang="en-US" sz="1000" dirty="0" smtClean="0">
                <a:solidFill>
                  <a:schemeClr val="tx1"/>
                </a:solidFill>
              </a:rPr>
              <a:t> agrees that if </a:t>
            </a:r>
            <a:r>
              <a:rPr lang="en-US" sz="1000" dirty="0" err="1" smtClean="0">
                <a:solidFill>
                  <a:schemeClr val="tx1"/>
                </a:solidFill>
              </a:rPr>
              <a:t>Verbio</a:t>
            </a:r>
            <a:r>
              <a:rPr lang="en-US" sz="1000" dirty="0" smtClean="0">
                <a:solidFill>
                  <a:schemeClr val="tx1"/>
                </a:solidFill>
              </a:rPr>
              <a:t> achieves 80% of accuracy within the first iteration of the models, </a:t>
            </a:r>
            <a:r>
              <a:rPr lang="en-US" sz="1000" dirty="0" err="1" smtClean="0">
                <a:solidFill>
                  <a:schemeClr val="tx1"/>
                </a:solidFill>
              </a:rPr>
              <a:t>LeaseHawk</a:t>
            </a:r>
            <a:r>
              <a:rPr lang="en-US" sz="1000" dirty="0" smtClean="0">
                <a:solidFill>
                  <a:schemeClr val="tx1"/>
                </a:solidFill>
              </a:rPr>
              <a:t> must purchase the agreed upon sum as per pg. 16</a:t>
            </a:r>
          </a:p>
          <a:p>
            <a:pPr marL="0" indent="0">
              <a:buFontTx/>
              <a:buChar char="-"/>
            </a:pPr>
            <a:r>
              <a:rPr lang="en-US" sz="1100" b="1" dirty="0" smtClean="0">
                <a:solidFill>
                  <a:schemeClr val="tx1"/>
                </a:solidFill>
              </a:rPr>
              <a:t> Agreement on the terms of accuracy</a:t>
            </a:r>
          </a:p>
          <a:p>
            <a:pPr marL="400050" lvl="1" indent="0">
              <a:buFontTx/>
              <a:buChar char="-"/>
            </a:pPr>
            <a:r>
              <a:rPr lang="en-US" sz="1000" dirty="0" smtClean="0">
                <a:solidFill>
                  <a:schemeClr val="tx1"/>
                </a:solidFill>
              </a:rPr>
              <a:t> Accuracy means the number of words correctly transcribed on average from the entirety of the transcribed audio. </a:t>
            </a:r>
          </a:p>
          <a:p>
            <a:pPr marL="0" indent="0">
              <a:buFont typeface="Arial" pitchFamily="34" charset="0"/>
              <a:buNone/>
            </a:pPr>
            <a:endParaRPr lang="en-US" sz="1000" dirty="0" smtClean="0">
              <a:solidFill>
                <a:schemeClr val="tx1"/>
              </a:solidFill>
            </a:endParaRPr>
          </a:p>
          <a:p>
            <a:pPr marL="0" indent="0">
              <a:buFont typeface="Arial" pitchFamily="34" charset="0"/>
              <a:buNone/>
            </a:pPr>
            <a:endParaRPr lang="en-US" sz="1000" dirty="0" smtClean="0">
              <a:solidFill>
                <a:schemeClr val="tx1"/>
              </a:solidFill>
            </a:endParaRPr>
          </a:p>
        </p:txBody>
      </p:sp>
      <p:grpSp>
        <p:nvGrpSpPr>
          <p:cNvPr id="2" name="Group 5"/>
          <p:cNvGrpSpPr>
            <a:grpSpLocks/>
          </p:cNvGrpSpPr>
          <p:nvPr/>
        </p:nvGrpSpPr>
        <p:grpSpPr bwMode="auto">
          <a:xfrm>
            <a:off x="468313" y="915988"/>
            <a:ext cx="3895725" cy="46037"/>
            <a:chOff x="2055030" y="1463669"/>
            <a:chExt cx="2304256" cy="544908"/>
          </a:xfrm>
        </p:grpSpPr>
        <p:sp>
          <p:nvSpPr>
            <p:cNvPr id="9" name="Rectangle 6"/>
            <p:cNvSpPr/>
            <p:nvPr/>
          </p:nvSpPr>
          <p:spPr>
            <a:xfrm>
              <a:off x="2055030" y="1463669"/>
              <a:ext cx="576533" cy="544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7"/>
            <p:cNvSpPr/>
            <p:nvPr/>
          </p:nvSpPr>
          <p:spPr>
            <a:xfrm>
              <a:off x="2631563" y="1463669"/>
              <a:ext cx="575594"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8"/>
            <p:cNvSpPr/>
            <p:nvPr/>
          </p:nvSpPr>
          <p:spPr>
            <a:xfrm>
              <a:off x="3207158" y="1463669"/>
              <a:ext cx="576533"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9"/>
            <p:cNvSpPr/>
            <p:nvPr/>
          </p:nvSpPr>
          <p:spPr>
            <a:xfrm>
              <a:off x="3783691" y="1463669"/>
              <a:ext cx="575595" cy="544908"/>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5" grpId="0" autoUpdateAnimBg="0"/>
    </p:bld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28929</TotalTime>
  <Words>1609</Words>
  <Application>Microsoft Office PowerPoint</Application>
  <PresentationFormat>Presentación en pantalla (16:9)</PresentationFormat>
  <Paragraphs>185</Paragraphs>
  <Slides>15</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MS PGothic</vt:lpstr>
      <vt:lpstr>MS PGothic</vt:lpstr>
      <vt:lpstr>Arial</vt:lpstr>
      <vt:lpstr>Calibri</vt:lpstr>
      <vt:lpstr>Calibri Light</vt:lpstr>
      <vt:lpstr>Office Theme</vt:lpstr>
      <vt:lpstr>erbio</vt:lpstr>
      <vt:lpstr>Confidentiality Notice</vt:lpstr>
      <vt:lpstr>Index</vt:lpstr>
      <vt:lpstr>Purpose of the Document</vt:lpstr>
      <vt:lpstr>Functional Scope of the Proposal</vt:lpstr>
      <vt:lpstr>Transcription – Technology Overview</vt:lpstr>
      <vt:lpstr>Transcription – Methodology</vt:lpstr>
      <vt:lpstr>Transcription – Phases and Pricing</vt:lpstr>
      <vt:lpstr>Try and Buy - Terms of Agreement -Process</vt:lpstr>
      <vt:lpstr>Try and Buy - Terms of Agreement – Economic Conditions</vt:lpstr>
      <vt:lpstr>Support Model</vt:lpstr>
      <vt:lpstr>Support Model</vt:lpstr>
      <vt:lpstr>Support Model</vt:lpstr>
      <vt:lpstr>Support Model</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David Font</cp:lastModifiedBy>
  <cp:revision>1363</cp:revision>
  <cp:lastPrinted>2014-05-27T17:42:39Z</cp:lastPrinted>
  <dcterms:created xsi:type="dcterms:W3CDTF">2014-02-03T20:55:49Z</dcterms:created>
  <dcterms:modified xsi:type="dcterms:W3CDTF">2014-11-21T07:24:43Z</dcterms:modified>
</cp:coreProperties>
</file>