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18"/>
  </p:notesMasterIdLst>
  <p:sldIdLst>
    <p:sldId id="256" r:id="rId3"/>
    <p:sldId id="301" r:id="rId4"/>
    <p:sldId id="325" r:id="rId5"/>
    <p:sldId id="302" r:id="rId6"/>
    <p:sldId id="303" r:id="rId7"/>
    <p:sldId id="326" r:id="rId8"/>
    <p:sldId id="327" r:id="rId9"/>
    <p:sldId id="324" r:id="rId10"/>
    <p:sldId id="304" r:id="rId11"/>
    <p:sldId id="318" r:id="rId12"/>
    <p:sldId id="328" r:id="rId13"/>
    <p:sldId id="320" r:id="rId14"/>
    <p:sldId id="322" r:id="rId15"/>
    <p:sldId id="295" r:id="rId16"/>
    <p:sldId id="29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966"/>
    <a:srgbClr val="0059B2"/>
    <a:srgbClr val="A9D18E"/>
    <a:srgbClr val="93C9FF"/>
    <a:srgbClr val="F2C811"/>
    <a:srgbClr val="4FA7FF"/>
    <a:srgbClr val="0077EE"/>
    <a:srgbClr val="5DAEFF"/>
    <a:srgbClr val="158AFF"/>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55" autoAdjust="0"/>
    <p:restoredTop sz="82791" autoAdjust="0"/>
  </p:normalViewPr>
  <p:slideViewPr>
    <p:cSldViewPr snapToGrid="0">
      <p:cViewPr varScale="1">
        <p:scale>
          <a:sx n="115" d="100"/>
          <a:sy n="115" d="100"/>
        </p:scale>
        <p:origin x="512" y="192"/>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4/21/17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When modeling data stored</a:t>
            </a:r>
            <a:r>
              <a:rPr lang="en-US" b="0" baseline="0" dirty="0"/>
              <a:t> in DocumentDB</a:t>
            </a:r>
            <a:r>
              <a:rPr lang="en-US" b="0" dirty="0"/>
              <a:t> document stores</a:t>
            </a:r>
            <a:r>
              <a:rPr lang="en-US" b="0" baseline="0" dirty="0"/>
              <a:t> </a:t>
            </a:r>
            <a:r>
              <a:rPr lang="en-US" b="0" dirty="0"/>
              <a:t>entities are always exposed as self-contained documents represented in JSON.  Unlike relational database scenarios, DocumentDB </a:t>
            </a:r>
            <a:r>
              <a:rPr lang="en-US" dirty="0"/>
              <a:t>best practice concepts</a:t>
            </a:r>
            <a:r>
              <a:rPr lang="en-US" baseline="0" dirty="0"/>
              <a:t> maintain that everything gets stored as</a:t>
            </a:r>
            <a:r>
              <a:rPr lang="en-US" dirty="0"/>
              <a:t> “denormalized” and content gets embed via queries</a:t>
            </a:r>
            <a:r>
              <a:rPr lang="en-US" baseline="0" dirty="0"/>
              <a:t> and modeled queries</a:t>
            </a:r>
            <a:r>
              <a:rPr lang="en-US" dirty="0"/>
              <a:t> into a single document.</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11183241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Azure Search can be integrated into</a:t>
            </a:r>
            <a:r>
              <a:rPr lang="en-US" sz="1200" kern="1200" baseline="0" dirty="0">
                <a:solidFill>
                  <a:schemeClr val="tx1"/>
                </a:solidFill>
                <a:effectLst/>
                <a:latin typeface="+mn-lt"/>
                <a:ea typeface="+mn-ea"/>
                <a:cs typeface="+mn-cs"/>
              </a:rPr>
              <a:t> your development ecosystems to add extremely performant search experience to any scenario, including </a:t>
            </a:r>
            <a:r>
              <a:rPr lang="en-US" sz="1200" kern="1200" dirty="0">
                <a:solidFill>
                  <a:schemeClr val="tx1"/>
                </a:solidFill>
                <a:effectLst/>
                <a:latin typeface="+mn-lt"/>
                <a:ea typeface="+mn-ea"/>
                <a:cs typeface="+mn-cs"/>
              </a:rPr>
              <a:t>web and mobile applications. Azure Search allows add a these experiences to your applications using a simple REST API or .NET SDK without managing search infrastructure or becoming an expert in search,</a:t>
            </a:r>
            <a:r>
              <a:rPr lang="en-US" sz="1200" kern="1200" baseline="0" dirty="0">
                <a:solidFill>
                  <a:schemeClr val="tx1"/>
                </a:solidFill>
                <a:effectLst/>
                <a:latin typeface="+mn-lt"/>
                <a:ea typeface="+mn-ea"/>
                <a:cs typeface="+mn-cs"/>
              </a:rPr>
              <a:t> and supports querying and indexing against all common datatypes and structures, including geospatial and mapping data.</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18452280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mechanism used by Azure Search to support</a:t>
            </a:r>
            <a:r>
              <a:rPr lang="en-US" sz="1200" kern="1200" baseline="0" dirty="0">
                <a:solidFill>
                  <a:schemeClr val="tx1"/>
                </a:solidFill>
                <a:effectLst/>
                <a:latin typeface="+mn-lt"/>
                <a:ea typeface="+mn-ea"/>
                <a:cs typeface="+mn-cs"/>
              </a:rPr>
              <a:t> ultra-fast querying is based on the concept of creating and managing indexes. </a:t>
            </a:r>
            <a:r>
              <a:rPr lang="en-US" dirty="0"/>
              <a:t>An </a:t>
            </a:r>
            <a:r>
              <a:rPr lang="en-US" i="1" dirty="0"/>
              <a:t>index</a:t>
            </a:r>
            <a:r>
              <a:rPr lang="en-US" dirty="0"/>
              <a:t> is a persistent store of </a:t>
            </a:r>
            <a:r>
              <a:rPr lang="en-US" i="1" dirty="0"/>
              <a:t>documents</a:t>
            </a:r>
            <a:r>
              <a:rPr lang="en-US" dirty="0"/>
              <a:t> (and other constructs) identified by the Azure Search service. A document is a single unit of searchable data in your index. In</a:t>
            </a:r>
            <a:r>
              <a:rPr lang="en-US" baseline="0" dirty="0"/>
              <a:t> Azure Search terminology, </a:t>
            </a:r>
            <a:r>
              <a:rPr lang="en-US" dirty="0"/>
              <a:t>an </a:t>
            </a:r>
            <a:r>
              <a:rPr lang="en-US" i="1" dirty="0"/>
              <a:t>index</a:t>
            </a:r>
            <a:r>
              <a:rPr lang="en-US" dirty="0"/>
              <a:t> is conceptually similar to a </a:t>
            </a:r>
            <a:r>
              <a:rPr lang="en-US" i="1" dirty="0"/>
              <a:t>table</a:t>
            </a:r>
            <a:r>
              <a:rPr lang="en-US" dirty="0"/>
              <a:t>, and </a:t>
            </a:r>
            <a:r>
              <a:rPr lang="en-US" i="1" dirty="0"/>
              <a:t>documents</a:t>
            </a:r>
            <a:r>
              <a:rPr lang="en-US" dirty="0"/>
              <a:t> are roughly equivalent to </a:t>
            </a:r>
            <a:r>
              <a:rPr lang="en-US" i="1" dirty="0"/>
              <a:t>rows</a:t>
            </a:r>
            <a:r>
              <a:rPr lang="en-US" dirty="0"/>
              <a:t> in a table. Azure Search is often</a:t>
            </a:r>
            <a:r>
              <a:rPr lang="en-US" baseline="0" dirty="0"/>
              <a:t> combined with support database storage mechanisms, such as SQL Server, Azure Blob Storage, and Azure DocumentDB to provide enhanced search experiences. Just as with Azure DocumentDB scenarios, Azure Search indexes and tuning can be managed via REST-</a:t>
            </a:r>
            <a:r>
              <a:rPr lang="en-US" baseline="0" dirty="0" err="1"/>
              <a:t>ful</a:t>
            </a:r>
            <a:r>
              <a:rPr lang="en-US" baseline="0" dirty="0"/>
              <a:t> HTTP calls or supported SDKs.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6998719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get familiar with DocumentDB querying techniques</a:t>
            </a:r>
            <a:r>
              <a:rPr lang="en-US" baseline="0" dirty="0"/>
              <a:t> and practice writing and adapting </a:t>
            </a:r>
            <a:r>
              <a:rPr lang="en-US" dirty="0"/>
              <a:t>classic SELECT, FROM and WHERE queries into more DocumentDB-centric logic visualizations, the Azure Portal provides a DocumentDB Query Playground</a:t>
            </a:r>
            <a:r>
              <a:rPr lang="en-US" baseline="0" dirty="0"/>
              <a:t> where you can experiment with various types of queries and data sources, including de-normalized, unstructured, and geospatial sample data.</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1316955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Azure</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DocumentDB is schema-free and combines rich and familiar SQL query capabilities with consistent low latencies on JSON-based data models, targeting solutions for web, mobile, gaming, and </a:t>
            </a:r>
            <a:r>
              <a:rPr lang="en-US" sz="1200" kern="1200" dirty="0" err="1">
                <a:solidFill>
                  <a:schemeClr val="tx1"/>
                </a:solidFill>
                <a:effectLst/>
                <a:latin typeface="+mn-lt"/>
                <a:ea typeface="+mn-ea"/>
                <a:cs typeface="+mn-cs"/>
              </a:rPr>
              <a:t>IoT</a:t>
            </a:r>
            <a:r>
              <a:rPr lang="en-US" sz="1200" kern="1200" dirty="0">
                <a:solidFill>
                  <a:schemeClr val="tx1"/>
                </a:solidFill>
                <a:effectLst/>
                <a:latin typeface="+mn-lt"/>
                <a:ea typeface="+mn-ea"/>
                <a:cs typeface="+mn-cs"/>
              </a:rPr>
              <a:t>. Since DocumentDB is schema</a:t>
            </a:r>
            <a:r>
              <a:rPr lang="en-US" sz="1200" kern="1200" baseline="0" dirty="0">
                <a:solidFill>
                  <a:schemeClr val="tx1"/>
                </a:solidFill>
                <a:effectLst/>
                <a:latin typeface="+mn-lt"/>
                <a:ea typeface="+mn-ea"/>
                <a:cs typeface="+mn-cs"/>
              </a:rPr>
              <a:t> agnostic, it makes it extremely easy to adjust and adapt data models on the fly as business logic and application scenarios change. With DocumentDB you no longer have to deploy constant updates to the data-tier and worry about managing schema and relationships. All content in DocumentDB is automatically indexed, which makes it possible to query data across entire structures at any time. The term “NoSQL” is more of a marketing buzzword, and actual means “no requirement for entity relationships and secondary indexing” in order to query information.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15451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Programming against DocumentDB is simple, approachable, and does not require you to adopt new tools or adhere to custom extensions to JSON or JavaScript. You can access all of the database functionality including CRUD, query, and JavaScript processing over a simple RESTful HTTP interface. DocumentDB embraces existing formats, languages, and standards while offering high value database capabilities on top of them.</a:t>
            </a:r>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102562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Since DocumentDB is a JSON-based storage mechanism,</a:t>
            </a:r>
            <a:r>
              <a:rPr lang="en-US" b="0" baseline="0" dirty="0"/>
              <a:t> accessing and interacting with data can be accomplished through most standards-based interfaces, as well as robust toolsets and SDKs. Although native Universal Windows Platform support is not currently available, support for virtually any other development scenario is available. Deeper level features of are currently exposed via JavaScript, such as</a:t>
            </a:r>
            <a:r>
              <a:rPr lang="en-US" b="0" dirty="0"/>
              <a:t> stored procedures, triggers and user defined functions (UDFs) making it easy for developers to write application logic that can be packaged and executed directly on database storage partitions.</a:t>
            </a:r>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821505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To make sure specific</a:t>
            </a:r>
            <a:r>
              <a:rPr lang="en-US" sz="1200" kern="1200" baseline="0" dirty="0">
                <a:solidFill>
                  <a:schemeClr val="tx1"/>
                </a:solidFill>
                <a:effectLst/>
                <a:latin typeface="+mn-lt"/>
                <a:ea typeface="+mn-ea"/>
                <a:cs typeface="+mn-cs"/>
              </a:rPr>
              <a:t> concepts are understood, its helpful to review terminology used by DocumentDB documentation and supporting concepts. Although many of these terms and concepts apply to other data storage technologies, there are often differences in the way these terms apply to Azure DocumentDB in practical scenarios. In Azure DocumentDB systems, all elements of the hierarchy are referred to as “resources”.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3473641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a:t>
            </a:r>
            <a:r>
              <a:rPr lang="en-US" baseline="0" dirty="0"/>
              <a:t> terms used in the context of Azure DocumentDB are similar, or at least conceptual similar to terms used in both object-oriented and relational database strategies, however the scope and design of certain elements differs in exact implementation. For example an Azure DocumentDB “Collection” can span multiple servers and partitions and are the primary entity of DocumentDB “groupings”. The terms “database” and “container” are often used synonymously, as the term database is more conceptual than physical.</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3304353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Similar to the terms</a:t>
            </a:r>
            <a:r>
              <a:rPr lang="en-US" b="0" baseline="0" dirty="0"/>
              <a:t> container and database, the DocumentDB term “document” is often confusing to new developers, as “document” more commonly means a “file-based” item, such as a PDF or Word document, Excel spreadsheet, PowerPoint slide deck, or even a text file. The term document in DocumentDB-speak is actually a JSON-based representation of data, and only optionally contains binary data. To get a better picture of what a document “looks like” in DocumentDB terms, imagine a single record from a relational database formatted as a JSON object. Although optional, attachments are also supported to store binary data.</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4574618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t>The database entities that DocumentDB manages are referred to as resources. Each resource is uniquely identified by a logical URI. You can interact with the resources using standard HTTP verbs, request/response headers and status codes,</a:t>
            </a:r>
            <a:r>
              <a:rPr lang="en-US" b="0" baseline="0" dirty="0"/>
              <a:t> as well as object and property-based methods via the tools and SDKs.</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25920722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Since DocumentDB is “schema-free” it provides automatic indexing of JSON documents without requiring explicit schema or creation of secondary indexes. If you’re familiar</a:t>
            </a:r>
            <a:r>
              <a:rPr lang="en-US" sz="1200" kern="1200" baseline="0" dirty="0">
                <a:solidFill>
                  <a:schemeClr val="tx1"/>
                </a:solidFill>
                <a:effectLst/>
                <a:latin typeface="+mn-lt"/>
                <a:ea typeface="+mn-ea"/>
                <a:cs typeface="+mn-cs"/>
              </a:rPr>
              <a:t> with legacy T-SQL or (Transactional </a:t>
            </a:r>
            <a:r>
              <a:rPr lang="en-US" sz="1200" kern="1200" dirty="0">
                <a:solidFill>
                  <a:schemeClr val="tx1"/>
                </a:solidFill>
                <a:effectLst/>
                <a:latin typeface="+mn-lt"/>
                <a:ea typeface="+mn-ea"/>
                <a:cs typeface="+mn-cs"/>
              </a:rPr>
              <a:t>Structured Query Language) commands you’ll</a:t>
            </a:r>
            <a:r>
              <a:rPr lang="en-US" sz="1200" kern="1200" baseline="0" dirty="0">
                <a:solidFill>
                  <a:schemeClr val="tx1"/>
                </a:solidFill>
                <a:effectLst/>
                <a:latin typeface="+mn-lt"/>
                <a:ea typeface="+mn-ea"/>
                <a:cs typeface="+mn-cs"/>
              </a:rPr>
              <a:t> be right at home querying DocumentDB content. Querying content typically consists or writing SELECT queries with option WHERE clauses and can be combined and joined across objects in the collection hierarchy.</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988917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 Id="rId3"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4"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6.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4/21/17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4/21/17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4/21/17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4/21/17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4/21/17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4/21/17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4/21/17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4/21/17</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4/21/17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4/21/17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4/21/17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3.xml"/><Relationship Id="rId20" Type="http://schemas.openxmlformats.org/officeDocument/2006/relationships/slideLayout" Target="../slideLayouts/slideLayout34.xml"/><Relationship Id="rId21" Type="http://schemas.openxmlformats.org/officeDocument/2006/relationships/slideLayout" Target="../slideLayouts/slideLayout35.xml"/><Relationship Id="rId22" Type="http://schemas.openxmlformats.org/officeDocument/2006/relationships/theme" Target="../theme/theme2.xml"/><Relationship Id="rId10" Type="http://schemas.openxmlformats.org/officeDocument/2006/relationships/slideLayout" Target="../slideLayouts/slideLayout24.xml"/><Relationship Id="rId11" Type="http://schemas.openxmlformats.org/officeDocument/2006/relationships/slideLayout" Target="../slideLayouts/slideLayout25.xml"/><Relationship Id="rId12" Type="http://schemas.openxmlformats.org/officeDocument/2006/relationships/slideLayout" Target="../slideLayouts/slideLayout26.xml"/><Relationship Id="rId13" Type="http://schemas.openxmlformats.org/officeDocument/2006/relationships/slideLayout" Target="../slideLayouts/slideLayout27.xml"/><Relationship Id="rId14" Type="http://schemas.openxmlformats.org/officeDocument/2006/relationships/slideLayout" Target="../slideLayouts/slideLayout28.xml"/><Relationship Id="rId15" Type="http://schemas.openxmlformats.org/officeDocument/2006/relationships/slideLayout" Target="../slideLayouts/slideLayout29.xml"/><Relationship Id="rId16" Type="http://schemas.openxmlformats.org/officeDocument/2006/relationships/slideLayout" Target="../slideLayouts/slideLayout30.xml"/><Relationship Id="rId17" Type="http://schemas.openxmlformats.org/officeDocument/2006/relationships/slideLayout" Target="../slideLayouts/slideLayout31.xml"/><Relationship Id="rId18" Type="http://schemas.openxmlformats.org/officeDocument/2006/relationships/slideLayout" Target="../slideLayouts/slideLayout32.xml"/><Relationship Id="rId19" Type="http://schemas.openxmlformats.org/officeDocument/2006/relationships/slideLayout" Target="../slideLayouts/slideLayout33.xml"/><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4/21/17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hyperlink" Target="https://www.documentdb.com/sql/demo" TargetMode="External"/><Relationship Id="rId4"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jp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Azure DocumentDB</a:t>
            </a:r>
          </a:p>
        </p:txBody>
      </p:sp>
      <p:sp>
        <p:nvSpPr>
          <p:cNvPr id="3" name="Subtitle 2"/>
          <p:cNvSpPr>
            <a:spLocks noGrp="1"/>
          </p:cNvSpPr>
          <p:nvPr>
            <p:ph type="subTitle" idx="1"/>
          </p:nvPr>
        </p:nvSpPr>
        <p:spPr/>
        <p:txBody>
          <a:bodyPr/>
          <a:lstStyle/>
          <a:p>
            <a:r>
              <a:rPr lang="en-US" dirty="0" smtClean="0">
                <a:solidFill>
                  <a:srgbClr val="FFFF00"/>
                </a:solidFill>
              </a:rPr>
              <a:t>Jonas Stawski</a:t>
            </a:r>
            <a:endParaRPr lang="en-US" dirty="0">
              <a:solidFill>
                <a:srgbClr val="FFFF00"/>
              </a:solidFill>
            </a:endParaRPr>
          </a:p>
          <a:p>
            <a:r>
              <a:rPr lang="en-US" dirty="0" smtClean="0">
                <a:solidFill>
                  <a:srgbClr val="FFFF00"/>
                </a:solidFill>
              </a:rPr>
              <a:t>@</a:t>
            </a:r>
            <a:r>
              <a:rPr lang="en-US" dirty="0" err="1" smtClean="0">
                <a:solidFill>
                  <a:srgbClr val="FFFF00"/>
                </a:solidFill>
              </a:rPr>
              <a:t>jstawski</a:t>
            </a:r>
            <a:endParaRPr lang="en-US" dirty="0">
              <a:solidFill>
                <a:srgbClr val="FFFF00"/>
              </a:solidFill>
            </a:endParaRP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stretch>
            <a:fillRect/>
          </a:stretch>
        </p:blipFill>
        <p:spPr>
          <a:xfrm>
            <a:off x="4808883" y="2952508"/>
            <a:ext cx="4320942" cy="2650441"/>
          </a:xfrm>
          <a:prstGeom prst="rect">
            <a:avLst/>
          </a:prstGeom>
          <a:ln>
            <a:solidFill>
              <a:srgbClr val="212121"/>
            </a:solidFill>
          </a:ln>
        </p:spPr>
      </p:pic>
      <p:sp>
        <p:nvSpPr>
          <p:cNvPr id="2" name="Title 1"/>
          <p:cNvSpPr>
            <a:spLocks noGrp="1"/>
          </p:cNvSpPr>
          <p:nvPr>
            <p:ph type="title"/>
          </p:nvPr>
        </p:nvSpPr>
        <p:spPr/>
        <p:txBody>
          <a:bodyPr/>
          <a:lstStyle/>
          <a:p>
            <a:r>
              <a:rPr lang="en-US" dirty="0"/>
              <a:t>Modeling</a:t>
            </a:r>
          </a:p>
        </p:txBody>
      </p:sp>
      <p:sp>
        <p:nvSpPr>
          <p:cNvPr id="3" name="Content Placeholder 2"/>
          <p:cNvSpPr>
            <a:spLocks noGrp="1"/>
          </p:cNvSpPr>
          <p:nvPr>
            <p:ph idx="1"/>
          </p:nvPr>
        </p:nvSpPr>
        <p:spPr>
          <a:xfrm>
            <a:off x="838201" y="2875884"/>
            <a:ext cx="3854380" cy="3332921"/>
          </a:xfrm>
        </p:spPr>
        <p:txBody>
          <a:bodyPr>
            <a:normAutofit fontScale="92500" lnSpcReduction="20000"/>
          </a:bodyPr>
          <a:lstStyle/>
          <a:p>
            <a:pPr marL="687388" indent="-342900"/>
            <a:r>
              <a:rPr lang="en-US" dirty="0"/>
              <a:t>Normalizing is referred to as </a:t>
            </a:r>
            <a:r>
              <a:rPr lang="en-US" b="1" dirty="0"/>
              <a:t>referencing</a:t>
            </a:r>
          </a:p>
          <a:p>
            <a:pPr marL="687388" indent="-342900"/>
            <a:r>
              <a:rPr lang="en-US" dirty="0"/>
              <a:t>Denormalizing is referred to as </a:t>
            </a:r>
            <a:r>
              <a:rPr lang="en-US" b="1" dirty="0"/>
              <a:t>embedding</a:t>
            </a:r>
          </a:p>
          <a:p>
            <a:pPr marL="687388" indent="-342900"/>
            <a:r>
              <a:rPr lang="en-US" dirty="0"/>
              <a:t>In some scenarios a </a:t>
            </a:r>
            <a:r>
              <a:rPr lang="en-US" b="1" dirty="0"/>
              <a:t>hybrid</a:t>
            </a:r>
            <a:r>
              <a:rPr lang="en-US" dirty="0"/>
              <a:t> model is acceptable, based on performance</a:t>
            </a:r>
          </a:p>
        </p:txBody>
      </p:sp>
      <p:sp>
        <p:nvSpPr>
          <p:cNvPr id="4" name="Content Placeholder 2"/>
          <p:cNvSpPr txBox="1">
            <a:spLocks/>
          </p:cNvSpPr>
          <p:nvPr/>
        </p:nvSpPr>
        <p:spPr>
          <a:xfrm>
            <a:off x="838200" y="1550322"/>
            <a:ext cx="10515600" cy="9875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Modeling</a:t>
            </a:r>
            <a:r>
              <a:rPr lang="en-US" dirty="0"/>
              <a:t> is the technique of creating a logical connections and relationships between data sources.</a:t>
            </a:r>
          </a:p>
        </p:txBody>
      </p:sp>
      <p:pic>
        <p:nvPicPr>
          <p:cNvPr id="6" name="Picture 5"/>
          <p:cNvPicPr>
            <a:picLocks noChangeAspect="1"/>
          </p:cNvPicPr>
          <p:nvPr/>
        </p:nvPicPr>
        <p:blipFill>
          <a:blip r:embed="rId4"/>
          <a:stretch>
            <a:fillRect/>
          </a:stretch>
        </p:blipFill>
        <p:spPr>
          <a:xfrm>
            <a:off x="7658644" y="3512925"/>
            <a:ext cx="3257110" cy="2797437"/>
          </a:xfrm>
          <a:prstGeom prst="rect">
            <a:avLst/>
          </a:prstGeom>
          <a:ln>
            <a:solidFill>
              <a:srgbClr val="212121"/>
            </a:solidFill>
          </a:ln>
        </p:spPr>
      </p:pic>
      <p:sp>
        <p:nvSpPr>
          <p:cNvPr id="12" name="Bent Arrow 11"/>
          <p:cNvSpPr/>
          <p:nvPr/>
        </p:nvSpPr>
        <p:spPr>
          <a:xfrm flipV="1">
            <a:off x="6948437" y="4140188"/>
            <a:ext cx="1276141" cy="804312"/>
          </a:xfrm>
          <a:prstGeom prst="bentArrow">
            <a:avLst/>
          </a:prstGeom>
          <a:solidFill>
            <a:srgbClr val="005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TextBox 12"/>
          <p:cNvSpPr txBox="1"/>
          <p:nvPr/>
        </p:nvSpPr>
        <p:spPr>
          <a:xfrm>
            <a:off x="7658642" y="2558587"/>
            <a:ext cx="1218475" cy="369332"/>
          </a:xfrm>
          <a:prstGeom prst="rect">
            <a:avLst/>
          </a:prstGeom>
          <a:noFill/>
        </p:spPr>
        <p:txBody>
          <a:bodyPr wrap="none" rtlCol="0">
            <a:spAutoFit/>
          </a:bodyPr>
          <a:lstStyle/>
          <a:p>
            <a:r>
              <a:rPr lang="en-US" i="1" dirty="0"/>
              <a:t>referenced</a:t>
            </a:r>
          </a:p>
        </p:txBody>
      </p:sp>
      <p:sp>
        <p:nvSpPr>
          <p:cNvPr id="14" name="TextBox 13"/>
          <p:cNvSpPr txBox="1"/>
          <p:nvPr/>
        </p:nvSpPr>
        <p:spPr>
          <a:xfrm>
            <a:off x="9554484" y="3143593"/>
            <a:ext cx="1220206" cy="369332"/>
          </a:xfrm>
          <a:prstGeom prst="rect">
            <a:avLst/>
          </a:prstGeom>
          <a:noFill/>
        </p:spPr>
        <p:txBody>
          <a:bodyPr wrap="none" rtlCol="0">
            <a:spAutoFit/>
          </a:bodyPr>
          <a:lstStyle/>
          <a:p>
            <a:r>
              <a:rPr lang="en-US" i="1" dirty="0"/>
              <a:t>embedded</a:t>
            </a:r>
          </a:p>
        </p:txBody>
      </p:sp>
    </p:spTree>
    <p:extLst>
      <p:ext uri="{BB962C8B-B14F-4D97-AF65-F5344CB8AC3E}">
        <p14:creationId xmlns:p14="http://schemas.microsoft.com/office/powerpoint/2010/main" val="872393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Search</a:t>
            </a:r>
          </a:p>
        </p:txBody>
      </p:sp>
      <p:sp>
        <p:nvSpPr>
          <p:cNvPr id="3" name="Content Placeholder 2"/>
          <p:cNvSpPr>
            <a:spLocks noGrp="1"/>
          </p:cNvSpPr>
          <p:nvPr>
            <p:ph idx="1"/>
          </p:nvPr>
        </p:nvSpPr>
        <p:spPr>
          <a:xfrm>
            <a:off x="838200" y="1825625"/>
            <a:ext cx="3445042" cy="4200826"/>
          </a:xfrm>
        </p:spPr>
        <p:txBody>
          <a:bodyPr>
            <a:normAutofit/>
          </a:bodyPr>
          <a:lstStyle/>
          <a:p>
            <a:pPr marL="0" indent="0">
              <a:buNone/>
            </a:pPr>
            <a:r>
              <a:rPr lang="en-US" dirty="0"/>
              <a:t>Azure Search is “delegated” cloud-based search service that can be populated and indexed to provide ultra-high performing queries against data sources, including Azure DocumentDB.</a:t>
            </a:r>
          </a:p>
        </p:txBody>
      </p:sp>
      <p:pic>
        <p:nvPicPr>
          <p:cNvPr id="4" name="Picture 3"/>
          <p:cNvPicPr>
            <a:picLocks noChangeAspect="1"/>
          </p:cNvPicPr>
          <p:nvPr/>
        </p:nvPicPr>
        <p:blipFill>
          <a:blip r:embed="rId3"/>
          <a:stretch>
            <a:fillRect/>
          </a:stretch>
        </p:blipFill>
        <p:spPr>
          <a:xfrm>
            <a:off x="5646062" y="1869783"/>
            <a:ext cx="4110887" cy="3449885"/>
          </a:xfrm>
          <a:prstGeom prst="rect">
            <a:avLst/>
          </a:prstGeom>
          <a:ln>
            <a:solidFill>
              <a:schemeClr val="dk1"/>
            </a:solidFill>
          </a:ln>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66464" y="1401285"/>
            <a:ext cx="1502467" cy="1502467"/>
          </a:xfrm>
          <a:prstGeom prst="rect">
            <a:avLst/>
          </a:prstGeom>
        </p:spPr>
      </p:pic>
    </p:spTree>
    <p:extLst>
      <p:ext uri="{BB962C8B-B14F-4D97-AF65-F5344CB8AC3E}">
        <p14:creationId xmlns:p14="http://schemas.microsoft.com/office/powerpoint/2010/main" val="3509926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Search Indexing</a:t>
            </a:r>
          </a:p>
        </p:txBody>
      </p:sp>
      <p:sp>
        <p:nvSpPr>
          <p:cNvPr id="3" name="Content Placeholder 2"/>
          <p:cNvSpPr>
            <a:spLocks noGrp="1"/>
          </p:cNvSpPr>
          <p:nvPr>
            <p:ph idx="1"/>
          </p:nvPr>
        </p:nvSpPr>
        <p:spPr>
          <a:xfrm>
            <a:off x="838200" y="1825624"/>
            <a:ext cx="4766953" cy="4408027"/>
          </a:xfrm>
        </p:spPr>
        <p:txBody>
          <a:bodyPr>
            <a:normAutofit/>
          </a:bodyPr>
          <a:lstStyle/>
          <a:p>
            <a:pPr marL="687388" indent="-342900"/>
            <a:r>
              <a:rPr lang="en-US" dirty="0"/>
              <a:t>Ultra-fast performance</a:t>
            </a:r>
          </a:p>
          <a:p>
            <a:pPr marL="687388" indent="-342900"/>
            <a:r>
              <a:rPr lang="en-US" dirty="0"/>
              <a:t>Can be managed at a granular level</a:t>
            </a:r>
          </a:p>
          <a:p>
            <a:pPr marL="687388" indent="-342900"/>
            <a:r>
              <a:rPr lang="en-US" dirty="0"/>
              <a:t>Supports both rudimentary and extended datatypes</a:t>
            </a:r>
          </a:p>
          <a:p>
            <a:pPr marL="687388" indent="-342900"/>
            <a:r>
              <a:rPr lang="en-US" dirty="0"/>
              <a:t>Can be managed programmatically</a:t>
            </a:r>
          </a:p>
        </p:txBody>
      </p:sp>
      <p:pic>
        <p:nvPicPr>
          <p:cNvPr id="7" name="Picture 6"/>
          <p:cNvPicPr>
            <a:picLocks noChangeAspect="1"/>
          </p:cNvPicPr>
          <p:nvPr/>
        </p:nvPicPr>
        <p:blipFill>
          <a:blip r:embed="rId3"/>
          <a:stretch>
            <a:fillRect/>
          </a:stretch>
        </p:blipFill>
        <p:spPr>
          <a:xfrm>
            <a:off x="5915340" y="2006494"/>
            <a:ext cx="5198137" cy="3131971"/>
          </a:xfrm>
          <a:prstGeom prst="rect">
            <a:avLst/>
          </a:prstGeom>
          <a:ln>
            <a:solidFill>
              <a:srgbClr val="212121"/>
            </a:solidFill>
          </a:ln>
        </p:spPr>
      </p:pic>
    </p:spTree>
    <p:extLst>
      <p:ext uri="{BB962C8B-B14F-4D97-AF65-F5344CB8AC3E}">
        <p14:creationId xmlns:p14="http://schemas.microsoft.com/office/powerpoint/2010/main" val="3754122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Data</a:t>
            </a:r>
          </a:p>
        </p:txBody>
      </p:sp>
      <p:sp>
        <p:nvSpPr>
          <p:cNvPr id="3" name="Content Placeholder 2"/>
          <p:cNvSpPr>
            <a:spLocks noGrp="1"/>
          </p:cNvSpPr>
          <p:nvPr>
            <p:ph idx="1"/>
          </p:nvPr>
        </p:nvSpPr>
        <p:spPr>
          <a:xfrm>
            <a:off x="838199" y="1825624"/>
            <a:ext cx="5170715" cy="4408027"/>
          </a:xfrm>
        </p:spPr>
        <p:txBody>
          <a:bodyPr>
            <a:normAutofit/>
          </a:bodyPr>
          <a:lstStyle/>
          <a:p>
            <a:pPr marL="0" indent="0">
              <a:buNone/>
            </a:pPr>
            <a:r>
              <a:rPr lang="en-US" dirty="0"/>
              <a:t>Before you start working with live data, or restructure and re-modeling your data schemas and relationships, its often helpful to “practice” in a safe environment. The Azure DocumentDB Query Playground has been designed for this purpose and located at: </a:t>
            </a:r>
            <a:r>
              <a:rPr lang="en-US" dirty="0">
                <a:hlinkClick r:id="rId3"/>
              </a:rPr>
              <a:t>https://www.documentdb.com/sql/demo</a:t>
            </a:r>
            <a:endParaRPr lang="en-US" dirty="0"/>
          </a:p>
        </p:txBody>
      </p:sp>
      <p:pic>
        <p:nvPicPr>
          <p:cNvPr id="5" name="Picture 4"/>
          <p:cNvPicPr>
            <a:picLocks noChangeAspect="1"/>
          </p:cNvPicPr>
          <p:nvPr/>
        </p:nvPicPr>
        <p:blipFill>
          <a:blip r:embed="rId4"/>
          <a:stretch>
            <a:fillRect/>
          </a:stretch>
        </p:blipFill>
        <p:spPr>
          <a:xfrm>
            <a:off x="6362971" y="1825624"/>
            <a:ext cx="4990829" cy="3758679"/>
          </a:xfrm>
          <a:prstGeom prst="rect">
            <a:avLst/>
          </a:prstGeom>
          <a:ln>
            <a:solidFill>
              <a:srgbClr val="212121"/>
            </a:solidFill>
          </a:ln>
        </p:spPr>
      </p:pic>
    </p:spTree>
    <p:extLst>
      <p:ext uri="{BB962C8B-B14F-4D97-AF65-F5344CB8AC3E}">
        <p14:creationId xmlns:p14="http://schemas.microsoft.com/office/powerpoint/2010/main" val="1701766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Hands-On Lab</a:t>
            </a:r>
          </a:p>
        </p:txBody>
      </p:sp>
      <p:sp>
        <p:nvSpPr>
          <p:cNvPr id="5" name="Text Placeholder 4"/>
          <p:cNvSpPr>
            <a:spLocks noGrp="1"/>
          </p:cNvSpPr>
          <p:nvPr>
            <p:ph type="body" idx="1"/>
          </p:nvPr>
        </p:nvSpPr>
        <p:spPr/>
        <p:txBody>
          <a:bodyPr/>
          <a:lstStyle/>
          <a:p>
            <a:r>
              <a:rPr lang="en-US" dirty="0"/>
              <a:t>Azure DocumentDB.html</a:t>
            </a:r>
          </a:p>
        </p:txBody>
      </p:sp>
    </p:spTree>
    <p:extLst>
      <p:ext uri="{BB962C8B-B14F-4D97-AF65-F5344CB8AC3E}">
        <p14:creationId xmlns:p14="http://schemas.microsoft.com/office/powerpoint/2010/main" val="3335184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32371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DocumentDB</a:t>
            </a:r>
          </a:p>
        </p:txBody>
      </p:sp>
      <p:sp>
        <p:nvSpPr>
          <p:cNvPr id="3" name="Content Placeholder 2"/>
          <p:cNvSpPr>
            <a:spLocks noGrp="1"/>
          </p:cNvSpPr>
          <p:nvPr>
            <p:ph idx="1"/>
          </p:nvPr>
        </p:nvSpPr>
        <p:spPr>
          <a:xfrm>
            <a:off x="838200" y="1825625"/>
            <a:ext cx="3445042" cy="4200826"/>
          </a:xfrm>
        </p:spPr>
        <p:txBody>
          <a:bodyPr>
            <a:normAutofit lnSpcReduction="10000"/>
          </a:bodyPr>
          <a:lstStyle/>
          <a:p>
            <a:pPr marL="0" indent="0">
              <a:buNone/>
            </a:pPr>
            <a:r>
              <a:rPr lang="en-US" dirty="0"/>
              <a:t>Azure DocumentDB is a fully managed NoSQL “database as a service” built for ultra-fast and predictable performance, high availability, elastic scaling, and global distribution, and is especially focused on ease of development.</a:t>
            </a:r>
          </a:p>
        </p:txBody>
      </p:sp>
      <p:grpSp>
        <p:nvGrpSpPr>
          <p:cNvPr id="15" name="Group 14"/>
          <p:cNvGrpSpPr/>
          <p:nvPr/>
        </p:nvGrpSpPr>
        <p:grpSpPr>
          <a:xfrm>
            <a:off x="4895953" y="1825625"/>
            <a:ext cx="6217621" cy="4287797"/>
            <a:chOff x="4815566" y="1825625"/>
            <a:chExt cx="6217621" cy="4287797"/>
          </a:xfrm>
        </p:grpSpPr>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5566" y="1825625"/>
              <a:ext cx="3625049" cy="3186999"/>
            </a:xfrm>
            <a:prstGeom prst="rect">
              <a:avLst/>
            </a:prstGeom>
            <a:ln>
              <a:solidFill>
                <a:srgbClr val="212121"/>
              </a:solidFill>
            </a:ln>
          </p:spPr>
        </p:pic>
        <p:pic>
          <p:nvPicPr>
            <p:cNvPr id="13" name="Picture 12"/>
            <p:cNvPicPr>
              <a:picLocks noChangeAspect="1"/>
            </p:cNvPicPr>
            <p:nvPr/>
          </p:nvPicPr>
          <p:blipFill>
            <a:blip r:embed="rId4"/>
            <a:stretch>
              <a:fillRect/>
            </a:stretch>
          </p:blipFill>
          <p:spPr>
            <a:xfrm>
              <a:off x="8124224" y="2384563"/>
              <a:ext cx="2908963" cy="2527876"/>
            </a:xfrm>
            <a:prstGeom prst="rect">
              <a:avLst/>
            </a:prstGeom>
            <a:ln>
              <a:solidFill>
                <a:srgbClr val="212121"/>
              </a:solidFill>
            </a:ln>
          </p:spPr>
        </p:pic>
        <p:grpSp>
          <p:nvGrpSpPr>
            <p:cNvPr id="11" name="Group 10"/>
            <p:cNvGrpSpPr/>
            <p:nvPr/>
          </p:nvGrpSpPr>
          <p:grpSpPr>
            <a:xfrm>
              <a:off x="6865164" y="4524324"/>
              <a:ext cx="2518120" cy="1589098"/>
              <a:chOff x="5373549" y="3780424"/>
              <a:chExt cx="3419856" cy="2158152"/>
            </a:xfrm>
          </p:grpSpPr>
          <p:sp>
            <p:nvSpPr>
              <p:cNvPr id="7" name="Rectangle 6"/>
              <p:cNvSpPr/>
              <p:nvPr/>
            </p:nvSpPr>
            <p:spPr>
              <a:xfrm>
                <a:off x="5373549" y="5591041"/>
                <a:ext cx="3419856" cy="347535"/>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83598" y="3780424"/>
                <a:ext cx="3399559" cy="1811145"/>
              </a:xfrm>
              <a:prstGeom prst="rect">
                <a:avLst/>
              </a:prstGeom>
              <a:ln>
                <a:solidFill>
                  <a:srgbClr val="212121"/>
                </a:solidFill>
              </a:ln>
            </p:spPr>
          </p:pic>
        </p:grpSp>
      </p:grpSp>
    </p:spTree>
    <p:extLst>
      <p:ext uri="{BB962C8B-B14F-4D97-AF65-F5344CB8AC3E}">
        <p14:creationId xmlns:p14="http://schemas.microsoft.com/office/powerpoint/2010/main" val="2718515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stretch>
            <a:fillRect/>
          </a:stretch>
        </p:blipFill>
        <p:spPr>
          <a:xfrm>
            <a:off x="4998090" y="1825625"/>
            <a:ext cx="5084522" cy="2891360"/>
          </a:xfrm>
          <a:prstGeom prst="rect">
            <a:avLst/>
          </a:prstGeom>
          <a:ln>
            <a:solidFill>
              <a:srgbClr val="212121"/>
            </a:solidFill>
          </a:ln>
        </p:spPr>
      </p:pic>
      <p:sp>
        <p:nvSpPr>
          <p:cNvPr id="2" name="Title 1"/>
          <p:cNvSpPr>
            <a:spLocks noGrp="1"/>
          </p:cNvSpPr>
          <p:nvPr>
            <p:ph type="title"/>
          </p:nvPr>
        </p:nvSpPr>
        <p:spPr/>
        <p:txBody>
          <a:bodyPr/>
          <a:lstStyle/>
          <a:p>
            <a:r>
              <a:rPr lang="en-US" dirty="0"/>
              <a:t>DocumentDB Development</a:t>
            </a:r>
          </a:p>
        </p:txBody>
      </p:sp>
      <p:sp>
        <p:nvSpPr>
          <p:cNvPr id="3" name="Content Placeholder 2"/>
          <p:cNvSpPr>
            <a:spLocks noGrp="1"/>
          </p:cNvSpPr>
          <p:nvPr>
            <p:ph idx="1"/>
          </p:nvPr>
        </p:nvSpPr>
        <p:spPr>
          <a:xfrm>
            <a:off x="838199" y="1825625"/>
            <a:ext cx="3794091" cy="4200826"/>
          </a:xfrm>
        </p:spPr>
        <p:txBody>
          <a:bodyPr>
            <a:normAutofit/>
          </a:bodyPr>
          <a:lstStyle/>
          <a:p>
            <a:pPr marL="0" indent="0">
              <a:buNone/>
            </a:pPr>
            <a:r>
              <a:rPr lang="en-US" dirty="0"/>
              <a:t>Developing solutions against DocumentDB is designed to be simple and “approachable”, meaning you can start leveraging existing programming skills from the beginning— without needing to learn another proprietary language.</a:t>
            </a:r>
          </a:p>
        </p:txBody>
      </p:sp>
      <p:grpSp>
        <p:nvGrpSpPr>
          <p:cNvPr id="12" name="Group 11"/>
          <p:cNvGrpSpPr/>
          <p:nvPr/>
        </p:nvGrpSpPr>
        <p:grpSpPr>
          <a:xfrm>
            <a:off x="6696747" y="2348140"/>
            <a:ext cx="4436825" cy="3712533"/>
            <a:chOff x="5449764" y="1825625"/>
            <a:chExt cx="4687196" cy="3922032"/>
          </a:xfrm>
        </p:grpSpPr>
        <p:pic>
          <p:nvPicPr>
            <p:cNvPr id="9" name="Picture 8"/>
            <p:cNvPicPr>
              <a:picLocks noChangeAspect="1"/>
            </p:cNvPicPr>
            <p:nvPr/>
          </p:nvPicPr>
          <p:blipFill>
            <a:blip r:embed="rId4"/>
            <a:stretch>
              <a:fillRect/>
            </a:stretch>
          </p:blipFill>
          <p:spPr>
            <a:xfrm>
              <a:off x="5459812" y="1825625"/>
              <a:ext cx="4677148" cy="3687572"/>
            </a:xfrm>
            <a:prstGeom prst="rect">
              <a:avLst/>
            </a:prstGeom>
            <a:ln>
              <a:solidFill>
                <a:srgbClr val="212121"/>
              </a:solidFill>
            </a:ln>
          </p:spPr>
        </p:pic>
        <p:sp>
          <p:nvSpPr>
            <p:cNvPr id="7" name="Rectangle 6"/>
            <p:cNvSpPr/>
            <p:nvPr/>
          </p:nvSpPr>
          <p:spPr>
            <a:xfrm>
              <a:off x="5449764" y="5515172"/>
              <a:ext cx="4687196" cy="232485"/>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844111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Supported Languages &amp; Frameworks</a:t>
            </a:r>
          </a:p>
        </p:txBody>
      </p:sp>
      <p:sp>
        <p:nvSpPr>
          <p:cNvPr id="22" name="Content Placeholder 2"/>
          <p:cNvSpPr>
            <a:spLocks noGrp="1"/>
          </p:cNvSpPr>
          <p:nvPr>
            <p:ph idx="1"/>
          </p:nvPr>
        </p:nvSpPr>
        <p:spPr>
          <a:xfrm>
            <a:off x="838200" y="2875884"/>
            <a:ext cx="5261149" cy="3332921"/>
          </a:xfrm>
        </p:spPr>
        <p:txBody>
          <a:bodyPr>
            <a:normAutofit/>
          </a:bodyPr>
          <a:lstStyle/>
          <a:p>
            <a:pPr marL="687388" indent="-342900"/>
            <a:r>
              <a:rPr lang="en-US" dirty="0"/>
              <a:t>Node.js</a:t>
            </a:r>
          </a:p>
          <a:p>
            <a:pPr marL="687388" indent="-342900"/>
            <a:r>
              <a:rPr lang="en-US" dirty="0"/>
              <a:t>.NET</a:t>
            </a:r>
          </a:p>
          <a:p>
            <a:pPr marL="687388" indent="-342900"/>
            <a:r>
              <a:rPr lang="en-US" dirty="0"/>
              <a:t>Python</a:t>
            </a:r>
          </a:p>
          <a:p>
            <a:pPr marL="687388" indent="-342900"/>
            <a:r>
              <a:rPr lang="en-US" dirty="0"/>
              <a:t>Java</a:t>
            </a:r>
          </a:p>
          <a:p>
            <a:pPr marL="687388" indent="-342900"/>
            <a:r>
              <a:rPr lang="en-US" dirty="0"/>
              <a:t>REST</a:t>
            </a:r>
          </a:p>
          <a:p>
            <a:pPr marL="687388" indent="-342900"/>
            <a:r>
              <a:rPr lang="en-US" dirty="0"/>
              <a:t>SQL</a:t>
            </a:r>
          </a:p>
        </p:txBody>
      </p:sp>
      <p:sp>
        <p:nvSpPr>
          <p:cNvPr id="23" name="Content Placeholder 2"/>
          <p:cNvSpPr txBox="1">
            <a:spLocks/>
          </p:cNvSpPr>
          <p:nvPr/>
        </p:nvSpPr>
        <p:spPr>
          <a:xfrm>
            <a:off x="838200" y="1550322"/>
            <a:ext cx="10515600" cy="98751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Tools, SDKs, and standards-based interfaces are available for DocumentDB development with powerful support for querying against most datatypes, even geospatial.</a:t>
            </a:r>
          </a:p>
        </p:txBody>
      </p:sp>
      <p:pic>
        <p:nvPicPr>
          <p:cNvPr id="5" name="Picture 4"/>
          <p:cNvPicPr>
            <a:picLocks noChangeAspect="1"/>
          </p:cNvPicPr>
          <p:nvPr/>
        </p:nvPicPr>
        <p:blipFill>
          <a:blip r:embed="rId3"/>
          <a:stretch>
            <a:fillRect/>
          </a:stretch>
        </p:blipFill>
        <p:spPr>
          <a:xfrm>
            <a:off x="8739315" y="2964190"/>
            <a:ext cx="2614485" cy="1655213"/>
          </a:xfrm>
          <a:prstGeom prst="rect">
            <a:avLst/>
          </a:prstGeom>
        </p:spPr>
      </p:pic>
      <p:pic>
        <p:nvPicPr>
          <p:cNvPr id="6" name="Picture 5"/>
          <p:cNvPicPr>
            <a:picLocks noChangeAspect="1"/>
          </p:cNvPicPr>
          <p:nvPr/>
        </p:nvPicPr>
        <p:blipFill>
          <a:blip r:embed="rId4"/>
          <a:stretch>
            <a:fillRect/>
          </a:stretch>
        </p:blipFill>
        <p:spPr>
          <a:xfrm>
            <a:off x="6654039" y="4220066"/>
            <a:ext cx="3598779" cy="2061801"/>
          </a:xfrm>
          <a:prstGeom prst="rect">
            <a:avLst/>
          </a:prstGeom>
        </p:spPr>
      </p:pic>
      <p:pic>
        <p:nvPicPr>
          <p:cNvPr id="12" name="Picture 11"/>
          <p:cNvPicPr>
            <a:picLocks noChangeAspect="1"/>
          </p:cNvPicPr>
          <p:nvPr/>
        </p:nvPicPr>
        <p:blipFill>
          <a:blip r:embed="rId5"/>
          <a:stretch>
            <a:fillRect/>
          </a:stretch>
        </p:blipFill>
        <p:spPr>
          <a:xfrm>
            <a:off x="4596077" y="3372922"/>
            <a:ext cx="3057989" cy="2536521"/>
          </a:xfrm>
          <a:prstGeom prst="rect">
            <a:avLst/>
          </a:prstGeom>
        </p:spPr>
      </p:pic>
      <p:pic>
        <p:nvPicPr>
          <p:cNvPr id="24" name="Picture 2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20612" y="2661215"/>
            <a:ext cx="2001498" cy="1347162"/>
          </a:xfrm>
          <a:prstGeom prst="rect">
            <a:avLst/>
          </a:prstGeom>
        </p:spPr>
      </p:pic>
    </p:spTree>
    <p:extLst>
      <p:ext uri="{BB962C8B-B14F-4D97-AF65-F5344CB8AC3E}">
        <p14:creationId xmlns:p14="http://schemas.microsoft.com/office/powerpoint/2010/main" val="3070396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DocumentDB Resources</a:t>
            </a:r>
          </a:p>
        </p:txBody>
      </p:sp>
      <p:sp>
        <p:nvSpPr>
          <p:cNvPr id="40" name="Content Placeholder 2"/>
          <p:cNvSpPr>
            <a:spLocks noGrp="1"/>
          </p:cNvSpPr>
          <p:nvPr>
            <p:ph idx="1"/>
          </p:nvPr>
        </p:nvSpPr>
        <p:spPr>
          <a:xfrm>
            <a:off x="838200" y="1825625"/>
            <a:ext cx="4683826" cy="4313918"/>
          </a:xfrm>
        </p:spPr>
        <p:txBody>
          <a:bodyPr>
            <a:normAutofit fontScale="77500" lnSpcReduction="20000"/>
          </a:bodyPr>
          <a:lstStyle/>
          <a:p>
            <a:pPr marL="461963" indent="-461963"/>
            <a:r>
              <a:rPr lang="en-US" sz="4400" dirty="0"/>
              <a:t>Database</a:t>
            </a:r>
          </a:p>
          <a:p>
            <a:pPr marL="461963" indent="-461963"/>
            <a:r>
              <a:rPr lang="en-US" sz="4400" dirty="0"/>
              <a:t>User</a:t>
            </a:r>
          </a:p>
          <a:p>
            <a:pPr marL="461963" indent="-461963"/>
            <a:r>
              <a:rPr lang="en-US" sz="4400" dirty="0"/>
              <a:t>Collection</a:t>
            </a:r>
          </a:p>
          <a:p>
            <a:pPr marL="461963" indent="-461963"/>
            <a:r>
              <a:rPr lang="en-US" sz="4400" dirty="0"/>
              <a:t>Stored Procedure</a:t>
            </a:r>
          </a:p>
          <a:p>
            <a:pPr marL="461963" indent="-461963"/>
            <a:r>
              <a:rPr lang="en-US" sz="4400" dirty="0"/>
              <a:t>Trigger</a:t>
            </a:r>
          </a:p>
          <a:p>
            <a:pPr marL="461963" indent="-461963"/>
            <a:r>
              <a:rPr lang="en-US" sz="4400" dirty="0"/>
              <a:t>User-defined Function (UDF)</a:t>
            </a:r>
          </a:p>
          <a:p>
            <a:pPr marL="461963" indent="-461963"/>
            <a:r>
              <a:rPr lang="en-US" sz="4400" dirty="0"/>
              <a:t>Document</a:t>
            </a:r>
          </a:p>
          <a:p>
            <a:pPr marL="461963" indent="-461963"/>
            <a:r>
              <a:rPr lang="en-US" sz="4400" dirty="0"/>
              <a:t>Attachment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6003" y="2003800"/>
            <a:ext cx="4685153" cy="3411226"/>
          </a:xfrm>
          <a:prstGeom prst="rect">
            <a:avLst/>
          </a:prstGeom>
        </p:spPr>
      </p:pic>
    </p:spTree>
    <p:extLst>
      <p:ext uri="{BB962C8B-B14F-4D97-AF65-F5344CB8AC3E}">
        <p14:creationId xmlns:p14="http://schemas.microsoft.com/office/powerpoint/2010/main" val="4075207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Hierarchy</a:t>
            </a:r>
          </a:p>
        </p:txBody>
      </p:sp>
      <p:sp>
        <p:nvSpPr>
          <p:cNvPr id="3" name="Content Placeholder 2"/>
          <p:cNvSpPr>
            <a:spLocks noGrp="1"/>
          </p:cNvSpPr>
          <p:nvPr>
            <p:ph idx="1"/>
          </p:nvPr>
        </p:nvSpPr>
        <p:spPr>
          <a:xfrm>
            <a:off x="838200" y="1537398"/>
            <a:ext cx="10515600" cy="4612193"/>
          </a:xfrm>
        </p:spPr>
        <p:txBody>
          <a:bodyPr>
            <a:normAutofit fontScale="92500" lnSpcReduction="10000"/>
          </a:bodyPr>
          <a:lstStyle/>
          <a:p>
            <a:pPr marL="0" indent="0">
              <a:buNone/>
            </a:pPr>
            <a:r>
              <a:rPr lang="en-US" b="1" dirty="0"/>
              <a:t>Database</a:t>
            </a:r>
          </a:p>
          <a:p>
            <a:pPr marL="0" indent="0">
              <a:buNone/>
            </a:pPr>
            <a:r>
              <a:rPr lang="en-US" dirty="0"/>
              <a:t>A database is a logical container of document storage partitioned across collections. It is also a users container.</a:t>
            </a:r>
          </a:p>
          <a:p>
            <a:pPr marL="0" indent="0">
              <a:buNone/>
            </a:pPr>
            <a:r>
              <a:rPr lang="en-US" b="1" dirty="0"/>
              <a:t>User</a:t>
            </a:r>
          </a:p>
          <a:p>
            <a:pPr marL="0" indent="0">
              <a:buNone/>
            </a:pPr>
            <a:r>
              <a:rPr lang="en-US" dirty="0"/>
              <a:t>The logical namespace for scoping permissions.</a:t>
            </a:r>
          </a:p>
          <a:p>
            <a:pPr marL="0" indent="0">
              <a:buNone/>
            </a:pPr>
            <a:r>
              <a:rPr lang="en-US" b="1" dirty="0"/>
              <a:t>Permission</a:t>
            </a:r>
          </a:p>
          <a:p>
            <a:pPr marL="0" indent="0">
              <a:buNone/>
            </a:pPr>
            <a:r>
              <a:rPr lang="en-US" dirty="0"/>
              <a:t>An authorization token associated with a user for access to a specific resource.</a:t>
            </a:r>
          </a:p>
          <a:p>
            <a:pPr marL="0" indent="0">
              <a:buNone/>
            </a:pPr>
            <a:r>
              <a:rPr lang="en-US" b="1" dirty="0"/>
              <a:t>Collection</a:t>
            </a:r>
          </a:p>
          <a:p>
            <a:pPr marL="0" indent="0">
              <a:buNone/>
            </a:pPr>
            <a:r>
              <a:rPr lang="en-US" dirty="0"/>
              <a:t>A collection is a container of JSON documents and the associated JavaScript application logic.</a:t>
            </a:r>
          </a:p>
          <a:p>
            <a:pPr marL="0" indent="0">
              <a:buNone/>
            </a:pPr>
            <a:endParaRPr lang="en-US" dirty="0"/>
          </a:p>
        </p:txBody>
      </p:sp>
    </p:spTree>
    <p:extLst>
      <p:ext uri="{BB962C8B-B14F-4D97-AF65-F5344CB8AC3E}">
        <p14:creationId xmlns:p14="http://schemas.microsoft.com/office/powerpoint/2010/main" val="3805590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Hierarchy</a:t>
            </a:r>
          </a:p>
        </p:txBody>
      </p:sp>
      <p:sp>
        <p:nvSpPr>
          <p:cNvPr id="3" name="Content Placeholder 2"/>
          <p:cNvSpPr>
            <a:spLocks noGrp="1"/>
          </p:cNvSpPr>
          <p:nvPr>
            <p:ph idx="1"/>
          </p:nvPr>
        </p:nvSpPr>
        <p:spPr>
          <a:xfrm>
            <a:off x="838200" y="1467059"/>
            <a:ext cx="10515600" cy="4913644"/>
          </a:xfrm>
        </p:spPr>
        <p:txBody>
          <a:bodyPr>
            <a:noAutofit/>
          </a:bodyPr>
          <a:lstStyle/>
          <a:p>
            <a:pPr marL="0" indent="0">
              <a:buNone/>
            </a:pPr>
            <a:r>
              <a:rPr lang="en-US" sz="2200" b="1" dirty="0"/>
              <a:t>Stored Procedure</a:t>
            </a:r>
          </a:p>
          <a:p>
            <a:pPr marL="0" indent="0">
              <a:buNone/>
            </a:pPr>
            <a:r>
              <a:rPr lang="en-US" sz="2200" dirty="0"/>
              <a:t>Application logic written in JavaScript which is registered with a collection and transactionally executed within the database engine.</a:t>
            </a:r>
          </a:p>
          <a:p>
            <a:pPr marL="0" indent="0">
              <a:buNone/>
            </a:pPr>
            <a:r>
              <a:rPr lang="en-US" sz="2200" b="1" dirty="0"/>
              <a:t>Trigger</a:t>
            </a:r>
          </a:p>
          <a:p>
            <a:pPr marL="0" indent="0">
              <a:buNone/>
            </a:pPr>
            <a:r>
              <a:rPr lang="en-US" sz="2200" dirty="0"/>
              <a:t>Application logic written in JavaScript executed before or after either an insert, replace or delete operation.</a:t>
            </a:r>
          </a:p>
          <a:p>
            <a:pPr marL="0" indent="0">
              <a:buNone/>
            </a:pPr>
            <a:r>
              <a:rPr lang="en-US" sz="2200" b="1" dirty="0"/>
              <a:t>UDF</a:t>
            </a:r>
          </a:p>
          <a:p>
            <a:pPr marL="0" indent="0">
              <a:buNone/>
            </a:pPr>
            <a:r>
              <a:rPr lang="en-US" sz="2200" dirty="0"/>
              <a:t>Application logic written in JavaScript. UDFs enable you to model a custom query operator and thereby extend the core DocumentDB query language.</a:t>
            </a:r>
          </a:p>
          <a:p>
            <a:pPr marL="0" indent="0">
              <a:buNone/>
            </a:pPr>
            <a:r>
              <a:rPr lang="en-US" sz="2200" b="1" dirty="0"/>
              <a:t>Document</a:t>
            </a:r>
          </a:p>
          <a:p>
            <a:pPr marL="0" indent="0">
              <a:buNone/>
            </a:pPr>
            <a:r>
              <a:rPr lang="en-US" sz="2200" dirty="0"/>
              <a:t>Arbitrary user-defined JSON content. By default, no schema needs to be defined nor do secondary indices need to be provided for all the documents added to a collection.</a:t>
            </a:r>
          </a:p>
        </p:txBody>
      </p:sp>
    </p:spTree>
    <p:extLst>
      <p:ext uri="{BB962C8B-B14F-4D97-AF65-F5344CB8AC3E}">
        <p14:creationId xmlns:p14="http://schemas.microsoft.com/office/powerpoint/2010/main" val="775816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Associations</a:t>
            </a:r>
          </a:p>
        </p:txBody>
      </p:sp>
      <p:grpSp>
        <p:nvGrpSpPr>
          <p:cNvPr id="8" name="Group 7"/>
          <p:cNvGrpSpPr/>
          <p:nvPr/>
        </p:nvGrpSpPr>
        <p:grpSpPr>
          <a:xfrm>
            <a:off x="4634973" y="1690688"/>
            <a:ext cx="3946318" cy="570191"/>
            <a:chOff x="4182798" y="1690688"/>
            <a:chExt cx="3956106" cy="789738"/>
          </a:xfrm>
        </p:grpSpPr>
        <p:sp>
          <p:nvSpPr>
            <p:cNvPr id="4" name="Flowchart: Predefined Process 3"/>
            <p:cNvSpPr/>
            <p:nvPr/>
          </p:nvSpPr>
          <p:spPr>
            <a:xfrm>
              <a:off x="4182798" y="1690688"/>
              <a:ext cx="1205658" cy="786184"/>
            </a:xfrm>
            <a:prstGeom prst="flowChartPredefinedProcess">
              <a:avLst/>
            </a:prstGeom>
            <a:solidFill>
              <a:srgbClr val="93C9FF"/>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rPr>
                <a:t>ACCOUNT</a:t>
              </a:r>
            </a:p>
          </p:txBody>
        </p:sp>
        <p:sp>
          <p:nvSpPr>
            <p:cNvPr id="35" name="Flowchart: Predefined Process 34"/>
            <p:cNvSpPr/>
            <p:nvPr/>
          </p:nvSpPr>
          <p:spPr>
            <a:xfrm>
              <a:off x="5552238" y="1694242"/>
              <a:ext cx="1205658" cy="786184"/>
            </a:xfrm>
            <a:prstGeom prst="flowChartPredefinedProcess">
              <a:avLst/>
            </a:prstGeom>
            <a:solidFill>
              <a:srgbClr val="93C9FF"/>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rPr>
                <a:t>ACCOUNT</a:t>
              </a:r>
            </a:p>
          </p:txBody>
        </p:sp>
        <p:sp>
          <p:nvSpPr>
            <p:cNvPr id="36" name="Flowchart: Predefined Process 35"/>
            <p:cNvSpPr/>
            <p:nvPr/>
          </p:nvSpPr>
          <p:spPr>
            <a:xfrm>
              <a:off x="6933246" y="1690688"/>
              <a:ext cx="1205658" cy="786184"/>
            </a:xfrm>
            <a:prstGeom prst="flowChartPredefinedProcess">
              <a:avLst/>
            </a:prstGeom>
            <a:solidFill>
              <a:srgbClr val="93C9FF"/>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rPr>
                <a:t>ACCOUNT</a:t>
              </a:r>
            </a:p>
          </p:txBody>
        </p:sp>
      </p:grpSp>
      <p:grpSp>
        <p:nvGrpSpPr>
          <p:cNvPr id="10" name="Group 9"/>
          <p:cNvGrpSpPr/>
          <p:nvPr/>
        </p:nvGrpSpPr>
        <p:grpSpPr>
          <a:xfrm>
            <a:off x="5655545" y="3767606"/>
            <a:ext cx="5516929" cy="869981"/>
            <a:chOff x="5388456" y="3879518"/>
            <a:chExt cx="5516929" cy="1128212"/>
          </a:xfrm>
        </p:grpSpPr>
        <p:sp>
          <p:nvSpPr>
            <p:cNvPr id="33" name="Flowchart: Multidocument 32"/>
            <p:cNvSpPr/>
            <p:nvPr/>
          </p:nvSpPr>
          <p:spPr>
            <a:xfrm>
              <a:off x="5388456" y="3879518"/>
              <a:ext cx="1699254" cy="1128212"/>
            </a:xfrm>
            <a:prstGeom prst="flowChartMultidocument">
              <a:avLst/>
            </a:prstGeom>
            <a:solidFill>
              <a:srgbClr val="0059B2"/>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a:p>
              <a:pPr algn="ctr"/>
              <a:r>
                <a:rPr lang="en-US" sz="1200" dirty="0">
                  <a:solidFill>
                    <a:schemeClr val="bg1"/>
                  </a:solidFill>
                </a:rPr>
                <a:t>COLLECTION</a:t>
              </a:r>
            </a:p>
            <a:p>
              <a:pPr algn="ctr"/>
              <a:endParaRPr lang="en-US" dirty="0">
                <a:solidFill>
                  <a:schemeClr val="bg1"/>
                </a:solidFill>
              </a:endParaRPr>
            </a:p>
          </p:txBody>
        </p:sp>
        <p:sp>
          <p:nvSpPr>
            <p:cNvPr id="37" name="Flowchart: Multidocument 36"/>
            <p:cNvSpPr/>
            <p:nvPr/>
          </p:nvSpPr>
          <p:spPr>
            <a:xfrm>
              <a:off x="7297294" y="3879518"/>
              <a:ext cx="1699254" cy="1128212"/>
            </a:xfrm>
            <a:prstGeom prst="flowChartMultidocument">
              <a:avLst/>
            </a:prstGeom>
            <a:solidFill>
              <a:srgbClr val="0059B2"/>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COLLECTION</a:t>
              </a:r>
              <a:endParaRPr lang="en-US" dirty="0">
                <a:solidFill>
                  <a:schemeClr val="bg1"/>
                </a:solidFill>
              </a:endParaRPr>
            </a:p>
          </p:txBody>
        </p:sp>
        <p:sp>
          <p:nvSpPr>
            <p:cNvPr id="38" name="Flowchart: Multidocument 37"/>
            <p:cNvSpPr/>
            <p:nvPr/>
          </p:nvSpPr>
          <p:spPr>
            <a:xfrm>
              <a:off x="9206131" y="3879518"/>
              <a:ext cx="1699254" cy="1128212"/>
            </a:xfrm>
            <a:prstGeom prst="flowChartMultidocument">
              <a:avLst/>
            </a:prstGeom>
            <a:solidFill>
              <a:srgbClr val="0059B2"/>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COLLECTION</a:t>
              </a:r>
              <a:endParaRPr lang="en-US" dirty="0">
                <a:solidFill>
                  <a:schemeClr val="bg1"/>
                </a:solidFill>
              </a:endParaRPr>
            </a:p>
          </p:txBody>
        </p:sp>
      </p:grpSp>
      <p:grpSp>
        <p:nvGrpSpPr>
          <p:cNvPr id="6" name="Group 5"/>
          <p:cNvGrpSpPr/>
          <p:nvPr/>
        </p:nvGrpSpPr>
        <p:grpSpPr>
          <a:xfrm>
            <a:off x="2937697" y="2642716"/>
            <a:ext cx="7220955" cy="826003"/>
            <a:chOff x="2502056" y="2636462"/>
            <a:chExt cx="7220955" cy="934566"/>
          </a:xfrm>
        </p:grpSpPr>
        <p:sp>
          <p:nvSpPr>
            <p:cNvPr id="12" name="Flowchart: Magnetic Disk 11"/>
            <p:cNvSpPr/>
            <p:nvPr/>
          </p:nvSpPr>
          <p:spPr>
            <a:xfrm>
              <a:off x="3745946" y="2636462"/>
              <a:ext cx="1001507" cy="934566"/>
            </a:xfrm>
            <a:prstGeom prst="flowChartMagneticDisk">
              <a:avLst/>
            </a:prstGeom>
            <a:solidFill>
              <a:schemeClr val="accent4">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rPr>
                <a:t>DATABASE</a:t>
              </a:r>
            </a:p>
          </p:txBody>
        </p:sp>
        <p:sp>
          <p:nvSpPr>
            <p:cNvPr id="39" name="Flowchart: Magnetic Disk 38"/>
            <p:cNvSpPr/>
            <p:nvPr/>
          </p:nvSpPr>
          <p:spPr>
            <a:xfrm>
              <a:off x="2502056" y="2636462"/>
              <a:ext cx="1001507" cy="934566"/>
            </a:xfrm>
            <a:prstGeom prst="flowChartMagneticDisk">
              <a:avLst/>
            </a:prstGeom>
            <a:solidFill>
              <a:schemeClr val="accent4">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rPr>
                <a:t>DATABASE</a:t>
              </a:r>
            </a:p>
          </p:txBody>
        </p:sp>
        <p:sp>
          <p:nvSpPr>
            <p:cNvPr id="40" name="Flowchart: Magnetic Disk 39"/>
            <p:cNvSpPr/>
            <p:nvPr/>
          </p:nvSpPr>
          <p:spPr>
            <a:xfrm>
              <a:off x="4989836" y="2636462"/>
              <a:ext cx="1001507" cy="934566"/>
            </a:xfrm>
            <a:prstGeom prst="flowChartMagneticDisk">
              <a:avLst/>
            </a:prstGeom>
            <a:solidFill>
              <a:schemeClr val="accent4">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rPr>
                <a:t>DATABASE</a:t>
              </a:r>
            </a:p>
          </p:txBody>
        </p:sp>
        <p:sp>
          <p:nvSpPr>
            <p:cNvPr id="41" name="Flowchart: Magnetic Disk 40"/>
            <p:cNvSpPr/>
            <p:nvPr/>
          </p:nvSpPr>
          <p:spPr>
            <a:xfrm>
              <a:off x="7477616" y="2636462"/>
              <a:ext cx="1001507" cy="934566"/>
            </a:xfrm>
            <a:prstGeom prst="flowChartMagneticDisk">
              <a:avLst/>
            </a:prstGeom>
            <a:solidFill>
              <a:schemeClr val="accent4">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rPr>
                <a:t>DATABASE</a:t>
              </a:r>
            </a:p>
          </p:txBody>
        </p:sp>
        <p:sp>
          <p:nvSpPr>
            <p:cNvPr id="42" name="Flowchart: Magnetic Disk 41"/>
            <p:cNvSpPr/>
            <p:nvPr/>
          </p:nvSpPr>
          <p:spPr>
            <a:xfrm>
              <a:off x="6233726" y="2636462"/>
              <a:ext cx="1001507" cy="934566"/>
            </a:xfrm>
            <a:prstGeom prst="flowChartMagneticDisk">
              <a:avLst/>
            </a:prstGeom>
            <a:solidFill>
              <a:schemeClr val="accent4">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rPr>
                <a:t>DATABASE</a:t>
              </a:r>
            </a:p>
          </p:txBody>
        </p:sp>
        <p:sp>
          <p:nvSpPr>
            <p:cNvPr id="43" name="Flowchart: Magnetic Disk 42"/>
            <p:cNvSpPr/>
            <p:nvPr/>
          </p:nvSpPr>
          <p:spPr>
            <a:xfrm>
              <a:off x="8721504" y="2636462"/>
              <a:ext cx="1001507" cy="934566"/>
            </a:xfrm>
            <a:prstGeom prst="flowChartMagneticDisk">
              <a:avLst/>
            </a:prstGeom>
            <a:solidFill>
              <a:schemeClr val="accent4">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rPr>
                <a:t>DATABASE</a:t>
              </a:r>
            </a:p>
          </p:txBody>
        </p:sp>
      </p:grpSp>
      <p:grpSp>
        <p:nvGrpSpPr>
          <p:cNvPr id="9" name="Group 8"/>
          <p:cNvGrpSpPr/>
          <p:nvPr/>
        </p:nvGrpSpPr>
        <p:grpSpPr>
          <a:xfrm>
            <a:off x="4521994" y="5045335"/>
            <a:ext cx="6782526" cy="652299"/>
            <a:chOff x="4822287" y="5840823"/>
            <a:chExt cx="6782526" cy="652299"/>
          </a:xfrm>
        </p:grpSpPr>
        <p:sp>
          <p:nvSpPr>
            <p:cNvPr id="31" name="Flowchart: Multidocument 30"/>
            <p:cNvSpPr/>
            <p:nvPr/>
          </p:nvSpPr>
          <p:spPr>
            <a:xfrm>
              <a:off x="4822287" y="5840823"/>
              <a:ext cx="1549055" cy="652299"/>
            </a:xfrm>
            <a:prstGeom prst="flowChartMultidocument">
              <a:avLst/>
            </a:prstGeom>
            <a:solidFill>
              <a:schemeClr val="accent6">
                <a:lumMod val="60000"/>
                <a:lumOff val="40000"/>
              </a:schemeClr>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DOCUMENTS</a:t>
              </a:r>
            </a:p>
          </p:txBody>
        </p:sp>
        <p:sp>
          <p:nvSpPr>
            <p:cNvPr id="44" name="Flowchart: Multidocument 43"/>
            <p:cNvSpPr/>
            <p:nvPr/>
          </p:nvSpPr>
          <p:spPr>
            <a:xfrm>
              <a:off x="6566777" y="5840823"/>
              <a:ext cx="1549055" cy="652299"/>
            </a:xfrm>
            <a:prstGeom prst="flowChartMultidocument">
              <a:avLst/>
            </a:prstGeom>
            <a:solidFill>
              <a:schemeClr val="accent6">
                <a:lumMod val="60000"/>
                <a:lumOff val="40000"/>
              </a:schemeClr>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DOCUMENTS</a:t>
              </a:r>
            </a:p>
          </p:txBody>
        </p:sp>
        <p:sp>
          <p:nvSpPr>
            <p:cNvPr id="45" name="Flowchart: Multidocument 44"/>
            <p:cNvSpPr/>
            <p:nvPr/>
          </p:nvSpPr>
          <p:spPr>
            <a:xfrm>
              <a:off x="8311267" y="5840823"/>
              <a:ext cx="1549055" cy="652299"/>
            </a:xfrm>
            <a:prstGeom prst="flowChartMultidocument">
              <a:avLst/>
            </a:prstGeom>
            <a:solidFill>
              <a:schemeClr val="accent6">
                <a:lumMod val="60000"/>
                <a:lumOff val="40000"/>
              </a:schemeClr>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DOCUMENTS</a:t>
              </a:r>
            </a:p>
          </p:txBody>
        </p:sp>
        <p:sp>
          <p:nvSpPr>
            <p:cNvPr id="46" name="Flowchart: Multidocument 45"/>
            <p:cNvSpPr/>
            <p:nvPr/>
          </p:nvSpPr>
          <p:spPr>
            <a:xfrm>
              <a:off x="10055758" y="5840823"/>
              <a:ext cx="1549055" cy="652299"/>
            </a:xfrm>
            <a:prstGeom prst="flowChartMultidocument">
              <a:avLst/>
            </a:prstGeom>
            <a:solidFill>
              <a:schemeClr val="accent6">
                <a:lumMod val="60000"/>
                <a:lumOff val="40000"/>
              </a:schemeClr>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DOCUMENTS</a:t>
              </a:r>
            </a:p>
          </p:txBody>
        </p:sp>
      </p:grpSp>
      <p:pic>
        <p:nvPicPr>
          <p:cNvPr id="15" name="Picture 14"/>
          <p:cNvPicPr>
            <a:picLocks noChangeAspect="1"/>
          </p:cNvPicPr>
          <p:nvPr/>
        </p:nvPicPr>
        <p:blipFill>
          <a:blip r:embed="rId3"/>
          <a:stretch>
            <a:fillRect/>
          </a:stretch>
        </p:blipFill>
        <p:spPr>
          <a:xfrm>
            <a:off x="2937697" y="3964548"/>
            <a:ext cx="949631" cy="673039"/>
          </a:xfrm>
          <a:prstGeom prst="rect">
            <a:avLst/>
          </a:prstGeom>
        </p:spPr>
      </p:pic>
      <p:pic>
        <p:nvPicPr>
          <p:cNvPr id="47" name="Picture 46"/>
          <p:cNvPicPr>
            <a:picLocks noChangeAspect="1"/>
          </p:cNvPicPr>
          <p:nvPr/>
        </p:nvPicPr>
        <p:blipFill>
          <a:blip r:embed="rId3"/>
          <a:stretch>
            <a:fillRect/>
          </a:stretch>
        </p:blipFill>
        <p:spPr>
          <a:xfrm>
            <a:off x="4126307" y="3919603"/>
            <a:ext cx="949631" cy="673039"/>
          </a:xfrm>
          <a:prstGeom prst="rect">
            <a:avLst/>
          </a:prstGeom>
        </p:spPr>
      </p:pic>
      <p:sp>
        <p:nvSpPr>
          <p:cNvPr id="67" name="Pentagon 66"/>
          <p:cNvSpPr/>
          <p:nvPr/>
        </p:nvSpPr>
        <p:spPr>
          <a:xfrm rot="5400000">
            <a:off x="1002936" y="3771800"/>
            <a:ext cx="869981" cy="861593"/>
          </a:xfrm>
          <a:prstGeom prst="homePlate">
            <a:avLst/>
          </a:prstGeom>
          <a:solidFill>
            <a:srgbClr val="0059B2"/>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8" name="Pentagon 67"/>
          <p:cNvSpPr/>
          <p:nvPr/>
        </p:nvSpPr>
        <p:spPr>
          <a:xfrm rot="5400000">
            <a:off x="1024923" y="2624921"/>
            <a:ext cx="826003" cy="861593"/>
          </a:xfrm>
          <a:prstGeom prst="homePlate">
            <a:avLst/>
          </a:prstGeom>
          <a:solidFill>
            <a:srgbClr val="FFD966"/>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9" name="Pentagon 68"/>
          <p:cNvSpPr/>
          <p:nvPr/>
        </p:nvSpPr>
        <p:spPr>
          <a:xfrm rot="5400000">
            <a:off x="1154112" y="1558778"/>
            <a:ext cx="567625" cy="861593"/>
          </a:xfrm>
          <a:prstGeom prst="homePlate">
            <a:avLst/>
          </a:prstGeom>
          <a:solidFill>
            <a:srgbClr val="93C9FF"/>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0" name="Pentagon 69"/>
          <p:cNvSpPr/>
          <p:nvPr/>
        </p:nvSpPr>
        <p:spPr>
          <a:xfrm rot="5400000">
            <a:off x="1111778" y="4940688"/>
            <a:ext cx="652299" cy="861593"/>
          </a:xfrm>
          <a:prstGeom prst="homePlate">
            <a:avLst/>
          </a:prstGeom>
          <a:solidFill>
            <a:srgbClr val="A9D18E"/>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73" name="Straight Arrow Connector 72"/>
          <p:cNvCxnSpPr/>
          <p:nvPr/>
        </p:nvCxnSpPr>
        <p:spPr>
          <a:xfrm>
            <a:off x="2441749" y="1690688"/>
            <a:ext cx="0" cy="4006946"/>
          </a:xfrm>
          <a:prstGeom prst="straightConnector1">
            <a:avLst/>
          </a:prstGeom>
          <a:ln w="50800">
            <a:solidFill>
              <a:schemeClr val="tx1">
                <a:lumMod val="75000"/>
                <a:lumOff val="25000"/>
              </a:schemeClr>
            </a:solidFill>
            <a:prstDash val="sysDot"/>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0920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Querying Data</a:t>
            </a:r>
          </a:p>
        </p:txBody>
      </p:sp>
      <p:sp>
        <p:nvSpPr>
          <p:cNvPr id="3" name="Content Placeholder 2"/>
          <p:cNvSpPr>
            <a:spLocks noGrp="1"/>
          </p:cNvSpPr>
          <p:nvPr>
            <p:ph idx="1"/>
          </p:nvPr>
        </p:nvSpPr>
        <p:spPr>
          <a:xfrm>
            <a:off x="838200" y="1550322"/>
            <a:ext cx="10515600" cy="921573"/>
          </a:xfrm>
        </p:spPr>
        <p:txBody>
          <a:bodyPr>
            <a:normAutofit/>
          </a:bodyPr>
          <a:lstStyle/>
          <a:p>
            <a:pPr marL="0" indent="0">
              <a:buNone/>
            </a:pPr>
            <a:r>
              <a:rPr lang="en-US" dirty="0"/>
              <a:t>Azure DocumentDB supports querying of documents using a familiar SQL (Structured Query Language) over hierarchical JSON documents.</a:t>
            </a:r>
          </a:p>
        </p:txBody>
      </p:sp>
      <p:sp>
        <p:nvSpPr>
          <p:cNvPr id="7" name="Content Placeholder 2"/>
          <p:cNvSpPr txBox="1">
            <a:spLocks/>
          </p:cNvSpPr>
          <p:nvPr/>
        </p:nvSpPr>
        <p:spPr>
          <a:xfrm>
            <a:off x="838199" y="2875885"/>
            <a:ext cx="4989845" cy="327347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7388" indent="-342900"/>
            <a:r>
              <a:rPr lang="en-US" dirty="0"/>
              <a:t>SELECT, FROM, and WHERE statements</a:t>
            </a:r>
          </a:p>
          <a:p>
            <a:pPr marL="687388" indent="-342900"/>
            <a:r>
              <a:rPr lang="en-US" dirty="0"/>
              <a:t>HAVING and ORDER BY statements</a:t>
            </a:r>
          </a:p>
          <a:p>
            <a:pPr marL="687388" indent="-342900"/>
            <a:r>
              <a:rPr lang="en-US" dirty="0"/>
              <a:t>Full Geospatial and Geometry support, such as ST_DISTANCE and ST_WITHIN</a:t>
            </a:r>
          </a:p>
        </p:txBody>
      </p:sp>
      <p:pic>
        <p:nvPicPr>
          <p:cNvPr id="4" name="Picture 3"/>
          <p:cNvPicPr>
            <a:picLocks noChangeAspect="1"/>
          </p:cNvPicPr>
          <p:nvPr/>
        </p:nvPicPr>
        <p:blipFill>
          <a:blip r:embed="rId3"/>
          <a:stretch>
            <a:fillRect/>
          </a:stretch>
        </p:blipFill>
        <p:spPr>
          <a:xfrm>
            <a:off x="6108366" y="2785450"/>
            <a:ext cx="4281630" cy="2519574"/>
          </a:xfrm>
          <a:prstGeom prst="rect">
            <a:avLst/>
          </a:prstGeom>
          <a:ln>
            <a:solidFill>
              <a:srgbClr val="212121"/>
            </a:solidFill>
          </a:ln>
        </p:spPr>
      </p:pic>
      <p:pic>
        <p:nvPicPr>
          <p:cNvPr id="5" name="Picture 4"/>
          <p:cNvPicPr>
            <a:picLocks noChangeAspect="1"/>
          </p:cNvPicPr>
          <p:nvPr/>
        </p:nvPicPr>
        <p:blipFill>
          <a:blip r:embed="rId4"/>
          <a:stretch>
            <a:fillRect/>
          </a:stretch>
        </p:blipFill>
        <p:spPr>
          <a:xfrm>
            <a:off x="6929491" y="4007374"/>
            <a:ext cx="3740827" cy="1998087"/>
          </a:xfrm>
          <a:prstGeom prst="rect">
            <a:avLst/>
          </a:prstGeom>
          <a:ln>
            <a:solidFill>
              <a:srgbClr val="212121"/>
            </a:solidFill>
          </a:ln>
        </p:spPr>
      </p:pic>
    </p:spTree>
    <p:extLst>
      <p:ext uri="{BB962C8B-B14F-4D97-AF65-F5344CB8AC3E}">
        <p14:creationId xmlns:p14="http://schemas.microsoft.com/office/powerpoint/2010/main" val="2521880068"/>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10262</TotalTime>
  <Words>1527</Words>
  <Application>Microsoft Macintosh PowerPoint</Application>
  <PresentationFormat>Widescreen</PresentationFormat>
  <Paragraphs>108</Paragraphs>
  <Slides>15</Slides>
  <Notes>13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15</vt:i4>
      </vt:variant>
    </vt:vector>
  </HeadingPairs>
  <TitlesOfParts>
    <vt:vector size="25" baseType="lpstr">
      <vt:lpstr>Arial</vt:lpstr>
      <vt:lpstr>Calibri</vt:lpstr>
      <vt:lpstr>Consolas</vt:lpstr>
      <vt:lpstr>Lucida Console</vt:lpstr>
      <vt:lpstr>Segoe UI</vt:lpstr>
      <vt:lpstr>Segoe UI Light</vt:lpstr>
      <vt:lpstr>Segoe UI Semibold</vt:lpstr>
      <vt:lpstr>Wingdings</vt:lpstr>
      <vt:lpstr>Office Theme</vt:lpstr>
      <vt:lpstr>1_MS1444_Windows Azure Template 16x9_r08a</vt:lpstr>
      <vt:lpstr>Azure DocumentDB</vt:lpstr>
      <vt:lpstr>Azure DocumentDB</vt:lpstr>
      <vt:lpstr>DocumentDB Development</vt:lpstr>
      <vt:lpstr>Supported Languages &amp; Frameworks</vt:lpstr>
      <vt:lpstr>Azure DocumentDB Resources</vt:lpstr>
      <vt:lpstr>Resource Hierarchy</vt:lpstr>
      <vt:lpstr>Resource Hierarchy</vt:lpstr>
      <vt:lpstr>Resource Associations</vt:lpstr>
      <vt:lpstr>Querying Data</vt:lpstr>
      <vt:lpstr>Modeling</vt:lpstr>
      <vt:lpstr>Azure Search</vt:lpstr>
      <vt:lpstr>Azure Search Indexing</vt:lpstr>
      <vt:lpstr>Exploring Data</vt:lpstr>
      <vt:lpstr>Hands-On Lab</vt:lpstr>
      <vt:lpstr>PowerPoint Presentation</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DocumentDB</dc:title>
  <dc:creator>scott@liquiddaffodil.com</dc:creator>
  <cp:lastModifiedBy>Jonas Stawski</cp:lastModifiedBy>
  <cp:revision>428</cp:revision>
  <dcterms:created xsi:type="dcterms:W3CDTF">2016-04-21T18:51:19Z</dcterms:created>
  <dcterms:modified xsi:type="dcterms:W3CDTF">2017-04-21T20:31:53Z</dcterms:modified>
</cp:coreProperties>
</file>