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5" r:id="rId3"/>
    <p:sldId id="266" r:id="rId4"/>
    <p:sldId id="276" r:id="rId5"/>
    <p:sldId id="277" r:id="rId6"/>
    <p:sldId id="278" r:id="rId7"/>
    <p:sldId id="275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AFF"/>
    <a:srgbClr val="7F7F00"/>
    <a:srgbClr val="007F7F"/>
    <a:srgbClr val="007F5C"/>
    <a:srgbClr val="807F00"/>
    <a:srgbClr val="007F00"/>
    <a:srgbClr val="0027FF"/>
    <a:srgbClr val="0037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8" d="100"/>
          <a:sy n="168" d="100"/>
        </p:scale>
        <p:origin x="-112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ImageMagick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 JPEG</a:t>
            </a:r>
            <a:r>
              <a:rPr lang="en-US" altLang="en-US" dirty="0"/>
              <a:t> </a:t>
            </a:r>
            <a:r>
              <a:rPr lang="ja-JP" altLang="en-US" dirty="0" smtClean="0"/>
              <a:t>の形式を変換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線矢印コネクタ 74"/>
          <p:cNvCxnSpPr/>
          <p:nvPr/>
        </p:nvCxnSpPr>
        <p:spPr>
          <a:xfrm>
            <a:off x="381170" y="1794672"/>
            <a:ext cx="7951315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2613194" y="1941399"/>
            <a:ext cx="3842108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最後までデータを読んで表示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" name="図 9" descr="Opaopa-interlac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96" y="5220853"/>
            <a:ext cx="1524000" cy="914400"/>
          </a:xfrm>
          <a:prstGeom prst="rect">
            <a:avLst/>
          </a:prstGeom>
        </p:spPr>
      </p:pic>
      <p:pic>
        <p:nvPicPr>
          <p:cNvPr id="11" name="図 10" descr="Opaopa-interlace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287" y="5220853"/>
            <a:ext cx="1524000" cy="914400"/>
          </a:xfrm>
          <a:prstGeom prst="rect">
            <a:avLst/>
          </a:prstGeom>
        </p:spPr>
      </p:pic>
      <p:pic>
        <p:nvPicPr>
          <p:cNvPr id="13" name="図 12" descr="Opaopa-interlace-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77" y="5220853"/>
            <a:ext cx="1524000" cy="914400"/>
          </a:xfrm>
          <a:prstGeom prst="rect">
            <a:avLst/>
          </a:prstGeom>
        </p:spPr>
      </p:pic>
      <p:pic>
        <p:nvPicPr>
          <p:cNvPr id="14" name="図 13" descr="Opaopa-inter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15" y="5220853"/>
            <a:ext cx="1524000" cy="914400"/>
          </a:xfrm>
          <a:prstGeom prst="rect">
            <a:avLst/>
          </a:prstGeom>
        </p:spPr>
      </p:pic>
      <p:sp>
        <p:nvSpPr>
          <p:cNvPr id="69" name="正方形/長方形 68"/>
          <p:cNvSpPr/>
          <p:nvPr/>
        </p:nvSpPr>
        <p:spPr>
          <a:xfrm>
            <a:off x="329390" y="3298196"/>
            <a:ext cx="860892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381170" y="3457026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877042" y="3457026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467423" y="3458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075126" y="3458685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2709678" y="3458685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309211" y="3468850"/>
            <a:ext cx="680871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4064968" y="346885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659569" y="3458685"/>
            <a:ext cx="791342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5507378" y="3458685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096602" y="3457026"/>
            <a:ext cx="791342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956667" y="3457026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89" name="図 88" descr="Opaopa-inter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15" y="2273684"/>
            <a:ext cx="1524000" cy="914400"/>
          </a:xfrm>
          <a:prstGeom prst="rect">
            <a:avLst/>
          </a:prstGeom>
        </p:spPr>
      </p:pic>
      <p:sp>
        <p:nvSpPr>
          <p:cNvPr id="95" name="正方形/長方形 94"/>
          <p:cNvSpPr/>
          <p:nvPr/>
        </p:nvSpPr>
        <p:spPr>
          <a:xfrm>
            <a:off x="7541143" y="3460863"/>
            <a:ext cx="791342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8408877" y="3460594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329390" y="961774"/>
            <a:ext cx="860892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381170" y="1120604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877042" y="1120604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467423" y="11218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2075126" y="112226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709678" y="112226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3309211" y="1124441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3914288" y="112226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4513450" y="1124441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5112470" y="1124441"/>
            <a:ext cx="322001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8408877" y="1124172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329390" y="4123188"/>
            <a:ext cx="366069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29390" y="4582994"/>
            <a:ext cx="6558554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29390" y="4330912"/>
            <a:ext cx="5160761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29390" y="4808200"/>
            <a:ext cx="7951315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下矢印 18"/>
          <p:cNvSpPr/>
          <p:nvPr/>
        </p:nvSpPr>
        <p:spPr>
          <a:xfrm>
            <a:off x="8038794" y="1868719"/>
            <a:ext cx="246722" cy="392167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下矢印 114"/>
          <p:cNvSpPr/>
          <p:nvPr/>
        </p:nvSpPr>
        <p:spPr>
          <a:xfrm>
            <a:off x="8038794" y="4864830"/>
            <a:ext cx="246722" cy="392167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下矢印 115"/>
          <p:cNvSpPr/>
          <p:nvPr/>
        </p:nvSpPr>
        <p:spPr>
          <a:xfrm>
            <a:off x="6641222" y="4668746"/>
            <a:ext cx="246722" cy="544567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下矢印 116"/>
          <p:cNvSpPr/>
          <p:nvPr/>
        </p:nvSpPr>
        <p:spPr>
          <a:xfrm>
            <a:off x="5136563" y="4472663"/>
            <a:ext cx="246722" cy="740650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下矢印 117"/>
          <p:cNvSpPr/>
          <p:nvPr/>
        </p:nvSpPr>
        <p:spPr>
          <a:xfrm>
            <a:off x="3647165" y="4254737"/>
            <a:ext cx="246722" cy="958575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角丸四角形 118"/>
          <p:cNvSpPr/>
          <p:nvPr/>
        </p:nvSpPr>
        <p:spPr>
          <a:xfrm>
            <a:off x="318177" y="4894659"/>
            <a:ext cx="3328987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粗い成分を読んだ時点で表示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5565473" y="4020556"/>
            <a:ext cx="3341204" cy="6481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ja-JP" altLang="en-US" dirty="0" smtClean="0">
                <a:solidFill>
                  <a:schemeClr val="tx1"/>
                </a:solidFill>
              </a:rPr>
              <a:t>読みながら徐々に</a:t>
            </a:r>
            <a:r>
              <a:rPr kumimoji="1" lang="ja-JP" altLang="en-US" dirty="0" smtClean="0">
                <a:solidFill>
                  <a:schemeClr val="tx1"/>
                </a:solidFill>
              </a:rPr>
              <a:t>細かい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r"/>
            <a:r>
              <a:rPr kumimoji="1" lang="ja-JP" altLang="en-US" dirty="0" smtClean="0">
                <a:solidFill>
                  <a:schemeClr val="tx1"/>
                </a:solidFill>
              </a:rPr>
              <a:t>成分も表示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1" name="円/楕円 120"/>
          <p:cNvSpPr/>
          <p:nvPr/>
        </p:nvSpPr>
        <p:spPr>
          <a:xfrm>
            <a:off x="2005491" y="981285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2005491" y="3317707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角丸四角形 122"/>
          <p:cNvSpPr/>
          <p:nvPr/>
        </p:nvSpPr>
        <p:spPr>
          <a:xfrm>
            <a:off x="318178" y="378794"/>
            <a:ext cx="2295015" cy="3897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i="1" dirty="0" smtClean="0">
                <a:solidFill>
                  <a:schemeClr val="tx1"/>
                </a:solidFill>
              </a:rPr>
              <a:t>Baseline</a:t>
            </a:r>
            <a:r>
              <a:rPr lang="en-US" altLang="ja-JP" sz="2400" b="1" i="1" dirty="0" smtClean="0">
                <a:solidFill>
                  <a:schemeClr val="tx1"/>
                </a:solidFill>
              </a:rPr>
              <a:t> JPEG</a:t>
            </a:r>
            <a:endParaRPr kumimoji="1" lang="ja-JP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124" name="角丸四角形 123"/>
          <p:cNvSpPr/>
          <p:nvPr/>
        </p:nvSpPr>
        <p:spPr>
          <a:xfrm>
            <a:off x="318178" y="2731578"/>
            <a:ext cx="2295015" cy="3897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i="1" dirty="0" smtClean="0">
                <a:solidFill>
                  <a:schemeClr val="tx1"/>
                </a:solidFill>
              </a:rPr>
              <a:t>Progressive</a:t>
            </a:r>
            <a:r>
              <a:rPr lang="en-US" altLang="ja-JP" sz="2400" b="1" i="1" dirty="0" smtClean="0">
                <a:solidFill>
                  <a:schemeClr val="tx1"/>
                </a:solidFill>
              </a:rPr>
              <a:t> JPEG</a:t>
            </a:r>
            <a:endParaRPr kumimoji="1" lang="ja-JP" altLang="en-US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89797" y="2351856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91072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370967" y="2027728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YUV444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467103" y="2464651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940340" y="24633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406161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995857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471888" y="2872641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945125" y="287134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410946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346516" y="2351856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547791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3927686" y="2027728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YUV422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497059" y="24633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552576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4501844" y="287134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5883082" y="2351856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084357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6464252" y="2027728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089142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020619" y="246465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4020619" y="287933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4961269" y="246859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4961269" y="28713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6560388" y="247134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6560388" y="287409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7033625" y="247134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7033625" y="287409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7489847" y="247134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7489847" y="287409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789797" y="3806169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991072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1" name="角丸四角形 140"/>
          <p:cNvSpPr/>
          <p:nvPr/>
        </p:nvSpPr>
        <p:spPr>
          <a:xfrm>
            <a:off x="1370967" y="348204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YUV440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1467103" y="3918964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1940340" y="3917669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2406161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3346516" y="3806169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3547791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3927686" y="348204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YUV420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4497059" y="3917669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5883082" y="3806169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6084357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7" name="角丸四角形 156"/>
          <p:cNvSpPr/>
          <p:nvPr/>
        </p:nvSpPr>
        <p:spPr>
          <a:xfrm>
            <a:off x="6464252" y="348204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4020619" y="3918964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4961269" y="3922909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6560388" y="392565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6560388" y="43284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7033625" y="392565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7033625" y="43284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7489847" y="392565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7489847" y="43284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6084357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1467103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1940340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2396562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3" name="正方形/長方形 172"/>
          <p:cNvSpPr/>
          <p:nvPr/>
        </p:nvSpPr>
        <p:spPr>
          <a:xfrm>
            <a:off x="991072" y="433888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4028607" y="43378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4501844" y="43378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4958066" y="43378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3552576" y="434308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8" name="タイトル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</p:spPr>
        <p:txBody>
          <a:bodyPr/>
          <a:lstStyle/>
          <a:p>
            <a:r>
              <a:rPr lang="ja-JP" altLang="ja-JP" dirty="0" smtClean="0"/>
              <a:t>Y</a:t>
            </a:r>
            <a:r>
              <a:rPr lang="en-US" altLang="ja-JP" dirty="0" err="1" smtClean="0"/>
              <a:t>UVabc</a:t>
            </a:r>
            <a:r>
              <a:rPr lang="en-US" altLang="en-US" dirty="0" smtClean="0"/>
              <a:t> </a:t>
            </a:r>
            <a:r>
              <a:rPr lang="ja-JP" altLang="en-US" smtClean="0"/>
              <a:t>の</a:t>
            </a:r>
            <a:r>
              <a:rPr kumimoji="1" lang="ja-JP" altLang="en-US" dirty="0" smtClean="0"/>
              <a:t>早見表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28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I</a:t>
            </a:r>
            <a:r>
              <a:rPr lang="en-US" altLang="ja-JP" dirty="0" smtClean="0"/>
              <a:t>CC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Profile</a:t>
            </a:r>
            <a:r>
              <a:rPr lang="ja-JP" altLang="en-US" dirty="0" smtClean="0"/>
              <a:t> その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41734" y="2246823"/>
            <a:ext cx="574244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38867" y="2405653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2298" y="240565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72388" y="2406939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0091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14643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33426" y="2409490"/>
            <a:ext cx="7989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925975" y="2409490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476856" y="2266334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94826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</a:t>
            </a:r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1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5873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</a:t>
            </a:r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図 19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8" y="4520927"/>
            <a:ext cx="976084" cy="593841"/>
          </a:xfrm>
          <a:prstGeom prst="rect">
            <a:avLst/>
          </a:prstGeom>
        </p:spPr>
      </p:pic>
      <p:pic>
        <p:nvPicPr>
          <p:cNvPr id="21" name="図 20" descr="Opaopa-GB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79" y="4292334"/>
            <a:ext cx="1524000" cy="914400"/>
          </a:xfrm>
          <a:prstGeom prst="rect">
            <a:avLst/>
          </a:prstGeom>
        </p:spPr>
      </p:pic>
      <p:pic>
        <p:nvPicPr>
          <p:cNvPr id="22" name="図 21" descr="Opaop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34" y="4292334"/>
            <a:ext cx="1524000" cy="914400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4096798" y="4201440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GBR.icc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741734" y="5177786"/>
            <a:ext cx="5742445" cy="60911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GBR </a:t>
            </a:r>
            <a:r>
              <a:rPr lang="ja-JP" altLang="en-US" dirty="0" smtClean="0">
                <a:solidFill>
                  <a:schemeClr val="tx1"/>
                </a:solidFill>
              </a:rPr>
              <a:t>は三色をローテーションする極端な色変換です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5" name="加算記号 24"/>
          <p:cNvSpPr/>
          <p:nvPr/>
        </p:nvSpPr>
        <p:spPr>
          <a:xfrm>
            <a:off x="3391927" y="4542203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等号 25"/>
          <p:cNvSpPr/>
          <p:nvPr/>
        </p:nvSpPr>
        <p:spPr>
          <a:xfrm>
            <a:off x="5209224" y="4566771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7" name="図 26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30" y="3395838"/>
            <a:ext cx="976084" cy="593841"/>
          </a:xfrm>
          <a:prstGeom prst="rect">
            <a:avLst/>
          </a:prstGeom>
        </p:spPr>
      </p:pic>
      <p:pic>
        <p:nvPicPr>
          <p:cNvPr id="29" name="図 28" descr="Opaop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3167245"/>
            <a:ext cx="1524000" cy="914400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4089330" y="307635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sRGB.icc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加算記号 30"/>
          <p:cNvSpPr/>
          <p:nvPr/>
        </p:nvSpPr>
        <p:spPr>
          <a:xfrm>
            <a:off x="3384459" y="3417114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等号 31"/>
          <p:cNvSpPr/>
          <p:nvPr/>
        </p:nvSpPr>
        <p:spPr>
          <a:xfrm>
            <a:off x="5201756" y="3441682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3" name="図 32" descr="Opaopa-sRG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3167245"/>
            <a:ext cx="1524000" cy="914400"/>
          </a:xfrm>
          <a:prstGeom prst="rect">
            <a:avLst/>
          </a:prstGeom>
        </p:spPr>
      </p:pic>
      <p:sp>
        <p:nvSpPr>
          <p:cNvPr id="34" name="下矢印 33"/>
          <p:cNvSpPr/>
          <p:nvPr/>
        </p:nvSpPr>
        <p:spPr>
          <a:xfrm rot="20374583">
            <a:off x="3855563" y="2801210"/>
            <a:ext cx="241169" cy="477052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50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ICC Profile </a:t>
            </a:r>
            <a:r>
              <a:rPr kumimoji="1" lang="ja-JP" altLang="en-US" dirty="0" smtClean="0"/>
              <a:t>その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41734" y="2246823"/>
            <a:ext cx="574244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38867" y="2405653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2298" y="240565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72388" y="2406939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0091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14643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33426" y="2409490"/>
            <a:ext cx="7989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925975" y="2409490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476856" y="2266334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94826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</a:t>
            </a:r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1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5873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</a:t>
            </a:r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図 19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8" y="4520927"/>
            <a:ext cx="976084" cy="593841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4096798" y="4201440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GBR.icc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加算記号 24"/>
          <p:cNvSpPr/>
          <p:nvPr/>
        </p:nvSpPr>
        <p:spPr>
          <a:xfrm>
            <a:off x="3391927" y="4542203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等号 25"/>
          <p:cNvSpPr/>
          <p:nvPr/>
        </p:nvSpPr>
        <p:spPr>
          <a:xfrm>
            <a:off x="5209224" y="4566771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7" name="図 26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30" y="3395838"/>
            <a:ext cx="976084" cy="593841"/>
          </a:xfrm>
          <a:prstGeom prst="rect">
            <a:avLst/>
          </a:prstGeom>
        </p:spPr>
      </p:pic>
      <p:pic>
        <p:nvPicPr>
          <p:cNvPr id="29" name="図 28" descr="Opaop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3167245"/>
            <a:ext cx="1524000" cy="914400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4089330" y="307635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sRGB.icc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加算記号 30"/>
          <p:cNvSpPr/>
          <p:nvPr/>
        </p:nvSpPr>
        <p:spPr>
          <a:xfrm>
            <a:off x="3384459" y="3417114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等号 31"/>
          <p:cNvSpPr/>
          <p:nvPr/>
        </p:nvSpPr>
        <p:spPr>
          <a:xfrm>
            <a:off x="5201756" y="3441682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下矢印 33"/>
          <p:cNvSpPr/>
          <p:nvPr/>
        </p:nvSpPr>
        <p:spPr>
          <a:xfrm rot="20374583">
            <a:off x="3855563" y="2801210"/>
            <a:ext cx="241169" cy="477052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Opaopa-sRGB-GBR-stri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4292334"/>
            <a:ext cx="1524000" cy="914400"/>
          </a:xfrm>
          <a:prstGeom prst="rect">
            <a:avLst/>
          </a:prstGeom>
        </p:spPr>
      </p:pic>
      <p:pic>
        <p:nvPicPr>
          <p:cNvPr id="11" name="図 10" descr="Opaopa-sRGB-sRG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3167245"/>
            <a:ext cx="1524000" cy="914400"/>
          </a:xfrm>
          <a:prstGeom prst="rect">
            <a:avLst/>
          </a:prstGeom>
        </p:spPr>
      </p:pic>
      <p:pic>
        <p:nvPicPr>
          <p:cNvPr id="12" name="図 11" descr="Opaopa-sRGB-GB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4292334"/>
            <a:ext cx="1524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0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Exif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Orientation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41734" y="2246823"/>
            <a:ext cx="574244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38867" y="2405653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2298" y="240565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72388" y="2406939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0091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14643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33426" y="2409490"/>
            <a:ext cx="7989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925975" y="2409490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910500" y="2237866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94826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</a:t>
            </a:r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1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5873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</a:t>
            </a:r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2" name="図 21" descr="Opa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34" y="4481309"/>
            <a:ext cx="1524000" cy="914400"/>
          </a:xfrm>
          <a:prstGeom prst="rect">
            <a:avLst/>
          </a:prstGeom>
        </p:spPr>
      </p:pic>
      <p:sp>
        <p:nvSpPr>
          <p:cNvPr id="25" name="加算記号 24"/>
          <p:cNvSpPr/>
          <p:nvPr/>
        </p:nvSpPr>
        <p:spPr>
          <a:xfrm>
            <a:off x="3391927" y="4731178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等号 25"/>
          <p:cNvSpPr/>
          <p:nvPr/>
        </p:nvSpPr>
        <p:spPr>
          <a:xfrm>
            <a:off x="5209224" y="4755746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9" name="図 28" descr="Opa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3167245"/>
            <a:ext cx="1524000" cy="914400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4026869" y="3229734"/>
            <a:ext cx="1182355" cy="78463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73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i="1" dirty="0" err="1" smtClean="0">
                <a:solidFill>
                  <a:schemeClr val="tx1"/>
                </a:solidFill>
              </a:rPr>
              <a:t>Exif</a:t>
            </a:r>
            <a:endParaRPr lang="en-US" altLang="ja-JP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Orientation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加算記号 30"/>
          <p:cNvSpPr/>
          <p:nvPr/>
        </p:nvSpPr>
        <p:spPr>
          <a:xfrm>
            <a:off x="3384459" y="3417114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等号 31"/>
          <p:cNvSpPr/>
          <p:nvPr/>
        </p:nvSpPr>
        <p:spPr>
          <a:xfrm>
            <a:off x="5201756" y="3441682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3" name="図 32" descr="Opaopa-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3167245"/>
            <a:ext cx="1524000" cy="914400"/>
          </a:xfrm>
          <a:prstGeom prst="rect">
            <a:avLst/>
          </a:prstGeom>
        </p:spPr>
      </p:pic>
      <p:sp>
        <p:nvSpPr>
          <p:cNvPr id="34" name="下矢印 33"/>
          <p:cNvSpPr/>
          <p:nvPr/>
        </p:nvSpPr>
        <p:spPr>
          <a:xfrm rot="19022264">
            <a:off x="3658143" y="2702198"/>
            <a:ext cx="233336" cy="694355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4026869" y="4568310"/>
            <a:ext cx="1182355" cy="78463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73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i="1" dirty="0" err="1" smtClean="0">
                <a:solidFill>
                  <a:schemeClr val="tx1"/>
                </a:solidFill>
              </a:rPr>
              <a:t>Exif</a:t>
            </a:r>
            <a:endParaRPr lang="en-US" altLang="ja-JP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Orientation</a:t>
            </a: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6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36" name="図 35" descr="Opaopa-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2711" y="4527061"/>
            <a:ext cx="1524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409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3164</TotalTime>
  <Words>169</Words>
  <Application>Microsoft Macintosh PowerPoint</Application>
  <PresentationFormat>画面に合わせる (4:3)</PresentationFormat>
  <Paragraphs>126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インク瓶</vt:lpstr>
      <vt:lpstr>ImageMagick で JPEG の形式を変換</vt:lpstr>
      <vt:lpstr>PowerPoint プレゼンテーション</vt:lpstr>
      <vt:lpstr>YUVabc の早見表</vt:lpstr>
      <vt:lpstr>ICC Profile その1</vt:lpstr>
      <vt:lpstr>ICC Profile その2</vt:lpstr>
      <vt:lpstr>Exif Orientation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194</cp:revision>
  <dcterms:created xsi:type="dcterms:W3CDTF">2016-01-06T13:41:00Z</dcterms:created>
  <dcterms:modified xsi:type="dcterms:W3CDTF">2016-02-24T17:54:53Z</dcterms:modified>
</cp:coreProperties>
</file>