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9" r:id="rId3"/>
    <p:sldId id="280" r:id="rId4"/>
    <p:sldId id="281" r:id="rId5"/>
    <p:sldId id="282" r:id="rId6"/>
    <p:sldId id="286" r:id="rId7"/>
    <p:sldId id="283" r:id="rId8"/>
    <p:sldId id="285" r:id="rId9"/>
    <p:sldId id="284" r:id="rId10"/>
    <p:sldId id="265" r:id="rId11"/>
    <p:sldId id="276" r:id="rId12"/>
    <p:sldId id="277" r:id="rId13"/>
    <p:sldId id="278" r:id="rId14"/>
    <p:sldId id="275" r:id="rId1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42FF"/>
    <a:srgbClr val="00D300"/>
    <a:srgbClr val="003212"/>
    <a:srgbClr val="0000FF"/>
    <a:srgbClr val="00FF00"/>
    <a:srgbClr val="FF0000"/>
    <a:srgbClr val="9E9AFF"/>
    <a:srgbClr val="7F7F00"/>
    <a:srgbClr val="007F7F"/>
    <a:srgbClr val="007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16/03/04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4.jpg"/><Relationship Id="rId5" Type="http://schemas.openxmlformats.org/officeDocument/2006/relationships/image" Target="../media/image25.jpg"/><Relationship Id="rId6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ImageMagick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PNG</a:t>
            </a:r>
            <a:r>
              <a:rPr lang="en-US" altLang="en-US" dirty="0" smtClean="0"/>
              <a:t> </a:t>
            </a:r>
            <a:r>
              <a:rPr lang="ja-JP" altLang="en-US" dirty="0" smtClean="0"/>
              <a:t>の形式を変換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9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線矢印コネクタ 74"/>
          <p:cNvCxnSpPr/>
          <p:nvPr/>
        </p:nvCxnSpPr>
        <p:spPr>
          <a:xfrm>
            <a:off x="381170" y="1794672"/>
            <a:ext cx="7951315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2613194" y="1941399"/>
            <a:ext cx="3842108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最後までデータを読んで表示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" name="図 9" descr="Opaopa-interlace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96" y="5220853"/>
            <a:ext cx="1524000" cy="914400"/>
          </a:xfrm>
          <a:prstGeom prst="rect">
            <a:avLst/>
          </a:prstGeom>
        </p:spPr>
      </p:pic>
      <p:pic>
        <p:nvPicPr>
          <p:cNvPr id="11" name="図 10" descr="Opaopa-interlace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287" y="5220853"/>
            <a:ext cx="1524000" cy="914400"/>
          </a:xfrm>
          <a:prstGeom prst="rect">
            <a:avLst/>
          </a:prstGeom>
        </p:spPr>
      </p:pic>
      <p:pic>
        <p:nvPicPr>
          <p:cNvPr id="13" name="図 12" descr="Opaopa-interlace-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677" y="5220853"/>
            <a:ext cx="1524000" cy="914400"/>
          </a:xfrm>
          <a:prstGeom prst="rect">
            <a:avLst/>
          </a:prstGeom>
        </p:spPr>
      </p:pic>
      <p:pic>
        <p:nvPicPr>
          <p:cNvPr id="14" name="図 13" descr="Opaopa-interla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315" y="5220853"/>
            <a:ext cx="1524000" cy="914400"/>
          </a:xfrm>
          <a:prstGeom prst="rect">
            <a:avLst/>
          </a:prstGeom>
        </p:spPr>
      </p:pic>
      <p:sp>
        <p:nvSpPr>
          <p:cNvPr id="69" name="正方形/長方形 68"/>
          <p:cNvSpPr/>
          <p:nvPr/>
        </p:nvSpPr>
        <p:spPr>
          <a:xfrm>
            <a:off x="329390" y="3298196"/>
            <a:ext cx="8608925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381170" y="3457026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877042" y="3457026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1467423" y="3458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DQT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075126" y="3458685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SOF2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2709678" y="3458685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309211" y="3468850"/>
            <a:ext cx="680871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4064968" y="346885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4659569" y="3458685"/>
            <a:ext cx="791342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5507378" y="3458685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6096602" y="3457026"/>
            <a:ext cx="791342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6956667" y="3457026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89" name="図 88" descr="Opaopa-interla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315" y="2273684"/>
            <a:ext cx="1524000" cy="914400"/>
          </a:xfrm>
          <a:prstGeom prst="rect">
            <a:avLst/>
          </a:prstGeom>
        </p:spPr>
      </p:pic>
      <p:sp>
        <p:nvSpPr>
          <p:cNvPr id="95" name="正方形/長方形 94"/>
          <p:cNvSpPr/>
          <p:nvPr/>
        </p:nvSpPr>
        <p:spPr>
          <a:xfrm>
            <a:off x="7541143" y="3460863"/>
            <a:ext cx="791342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8408877" y="3460594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329390" y="961774"/>
            <a:ext cx="8608925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381170" y="1120604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877042" y="1120604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1467423" y="11218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DQT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2075126" y="1122263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SOF0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709678" y="1122263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3309211" y="1124441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3914288" y="1122263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4513450" y="1124441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5112470" y="1124441"/>
            <a:ext cx="322001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8408877" y="1124172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111" name="直線矢印コネクタ 110"/>
          <p:cNvCxnSpPr/>
          <p:nvPr/>
        </p:nvCxnSpPr>
        <p:spPr>
          <a:xfrm>
            <a:off x="329390" y="4123188"/>
            <a:ext cx="3660692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29390" y="4582994"/>
            <a:ext cx="6558554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29390" y="4330912"/>
            <a:ext cx="5160761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329390" y="4808200"/>
            <a:ext cx="7951315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下矢印 18"/>
          <p:cNvSpPr/>
          <p:nvPr/>
        </p:nvSpPr>
        <p:spPr>
          <a:xfrm>
            <a:off x="8038794" y="1868719"/>
            <a:ext cx="246722" cy="392167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下矢印 114"/>
          <p:cNvSpPr/>
          <p:nvPr/>
        </p:nvSpPr>
        <p:spPr>
          <a:xfrm>
            <a:off x="8038794" y="4864830"/>
            <a:ext cx="246722" cy="392167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下矢印 115"/>
          <p:cNvSpPr/>
          <p:nvPr/>
        </p:nvSpPr>
        <p:spPr>
          <a:xfrm>
            <a:off x="6641222" y="4668746"/>
            <a:ext cx="246722" cy="544567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下矢印 116"/>
          <p:cNvSpPr/>
          <p:nvPr/>
        </p:nvSpPr>
        <p:spPr>
          <a:xfrm>
            <a:off x="5136563" y="4472663"/>
            <a:ext cx="246722" cy="740650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下矢印 117"/>
          <p:cNvSpPr/>
          <p:nvPr/>
        </p:nvSpPr>
        <p:spPr>
          <a:xfrm>
            <a:off x="3647165" y="4254737"/>
            <a:ext cx="246722" cy="958575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角丸四角形 118"/>
          <p:cNvSpPr/>
          <p:nvPr/>
        </p:nvSpPr>
        <p:spPr>
          <a:xfrm>
            <a:off x="318177" y="4894659"/>
            <a:ext cx="3328987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粗い成分を読んだ時点で表示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0" name="角丸四角形 119"/>
          <p:cNvSpPr/>
          <p:nvPr/>
        </p:nvSpPr>
        <p:spPr>
          <a:xfrm>
            <a:off x="5565473" y="4020556"/>
            <a:ext cx="3341204" cy="64819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ja-JP" altLang="en-US" dirty="0" smtClean="0">
                <a:solidFill>
                  <a:schemeClr val="tx1"/>
                </a:solidFill>
              </a:rPr>
              <a:t>読みながら徐々に</a:t>
            </a:r>
            <a:r>
              <a:rPr kumimoji="1" lang="ja-JP" altLang="en-US" dirty="0" smtClean="0">
                <a:solidFill>
                  <a:schemeClr val="tx1"/>
                </a:solidFill>
              </a:rPr>
              <a:t>細かい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r"/>
            <a:r>
              <a:rPr kumimoji="1" lang="ja-JP" altLang="en-US" dirty="0" smtClean="0">
                <a:solidFill>
                  <a:schemeClr val="tx1"/>
                </a:solidFill>
              </a:rPr>
              <a:t>成分も表示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1" name="円/楕円 120"/>
          <p:cNvSpPr/>
          <p:nvPr/>
        </p:nvSpPr>
        <p:spPr>
          <a:xfrm>
            <a:off x="2005491" y="981285"/>
            <a:ext cx="695532" cy="619464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円/楕円 121"/>
          <p:cNvSpPr/>
          <p:nvPr/>
        </p:nvSpPr>
        <p:spPr>
          <a:xfrm>
            <a:off x="2005491" y="3317707"/>
            <a:ext cx="695532" cy="619464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角丸四角形 122"/>
          <p:cNvSpPr/>
          <p:nvPr/>
        </p:nvSpPr>
        <p:spPr>
          <a:xfrm>
            <a:off x="318178" y="378794"/>
            <a:ext cx="2295015" cy="3897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b="1" i="1" dirty="0" smtClean="0">
                <a:solidFill>
                  <a:schemeClr val="tx1"/>
                </a:solidFill>
              </a:rPr>
              <a:t>Baseline</a:t>
            </a:r>
            <a:r>
              <a:rPr lang="en-US" altLang="ja-JP" sz="2400" b="1" i="1" dirty="0" smtClean="0">
                <a:solidFill>
                  <a:schemeClr val="tx1"/>
                </a:solidFill>
              </a:rPr>
              <a:t> JPEG</a:t>
            </a:r>
            <a:endParaRPr kumimoji="1" lang="ja-JP" altLang="en-US" sz="2400" b="1" i="1" dirty="0">
              <a:solidFill>
                <a:schemeClr val="tx1"/>
              </a:solidFill>
            </a:endParaRPr>
          </a:p>
        </p:txBody>
      </p:sp>
      <p:sp>
        <p:nvSpPr>
          <p:cNvPr id="124" name="角丸四角形 123"/>
          <p:cNvSpPr/>
          <p:nvPr/>
        </p:nvSpPr>
        <p:spPr>
          <a:xfrm>
            <a:off x="318178" y="2731578"/>
            <a:ext cx="2295015" cy="3897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b="1" i="1" dirty="0" smtClean="0">
                <a:solidFill>
                  <a:schemeClr val="tx1"/>
                </a:solidFill>
              </a:rPr>
              <a:t>Progressive</a:t>
            </a:r>
            <a:r>
              <a:rPr lang="en-US" altLang="ja-JP" sz="2400" b="1" i="1" dirty="0" smtClean="0">
                <a:solidFill>
                  <a:schemeClr val="tx1"/>
                </a:solidFill>
              </a:rPr>
              <a:t> JPEG</a:t>
            </a:r>
            <a:endParaRPr kumimoji="1" lang="ja-JP" altLang="en-US" sz="2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5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I</a:t>
            </a:r>
            <a:r>
              <a:rPr lang="en-US" altLang="ja-JP" dirty="0" smtClean="0"/>
              <a:t>CC</a:t>
            </a:r>
            <a:r>
              <a:rPr lang="ja-JP" altLang="en-US" dirty="0" smtClean="0"/>
              <a:t> </a:t>
            </a:r>
            <a:r>
              <a:rPr lang="en-US" altLang="ja-JP" dirty="0" smtClean="0"/>
              <a:t>Profile</a:t>
            </a:r>
            <a:r>
              <a:rPr lang="ja-JP" altLang="en-US" dirty="0" smtClean="0"/>
              <a:t> その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41734" y="2246823"/>
            <a:ext cx="5742445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838867" y="2405653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42298" y="2405653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72388" y="2406939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DQT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0091" y="2407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SOF0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414643" y="2407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033426" y="2409490"/>
            <a:ext cx="7989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925975" y="2409490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3476856" y="2266334"/>
            <a:ext cx="695532" cy="619464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948260" y="24094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APP1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58730" y="24094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APP2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図 19" descr="ICC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98" y="4520927"/>
            <a:ext cx="976084" cy="593841"/>
          </a:xfrm>
          <a:prstGeom prst="rect">
            <a:avLst/>
          </a:prstGeom>
        </p:spPr>
      </p:pic>
      <p:pic>
        <p:nvPicPr>
          <p:cNvPr id="21" name="図 20" descr="Opaopa-GB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79" y="4292334"/>
            <a:ext cx="1524000" cy="914400"/>
          </a:xfrm>
          <a:prstGeom prst="rect">
            <a:avLst/>
          </a:prstGeom>
        </p:spPr>
      </p:pic>
      <p:pic>
        <p:nvPicPr>
          <p:cNvPr id="22" name="図 21" descr="Opaop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34" y="4292334"/>
            <a:ext cx="1524000" cy="914400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>
          <a:xfrm>
            <a:off x="4096798" y="4201440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GBR.icc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741734" y="5177786"/>
            <a:ext cx="5742445" cy="60911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GBR </a:t>
            </a:r>
            <a:r>
              <a:rPr lang="ja-JP" altLang="en-US" dirty="0" smtClean="0">
                <a:solidFill>
                  <a:schemeClr val="tx1"/>
                </a:solidFill>
              </a:rPr>
              <a:t>は三色をローテーションする極端な色変換です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5" name="加算記号 24"/>
          <p:cNvSpPr/>
          <p:nvPr/>
        </p:nvSpPr>
        <p:spPr>
          <a:xfrm>
            <a:off x="3391927" y="4542203"/>
            <a:ext cx="634942" cy="534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等号 25"/>
          <p:cNvSpPr/>
          <p:nvPr/>
        </p:nvSpPr>
        <p:spPr>
          <a:xfrm>
            <a:off x="5209224" y="4566771"/>
            <a:ext cx="685069" cy="47419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7" name="図 26" descr="ICC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330" y="3395838"/>
            <a:ext cx="976084" cy="593841"/>
          </a:xfrm>
          <a:prstGeom prst="rect">
            <a:avLst/>
          </a:prstGeom>
        </p:spPr>
      </p:pic>
      <p:pic>
        <p:nvPicPr>
          <p:cNvPr id="29" name="図 28" descr="Opaop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66" y="3167245"/>
            <a:ext cx="1524000" cy="914400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>
          <a:xfrm>
            <a:off x="4089330" y="3076351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sRGB.icc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加算記号 30"/>
          <p:cNvSpPr/>
          <p:nvPr/>
        </p:nvSpPr>
        <p:spPr>
          <a:xfrm>
            <a:off x="3384459" y="3417114"/>
            <a:ext cx="634942" cy="534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等号 31"/>
          <p:cNvSpPr/>
          <p:nvPr/>
        </p:nvSpPr>
        <p:spPr>
          <a:xfrm>
            <a:off x="5201756" y="3441682"/>
            <a:ext cx="685069" cy="47419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3" name="図 32" descr="Opaopa-sRGB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11" y="3167245"/>
            <a:ext cx="1524000" cy="914400"/>
          </a:xfrm>
          <a:prstGeom prst="rect">
            <a:avLst/>
          </a:prstGeom>
        </p:spPr>
      </p:pic>
      <p:sp>
        <p:nvSpPr>
          <p:cNvPr id="34" name="下矢印 33"/>
          <p:cNvSpPr/>
          <p:nvPr/>
        </p:nvSpPr>
        <p:spPr>
          <a:xfrm rot="20374583">
            <a:off x="3855563" y="2801210"/>
            <a:ext cx="241169" cy="477052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50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ICC Profile </a:t>
            </a:r>
            <a:r>
              <a:rPr kumimoji="1" lang="ja-JP" altLang="en-US" dirty="0" smtClean="0"/>
              <a:t>その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41734" y="2246823"/>
            <a:ext cx="5742445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838867" y="2405653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42298" y="2405653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72388" y="2406939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DQT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0091" y="2407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SOF0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414643" y="2407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033426" y="2409490"/>
            <a:ext cx="7989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925975" y="2409490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3476856" y="2266334"/>
            <a:ext cx="695532" cy="619464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948260" y="24094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APP1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58730" y="24094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APP2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図 19" descr="ICC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98" y="4520927"/>
            <a:ext cx="976084" cy="593841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>
          <a:xfrm>
            <a:off x="4096798" y="4201440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GBR.icc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加算記号 24"/>
          <p:cNvSpPr/>
          <p:nvPr/>
        </p:nvSpPr>
        <p:spPr>
          <a:xfrm>
            <a:off x="3391927" y="4542203"/>
            <a:ext cx="634942" cy="534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等号 25"/>
          <p:cNvSpPr/>
          <p:nvPr/>
        </p:nvSpPr>
        <p:spPr>
          <a:xfrm>
            <a:off x="5209224" y="4566771"/>
            <a:ext cx="685069" cy="47419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7" name="図 26" descr="ICC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330" y="3395838"/>
            <a:ext cx="976084" cy="593841"/>
          </a:xfrm>
          <a:prstGeom prst="rect">
            <a:avLst/>
          </a:prstGeom>
        </p:spPr>
      </p:pic>
      <p:pic>
        <p:nvPicPr>
          <p:cNvPr id="29" name="図 28" descr="Opaop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66" y="3167245"/>
            <a:ext cx="1524000" cy="914400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>
          <a:xfrm>
            <a:off x="4089330" y="3076351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sRGB.icc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加算記号 30"/>
          <p:cNvSpPr/>
          <p:nvPr/>
        </p:nvSpPr>
        <p:spPr>
          <a:xfrm>
            <a:off x="3384459" y="3417114"/>
            <a:ext cx="634942" cy="534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等号 31"/>
          <p:cNvSpPr/>
          <p:nvPr/>
        </p:nvSpPr>
        <p:spPr>
          <a:xfrm>
            <a:off x="5201756" y="3441682"/>
            <a:ext cx="685069" cy="47419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下矢印 33"/>
          <p:cNvSpPr/>
          <p:nvPr/>
        </p:nvSpPr>
        <p:spPr>
          <a:xfrm rot="20374583">
            <a:off x="3855563" y="2801210"/>
            <a:ext cx="241169" cy="477052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Opaopa-sRGB-GBR-stri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66" y="4292334"/>
            <a:ext cx="1524000" cy="914400"/>
          </a:xfrm>
          <a:prstGeom prst="rect">
            <a:avLst/>
          </a:prstGeom>
        </p:spPr>
      </p:pic>
      <p:pic>
        <p:nvPicPr>
          <p:cNvPr id="11" name="図 10" descr="Opaopa-sRGB-sRGB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11" y="3167245"/>
            <a:ext cx="1524000" cy="914400"/>
          </a:xfrm>
          <a:prstGeom prst="rect">
            <a:avLst/>
          </a:prstGeom>
        </p:spPr>
      </p:pic>
      <p:pic>
        <p:nvPicPr>
          <p:cNvPr id="12" name="図 11" descr="Opaopa-sRGB-GB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11" y="4292334"/>
            <a:ext cx="1524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0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Exif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Orientation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41734" y="2246823"/>
            <a:ext cx="5742445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838867" y="2405653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42298" y="2405653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72388" y="2406939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DQT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0091" y="2407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SOF0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414643" y="2407312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DHT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033426" y="2409490"/>
            <a:ext cx="7989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SOS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925975" y="2409490"/>
            <a:ext cx="442213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E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OI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910500" y="2237866"/>
            <a:ext cx="695532" cy="619464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948260" y="24094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APP1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58730" y="2409490"/>
            <a:ext cx="538068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APP2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2" name="図 21" descr="Opaop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79" y="4481309"/>
            <a:ext cx="1524000" cy="914400"/>
          </a:xfrm>
          <a:prstGeom prst="rect">
            <a:avLst/>
          </a:prstGeom>
        </p:spPr>
      </p:pic>
      <p:sp>
        <p:nvSpPr>
          <p:cNvPr id="25" name="加算記号 24"/>
          <p:cNvSpPr/>
          <p:nvPr/>
        </p:nvSpPr>
        <p:spPr>
          <a:xfrm>
            <a:off x="3316337" y="4731178"/>
            <a:ext cx="634942" cy="534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等号 25"/>
          <p:cNvSpPr/>
          <p:nvPr/>
        </p:nvSpPr>
        <p:spPr>
          <a:xfrm>
            <a:off x="5231901" y="4755746"/>
            <a:ext cx="685069" cy="47419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9" name="図 28" descr="Opaop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66" y="3167245"/>
            <a:ext cx="1524000" cy="914400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>
          <a:xfrm>
            <a:off x="3996633" y="3229734"/>
            <a:ext cx="1182355" cy="78463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73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i="1" dirty="0" err="1" smtClean="0">
                <a:solidFill>
                  <a:schemeClr val="tx1"/>
                </a:solidFill>
              </a:rPr>
              <a:t>Exif</a:t>
            </a:r>
            <a:endParaRPr lang="en-US" altLang="ja-JP" i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Orientation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1" name="加算記号 30"/>
          <p:cNvSpPr/>
          <p:nvPr/>
        </p:nvSpPr>
        <p:spPr>
          <a:xfrm>
            <a:off x="3308869" y="3417114"/>
            <a:ext cx="634942" cy="534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等号 31"/>
          <p:cNvSpPr/>
          <p:nvPr/>
        </p:nvSpPr>
        <p:spPr>
          <a:xfrm>
            <a:off x="5224433" y="3441682"/>
            <a:ext cx="685069" cy="47419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3" name="図 32" descr="Opaopa-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11" y="3167245"/>
            <a:ext cx="1524000" cy="914400"/>
          </a:xfrm>
          <a:prstGeom prst="rect">
            <a:avLst/>
          </a:prstGeom>
        </p:spPr>
      </p:pic>
      <p:sp>
        <p:nvSpPr>
          <p:cNvPr id="34" name="下矢印 33"/>
          <p:cNvSpPr/>
          <p:nvPr/>
        </p:nvSpPr>
        <p:spPr>
          <a:xfrm rot="19022264">
            <a:off x="3658143" y="2702198"/>
            <a:ext cx="233336" cy="694355"/>
          </a:xfrm>
          <a:prstGeom prst="down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3996633" y="4568310"/>
            <a:ext cx="1182355" cy="78463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73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i="1" dirty="0" err="1" smtClean="0">
                <a:solidFill>
                  <a:schemeClr val="tx1"/>
                </a:solidFill>
              </a:rPr>
              <a:t>Exif</a:t>
            </a:r>
            <a:endParaRPr lang="en-US" altLang="ja-JP" i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Orientation</a:t>
            </a:r>
          </a:p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6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36" name="図 35" descr="Opaopa-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29060" y="4511943"/>
            <a:ext cx="1524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40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PNG pixel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542111" y="2789315"/>
            <a:ext cx="83153" cy="18141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625264" y="2789315"/>
            <a:ext cx="83153" cy="181418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08417" y="2789315"/>
            <a:ext cx="83153" cy="18141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557229" y="2328205"/>
            <a:ext cx="181424" cy="181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549670" y="3220181"/>
            <a:ext cx="83153" cy="18141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632823" y="3220181"/>
            <a:ext cx="83153" cy="181418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715976" y="3220181"/>
            <a:ext cx="83153" cy="18141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矢印 12"/>
          <p:cNvSpPr/>
          <p:nvPr/>
        </p:nvSpPr>
        <p:spPr>
          <a:xfrm>
            <a:off x="1831007" y="3252340"/>
            <a:ext cx="158747" cy="11338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046696" y="3221399"/>
            <a:ext cx="181424" cy="181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err="1" smtClean="0">
                <a:solidFill>
                  <a:schemeClr val="tx1"/>
                </a:solidFill>
              </a:rPr>
              <a:t>i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700858" y="3844397"/>
            <a:ext cx="98271" cy="181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804740" y="3844397"/>
            <a:ext cx="98271" cy="18141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31000">
                <a:schemeClr val="bg1">
                  <a:lumMod val="85000"/>
                  <a:alpha val="0"/>
                </a:schemeClr>
              </a:gs>
              <a:gs pos="66000">
                <a:schemeClr val="bg1">
                  <a:lumMod val="85000"/>
                </a:schemeClr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583687" y="4357560"/>
            <a:ext cx="83153" cy="18141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666840" y="4357560"/>
            <a:ext cx="83153" cy="181418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749993" y="4357560"/>
            <a:ext cx="83153" cy="18141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851177" y="4357560"/>
            <a:ext cx="83153" cy="18141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  <a:alpha val="0"/>
                </a:schemeClr>
              </a:gs>
              <a:gs pos="33000">
                <a:schemeClr val="bg1">
                  <a:lumMod val="85000"/>
                  <a:alpha val="0"/>
                </a:schemeClr>
              </a:gs>
              <a:gs pos="66000">
                <a:schemeClr val="bg1">
                  <a:lumMod val="85000"/>
                </a:schemeClr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4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PNG type:0 </a:t>
            </a:r>
            <a:r>
              <a:rPr lang="en-US" altLang="ja-JP" dirty="0" err="1" smtClean="0"/>
              <a:t>Grayscale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76656" y="3985738"/>
            <a:ext cx="389466" cy="42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069531" y="3985738"/>
            <a:ext cx="389466" cy="42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551456" y="3985738"/>
            <a:ext cx="389466" cy="42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914397" y="2692189"/>
            <a:ext cx="2897751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80687" y="2840608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IHDR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59143" y="2844445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IDAT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833848" y="2840608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IEND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3855042" y="2681778"/>
            <a:ext cx="978805" cy="649386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Opaopa-type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681" y="3705525"/>
            <a:ext cx="1524000" cy="914400"/>
          </a:xfrm>
          <a:prstGeom prst="rect">
            <a:avLst/>
          </a:prstGeom>
        </p:spPr>
      </p:pic>
      <p:sp>
        <p:nvSpPr>
          <p:cNvPr id="37" name="円/楕円 36"/>
          <p:cNvSpPr/>
          <p:nvPr/>
        </p:nvSpPr>
        <p:spPr>
          <a:xfrm>
            <a:off x="3834222" y="3580599"/>
            <a:ext cx="314531" cy="333141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4400657" y="3663882"/>
            <a:ext cx="1676032" cy="1033560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矢印 39"/>
          <p:cNvSpPr/>
          <p:nvPr/>
        </p:nvSpPr>
        <p:spPr>
          <a:xfrm rot="3765052">
            <a:off x="4480390" y="3453265"/>
            <a:ext cx="347050" cy="162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24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PNG type:2 RGB (PNG24)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894945" y="4619925"/>
            <a:ext cx="389466" cy="42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668890" y="4619925"/>
            <a:ext cx="389466" cy="42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463115" y="4619925"/>
            <a:ext cx="389466" cy="42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914397" y="2692189"/>
            <a:ext cx="2897751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80687" y="2840608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IHDR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59143" y="2844445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IDAT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833848" y="2840608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IEND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3855042" y="2681778"/>
            <a:ext cx="978805" cy="649386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矢印 39"/>
          <p:cNvSpPr/>
          <p:nvPr/>
        </p:nvSpPr>
        <p:spPr>
          <a:xfrm rot="4541421">
            <a:off x="4324239" y="3422032"/>
            <a:ext cx="347050" cy="162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 descr="Opaopa-png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11" y="3726347"/>
            <a:ext cx="1524000" cy="914400"/>
          </a:xfrm>
          <a:prstGeom prst="rect">
            <a:avLst/>
          </a:prstGeom>
        </p:spPr>
      </p:pic>
      <p:sp>
        <p:nvSpPr>
          <p:cNvPr id="37" name="円/楕円 36"/>
          <p:cNvSpPr/>
          <p:nvPr/>
        </p:nvSpPr>
        <p:spPr>
          <a:xfrm>
            <a:off x="3240852" y="3601421"/>
            <a:ext cx="314531" cy="333141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719712" y="3985738"/>
            <a:ext cx="236974" cy="42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956686" y="3985738"/>
            <a:ext cx="236974" cy="4202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4193660" y="3985738"/>
            <a:ext cx="236974" cy="420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4506080" y="3985738"/>
            <a:ext cx="236974" cy="42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4743054" y="3985738"/>
            <a:ext cx="236974" cy="4202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4980028" y="3985738"/>
            <a:ext cx="236974" cy="420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5303307" y="3985738"/>
            <a:ext cx="236974" cy="42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5540281" y="3985738"/>
            <a:ext cx="236974" cy="4202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777255" y="3985738"/>
            <a:ext cx="236974" cy="420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3570081" y="3663882"/>
            <a:ext cx="2600558" cy="1593484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06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PNG type:3 Index (PNG8)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066337" y="4255549"/>
            <a:ext cx="389466" cy="42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0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600852" y="4255549"/>
            <a:ext cx="389466" cy="42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0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45237" y="4255549"/>
            <a:ext cx="389466" cy="42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1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306331" y="2692189"/>
            <a:ext cx="3825234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535352" y="2844445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IHDR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281853" y="2844445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IDAT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156558" y="2840608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IEND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左矢印 39"/>
          <p:cNvSpPr/>
          <p:nvPr/>
        </p:nvSpPr>
        <p:spPr>
          <a:xfrm rot="4541421">
            <a:off x="3770642" y="3422031"/>
            <a:ext cx="347050" cy="162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 descr="Opaopa-png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91" y="3955389"/>
            <a:ext cx="1524000" cy="914400"/>
          </a:xfrm>
          <a:prstGeom prst="rect">
            <a:avLst/>
          </a:prstGeom>
        </p:spPr>
      </p:pic>
      <p:sp>
        <p:nvSpPr>
          <p:cNvPr id="37" name="円/楕円 36"/>
          <p:cNvSpPr/>
          <p:nvPr/>
        </p:nvSpPr>
        <p:spPr>
          <a:xfrm>
            <a:off x="3220032" y="3830463"/>
            <a:ext cx="314531" cy="333141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3859704" y="3775638"/>
            <a:ext cx="236974" cy="42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4096678" y="3775638"/>
            <a:ext cx="236974" cy="4202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4333652" y="3775638"/>
            <a:ext cx="236974" cy="420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3859704" y="4370070"/>
            <a:ext cx="236974" cy="42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4096678" y="4370070"/>
            <a:ext cx="236974" cy="4202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4333652" y="4370070"/>
            <a:ext cx="236974" cy="420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3601249" y="3612526"/>
            <a:ext cx="1257107" cy="1291576"/>
          </a:xfrm>
          <a:prstGeom prst="ellipse">
            <a:avLst/>
          </a:prstGeom>
          <a:noFill/>
          <a:ln w="12700" cmpd="sng">
            <a:solidFill>
              <a:srgbClr val="00D300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3403397" y="2844445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</a:t>
            </a:r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LTE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4920878" y="4049082"/>
            <a:ext cx="1731195" cy="843907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左矢印 29"/>
          <p:cNvSpPr/>
          <p:nvPr/>
        </p:nvSpPr>
        <p:spPr>
          <a:xfrm rot="3411476">
            <a:off x="4757082" y="3625250"/>
            <a:ext cx="808407" cy="19573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4567207" y="3844432"/>
            <a:ext cx="320479" cy="277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0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559367" y="4398660"/>
            <a:ext cx="320479" cy="277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</a:rPr>
              <a:t>1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3348892" y="2692189"/>
            <a:ext cx="871666" cy="709981"/>
          </a:xfrm>
          <a:prstGeom prst="ellipse">
            <a:avLst/>
          </a:prstGeom>
          <a:noFill/>
          <a:ln w="12700" cmpd="sng">
            <a:solidFill>
              <a:srgbClr val="00D300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4084062" y="2681778"/>
            <a:ext cx="978805" cy="649386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15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PNG type:3 Index (PNG8)</a:t>
            </a:r>
            <a:r>
              <a:rPr lang="ja-JP" altLang="ja-JP" dirty="0"/>
              <a:t> </a:t>
            </a:r>
            <a:r>
              <a:rPr lang="en-US" altLang="ja-JP" dirty="0" smtClean="0"/>
              <a:t>+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tRNS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tRNS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をつけて透明度を表現できる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846894" y="4321424"/>
            <a:ext cx="389466" cy="42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0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81409" y="4321424"/>
            <a:ext cx="389466" cy="42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0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306330" y="2692189"/>
            <a:ext cx="4876025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535352" y="2844445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IHDR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172331" y="2844445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IDAT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047036" y="2840608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IEND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左矢印 39"/>
          <p:cNvSpPr/>
          <p:nvPr/>
        </p:nvSpPr>
        <p:spPr>
          <a:xfrm rot="4541421">
            <a:off x="4690316" y="3495026"/>
            <a:ext cx="347050" cy="162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695442" y="3921518"/>
            <a:ext cx="236974" cy="42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4932416" y="3921518"/>
            <a:ext cx="236974" cy="4202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169390" y="3921518"/>
            <a:ext cx="236974" cy="420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695442" y="4515950"/>
            <a:ext cx="236974" cy="42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4932416" y="4515950"/>
            <a:ext cx="236974" cy="4202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169390" y="4515950"/>
            <a:ext cx="236974" cy="420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4436987" y="3758406"/>
            <a:ext cx="1257107" cy="1291576"/>
          </a:xfrm>
          <a:prstGeom prst="ellipse">
            <a:avLst/>
          </a:prstGeom>
          <a:noFill/>
          <a:ln w="12700" cmpd="sng">
            <a:solidFill>
              <a:srgbClr val="00D300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3403397" y="2844445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tRNS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5701435" y="4114957"/>
            <a:ext cx="1731195" cy="843907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左矢印 29"/>
          <p:cNvSpPr/>
          <p:nvPr/>
        </p:nvSpPr>
        <p:spPr>
          <a:xfrm rot="3411476">
            <a:off x="5600161" y="3609331"/>
            <a:ext cx="808407" cy="19573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5402945" y="3990312"/>
            <a:ext cx="320479" cy="277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0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5395105" y="4544540"/>
            <a:ext cx="320479" cy="277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</a:rPr>
              <a:t>1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4283164" y="2692189"/>
            <a:ext cx="871666" cy="709981"/>
          </a:xfrm>
          <a:prstGeom prst="ellipse">
            <a:avLst/>
          </a:prstGeom>
          <a:noFill/>
          <a:ln w="12700" cmpd="sng">
            <a:solidFill>
              <a:srgbClr val="00D300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018334" y="2681778"/>
            <a:ext cx="978805" cy="649386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989172" y="4508285"/>
            <a:ext cx="260692" cy="420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lumMod val="95000"/>
                  <a:alpha val="0"/>
                </a:schemeClr>
              </a:gs>
              <a:gs pos="3300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1000"/>
                </a:schemeClr>
              </a:gs>
            </a:gsLst>
            <a:lin ang="30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3989172" y="3889048"/>
            <a:ext cx="260692" cy="42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  <a:gs pos="33000">
                <a:schemeClr val="tx1">
                  <a:alpha val="0"/>
                </a:schemeClr>
              </a:gs>
              <a:gs pos="66000">
                <a:schemeClr val="tx1"/>
              </a:gs>
            </a:gsLst>
            <a:lin ang="30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4288512" y="2844445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</a:t>
            </a:r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LTE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257175" y="3976412"/>
            <a:ext cx="320479" cy="277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0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249335" y="4530640"/>
            <a:ext cx="320479" cy="277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</a:rPr>
              <a:t>1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926235" y="4329433"/>
            <a:ext cx="389466" cy="420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7" name="図 46" descr="Opaopa-png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750" y="3963761"/>
            <a:ext cx="1524000" cy="914400"/>
          </a:xfrm>
          <a:prstGeom prst="rect">
            <a:avLst/>
          </a:prstGeom>
        </p:spPr>
      </p:pic>
      <p:sp>
        <p:nvSpPr>
          <p:cNvPr id="37" name="円/楕円 36"/>
          <p:cNvSpPr/>
          <p:nvPr/>
        </p:nvSpPr>
        <p:spPr>
          <a:xfrm>
            <a:off x="3220032" y="3830463"/>
            <a:ext cx="314531" cy="333141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3357934" y="2605264"/>
            <a:ext cx="871666" cy="709981"/>
          </a:xfrm>
          <a:prstGeom prst="ellipse">
            <a:avLst/>
          </a:prstGeom>
          <a:noFill/>
          <a:ln w="12700" cmpd="sng">
            <a:solidFill>
              <a:srgbClr val="26A9FF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3722562" y="3675636"/>
            <a:ext cx="714425" cy="1291576"/>
          </a:xfrm>
          <a:prstGeom prst="ellipse">
            <a:avLst/>
          </a:prstGeom>
          <a:noFill/>
          <a:ln w="12700" cmpd="sng">
            <a:solidFill>
              <a:srgbClr val="26A9FF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34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PNG type:4 </a:t>
            </a:r>
            <a:r>
              <a:rPr lang="en-US" altLang="ja-JP" dirty="0" err="1" smtClean="0"/>
              <a:t>GrayscaleMatte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337226" y="3985738"/>
            <a:ext cx="260692" cy="42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944611" y="3985738"/>
            <a:ext cx="260692" cy="42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551456" y="3985738"/>
            <a:ext cx="260692" cy="42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914397" y="2692189"/>
            <a:ext cx="2897751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80687" y="2840608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IHDR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59143" y="2844445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IDAT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833848" y="2840608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IEND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3855042" y="2681778"/>
            <a:ext cx="978805" cy="649386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4194681" y="3663882"/>
            <a:ext cx="1882008" cy="1033560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矢印 39"/>
          <p:cNvSpPr/>
          <p:nvPr/>
        </p:nvSpPr>
        <p:spPr>
          <a:xfrm rot="3765052">
            <a:off x="4480390" y="3453265"/>
            <a:ext cx="347050" cy="162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 descr="Opaopa-typ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681" y="3705525"/>
            <a:ext cx="1524000" cy="914400"/>
          </a:xfrm>
          <a:prstGeom prst="rect">
            <a:avLst/>
          </a:prstGeom>
        </p:spPr>
      </p:pic>
      <p:sp>
        <p:nvSpPr>
          <p:cNvPr id="37" name="円/楕円 36"/>
          <p:cNvSpPr/>
          <p:nvPr/>
        </p:nvSpPr>
        <p:spPr>
          <a:xfrm>
            <a:off x="3834222" y="3580599"/>
            <a:ext cx="314531" cy="333141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5812148" y="3985738"/>
            <a:ext cx="260692" cy="420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lumMod val="95000"/>
                  <a:alpha val="0"/>
                </a:schemeClr>
              </a:gs>
              <a:gs pos="3300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1000"/>
                </a:schemeClr>
              </a:gs>
            </a:gsLst>
            <a:lin ang="30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205303" y="3985738"/>
            <a:ext cx="260692" cy="42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  <a:gs pos="33000">
                <a:schemeClr val="tx1">
                  <a:alpha val="0"/>
                </a:schemeClr>
              </a:gs>
              <a:gs pos="66000">
                <a:schemeClr val="tx1"/>
              </a:gs>
            </a:gsLst>
            <a:lin ang="30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4597918" y="3985738"/>
            <a:ext cx="260692" cy="42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  <a:gs pos="33000">
                <a:schemeClr val="tx1">
                  <a:alpha val="0"/>
                </a:schemeClr>
              </a:gs>
              <a:gs pos="66000">
                <a:schemeClr val="tx1"/>
              </a:gs>
            </a:gsLst>
            <a:lin ang="30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3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PNG type</a:t>
            </a:r>
            <a:r>
              <a:rPr lang="en-US" altLang="ja-JP" dirty="0" smtClean="0"/>
              <a:t>:</a:t>
            </a:r>
            <a:r>
              <a:rPr lang="en-US" altLang="ja-JP" dirty="0" smtClean="0"/>
              <a:t>6</a:t>
            </a:r>
            <a:r>
              <a:rPr lang="en-US" altLang="ja-JP" dirty="0" smtClean="0"/>
              <a:t> </a:t>
            </a:r>
            <a:r>
              <a:rPr lang="en-US" altLang="ja-JP" dirty="0" smtClean="0"/>
              <a:t>RGBA (PNG32)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69552" y="4526226"/>
            <a:ext cx="389466" cy="42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054535" y="4526226"/>
            <a:ext cx="389466" cy="420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092612" y="4526226"/>
            <a:ext cx="389466" cy="420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914397" y="2692189"/>
            <a:ext cx="2897751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80687" y="2840608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IHDR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59143" y="2844445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IDAT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833848" y="2840608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IEND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3855042" y="2681778"/>
            <a:ext cx="978805" cy="649386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矢印 39"/>
          <p:cNvSpPr/>
          <p:nvPr/>
        </p:nvSpPr>
        <p:spPr>
          <a:xfrm rot="4541421">
            <a:off x="4324239" y="3422032"/>
            <a:ext cx="347050" cy="162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678072" y="3892039"/>
            <a:ext cx="236974" cy="42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915046" y="3892039"/>
            <a:ext cx="236974" cy="4202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4152020" y="3892039"/>
            <a:ext cx="236974" cy="420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4745510" y="3892039"/>
            <a:ext cx="236974" cy="42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4982484" y="3892039"/>
            <a:ext cx="236974" cy="4202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219458" y="3892039"/>
            <a:ext cx="236974" cy="420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5813397" y="3892039"/>
            <a:ext cx="236974" cy="420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6050371" y="3892039"/>
            <a:ext cx="236974" cy="420200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6287345" y="3892039"/>
            <a:ext cx="236974" cy="420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3497802" y="3507722"/>
            <a:ext cx="3362473" cy="1655945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6524319" y="3892039"/>
            <a:ext cx="260692" cy="420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lumMod val="95000"/>
                  <a:alpha val="0"/>
                </a:schemeClr>
              </a:gs>
              <a:gs pos="3300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1000"/>
                </a:schemeClr>
              </a:gs>
            </a:gsLst>
            <a:lin ang="30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388994" y="3892039"/>
            <a:ext cx="260692" cy="42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  <a:gs pos="33000">
                <a:schemeClr val="tx1">
                  <a:alpha val="0"/>
                </a:schemeClr>
              </a:gs>
              <a:gs pos="66000">
                <a:schemeClr val="tx1"/>
              </a:gs>
            </a:gsLst>
            <a:lin ang="30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468789" y="3892039"/>
            <a:ext cx="260692" cy="42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  <a:gs pos="33000">
                <a:schemeClr val="tx1">
                  <a:alpha val="0"/>
                </a:schemeClr>
              </a:gs>
              <a:gs pos="66000">
                <a:schemeClr val="tx1"/>
              </a:gs>
            </a:gsLst>
            <a:lin ang="30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1" name="図 30" descr="Opaopa-png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02" y="3691817"/>
            <a:ext cx="1524000" cy="914400"/>
          </a:xfrm>
          <a:prstGeom prst="rect">
            <a:avLst/>
          </a:prstGeom>
        </p:spPr>
      </p:pic>
      <p:sp>
        <p:nvSpPr>
          <p:cNvPr id="37" name="円/楕円 36"/>
          <p:cNvSpPr/>
          <p:nvPr/>
        </p:nvSpPr>
        <p:spPr>
          <a:xfrm>
            <a:off x="3178392" y="3601421"/>
            <a:ext cx="314531" cy="333141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69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PNG type:4 </a:t>
            </a:r>
            <a:r>
              <a:rPr lang="en-US" altLang="ja-JP" dirty="0" err="1" smtClean="0"/>
              <a:t>GrayscaleMatte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337226" y="3985738"/>
            <a:ext cx="260692" cy="42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944611" y="3985738"/>
            <a:ext cx="260692" cy="42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551456" y="3985738"/>
            <a:ext cx="260692" cy="42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914397" y="2692189"/>
            <a:ext cx="2897751" cy="638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80687" y="2840608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IHDR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59143" y="2844445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IDAT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833848" y="2840608"/>
            <a:ext cx="774355" cy="3421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2">
                  <a:lumMod val="10000"/>
                  <a:lumOff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IEND</a:t>
            </a:r>
            <a:endParaRPr kumimoji="1" lang="ja-JP" altLang="en-US" b="1" dirty="0"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3855042" y="2681778"/>
            <a:ext cx="978805" cy="649386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4194681" y="3663882"/>
            <a:ext cx="1882008" cy="1033560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矢印 39"/>
          <p:cNvSpPr/>
          <p:nvPr/>
        </p:nvSpPr>
        <p:spPr>
          <a:xfrm rot="3765052">
            <a:off x="4480390" y="3453265"/>
            <a:ext cx="347050" cy="16299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 descr="Opaopa-typ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681" y="3705525"/>
            <a:ext cx="1524000" cy="914400"/>
          </a:xfrm>
          <a:prstGeom prst="rect">
            <a:avLst/>
          </a:prstGeom>
        </p:spPr>
      </p:pic>
      <p:sp>
        <p:nvSpPr>
          <p:cNvPr id="37" name="円/楕円 36"/>
          <p:cNvSpPr/>
          <p:nvPr/>
        </p:nvSpPr>
        <p:spPr>
          <a:xfrm>
            <a:off x="3834222" y="3580599"/>
            <a:ext cx="314531" cy="333141"/>
          </a:xfrm>
          <a:prstGeom prst="ellipse">
            <a:avLst/>
          </a:prstGeom>
          <a:noFill/>
          <a:ln w="12700" cmpd="sng">
            <a:solidFill>
              <a:srgbClr val="FF00D3">
                <a:alpha val="8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205303" y="3985738"/>
            <a:ext cx="260692" cy="42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  <a:gs pos="33000">
                <a:schemeClr val="tx1">
                  <a:alpha val="0"/>
                </a:schemeClr>
              </a:gs>
              <a:gs pos="66000">
                <a:schemeClr val="tx1"/>
              </a:gs>
            </a:gsLst>
            <a:lin ang="30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6702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3324</TotalTime>
  <Words>207</Words>
  <Application>Microsoft Macintosh PowerPoint</Application>
  <PresentationFormat>画面に合わせる (4:3)</PresentationFormat>
  <Paragraphs>117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インク瓶</vt:lpstr>
      <vt:lpstr>ImageMagick で PNG の形式を変換</vt:lpstr>
      <vt:lpstr>PNG pixel</vt:lpstr>
      <vt:lpstr>PNG type:0 Grayscale</vt:lpstr>
      <vt:lpstr>PNG type:2 RGB (PNG24)</vt:lpstr>
      <vt:lpstr>PNG type:3 Index (PNG8)</vt:lpstr>
      <vt:lpstr>PNG type:3 Index (PNG8) + tRNS</vt:lpstr>
      <vt:lpstr>PNG type:4 GrayscaleMatte</vt:lpstr>
      <vt:lpstr>PNG type:6 RGBA (PNG32)</vt:lpstr>
      <vt:lpstr>PNG type:4 GrayscaleMatte</vt:lpstr>
      <vt:lpstr>PowerPoint プレゼンテーション</vt:lpstr>
      <vt:lpstr>ICC Profile その1</vt:lpstr>
      <vt:lpstr>ICC Profile その2</vt:lpstr>
      <vt:lpstr>Exif Orientation</vt:lpstr>
      <vt:lpstr>PowerPoint プレゼンテーション</vt:lpstr>
    </vt:vector>
  </TitlesOfParts>
  <Company>株式会社awm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 義弘</dc:creator>
  <cp:lastModifiedBy>山崎 義弘</cp:lastModifiedBy>
  <cp:revision>266</cp:revision>
  <dcterms:created xsi:type="dcterms:W3CDTF">2016-01-06T13:41:00Z</dcterms:created>
  <dcterms:modified xsi:type="dcterms:W3CDTF">2016-03-04T10:45:07Z</dcterms:modified>
</cp:coreProperties>
</file>