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5" r:id="rId3"/>
    <p:sldId id="266" r:id="rId4"/>
    <p:sldId id="268" r:id="rId5"/>
    <p:sldId id="269" r:id="rId6"/>
    <p:sldId id="272" r:id="rId7"/>
    <p:sldId id="270" r:id="rId8"/>
    <p:sldId id="271" r:id="rId9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00"/>
    <a:srgbClr val="007F7F"/>
    <a:srgbClr val="007F5C"/>
    <a:srgbClr val="807F00"/>
    <a:srgbClr val="007F00"/>
    <a:srgbClr val="0027FF"/>
    <a:srgbClr val="0037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9" d="100"/>
          <a:sy n="159" d="100"/>
        </p:scale>
        <p:origin x="-2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kumimoji="1"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JPEG </a:t>
            </a:r>
            <a:r>
              <a:rPr kumimoji="1" lang="ja-JP" altLang="en-US" dirty="0" smtClean="0"/>
              <a:t>の</a:t>
            </a:r>
            <a:r>
              <a:rPr lang="en-US" altLang="ja-JP" dirty="0" smtClean="0"/>
              <a:t> </a:t>
            </a:r>
            <a:r>
              <a:rPr lang="ja-JP" altLang="en-US" dirty="0" smtClean="0"/>
              <a:t>クロマサブサンプリングと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YUVxxx</a:t>
            </a:r>
            <a:r>
              <a:rPr lang="en-US" altLang="ja-JP" dirty="0" smtClean="0"/>
              <a:t> </a:t>
            </a:r>
            <a:r>
              <a:rPr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39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YUV444</a:t>
            </a:r>
            <a:r>
              <a:rPr kumimoji="1" lang="ja-JP" altLang="en-US" dirty="0" smtClean="0"/>
              <a:t> の例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14448" y="2747593"/>
            <a:ext cx="6869482" cy="2300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207103" y="294727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310629" y="319616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790212" y="319616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262125" y="319010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869515" y="294920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2973041" y="319809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3452624" y="3198091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3924537" y="3192033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4522659" y="294727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4626185" y="319616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5105768" y="319616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5577681" y="319010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6161107" y="294920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6264633" y="319809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744216" y="3198091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7216129" y="3192033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1207731" y="405811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1311257" y="430700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1790840" y="430700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2262753" y="430094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870143" y="406004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2973669" y="430893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3453252" y="4308931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3925165" y="4302873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523287" y="405811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4626813" y="430700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5106396" y="430700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5578309" y="430094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61735" y="406004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6265261" y="430893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6744844" y="4308931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7216757" y="4302873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1207103" y="2611808"/>
            <a:ext cx="64707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角丸四角形 71"/>
          <p:cNvSpPr/>
          <p:nvPr/>
        </p:nvSpPr>
        <p:spPr>
          <a:xfrm>
            <a:off x="1366060" y="2268040"/>
            <a:ext cx="2476063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a</a:t>
            </a:r>
            <a:r>
              <a:rPr lang="en-US" altLang="en-US" dirty="0" smtClean="0">
                <a:solidFill>
                  <a:schemeClr val="tx1"/>
                </a:solidFill>
              </a:rPr>
              <a:t>: Y 成分が</a:t>
            </a:r>
            <a:r>
              <a:rPr lang="ja-JP" altLang="en-US" dirty="0" smtClean="0">
                <a:solidFill>
                  <a:schemeClr val="tx1"/>
                </a:solidFill>
              </a:rPr>
              <a:t>４サンプル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4281447" y="2268040"/>
            <a:ext cx="315101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smtClean="0">
                <a:solidFill>
                  <a:schemeClr val="tx1"/>
                </a:solidFill>
              </a:rPr>
              <a:t>b: </a:t>
            </a:r>
            <a:r>
              <a:rPr lang="en-US" altLang="en-US" dirty="0" err="1" smtClean="0">
                <a:solidFill>
                  <a:schemeClr val="tx1"/>
                </a:solidFill>
              </a:rPr>
              <a:t>Cb,Cr</a:t>
            </a:r>
            <a:r>
              <a:rPr lang="en-US" altLang="en-US" dirty="0" smtClean="0">
                <a:solidFill>
                  <a:schemeClr val="tx1"/>
                </a:solidFill>
              </a:rPr>
              <a:t> 成分</a:t>
            </a:r>
            <a:r>
              <a:rPr lang="ja-JP" altLang="en-US" dirty="0" smtClean="0">
                <a:solidFill>
                  <a:schemeClr val="tx1"/>
                </a:solidFill>
              </a:rPr>
              <a:t>も各４サンプル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>
            <a:off x="1207103" y="5240240"/>
            <a:ext cx="64707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角丸四角形 75"/>
          <p:cNvSpPr/>
          <p:nvPr/>
        </p:nvSpPr>
        <p:spPr>
          <a:xfrm>
            <a:off x="1941984" y="5264527"/>
            <a:ext cx="5058476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c</a:t>
            </a:r>
            <a:r>
              <a:rPr lang="en-US" altLang="en-US" dirty="0" smtClean="0">
                <a:solidFill>
                  <a:schemeClr val="tx1"/>
                </a:solidFill>
              </a:rPr>
              <a:t>: </a:t>
            </a:r>
            <a:r>
              <a:rPr lang="ja-JP" altLang="en-US" dirty="0" smtClean="0">
                <a:solidFill>
                  <a:schemeClr val="tx1"/>
                </a:solidFill>
              </a:rPr>
              <a:t>次の行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偶数行の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r>
              <a:rPr lang="en-US" altLang="en-US" dirty="0" err="1" smtClean="0">
                <a:solidFill>
                  <a:schemeClr val="tx1"/>
                </a:solidFill>
              </a:rPr>
              <a:t>Cb,Cr</a:t>
            </a:r>
            <a:r>
              <a:rPr lang="en-US" altLang="en-US" dirty="0" smtClean="0">
                <a:solidFill>
                  <a:schemeClr val="tx1"/>
                </a:solidFill>
              </a:rPr>
              <a:t> 成分</a:t>
            </a:r>
            <a:r>
              <a:rPr lang="ja-JP" altLang="en-US" dirty="0" smtClean="0">
                <a:solidFill>
                  <a:schemeClr val="tx1"/>
                </a:solidFill>
              </a:rPr>
              <a:t>も各４サンプル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95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YUV422</a:t>
            </a:r>
            <a:r>
              <a:rPr kumimoji="1" lang="ja-JP" altLang="en-US" dirty="0" smtClean="0"/>
              <a:t> の例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14448" y="2364208"/>
            <a:ext cx="6869482" cy="2300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207103" y="2563888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310629" y="2812777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790212" y="2812777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262125" y="2806719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869515" y="2565817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2973041" y="281470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3452624" y="2814706"/>
            <a:ext cx="375110" cy="342163"/>
          </a:xfrm>
          <a:prstGeom prst="rect">
            <a:avLst/>
          </a:prstGeom>
          <a:solidFill>
            <a:srgbClr val="0037FF">
              <a:alpha val="50000"/>
            </a:srgb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solidFill>
                  <a:schemeClr val="bg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solidFill>
                <a:schemeClr val="bg1">
                  <a:lumMod val="75000"/>
                </a:schemeClr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3924537" y="2808648"/>
            <a:ext cx="375110" cy="34216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solidFill>
                <a:schemeClr val="bg1">
                  <a:lumMod val="75000"/>
                </a:schemeClr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4522659" y="2563888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4626185" y="2812777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5105768" y="2812777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5577681" y="2806719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6161107" y="2565817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6264633" y="281470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744216" y="2814706"/>
            <a:ext cx="375110" cy="342163"/>
          </a:xfrm>
          <a:prstGeom prst="rect">
            <a:avLst/>
          </a:prstGeom>
          <a:solidFill>
            <a:srgbClr val="0037FF">
              <a:alpha val="50000"/>
            </a:srgb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solidFill>
                  <a:schemeClr val="bg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solidFill>
                <a:schemeClr val="bg1">
                  <a:lumMod val="75000"/>
                </a:schemeClr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7216129" y="2808648"/>
            <a:ext cx="375110" cy="34216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solidFill>
                <a:schemeClr val="bg1">
                  <a:lumMod val="75000"/>
                </a:schemeClr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1207731" y="3674728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1311257" y="3923617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1790840" y="3923617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2262753" y="3917559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870143" y="3676657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2973669" y="392554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3453252" y="3925546"/>
            <a:ext cx="375110" cy="342163"/>
          </a:xfrm>
          <a:prstGeom prst="rect">
            <a:avLst/>
          </a:prstGeom>
          <a:solidFill>
            <a:srgbClr val="0037FF">
              <a:alpha val="50000"/>
            </a:srgb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solidFill>
                  <a:schemeClr val="bg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solidFill>
                <a:schemeClr val="bg1">
                  <a:lumMod val="75000"/>
                </a:schemeClr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3925165" y="3919488"/>
            <a:ext cx="375110" cy="34216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solidFill>
                <a:schemeClr val="bg1">
                  <a:lumMod val="75000"/>
                </a:schemeClr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523287" y="3674728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4626813" y="3923617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5106396" y="3923617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5578309" y="3917559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61735" y="3676657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6265261" y="392554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6744844" y="3925546"/>
            <a:ext cx="375110" cy="342163"/>
          </a:xfrm>
          <a:prstGeom prst="rect">
            <a:avLst/>
          </a:prstGeom>
          <a:solidFill>
            <a:srgbClr val="0037FF">
              <a:alpha val="50000"/>
            </a:srgb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solidFill>
                  <a:schemeClr val="bg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solidFill>
                <a:schemeClr val="bg1">
                  <a:lumMod val="75000"/>
                </a:schemeClr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7216757" y="3919488"/>
            <a:ext cx="375110" cy="34216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solidFill>
                <a:schemeClr val="bg1">
                  <a:lumMod val="75000"/>
                </a:schemeClr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下カーブ矢印 8"/>
          <p:cNvSpPr/>
          <p:nvPr/>
        </p:nvSpPr>
        <p:spPr>
          <a:xfrm flipH="1">
            <a:off x="2165319" y="2304145"/>
            <a:ext cx="1759217" cy="443446"/>
          </a:xfrm>
          <a:prstGeom prst="curved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下カーブ矢印 37"/>
          <p:cNvSpPr/>
          <p:nvPr/>
        </p:nvSpPr>
        <p:spPr>
          <a:xfrm flipH="1">
            <a:off x="5441568" y="2304145"/>
            <a:ext cx="1759217" cy="443446"/>
          </a:xfrm>
          <a:prstGeom prst="curved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下カーブ矢印 38"/>
          <p:cNvSpPr/>
          <p:nvPr/>
        </p:nvSpPr>
        <p:spPr>
          <a:xfrm flipH="1" flipV="1">
            <a:off x="2165944" y="4307643"/>
            <a:ext cx="1759217" cy="428760"/>
          </a:xfrm>
          <a:prstGeom prst="curved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下カーブ矢印 39"/>
          <p:cNvSpPr/>
          <p:nvPr/>
        </p:nvSpPr>
        <p:spPr>
          <a:xfrm flipH="1" flipV="1">
            <a:off x="5473210" y="4307643"/>
            <a:ext cx="1759217" cy="428760"/>
          </a:xfrm>
          <a:prstGeom prst="curved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690931" y="1976671"/>
            <a:ext cx="761693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同じ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5952791" y="1976671"/>
            <a:ext cx="761693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同じ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2663106" y="4748869"/>
            <a:ext cx="761693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同じ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5953419" y="4753991"/>
            <a:ext cx="761693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同じ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0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YUV422</a:t>
            </a:r>
            <a:r>
              <a:rPr kumimoji="1" lang="ja-JP" altLang="en-US" dirty="0" smtClean="0"/>
              <a:t> の例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14448" y="2747593"/>
            <a:ext cx="6869482" cy="2300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207103" y="294727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310629" y="319616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790212" y="319616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262125" y="319010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869515" y="294920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2973041" y="319809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4522659" y="294727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4626185" y="319616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5105768" y="319616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5577681" y="319010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6161107" y="294920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6264633" y="319809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1207731" y="405811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1311257" y="430700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1790840" y="430700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2262753" y="430094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870143" y="406004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2973669" y="430893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523287" y="405811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4626813" y="430700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5106396" y="430700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5578309" y="430094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61735" y="406004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6265261" y="430893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1207103" y="2611808"/>
            <a:ext cx="64707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角丸四角形 71"/>
          <p:cNvSpPr/>
          <p:nvPr/>
        </p:nvSpPr>
        <p:spPr>
          <a:xfrm>
            <a:off x="1366060" y="2268040"/>
            <a:ext cx="2476063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a</a:t>
            </a:r>
            <a:r>
              <a:rPr lang="en-US" altLang="en-US" dirty="0" smtClean="0">
                <a:solidFill>
                  <a:schemeClr val="tx1"/>
                </a:solidFill>
              </a:rPr>
              <a:t>: Y 成分が</a:t>
            </a:r>
            <a:r>
              <a:rPr lang="ja-JP" altLang="en-US" dirty="0" smtClean="0">
                <a:solidFill>
                  <a:schemeClr val="tx1"/>
                </a:solidFill>
              </a:rPr>
              <a:t>４サンプル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4281447" y="2268040"/>
            <a:ext cx="315101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smtClean="0">
                <a:solidFill>
                  <a:schemeClr val="tx1"/>
                </a:solidFill>
              </a:rPr>
              <a:t>b: </a:t>
            </a:r>
            <a:r>
              <a:rPr lang="en-US" altLang="en-US" dirty="0" err="1" smtClean="0">
                <a:solidFill>
                  <a:schemeClr val="tx1"/>
                </a:solidFill>
              </a:rPr>
              <a:t>Cb,Cr</a:t>
            </a:r>
            <a:r>
              <a:rPr lang="en-US" altLang="en-US" dirty="0" smtClean="0">
                <a:solidFill>
                  <a:schemeClr val="tx1"/>
                </a:solidFill>
              </a:rPr>
              <a:t> 成分は</a:t>
            </a:r>
            <a:r>
              <a:rPr lang="ja-JP" altLang="en-US" dirty="0" smtClean="0">
                <a:solidFill>
                  <a:schemeClr val="tx1"/>
                </a:solidFill>
              </a:rPr>
              <a:t>各２サンプル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>
            <a:off x="1207103" y="5240240"/>
            <a:ext cx="64707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角丸四角形 75"/>
          <p:cNvSpPr/>
          <p:nvPr/>
        </p:nvSpPr>
        <p:spPr>
          <a:xfrm>
            <a:off x="1941984" y="5264527"/>
            <a:ext cx="5058476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c</a:t>
            </a:r>
            <a:r>
              <a:rPr lang="en-US" altLang="en-US" dirty="0" smtClean="0">
                <a:solidFill>
                  <a:schemeClr val="tx1"/>
                </a:solidFill>
              </a:rPr>
              <a:t>: </a:t>
            </a:r>
            <a:r>
              <a:rPr lang="ja-JP" altLang="en-US" dirty="0" smtClean="0">
                <a:solidFill>
                  <a:schemeClr val="tx1"/>
                </a:solidFill>
              </a:rPr>
              <a:t>次の行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偶数行の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r>
              <a:rPr lang="en-US" altLang="en-US" dirty="0" err="1" smtClean="0">
                <a:solidFill>
                  <a:schemeClr val="tx1"/>
                </a:solidFill>
              </a:rPr>
              <a:t>Cb,Cr</a:t>
            </a:r>
            <a:r>
              <a:rPr lang="en-US" altLang="en-US" dirty="0" smtClean="0">
                <a:solidFill>
                  <a:schemeClr val="tx1"/>
                </a:solidFill>
              </a:rPr>
              <a:t> 成分</a:t>
            </a:r>
            <a:r>
              <a:rPr lang="ja-JP" altLang="en-US" dirty="0" smtClean="0">
                <a:solidFill>
                  <a:schemeClr val="tx1"/>
                </a:solidFill>
              </a:rPr>
              <a:t>は各２サンプル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9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YUV440</a:t>
            </a:r>
            <a:r>
              <a:rPr kumimoji="1" lang="ja-JP" altLang="en-US" dirty="0" smtClean="0"/>
              <a:t> の例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14448" y="2747593"/>
            <a:ext cx="6869482" cy="2300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207103" y="294727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310629" y="319616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790212" y="319616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262125" y="319010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869515" y="294920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2973041" y="319809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3452624" y="3198091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3924537" y="3192033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4522659" y="294727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4626185" y="319616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5105768" y="319616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5577681" y="319010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6161107" y="294920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6264633" y="319809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744216" y="3198091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7216129" y="3192033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1207731" y="405811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1311257" y="430700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870143" y="406004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2973669" y="430893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523287" y="405811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4626813" y="430700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61735" y="406004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6265261" y="430893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1207103" y="2611808"/>
            <a:ext cx="64707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角丸四角形 71"/>
          <p:cNvSpPr/>
          <p:nvPr/>
        </p:nvSpPr>
        <p:spPr>
          <a:xfrm>
            <a:off x="1366060" y="2268040"/>
            <a:ext cx="2476063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a</a:t>
            </a:r>
            <a:r>
              <a:rPr lang="en-US" altLang="en-US" dirty="0" smtClean="0">
                <a:solidFill>
                  <a:schemeClr val="tx1"/>
                </a:solidFill>
              </a:rPr>
              <a:t>: Y 成分が</a:t>
            </a:r>
            <a:r>
              <a:rPr lang="ja-JP" altLang="en-US" dirty="0" smtClean="0">
                <a:solidFill>
                  <a:schemeClr val="tx1"/>
                </a:solidFill>
              </a:rPr>
              <a:t>４サンプル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4281447" y="2268040"/>
            <a:ext cx="315101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smtClean="0">
                <a:solidFill>
                  <a:schemeClr val="tx1"/>
                </a:solidFill>
              </a:rPr>
              <a:t>b: </a:t>
            </a:r>
            <a:r>
              <a:rPr lang="en-US" altLang="en-US" dirty="0" err="1" smtClean="0">
                <a:solidFill>
                  <a:schemeClr val="tx1"/>
                </a:solidFill>
              </a:rPr>
              <a:t>Cb,Cr</a:t>
            </a:r>
            <a:r>
              <a:rPr lang="en-US" altLang="en-US" dirty="0" smtClean="0">
                <a:solidFill>
                  <a:schemeClr val="tx1"/>
                </a:solidFill>
              </a:rPr>
              <a:t> 成分</a:t>
            </a:r>
            <a:r>
              <a:rPr lang="ja-JP" altLang="en-US" dirty="0" smtClean="0">
                <a:solidFill>
                  <a:schemeClr val="tx1"/>
                </a:solidFill>
              </a:rPr>
              <a:t>も各４サンプル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>
            <a:off x="1207103" y="5240240"/>
            <a:ext cx="64707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角丸四角形 75"/>
          <p:cNvSpPr/>
          <p:nvPr/>
        </p:nvSpPr>
        <p:spPr>
          <a:xfrm>
            <a:off x="1941984" y="5264527"/>
            <a:ext cx="5058476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c</a:t>
            </a:r>
            <a:r>
              <a:rPr lang="en-US" altLang="en-US" dirty="0" smtClean="0">
                <a:solidFill>
                  <a:schemeClr val="tx1"/>
                </a:solidFill>
              </a:rPr>
              <a:t>: </a:t>
            </a:r>
            <a:r>
              <a:rPr lang="ja-JP" altLang="en-US" dirty="0" smtClean="0">
                <a:solidFill>
                  <a:schemeClr val="tx1"/>
                </a:solidFill>
              </a:rPr>
              <a:t>次の行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偶数行の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r>
              <a:rPr lang="en-US" altLang="en-US" dirty="0" err="1" smtClean="0">
                <a:solidFill>
                  <a:schemeClr val="tx1"/>
                </a:solidFill>
              </a:rPr>
              <a:t>Cb,Cr</a:t>
            </a:r>
            <a:r>
              <a:rPr lang="en-US" altLang="en-US" dirty="0" smtClean="0">
                <a:solidFill>
                  <a:schemeClr val="tx1"/>
                </a:solidFill>
              </a:rPr>
              <a:t> 成分は</a:t>
            </a:r>
            <a:r>
              <a:rPr lang="ja-JP" altLang="en-US" dirty="0" smtClean="0">
                <a:solidFill>
                  <a:schemeClr val="tx1"/>
                </a:solidFill>
              </a:rPr>
              <a:t>各０サンプル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99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YUV420</a:t>
            </a:r>
            <a:r>
              <a:rPr kumimoji="1" lang="ja-JP" altLang="en-US" dirty="0" smtClean="0"/>
              <a:t> の例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14448" y="2747593"/>
            <a:ext cx="6869482" cy="2300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207103" y="294727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310629" y="319616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790212" y="319616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262125" y="319010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869515" y="294920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2973041" y="319809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4522659" y="294727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4626185" y="319616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5105768" y="319616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5577681" y="319010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6161107" y="294920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6264633" y="319809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1207731" y="405811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1311257" y="430700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870143" y="406004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2973669" y="430893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523287" y="405811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4626813" y="430700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61735" y="406004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6265261" y="430893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1207103" y="2611808"/>
            <a:ext cx="64707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角丸四角形 71"/>
          <p:cNvSpPr/>
          <p:nvPr/>
        </p:nvSpPr>
        <p:spPr>
          <a:xfrm>
            <a:off x="1366060" y="2268040"/>
            <a:ext cx="2476063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a</a:t>
            </a:r>
            <a:r>
              <a:rPr lang="en-US" altLang="en-US" dirty="0" smtClean="0">
                <a:solidFill>
                  <a:schemeClr val="tx1"/>
                </a:solidFill>
              </a:rPr>
              <a:t>: Y 成分が</a:t>
            </a:r>
            <a:r>
              <a:rPr lang="ja-JP" altLang="en-US" dirty="0" smtClean="0">
                <a:solidFill>
                  <a:schemeClr val="tx1"/>
                </a:solidFill>
              </a:rPr>
              <a:t>４サンプル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4281447" y="2268040"/>
            <a:ext cx="315101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smtClean="0">
                <a:solidFill>
                  <a:schemeClr val="tx1"/>
                </a:solidFill>
              </a:rPr>
              <a:t>b: </a:t>
            </a:r>
            <a:r>
              <a:rPr lang="en-US" altLang="en-US" dirty="0" err="1" smtClean="0">
                <a:solidFill>
                  <a:schemeClr val="tx1"/>
                </a:solidFill>
              </a:rPr>
              <a:t>Cb,Cr</a:t>
            </a:r>
            <a:r>
              <a:rPr lang="en-US" altLang="en-US" dirty="0" smtClean="0">
                <a:solidFill>
                  <a:schemeClr val="tx1"/>
                </a:solidFill>
              </a:rPr>
              <a:t> 成分は</a:t>
            </a:r>
            <a:r>
              <a:rPr lang="ja-JP" altLang="en-US" dirty="0" smtClean="0">
                <a:solidFill>
                  <a:schemeClr val="tx1"/>
                </a:solidFill>
              </a:rPr>
              <a:t>各</a:t>
            </a:r>
            <a:r>
              <a:rPr lang="en-US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 smtClean="0">
                <a:solidFill>
                  <a:schemeClr val="tx1"/>
                </a:solidFill>
              </a:rPr>
              <a:t>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>
            <a:off x="1207103" y="5240240"/>
            <a:ext cx="64707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角丸四角形 75"/>
          <p:cNvSpPr/>
          <p:nvPr/>
        </p:nvSpPr>
        <p:spPr>
          <a:xfrm>
            <a:off x="1941984" y="5264527"/>
            <a:ext cx="5058476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c</a:t>
            </a:r>
            <a:r>
              <a:rPr lang="en-US" altLang="en-US" dirty="0" smtClean="0">
                <a:solidFill>
                  <a:schemeClr val="tx1"/>
                </a:solidFill>
              </a:rPr>
              <a:t>: </a:t>
            </a:r>
            <a:r>
              <a:rPr lang="ja-JP" altLang="en-US" dirty="0" smtClean="0">
                <a:solidFill>
                  <a:schemeClr val="tx1"/>
                </a:solidFill>
              </a:rPr>
              <a:t>次の行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偶数行の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r>
              <a:rPr lang="en-US" altLang="en-US" dirty="0" err="1" smtClean="0">
                <a:solidFill>
                  <a:schemeClr val="tx1"/>
                </a:solidFill>
              </a:rPr>
              <a:t>Cb,Cr</a:t>
            </a:r>
            <a:r>
              <a:rPr lang="en-US" altLang="en-US" dirty="0" smtClean="0">
                <a:solidFill>
                  <a:schemeClr val="tx1"/>
                </a:solidFill>
              </a:rPr>
              <a:t> 成分は</a:t>
            </a:r>
            <a:r>
              <a:rPr lang="ja-JP" altLang="en-US" dirty="0" smtClean="0">
                <a:solidFill>
                  <a:schemeClr val="tx1"/>
                </a:solidFill>
              </a:rPr>
              <a:t>各０サンプル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YUV420</a:t>
            </a:r>
            <a:r>
              <a:rPr kumimoji="1" lang="ja-JP" altLang="en-US" dirty="0" smtClean="0"/>
              <a:t> の例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14448" y="2747593"/>
            <a:ext cx="6869482" cy="2300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207103" y="294727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310629" y="319616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790212" y="319616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262125" y="319010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869515" y="294920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2973041" y="319809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4522659" y="294727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4626185" y="319616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5105768" y="319616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5577681" y="319010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6161107" y="294920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6264633" y="319809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1207731" y="405811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1311257" y="430700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870143" y="406004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2973669" y="430893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523287" y="405811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4626813" y="430700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61735" y="406004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6265261" y="430893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1207103" y="2611808"/>
            <a:ext cx="64707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角丸四角形 71"/>
          <p:cNvSpPr/>
          <p:nvPr/>
        </p:nvSpPr>
        <p:spPr>
          <a:xfrm>
            <a:off x="1366060" y="2268040"/>
            <a:ext cx="2476063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a</a:t>
            </a:r>
            <a:r>
              <a:rPr lang="en-US" altLang="en-US" dirty="0" smtClean="0">
                <a:solidFill>
                  <a:schemeClr val="tx1"/>
                </a:solidFill>
              </a:rPr>
              <a:t>: Y 成分が</a:t>
            </a:r>
            <a:r>
              <a:rPr lang="ja-JP" altLang="en-US" dirty="0" smtClean="0">
                <a:solidFill>
                  <a:schemeClr val="tx1"/>
                </a:solidFill>
              </a:rPr>
              <a:t>４サンプル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>
            <a:off x="1207103" y="5240240"/>
            <a:ext cx="64707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角丸四角形 75"/>
          <p:cNvSpPr/>
          <p:nvPr/>
        </p:nvSpPr>
        <p:spPr>
          <a:xfrm>
            <a:off x="1941984" y="5264527"/>
            <a:ext cx="5058476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c</a:t>
            </a:r>
            <a:r>
              <a:rPr lang="en-US" altLang="en-US" dirty="0" smtClean="0">
                <a:solidFill>
                  <a:schemeClr val="tx1"/>
                </a:solidFill>
              </a:rPr>
              <a:t>: </a:t>
            </a:r>
            <a:r>
              <a:rPr lang="ja-JP" altLang="en-US" dirty="0" smtClean="0">
                <a:solidFill>
                  <a:schemeClr val="tx1"/>
                </a:solidFill>
              </a:rPr>
              <a:t>次の行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偶数行の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r>
              <a:rPr lang="en-US" altLang="en-US" dirty="0" err="1" smtClean="0">
                <a:solidFill>
                  <a:schemeClr val="tx1"/>
                </a:solidFill>
              </a:rPr>
              <a:t>Cb,Cr</a:t>
            </a:r>
            <a:r>
              <a:rPr lang="en-US" altLang="en-US" dirty="0" smtClean="0">
                <a:solidFill>
                  <a:schemeClr val="tx1"/>
                </a:solidFill>
              </a:rPr>
              <a:t> 成分は</a:t>
            </a:r>
            <a:r>
              <a:rPr lang="ja-JP" altLang="en-US" dirty="0" smtClean="0">
                <a:solidFill>
                  <a:schemeClr val="tx1"/>
                </a:solidFill>
              </a:rPr>
              <a:t>各０サンプル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549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YUV411</a:t>
            </a:r>
            <a:r>
              <a:rPr kumimoji="1" lang="ja-JP" altLang="en-US" dirty="0" smtClean="0"/>
              <a:t> の例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14448" y="2747593"/>
            <a:ext cx="6869482" cy="2300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207103" y="294727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310629" y="319616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790212" y="319616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262125" y="319010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869515" y="294920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2973041" y="319809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4522659" y="294727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4626185" y="319616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6161107" y="294920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6264633" y="319809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1207731" y="405811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1311257" y="430700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1790840" y="430700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2262753" y="430094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870143" y="406004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2973669" y="430893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523287" y="405811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4626813" y="430700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61735" y="406004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6265261" y="430893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1207103" y="2611808"/>
            <a:ext cx="64707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角丸四角形 71"/>
          <p:cNvSpPr/>
          <p:nvPr/>
        </p:nvSpPr>
        <p:spPr>
          <a:xfrm>
            <a:off x="1366060" y="2268040"/>
            <a:ext cx="2476063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a</a:t>
            </a:r>
            <a:r>
              <a:rPr lang="en-US" altLang="en-US" dirty="0" smtClean="0">
                <a:solidFill>
                  <a:schemeClr val="tx1"/>
                </a:solidFill>
              </a:rPr>
              <a:t>: Y 成分が</a:t>
            </a:r>
            <a:r>
              <a:rPr lang="ja-JP" altLang="en-US" dirty="0" smtClean="0">
                <a:solidFill>
                  <a:schemeClr val="tx1"/>
                </a:solidFill>
              </a:rPr>
              <a:t>４サンプル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4281447" y="2268040"/>
            <a:ext cx="315101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smtClean="0">
                <a:solidFill>
                  <a:schemeClr val="tx1"/>
                </a:solidFill>
              </a:rPr>
              <a:t>b: </a:t>
            </a:r>
            <a:r>
              <a:rPr lang="en-US" altLang="en-US" dirty="0" err="1" smtClean="0">
                <a:solidFill>
                  <a:schemeClr val="tx1"/>
                </a:solidFill>
              </a:rPr>
              <a:t>Cb,Cr</a:t>
            </a:r>
            <a:r>
              <a:rPr lang="en-US" altLang="en-US" dirty="0" smtClean="0">
                <a:solidFill>
                  <a:schemeClr val="tx1"/>
                </a:solidFill>
              </a:rPr>
              <a:t> 成分</a:t>
            </a:r>
            <a:r>
              <a:rPr lang="ja-JP" altLang="en-US" dirty="0" smtClean="0">
                <a:solidFill>
                  <a:schemeClr val="tx1"/>
                </a:solidFill>
              </a:rPr>
              <a:t>は各１サンプル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>
            <a:off x="1207103" y="5240240"/>
            <a:ext cx="64707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角丸四角形 75"/>
          <p:cNvSpPr/>
          <p:nvPr/>
        </p:nvSpPr>
        <p:spPr>
          <a:xfrm>
            <a:off x="1941984" y="5264527"/>
            <a:ext cx="5058476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c</a:t>
            </a:r>
            <a:r>
              <a:rPr lang="en-US" altLang="en-US" dirty="0" smtClean="0">
                <a:solidFill>
                  <a:schemeClr val="tx1"/>
                </a:solidFill>
              </a:rPr>
              <a:t>: </a:t>
            </a:r>
            <a:r>
              <a:rPr lang="ja-JP" altLang="en-US" dirty="0" smtClean="0">
                <a:solidFill>
                  <a:schemeClr val="tx1"/>
                </a:solidFill>
              </a:rPr>
              <a:t>次の行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偶数行の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r>
              <a:rPr lang="en-US" altLang="en-US" dirty="0" err="1" smtClean="0">
                <a:solidFill>
                  <a:schemeClr val="tx1"/>
                </a:solidFill>
              </a:rPr>
              <a:t>Cb,Cr</a:t>
            </a:r>
            <a:r>
              <a:rPr lang="en-US" altLang="en-US" dirty="0" smtClean="0">
                <a:solidFill>
                  <a:schemeClr val="tx1"/>
                </a:solidFill>
              </a:rPr>
              <a:t> 成分</a:t>
            </a:r>
            <a:r>
              <a:rPr lang="ja-JP" altLang="en-US" dirty="0" smtClean="0">
                <a:solidFill>
                  <a:schemeClr val="tx1"/>
                </a:solidFill>
              </a:rPr>
              <a:t>も各１サンプル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225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インク瓶">
  <a:themeElements>
    <a:clrScheme name="インク瓶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インク瓶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インク瓶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2017</TotalTime>
  <Words>347</Words>
  <Application>Microsoft Macintosh PowerPoint</Application>
  <PresentationFormat>画面に合わせる (4:3)</PresentationFormat>
  <Paragraphs>145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インク瓶</vt:lpstr>
      <vt:lpstr>JPEG の クロマサブサンプリングと YUVxxx について</vt:lpstr>
      <vt:lpstr>YUV444 の例</vt:lpstr>
      <vt:lpstr>YUV422 の例</vt:lpstr>
      <vt:lpstr>YUV422 の例</vt:lpstr>
      <vt:lpstr>YUV440 の例</vt:lpstr>
      <vt:lpstr>YUV420 の例</vt:lpstr>
      <vt:lpstr>YUV420 の例</vt:lpstr>
      <vt:lpstr>YUV411 の例</vt:lpstr>
    </vt:vector>
  </TitlesOfParts>
  <Company>株式会社awm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山崎 義弘</dc:creator>
  <cp:lastModifiedBy>山崎 義弘</cp:lastModifiedBy>
  <cp:revision>107</cp:revision>
  <dcterms:created xsi:type="dcterms:W3CDTF">2016-01-06T13:41:00Z</dcterms:created>
  <dcterms:modified xsi:type="dcterms:W3CDTF">2016-02-16T19:01:01Z</dcterms:modified>
</cp:coreProperties>
</file>