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57B92-2862-8A43-A19F-8AB1959CFD0E}" type="datetimeFigureOut">
              <a:rPr kumimoji="1" lang="ja-JP" altLang="en-US" smtClean="0"/>
              <a:t>17/08/05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ECAB2-93DE-3544-99B3-5BED844818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323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EEBA0-F138-8A47-8AF2-8CE3D86DD42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61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EEBA0-F138-8A47-8AF2-8CE3D86DD42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61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EEBA0-F138-8A47-8AF2-8CE3D86DD42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61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EEBA0-F138-8A47-8AF2-8CE3D86DD42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61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EEBA0-F138-8A47-8AF2-8CE3D86DD42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61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EEBA0-F138-8A47-8AF2-8CE3D86DD42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61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27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02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10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25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32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59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01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48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80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70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58A2-0B0A-B14F-859A-4B528F94A5F2}" type="datetimeFigureOut">
              <a:rPr kumimoji="1" lang="ja-JP" altLang="en-US" smtClean="0"/>
              <a:t>17/08/05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651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558A2-0B0A-B14F-859A-4B528F94A5F2}" type="datetimeFigureOut">
              <a:rPr kumimoji="1" lang="ja-JP" altLang="en-US" smtClean="0"/>
              <a:t>17/08/05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D7E94-E127-0642-84D8-3B6752FF5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81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ImageMagick</a:t>
            </a:r>
            <a:r>
              <a:rPr lang="en-US" altLang="ja-JP" dirty="0" smtClean="0"/>
              <a:t> </a:t>
            </a:r>
            <a:r>
              <a:rPr lang="ja-JP" altLang="en-US" dirty="0" smtClean="0"/>
              <a:t>で</a:t>
            </a:r>
            <a:r>
              <a:rPr lang="en-US" altLang="ja-JP" dirty="0" smtClean="0"/>
              <a:t> ICC </a:t>
            </a:r>
            <a:r>
              <a:rPr lang="ja-JP" altLang="en-US" dirty="0" smtClean="0"/>
              <a:t>プロファイルを扱う</a:t>
            </a:r>
            <a:r>
              <a:rPr lang="en-US" altLang="ja-JP" dirty="0" smtClean="0"/>
              <a:t> #2 </a:t>
            </a:r>
            <a:r>
              <a:rPr lang="ja-JP" altLang="en-US" dirty="0" smtClean="0"/>
              <a:t>コマンド実行例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615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453270" y="2253156"/>
            <a:ext cx="4666097" cy="732079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b="1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JPEG</a:t>
            </a:r>
            <a:endParaRPr kumimoji="1" lang="ja-JP" altLang="en-US" b="1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328065" y="2469742"/>
            <a:ext cx="995526" cy="383550"/>
          </a:xfrm>
          <a:prstGeom prst="rect">
            <a:avLst/>
          </a:prstGeom>
          <a:gradFill>
            <a:gsLst>
              <a:gs pos="0">
                <a:srgbClr val="3366FF"/>
              </a:gs>
              <a:gs pos="100000">
                <a:schemeClr val="tx2">
                  <a:lumMod val="40000"/>
                  <a:lumOff val="60000"/>
                </a:schemeClr>
              </a:gs>
            </a:gsLst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メタデータ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478818" y="2473779"/>
            <a:ext cx="2450864" cy="383550"/>
          </a:xfrm>
          <a:prstGeom prst="rect">
            <a:avLst/>
          </a:prstGeom>
          <a:gradFill>
            <a:gsLst>
              <a:gs pos="0">
                <a:srgbClr val="3366FF"/>
              </a:gs>
              <a:gs pos="100000">
                <a:schemeClr val="tx2">
                  <a:lumMod val="40000"/>
                  <a:lumOff val="60000"/>
                </a:schemeClr>
              </a:gs>
            </a:gsLst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画像データ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1880344" y="3249124"/>
            <a:ext cx="1443247" cy="804926"/>
          </a:xfrm>
          <a:prstGeom prst="wedgeRoundRectCallout">
            <a:avLst>
              <a:gd name="adj1" fmla="val -9338"/>
              <a:gd name="adj2" fmla="val -110854"/>
              <a:gd name="adj3" fmla="val 16667"/>
            </a:avLst>
          </a:prstGeom>
          <a:gradFill>
            <a:gsLst>
              <a:gs pos="0">
                <a:srgbClr val="FFFF00"/>
              </a:gs>
              <a:gs pos="100000">
                <a:schemeClr val="accent6"/>
              </a:gs>
            </a:gsLst>
          </a:gra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•"/>
            </a:pPr>
            <a:r>
              <a:rPr lang="ja-JP" altLang="en-US" sz="1200" dirty="0" smtClean="0">
                <a:solidFill>
                  <a:schemeClr val="tx1"/>
                </a:solidFill>
                <a:latin typeface="ヒラギノ丸ゴ ProN W4"/>
                <a:ea typeface="ヒラギノ丸ゴ ProN W4"/>
                <a:cs typeface="ヒラギノ丸ゴ ProN W4"/>
              </a:rPr>
              <a:t>撮影日時</a:t>
            </a:r>
            <a:endParaRPr lang="en-US" altLang="ja-JP" sz="1200" dirty="0">
              <a:solidFill>
                <a:schemeClr val="tx1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pPr marL="171450" indent="-171450">
              <a:buFontTx/>
              <a:buChar char="•"/>
            </a:pPr>
            <a:r>
              <a:rPr lang="ja-JP" altLang="en-US" sz="1200" dirty="0" smtClean="0">
                <a:solidFill>
                  <a:schemeClr val="tx1"/>
                </a:solidFill>
                <a:latin typeface="ヒラギノ丸ゴ ProN W4"/>
                <a:ea typeface="ヒラギノ丸ゴ ProN W4"/>
                <a:cs typeface="ヒラギノ丸ゴ ProN W4"/>
              </a:rPr>
              <a:t>撮影場所</a:t>
            </a:r>
            <a:endParaRPr lang="en-US" altLang="ja-JP" sz="1200" dirty="0">
              <a:solidFill>
                <a:schemeClr val="tx1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r>
              <a:rPr lang="en-US" altLang="ja-JP" sz="1200" dirty="0" smtClean="0">
                <a:solidFill>
                  <a:schemeClr val="tx1"/>
                </a:solidFill>
                <a:latin typeface="ヒラギノ丸ゴ ProN W4"/>
                <a:ea typeface="ヒラギノ丸ゴ ProN W4"/>
                <a:cs typeface="ヒラギノ丸ゴ ProN W4"/>
              </a:rPr>
              <a:t>    </a:t>
            </a:r>
            <a:r>
              <a:rPr lang="en-US" altLang="ja-JP" sz="1200" dirty="0" err="1" smtClean="0">
                <a:solidFill>
                  <a:schemeClr val="tx1"/>
                </a:solidFill>
                <a:latin typeface="ヒラギノ丸ゴ ProN W4"/>
                <a:ea typeface="ヒラギノ丸ゴ ProN W4"/>
                <a:cs typeface="ヒラギノ丸ゴ ProN W4"/>
              </a:rPr>
              <a:t>etc</a:t>
            </a:r>
            <a:r>
              <a:rPr lang="mr-IN" altLang="ja-JP" sz="1200" dirty="0" smtClean="0">
                <a:solidFill>
                  <a:schemeClr val="tx1"/>
                </a:solidFill>
                <a:latin typeface="ヒラギノ丸ゴ ProN W4"/>
                <a:ea typeface="ヒラギノ丸ゴ ProN W4"/>
                <a:cs typeface="ヒラギノ丸ゴ ProN W4"/>
              </a:rPr>
              <a:t>…</a:t>
            </a:r>
            <a:endParaRPr kumimoji="1" lang="en-US" altLang="ja-JP" sz="1200" dirty="0" smtClean="0">
              <a:solidFill>
                <a:schemeClr val="tx1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4169907" y="3151436"/>
            <a:ext cx="1472202" cy="1024724"/>
          </a:xfrm>
          <a:prstGeom prst="wedgeRoundRectCallout">
            <a:avLst>
              <a:gd name="adj1" fmla="val -52081"/>
              <a:gd name="adj2" fmla="val -98075"/>
              <a:gd name="adj3" fmla="val 16667"/>
            </a:avLst>
          </a:prstGeom>
          <a:gradFill>
            <a:gsLst>
              <a:gs pos="0">
                <a:srgbClr val="FFFF00"/>
              </a:gs>
              <a:gs pos="100000">
                <a:schemeClr val="accent6"/>
              </a:gs>
            </a:gsLst>
          </a:gra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ヒラギノ丸ゴ ProN W4"/>
                <a:ea typeface="ヒラギノ丸ゴ ProN W4"/>
                <a:cs typeface="ヒラギノ丸ゴ ProN W4"/>
              </a:rPr>
              <a:t>　</a:t>
            </a:r>
            <a:endParaRPr lang="ja-JP" altLang="en-US" sz="1200" dirty="0" smtClean="0">
              <a:solidFill>
                <a:schemeClr val="tx1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pic>
        <p:nvPicPr>
          <p:cNvPr id="8" name="図 7" descr="lena_st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297" y="3224701"/>
            <a:ext cx="891502" cy="89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93321" y="2253156"/>
            <a:ext cx="4988022" cy="80295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JPEG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94071" y="2387954"/>
            <a:ext cx="881885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 smtClean="0">
                <a:latin typeface="ヒラギノ丸ゴ ProN W4"/>
                <a:ea typeface="ヒラギノ丸ゴ ProN W4"/>
                <a:cs typeface="ヒラギノ丸ゴ ProN W4"/>
              </a:rPr>
              <a:t>Exif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719745" y="2388951"/>
            <a:ext cx="197245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画像データ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584040" y="2387954"/>
            <a:ext cx="98259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729018" y="2094614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APP2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ffe2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687439" y="2103505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APP1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ffe1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2" name="円形吹き出し 11"/>
          <p:cNvSpPr/>
          <p:nvPr/>
        </p:nvSpPr>
        <p:spPr>
          <a:xfrm>
            <a:off x="893320" y="3056111"/>
            <a:ext cx="794119" cy="507690"/>
          </a:xfrm>
          <a:prstGeom prst="wedgeEllipseCallout">
            <a:avLst>
              <a:gd name="adj1" fmla="val 46239"/>
              <a:gd name="adj2" fmla="val -80382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撮影日時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3" name="円形吹き出し 12"/>
          <p:cNvSpPr/>
          <p:nvPr/>
        </p:nvSpPr>
        <p:spPr>
          <a:xfrm>
            <a:off x="1594071" y="3212549"/>
            <a:ext cx="794119" cy="507690"/>
          </a:xfrm>
          <a:prstGeom prst="wedgeEllipseCallout">
            <a:avLst>
              <a:gd name="adj1" fmla="val -3665"/>
              <a:gd name="adj2" fmla="val -124737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撮影場所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4" name="円形吹き出し 13"/>
          <p:cNvSpPr/>
          <p:nvPr/>
        </p:nvSpPr>
        <p:spPr>
          <a:xfrm>
            <a:off x="2475956" y="3183983"/>
            <a:ext cx="794119" cy="507690"/>
          </a:xfrm>
          <a:prstGeom prst="wedgeEllipseCallout">
            <a:avLst>
              <a:gd name="adj1" fmla="val -81923"/>
              <a:gd name="adj2" fmla="val -133608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画像の</a:t>
            </a:r>
            <a:endParaRPr lang="en-US" altLang="ja-JP" sz="1600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向き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</p:spTree>
    <p:extLst>
      <p:ext uri="{BB962C8B-B14F-4D97-AF65-F5344CB8AC3E}">
        <p14:creationId xmlns:p14="http://schemas.microsoft.com/office/powerpoint/2010/main" val="26654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反映しつつ</a:t>
            </a:r>
            <a:r>
              <a:rPr kumimoji="1" lang="en-US" altLang="ja-JP" dirty="0" smtClean="0"/>
              <a:t>ICC</a:t>
            </a:r>
            <a:r>
              <a:rPr kumimoji="1" lang="ja-JP" altLang="en-US" dirty="0" smtClean="0"/>
              <a:t> プロファイルを残す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62787" y="2253156"/>
            <a:ext cx="4918555" cy="80295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JPEG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673698" y="3482025"/>
            <a:ext cx="881885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 smtClean="0">
                <a:latin typeface="ヒラギノ丸ゴ ProN W4"/>
                <a:ea typeface="ヒラギノ丸ゴ ProN W4"/>
                <a:cs typeface="ヒラギノ丸ゴ ProN W4"/>
              </a:rPr>
              <a:t>Exif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719745" y="2388951"/>
            <a:ext cx="197245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画像データ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584040" y="2387954"/>
            <a:ext cx="98259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729018" y="2094614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APP2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ffe2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767066" y="3197576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APP1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ffe1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2" name="円形吹き出し 11"/>
          <p:cNvSpPr/>
          <p:nvPr/>
        </p:nvSpPr>
        <p:spPr>
          <a:xfrm>
            <a:off x="972947" y="4150182"/>
            <a:ext cx="794119" cy="507690"/>
          </a:xfrm>
          <a:prstGeom prst="wedgeEllipseCallout">
            <a:avLst>
              <a:gd name="adj1" fmla="val 46239"/>
              <a:gd name="adj2" fmla="val -80382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撮影日時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3" name="円形吹き出し 12"/>
          <p:cNvSpPr/>
          <p:nvPr/>
        </p:nvSpPr>
        <p:spPr>
          <a:xfrm>
            <a:off x="1673698" y="4306620"/>
            <a:ext cx="794119" cy="507690"/>
          </a:xfrm>
          <a:prstGeom prst="wedgeEllipseCallout">
            <a:avLst>
              <a:gd name="adj1" fmla="val -3665"/>
              <a:gd name="adj2" fmla="val -124737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撮影場所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4" name="円形吹き出し 13"/>
          <p:cNvSpPr/>
          <p:nvPr/>
        </p:nvSpPr>
        <p:spPr>
          <a:xfrm>
            <a:off x="2555583" y="4278054"/>
            <a:ext cx="794119" cy="507690"/>
          </a:xfrm>
          <a:prstGeom prst="wedgeEllipseCallout">
            <a:avLst>
              <a:gd name="adj1" fmla="val -81923"/>
              <a:gd name="adj2" fmla="val -133608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画像の</a:t>
            </a:r>
            <a:endParaRPr lang="en-US" altLang="ja-JP" sz="1600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向き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5" name="乗算記号 14"/>
          <p:cNvSpPr/>
          <p:nvPr/>
        </p:nvSpPr>
        <p:spPr>
          <a:xfrm>
            <a:off x="962787" y="2137463"/>
            <a:ext cx="2061549" cy="1065506"/>
          </a:xfrm>
          <a:prstGeom prst="mathMultiply">
            <a:avLst>
              <a:gd name="adj1" fmla="val 8654"/>
            </a:avLst>
          </a:prstGeom>
          <a:gradFill>
            <a:gsLst>
              <a:gs pos="0">
                <a:srgbClr val="FF0000"/>
              </a:gs>
              <a:gs pos="100000">
                <a:srgbClr val="FF66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ヒラギノ丸ゴ ProN W4"/>
              <a:ea typeface="ヒラギノ丸ゴ ProN W4"/>
              <a:cs typeface="ヒラギノ丸ゴ ProN W4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 flipV="1">
            <a:off x="3220720" y="3056112"/>
            <a:ext cx="843280" cy="1221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3719745" y="3503400"/>
            <a:ext cx="1161338" cy="63792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kumimoji="1"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向きを反映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</p:spTree>
    <p:extLst>
      <p:ext uri="{BB962C8B-B14F-4D97-AF65-F5344CB8AC3E}">
        <p14:creationId xmlns:p14="http://schemas.microsoft.com/office/powerpoint/2010/main" val="2381012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-s</a:t>
            </a:r>
            <a:r>
              <a:rPr kumimoji="1" lang="en-US" altLang="ja-JP" dirty="0" smtClean="0"/>
              <a:t>trip </a:t>
            </a:r>
            <a:r>
              <a:rPr kumimoji="1" lang="ja-JP" altLang="en-US" dirty="0" smtClean="0"/>
              <a:t>メタデータを全て削除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62787" y="2253156"/>
            <a:ext cx="4918555" cy="80295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JPEG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94071" y="3563801"/>
            <a:ext cx="881885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 smtClean="0">
                <a:latin typeface="ヒラギノ丸ゴ ProN W4"/>
                <a:ea typeface="ヒラギノ丸ゴ ProN W4"/>
                <a:cs typeface="ヒラギノ丸ゴ ProN W4"/>
              </a:rPr>
              <a:t>Exif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719745" y="2388951"/>
            <a:ext cx="197245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画像データ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584040" y="3563801"/>
            <a:ext cx="98259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729018" y="3270461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APP2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ffe2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687439" y="3279352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APP1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ffe1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2" name="円形吹き出し 11"/>
          <p:cNvSpPr/>
          <p:nvPr/>
        </p:nvSpPr>
        <p:spPr>
          <a:xfrm>
            <a:off x="893320" y="4231958"/>
            <a:ext cx="794119" cy="507690"/>
          </a:xfrm>
          <a:prstGeom prst="wedgeEllipseCallout">
            <a:avLst>
              <a:gd name="adj1" fmla="val 46239"/>
              <a:gd name="adj2" fmla="val -80382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撮影日時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3" name="円形吹き出し 12"/>
          <p:cNvSpPr/>
          <p:nvPr/>
        </p:nvSpPr>
        <p:spPr>
          <a:xfrm>
            <a:off x="1594071" y="4388396"/>
            <a:ext cx="794119" cy="507690"/>
          </a:xfrm>
          <a:prstGeom prst="wedgeEllipseCallout">
            <a:avLst>
              <a:gd name="adj1" fmla="val -3665"/>
              <a:gd name="adj2" fmla="val -124737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撮影場所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4" name="円形吹き出し 13"/>
          <p:cNvSpPr/>
          <p:nvPr/>
        </p:nvSpPr>
        <p:spPr>
          <a:xfrm>
            <a:off x="2475956" y="4359830"/>
            <a:ext cx="794119" cy="507690"/>
          </a:xfrm>
          <a:prstGeom prst="wedgeEllipseCallout">
            <a:avLst>
              <a:gd name="adj1" fmla="val -81923"/>
              <a:gd name="adj2" fmla="val -133608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画像の</a:t>
            </a:r>
            <a:endParaRPr lang="en-US" altLang="ja-JP" sz="1600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向き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0" name="乗算記号 9"/>
          <p:cNvSpPr/>
          <p:nvPr/>
        </p:nvSpPr>
        <p:spPr>
          <a:xfrm>
            <a:off x="1038714" y="1972618"/>
            <a:ext cx="2696533" cy="1480842"/>
          </a:xfrm>
          <a:prstGeom prst="mathMultiply">
            <a:avLst>
              <a:gd name="adj1" fmla="val 8654"/>
            </a:avLst>
          </a:prstGeom>
          <a:gradFill>
            <a:gsLst>
              <a:gs pos="0">
                <a:srgbClr val="FF0000"/>
              </a:gs>
              <a:gs pos="100000">
                <a:srgbClr val="FF66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ヒラギノ丸ゴ ProN W4"/>
              <a:ea typeface="ヒラギノ丸ゴ ProN W4"/>
              <a:cs typeface="ヒラギノ丸ゴ ProN W4"/>
            </a:endParaRPr>
          </a:p>
        </p:txBody>
      </p:sp>
    </p:spTree>
    <p:extLst>
      <p:ext uri="{BB962C8B-B14F-4D97-AF65-F5344CB8AC3E}">
        <p14:creationId xmlns:p14="http://schemas.microsoft.com/office/powerpoint/2010/main" val="223923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-auto-orient </a:t>
            </a:r>
            <a:r>
              <a:rPr lang="ja-JP" altLang="en-US" dirty="0"/>
              <a:t>向きを反映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93321" y="2253156"/>
            <a:ext cx="4988022" cy="80295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JPEG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94071" y="2387954"/>
            <a:ext cx="881885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 smtClean="0">
                <a:latin typeface="ヒラギノ丸ゴ ProN W4"/>
                <a:ea typeface="ヒラギノ丸ゴ ProN W4"/>
                <a:cs typeface="ヒラギノ丸ゴ ProN W4"/>
              </a:rPr>
              <a:t>Exif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719745" y="2388951"/>
            <a:ext cx="197245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画像データ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584040" y="2387954"/>
            <a:ext cx="98259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729018" y="2094614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APP2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ffe2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687439" y="2103505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APP1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ffe1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2" name="円形吹き出し 11"/>
          <p:cNvSpPr/>
          <p:nvPr/>
        </p:nvSpPr>
        <p:spPr>
          <a:xfrm>
            <a:off x="893320" y="3056111"/>
            <a:ext cx="794119" cy="507690"/>
          </a:xfrm>
          <a:prstGeom prst="wedgeEllipseCallout">
            <a:avLst>
              <a:gd name="adj1" fmla="val 46239"/>
              <a:gd name="adj2" fmla="val -80382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撮影日時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3" name="円形吹き出し 12"/>
          <p:cNvSpPr/>
          <p:nvPr/>
        </p:nvSpPr>
        <p:spPr>
          <a:xfrm>
            <a:off x="1594071" y="3212549"/>
            <a:ext cx="794119" cy="507690"/>
          </a:xfrm>
          <a:prstGeom prst="wedgeEllipseCallout">
            <a:avLst>
              <a:gd name="adj1" fmla="val -3665"/>
              <a:gd name="adj2" fmla="val -124737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撮影場所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4" name="円形吹き出し 13"/>
          <p:cNvSpPr/>
          <p:nvPr/>
        </p:nvSpPr>
        <p:spPr>
          <a:xfrm>
            <a:off x="2475956" y="3183983"/>
            <a:ext cx="794119" cy="507690"/>
          </a:xfrm>
          <a:prstGeom prst="wedgeEllipseCallout">
            <a:avLst>
              <a:gd name="adj1" fmla="val -81923"/>
              <a:gd name="adj2" fmla="val -133608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画像の</a:t>
            </a:r>
            <a:endParaRPr lang="en-US" altLang="ja-JP" sz="1600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向き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3270075" y="2922310"/>
            <a:ext cx="743125" cy="4711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3566637" y="3082313"/>
            <a:ext cx="1161338" cy="63792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kumimoji="1"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向きを反映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7" name="乗算記号 16"/>
          <p:cNvSpPr/>
          <p:nvPr/>
        </p:nvSpPr>
        <p:spPr>
          <a:xfrm>
            <a:off x="2026658" y="3056111"/>
            <a:ext cx="1693087" cy="951461"/>
          </a:xfrm>
          <a:prstGeom prst="mathMultiply">
            <a:avLst>
              <a:gd name="adj1" fmla="val 8654"/>
            </a:avLst>
          </a:prstGeom>
          <a:gradFill>
            <a:gsLst>
              <a:gs pos="0">
                <a:srgbClr val="FF0000"/>
              </a:gs>
              <a:gs pos="100000">
                <a:srgbClr val="FF66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ヒラギノ丸ゴ ProN W4"/>
              <a:ea typeface="ヒラギノ丸ゴ ProN W4"/>
              <a:cs typeface="ヒラギノ丸ゴ ProN W4"/>
            </a:endParaRPr>
          </a:p>
        </p:txBody>
      </p:sp>
    </p:spTree>
    <p:extLst>
      <p:ext uri="{BB962C8B-B14F-4D97-AF65-F5344CB8AC3E}">
        <p14:creationId xmlns:p14="http://schemas.microsoft.com/office/powerpoint/2010/main" val="23328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-auto-orient </a:t>
            </a:r>
            <a:r>
              <a:rPr lang="ja-JP" altLang="en-US" dirty="0" smtClean="0"/>
              <a:t>向きを反映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62787" y="2253156"/>
            <a:ext cx="4918555" cy="80295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JPEG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94071" y="3563801"/>
            <a:ext cx="881885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 smtClean="0">
                <a:latin typeface="ヒラギノ丸ゴ ProN W4"/>
                <a:ea typeface="ヒラギノ丸ゴ ProN W4"/>
                <a:cs typeface="ヒラギノ丸ゴ ProN W4"/>
              </a:rPr>
              <a:t>Exif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719745" y="2388951"/>
            <a:ext cx="197245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画像データ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584040" y="3563801"/>
            <a:ext cx="98259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729018" y="3270461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APP2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ffe2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687439" y="3279352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APP1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ffe1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2" name="円形吹き出し 11"/>
          <p:cNvSpPr/>
          <p:nvPr/>
        </p:nvSpPr>
        <p:spPr>
          <a:xfrm>
            <a:off x="893320" y="4231958"/>
            <a:ext cx="794119" cy="507690"/>
          </a:xfrm>
          <a:prstGeom prst="wedgeEllipseCallout">
            <a:avLst>
              <a:gd name="adj1" fmla="val 46239"/>
              <a:gd name="adj2" fmla="val -80382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撮影日時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3" name="円形吹き出し 12"/>
          <p:cNvSpPr/>
          <p:nvPr/>
        </p:nvSpPr>
        <p:spPr>
          <a:xfrm>
            <a:off x="1594071" y="4388396"/>
            <a:ext cx="794119" cy="507690"/>
          </a:xfrm>
          <a:prstGeom prst="wedgeEllipseCallout">
            <a:avLst>
              <a:gd name="adj1" fmla="val -3665"/>
              <a:gd name="adj2" fmla="val -124737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撮影場所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4" name="円形吹き出し 13"/>
          <p:cNvSpPr/>
          <p:nvPr/>
        </p:nvSpPr>
        <p:spPr>
          <a:xfrm>
            <a:off x="2475956" y="4359830"/>
            <a:ext cx="794119" cy="507690"/>
          </a:xfrm>
          <a:prstGeom prst="wedgeEllipseCallout">
            <a:avLst>
              <a:gd name="adj1" fmla="val -81923"/>
              <a:gd name="adj2" fmla="val -133608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画像の</a:t>
            </a:r>
            <a:endParaRPr lang="en-US" altLang="ja-JP" sz="1600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向き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0" name="乗算記号 9"/>
          <p:cNvSpPr/>
          <p:nvPr/>
        </p:nvSpPr>
        <p:spPr>
          <a:xfrm>
            <a:off x="1038714" y="1972618"/>
            <a:ext cx="2696533" cy="1480842"/>
          </a:xfrm>
          <a:prstGeom prst="mathMultiply">
            <a:avLst>
              <a:gd name="adj1" fmla="val 8654"/>
            </a:avLst>
          </a:prstGeom>
          <a:gradFill>
            <a:gsLst>
              <a:gs pos="0">
                <a:srgbClr val="FF0000"/>
              </a:gs>
              <a:gs pos="100000">
                <a:srgbClr val="FF66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ヒラギノ丸ゴ ProN W4"/>
              <a:ea typeface="ヒラギノ丸ゴ ProN W4"/>
              <a:cs typeface="ヒラギノ丸ゴ ProN W4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3313607" y="3270387"/>
            <a:ext cx="843280" cy="1221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3812632" y="3717675"/>
            <a:ext cx="1161338" cy="63792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kumimoji="1"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向きを反映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</p:spTree>
    <p:extLst>
      <p:ext uri="{BB962C8B-B14F-4D97-AF65-F5344CB8AC3E}">
        <p14:creationId xmlns:p14="http://schemas.microsoft.com/office/powerpoint/2010/main" val="3713998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orient </a:t>
            </a:r>
            <a:r>
              <a:rPr lang="ja-JP" altLang="en-US" dirty="0" smtClean="0"/>
              <a:t>と</a:t>
            </a:r>
            <a:r>
              <a:rPr lang="en-US" altLang="ja-JP" dirty="0" smtClean="0"/>
              <a:t> ICC </a:t>
            </a:r>
            <a:r>
              <a:rPr lang="ja-JP" altLang="en-US" dirty="0" smtClean="0"/>
              <a:t>を反映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62787" y="2253156"/>
            <a:ext cx="4918555" cy="80295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JPEG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94071" y="3563801"/>
            <a:ext cx="881885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 smtClean="0">
                <a:latin typeface="ヒラギノ丸ゴ ProN W4"/>
                <a:ea typeface="ヒラギノ丸ゴ ProN W4"/>
                <a:cs typeface="ヒラギノ丸ゴ ProN W4"/>
              </a:rPr>
              <a:t>Exif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719745" y="2388951"/>
            <a:ext cx="197245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画像データ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584040" y="3563801"/>
            <a:ext cx="982597" cy="53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ヒラギノ丸ゴ ProN W4"/>
                <a:ea typeface="ヒラギノ丸ゴ ProN W4"/>
                <a:cs typeface="ヒラギノ丸ゴ ProN W4"/>
              </a:rPr>
              <a:t>ICC</a:t>
            </a:r>
            <a:r>
              <a:rPr lang="en-US" altLang="en-US" sz="1400" dirty="0">
                <a:latin typeface="ヒラギノ丸ゴ ProN W4"/>
                <a:ea typeface="ヒラギノ丸ゴ ProN W4"/>
                <a:cs typeface="ヒラギノ丸ゴ ProN W4"/>
              </a:rPr>
              <a:t> </a:t>
            </a:r>
            <a:r>
              <a:rPr lang="en-US" altLang="en-US" sz="1400" dirty="0" smtClean="0">
                <a:latin typeface="ヒラギノ丸ゴ ProN W4"/>
                <a:ea typeface="ヒラギノ丸ゴ ProN W4"/>
                <a:cs typeface="ヒラギノ丸ゴ ProN W4"/>
              </a:rPr>
              <a:t>Profile</a:t>
            </a:r>
            <a:endParaRPr kumimoji="1" lang="ja-JP" altLang="en-US" sz="14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729018" y="3270461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APP2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ffe2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687439" y="3279352"/>
            <a:ext cx="669792" cy="40738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APP1</a:t>
            </a:r>
          </a:p>
          <a:p>
            <a:pPr algn="ctr"/>
            <a:r>
              <a:rPr lang="en-US" altLang="ja-JP" sz="1200" dirty="0" smtClean="0">
                <a:latin typeface="ヒラギノ丸ゴ ProN W4"/>
                <a:ea typeface="ヒラギノ丸ゴ ProN W4"/>
                <a:cs typeface="ヒラギノ丸ゴ ProN W4"/>
              </a:rPr>
              <a:t>ffe1</a:t>
            </a:r>
            <a:endParaRPr kumimoji="1" lang="ja-JP" altLang="en-US" sz="1200" dirty="0"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2" name="円形吹き出し 11"/>
          <p:cNvSpPr/>
          <p:nvPr/>
        </p:nvSpPr>
        <p:spPr>
          <a:xfrm>
            <a:off x="893320" y="4231958"/>
            <a:ext cx="794119" cy="507690"/>
          </a:xfrm>
          <a:prstGeom prst="wedgeEllipseCallout">
            <a:avLst>
              <a:gd name="adj1" fmla="val 46239"/>
              <a:gd name="adj2" fmla="val -80382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撮影日時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3" name="円形吹き出し 12"/>
          <p:cNvSpPr/>
          <p:nvPr/>
        </p:nvSpPr>
        <p:spPr>
          <a:xfrm>
            <a:off x="1594071" y="4388396"/>
            <a:ext cx="794119" cy="507690"/>
          </a:xfrm>
          <a:prstGeom prst="wedgeEllipseCallout">
            <a:avLst>
              <a:gd name="adj1" fmla="val -3665"/>
              <a:gd name="adj2" fmla="val -124737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撮影場所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4" name="円形吹き出し 13"/>
          <p:cNvSpPr/>
          <p:nvPr/>
        </p:nvSpPr>
        <p:spPr>
          <a:xfrm>
            <a:off x="2475956" y="4359830"/>
            <a:ext cx="794119" cy="507690"/>
          </a:xfrm>
          <a:prstGeom prst="wedgeEllipseCallout">
            <a:avLst>
              <a:gd name="adj1" fmla="val -81923"/>
              <a:gd name="adj2" fmla="val -133608"/>
            </a:avLst>
          </a:prstGeom>
          <a:gradFill flip="none" rotWithShape="1">
            <a:gsLst>
              <a:gs pos="58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画像の</a:t>
            </a:r>
            <a:endParaRPr lang="en-US" altLang="ja-JP" sz="1600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pPr algn="ctr"/>
            <a:r>
              <a:rPr lang="ja-JP" altLang="en-US" sz="1600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向き</a:t>
            </a:r>
            <a:endParaRPr kumimoji="1" lang="ja-JP" altLang="en-US" sz="1600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sp>
        <p:nvSpPr>
          <p:cNvPr id="10" name="乗算記号 9"/>
          <p:cNvSpPr/>
          <p:nvPr/>
        </p:nvSpPr>
        <p:spPr>
          <a:xfrm>
            <a:off x="1038714" y="1972618"/>
            <a:ext cx="2696533" cy="1480842"/>
          </a:xfrm>
          <a:prstGeom prst="mathMultiply">
            <a:avLst>
              <a:gd name="adj1" fmla="val 8654"/>
            </a:avLst>
          </a:prstGeom>
          <a:gradFill>
            <a:gsLst>
              <a:gs pos="0">
                <a:srgbClr val="FF0000"/>
              </a:gs>
              <a:gs pos="100000">
                <a:srgbClr val="FF66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ヒラギノ丸ゴ ProN W4"/>
              <a:ea typeface="ヒラギノ丸ゴ ProN W4"/>
              <a:cs typeface="ヒラギノ丸ゴ ProN W4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3313607" y="3056111"/>
            <a:ext cx="1908633" cy="1436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3812632" y="4036638"/>
            <a:ext cx="1161338" cy="63792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kumimoji="1"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向きを反映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3466007" y="3056111"/>
            <a:ext cx="486233" cy="35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3313607" y="3039920"/>
            <a:ext cx="1161338" cy="63792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kumimoji="1" lang="en-US" altLang="ja-JP" dirty="0" err="1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sRGB</a:t>
            </a:r>
            <a:endParaRPr kumimoji="1" lang="en-US" altLang="ja-JP" dirty="0" smtClean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  <a:p>
            <a:pPr algn="ctr"/>
            <a:r>
              <a:rPr lang="ja-JP" altLang="en-US" dirty="0" smtClean="0">
                <a:solidFill>
                  <a:srgbClr val="000000"/>
                </a:solidFill>
                <a:latin typeface="ヒラギノ丸ゴ ProN W4"/>
                <a:ea typeface="ヒラギノ丸ゴ ProN W4"/>
                <a:cs typeface="ヒラギノ丸ゴ ProN W4"/>
              </a:rPr>
              <a:t>に変換</a:t>
            </a:r>
            <a:endParaRPr kumimoji="1" lang="ja-JP" altLang="en-US" dirty="0">
              <a:solidFill>
                <a:srgbClr val="000000"/>
              </a:solidFill>
              <a:latin typeface="ヒラギノ丸ゴ ProN W4"/>
              <a:ea typeface="ヒラギノ丸ゴ ProN W4"/>
              <a:cs typeface="ヒラギノ丸ゴ ProN W4"/>
            </a:endParaRPr>
          </a:p>
        </p:txBody>
      </p:sp>
    </p:spTree>
    <p:extLst>
      <p:ext uri="{BB962C8B-B14F-4D97-AF65-F5344CB8AC3E}">
        <p14:creationId xmlns:p14="http://schemas.microsoft.com/office/powerpoint/2010/main" val="392639662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175</Words>
  <Application>Microsoft Macintosh PowerPoint</Application>
  <PresentationFormat>画面に合わせる (4:3)</PresentationFormat>
  <Paragraphs>97</Paragraphs>
  <Slides>8</Slides>
  <Notes>6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ホワイト</vt:lpstr>
      <vt:lpstr>ImageMagick で ICC プロファイルを扱う #2 コマンド実行例</vt:lpstr>
      <vt:lpstr>PowerPoint プレゼンテーション</vt:lpstr>
      <vt:lpstr>PowerPoint プレゼンテーション</vt:lpstr>
      <vt:lpstr>反映しつつICC プロファイルを残す</vt:lpstr>
      <vt:lpstr>-strip メタデータを全て削除</vt:lpstr>
      <vt:lpstr>-auto-orient 向きを反映</vt:lpstr>
      <vt:lpstr>-auto-orient 向きを反映</vt:lpstr>
      <vt:lpstr>orient と ICC を反映</vt:lpstr>
    </vt:vector>
  </TitlesOfParts>
  <Company>awm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 Yo</dc:creator>
  <cp:lastModifiedBy>Ya Yo</cp:lastModifiedBy>
  <cp:revision>36</cp:revision>
  <dcterms:created xsi:type="dcterms:W3CDTF">2017-06-11T15:50:51Z</dcterms:created>
  <dcterms:modified xsi:type="dcterms:W3CDTF">2017-08-05T14:05:06Z</dcterms:modified>
</cp:coreProperties>
</file>