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74" r:id="rId14"/>
    <p:sldId id="269" r:id="rId15"/>
    <p:sldId id="268" r:id="rId16"/>
    <p:sldId id="270" r:id="rId17"/>
    <p:sldId id="271" r:id="rId18"/>
    <p:sldId id="272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94659"/>
  </p:normalViewPr>
  <p:slideViewPr>
    <p:cSldViewPr>
      <p:cViewPr varScale="1">
        <p:scale>
          <a:sx n="110" d="100"/>
          <a:sy n="110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20BC-7F5A-2A4F-897A-73B40C23E825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ADA3-D1E0-0442-9065-AD34113D5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2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ADA3-D1E0-0442-9065-AD34113D578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Skip List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i="1" dirty="0" smtClean="0"/>
              <a:t>Random Algorithm</a:t>
            </a:r>
            <a:endParaRPr lang="zh-CN" altLang="en-US" sz="3200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i="1" dirty="0" smtClean="0"/>
              <a:t>Presentation of team 19</a:t>
            </a:r>
          </a:p>
          <a:p>
            <a:endParaRPr lang="en-US" altLang="zh-CN" i="1" dirty="0" smtClean="0"/>
          </a:p>
          <a:p>
            <a:r>
              <a:rPr lang="en-US" altLang="zh-CN" i="1" dirty="0" smtClean="0"/>
              <a:t>Leader</a:t>
            </a:r>
            <a:r>
              <a:rPr lang="zh-CN" altLang="en-US" i="1" dirty="0" smtClean="0"/>
              <a:t>：梁子木</a:t>
            </a:r>
            <a:endParaRPr lang="en-US" altLang="zh-CN" i="1" dirty="0" smtClean="0"/>
          </a:p>
          <a:p>
            <a:r>
              <a:rPr lang="en-US" altLang="zh-CN" i="1" dirty="0" smtClean="0"/>
              <a:t>Member</a:t>
            </a:r>
            <a:r>
              <a:rPr lang="zh-CN" altLang="en-US" i="1" dirty="0" smtClean="0"/>
              <a:t>：郝广博，陈彦臻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E(h) = O(log N)</a:t>
            </a:r>
          </a:p>
          <a:p>
            <a:r>
              <a:rPr lang="zh-CN" altLang="en-US" dirty="0" smtClean="0"/>
              <a:t>故下行次数 </a:t>
            </a:r>
            <a:r>
              <a:rPr lang="en-US" altLang="zh-CN" dirty="0" smtClean="0"/>
              <a:t>d = </a:t>
            </a:r>
            <a:r>
              <a:rPr lang="en-US" altLang="zh-CN" dirty="0"/>
              <a:t>O(log N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在某一层向右前进而不下行的步数设为 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相当于重复若干次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试验，得到一次成功前所需的试验次数（每次试验独立，且成功概率均为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该期望值</a:t>
            </a:r>
            <a:r>
              <a:rPr lang="zh-CN" altLang="en-US" dirty="0"/>
              <a:t>为</a:t>
            </a:r>
            <a:r>
              <a:rPr lang="zh-CN" altLang="en-US" dirty="0" smtClean="0"/>
              <a:t> </a:t>
            </a:r>
            <a:r>
              <a:rPr lang="en-US" altLang="zh-CN" dirty="0" smtClean="0"/>
              <a:t>p( 1/(1-p) + 2/(1-p)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+ 3/(1-p)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+ … )</a:t>
            </a:r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E(r) = 1/p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E(h) </a:t>
            </a:r>
            <a:r>
              <a:rPr lang="en-US" altLang="zh-CN" dirty="0"/>
              <a:t>= O(log 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E(d) = O(log N)</a:t>
            </a:r>
          </a:p>
          <a:p>
            <a:r>
              <a:rPr lang="en-US" altLang="zh-CN" dirty="0" smtClean="0"/>
              <a:t>E(r) = 1/p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总操作次数为 ：下行次数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层数 </a:t>
            </a:r>
            <a:r>
              <a:rPr lang="en-US" altLang="zh-CN" dirty="0" smtClean="0"/>
              <a:t>× </a:t>
            </a:r>
            <a:r>
              <a:rPr lang="zh-CN" altLang="en-US" dirty="0"/>
              <a:t>每</a:t>
            </a:r>
            <a:r>
              <a:rPr lang="zh-CN" altLang="en-US" dirty="0" smtClean="0"/>
              <a:t>层右行次数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T = d + h × r</a:t>
            </a:r>
          </a:p>
          <a:p>
            <a:pPr marL="0" indent="0" algn="ctr">
              <a:buNone/>
            </a:pPr>
            <a:r>
              <a:rPr lang="en-US" altLang="zh-CN" dirty="0" smtClean="0"/>
              <a:t>E(T) = O(log N)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8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Insertion &amp; Deletion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插入的额外操作是更新</a:t>
            </a:r>
            <a:r>
              <a:rPr lang="en-US" altLang="zh-CN" dirty="0"/>
              <a:t>U</a:t>
            </a:r>
            <a:r>
              <a:rPr lang="zh-CN" altLang="en-US" dirty="0" smtClean="0"/>
              <a:t>次指针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不会超过跳跃列表的层数</a:t>
            </a:r>
            <a:endParaRPr lang="en-US" altLang="zh-CN" dirty="0" smtClean="0"/>
          </a:p>
          <a:p>
            <a:r>
              <a:rPr lang="en-US" altLang="zh-CN" dirty="0" smtClean="0"/>
              <a:t>E(U) = O(h) = O(log N)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E(T) = </a:t>
            </a:r>
            <a:r>
              <a:rPr lang="en-US" altLang="zh-CN" dirty="0"/>
              <a:t>O(log 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删除的额外操作和插入拥有相同的上限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E(T</a:t>
            </a:r>
            <a:r>
              <a:rPr lang="en-US" altLang="zh-CN" dirty="0"/>
              <a:t>) = O(log 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插入非常快（没有</a:t>
            </a:r>
            <a:r>
              <a:rPr lang="en-US" altLang="zh-CN" dirty="0" smtClean="0"/>
              <a:t>tree rotations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易于实现</a:t>
            </a:r>
            <a:endParaRPr lang="en-US" altLang="zh-CN" dirty="0" smtClean="0"/>
          </a:p>
          <a:p>
            <a:r>
              <a:rPr lang="zh-CN" altLang="en-US" dirty="0" smtClean="0"/>
              <a:t>可以在线性时间内获取下一个元素</a:t>
            </a:r>
            <a:endParaRPr lang="en-US" altLang="zh-CN" dirty="0" smtClean="0"/>
          </a:p>
          <a:p>
            <a:r>
              <a:rPr lang="zh-CN" altLang="en-US" dirty="0" smtClean="0"/>
              <a:t>非常适合持久化存储设备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8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b="1" dirty="0" smtClean="0"/>
              <a:t> </a:t>
            </a:r>
            <a:r>
              <a:rPr lang="en-US" altLang="zh-CN" sz="9600" b="1" dirty="0" smtClean="0"/>
              <a:t>3 </a:t>
            </a:r>
            <a:r>
              <a:rPr lang="en-US" altLang="zh-CN" sz="9600" b="1" dirty="0" smtClean="0"/>
              <a:t/>
            </a:r>
            <a:br>
              <a:rPr lang="en-US" altLang="zh-CN" sz="9600" b="1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dirty="0" smtClean="0"/>
          </a:p>
          <a:p>
            <a:r>
              <a:rPr lang="en-US" altLang="zh-CN" i="1" dirty="0" smtClean="0"/>
              <a:t>Skip </a:t>
            </a:r>
            <a:r>
              <a:rPr lang="en-US" altLang="zh-CN" i="1" dirty="0"/>
              <a:t>lists</a:t>
            </a:r>
            <a:r>
              <a:rPr lang="en-US" altLang="zh-CN" i="1" dirty="0" smtClean="0"/>
              <a:t>: </a:t>
            </a:r>
            <a:r>
              <a:rPr lang="en-US" altLang="zh-CN" i="1" dirty="0"/>
              <a:t>a probabilistic alternative to balanced </a:t>
            </a:r>
            <a:r>
              <a:rPr lang="en-US" altLang="zh-CN" i="1" dirty="0" smtClean="0"/>
              <a:t>trees</a:t>
            </a:r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2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/ Insertion / </a:t>
            </a:r>
            <a:r>
              <a:rPr lang="en-US" altLang="zh-CN" dirty="0" smtClean="0"/>
              <a:t>Deletion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6552728" cy="49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robability </a:t>
            </a:r>
            <a:r>
              <a:rPr lang="en-US" altLang="zh-CN" smtClean="0"/>
              <a:t>- Search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052736"/>
            <a:ext cx="67691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robability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Insert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078889"/>
            <a:ext cx="6883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robability - Delete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52736"/>
            <a:ext cx="6781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/>
              <a:t>Thanks for watching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ADS team 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5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b="1" dirty="0" smtClean="0"/>
              <a:t> 1 </a:t>
            </a:r>
            <a:br>
              <a:rPr lang="en-US" altLang="zh-CN" sz="9600" b="1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What is Skip List?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dirty="0" smtClean="0"/>
          </a:p>
          <a:p>
            <a:r>
              <a:rPr lang="en-US" altLang="zh-CN" i="1" dirty="0" smtClean="0"/>
              <a:t>Skip </a:t>
            </a:r>
            <a:r>
              <a:rPr lang="en-US" altLang="zh-CN" i="1" dirty="0"/>
              <a:t>lists</a:t>
            </a:r>
            <a:r>
              <a:rPr lang="en-US" altLang="zh-CN" i="1" dirty="0" smtClean="0"/>
              <a:t>: </a:t>
            </a:r>
            <a:r>
              <a:rPr lang="en-US" altLang="zh-CN" i="1" dirty="0"/>
              <a:t>a probabilistic alternative to balanced </a:t>
            </a:r>
            <a:r>
              <a:rPr lang="en-US" altLang="zh-CN" i="1" dirty="0" smtClean="0"/>
              <a:t>trees</a:t>
            </a:r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6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高速公路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3128"/>
            <a:ext cx="9144000" cy="13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903846"/>
            <a:ext cx="64807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4905267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5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0232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6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6336" y="4903846"/>
            <a:ext cx="648072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2060"/>
                </a:solidFill>
              </a:rPr>
              <a:t>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27784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563888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499992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428793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364897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301001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691680" y="5181976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标注 20"/>
          <p:cNvSpPr/>
          <p:nvPr/>
        </p:nvSpPr>
        <p:spPr>
          <a:xfrm>
            <a:off x="1797460" y="2204864"/>
            <a:ext cx="2232248" cy="1296144"/>
          </a:xfrm>
          <a:prstGeom prst="wedgeRectCallout">
            <a:avLst>
              <a:gd name="adj1" fmla="val -3695"/>
              <a:gd name="adj2" fmla="val 9885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58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普通链表</a:t>
            </a:r>
          </a:p>
        </p:txBody>
      </p:sp>
      <p:sp>
        <p:nvSpPr>
          <p:cNvPr id="22" name="矩形 21"/>
          <p:cNvSpPr/>
          <p:nvPr/>
        </p:nvSpPr>
        <p:spPr>
          <a:xfrm>
            <a:off x="1043608" y="4903845"/>
            <a:ext cx="6480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1691680" y="5181975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标注 23"/>
          <p:cNvSpPr/>
          <p:nvPr/>
        </p:nvSpPr>
        <p:spPr>
          <a:xfrm>
            <a:off x="5648468" y="3000806"/>
            <a:ext cx="1447463" cy="1000404"/>
          </a:xfrm>
          <a:prstGeom prst="wedgeRectCallout">
            <a:avLst>
              <a:gd name="adj1" fmla="val 5083"/>
              <a:gd name="adj2" fmla="val 8445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58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查找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4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05267"/>
            <a:ext cx="6480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627784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15816" y="4911219"/>
            <a:ext cx="6480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3563888" y="5187260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51920" y="4911219"/>
            <a:ext cx="6480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498368" y="5182459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88024" y="4903844"/>
            <a:ext cx="648072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右箭头 33"/>
          <p:cNvSpPr/>
          <p:nvPr/>
        </p:nvSpPr>
        <p:spPr>
          <a:xfrm>
            <a:off x="4499993" y="4365103"/>
            <a:ext cx="12168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r>
              <a:rPr lang="en-US" altLang="zh-CN" dirty="0"/>
              <a:t>-</a:t>
            </a:r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077072"/>
            <a:ext cx="648072" cy="15468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4905266"/>
            <a:ext cx="648072" cy="7186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4077072"/>
            <a:ext cx="648072" cy="15468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4077072"/>
            <a:ext cx="648072" cy="154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5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0232" y="4903846"/>
            <a:ext cx="648072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6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6336" y="4077072"/>
            <a:ext cx="648072" cy="15468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2060"/>
                </a:solidFill>
              </a:rPr>
              <a:t>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27784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563888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499992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428793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364897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301001" y="5183397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691680" y="5181976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标注 20"/>
          <p:cNvSpPr/>
          <p:nvPr/>
        </p:nvSpPr>
        <p:spPr>
          <a:xfrm>
            <a:off x="1881436" y="1916832"/>
            <a:ext cx="2232248" cy="1296144"/>
          </a:xfrm>
          <a:prstGeom prst="wedgeRectCallout">
            <a:avLst>
              <a:gd name="adj1" fmla="val -3695"/>
              <a:gd name="adj2" fmla="val 9885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58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跳跃链表</a:t>
            </a:r>
            <a:endParaRPr lang="zh-CN" altLang="en-US" sz="3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4077072"/>
            <a:ext cx="648072" cy="1546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6048164" y="2195330"/>
            <a:ext cx="1447463" cy="1000404"/>
          </a:xfrm>
          <a:prstGeom prst="wedgeRectCallout">
            <a:avLst>
              <a:gd name="adj1" fmla="val 5083"/>
              <a:gd name="adj2" fmla="val 8445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58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查找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4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4499993" y="4365104"/>
            <a:ext cx="12168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24128" y="4077072"/>
            <a:ext cx="648072" cy="1546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5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1920" y="4077072"/>
            <a:ext cx="648072" cy="15542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498368" y="5182459"/>
            <a:ext cx="288032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88024" y="4903844"/>
            <a:ext cx="648072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1700064" y="4365104"/>
            <a:ext cx="2151856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700064" y="4365104"/>
            <a:ext cx="2151856" cy="16381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6364896" y="4365105"/>
            <a:ext cx="1231439" cy="163818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6" grpId="1" animBg="1"/>
      <p:bldP spid="27" grpId="0" animBg="1"/>
      <p:bldP spid="29" grpId="0" animBg="1"/>
      <p:bldP spid="32" grpId="0" animBg="1"/>
      <p:bldP spid="33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右箭头 73"/>
          <p:cNvSpPr/>
          <p:nvPr/>
        </p:nvSpPr>
        <p:spPr>
          <a:xfrm>
            <a:off x="5347723" y="5037577"/>
            <a:ext cx="1081143" cy="154195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4491508" y="4410852"/>
            <a:ext cx="2812357" cy="147198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r>
              <a:rPr lang="en-US" altLang="zh-CN" dirty="0" smtClean="0"/>
              <a:t>-Insertion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4498548" y="4411133"/>
            <a:ext cx="1100618" cy="150654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2214" y="2890260"/>
            <a:ext cx="581207" cy="25496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91736" y="4794147"/>
            <a:ext cx="581207" cy="645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31258" y="2890260"/>
            <a:ext cx="581207" cy="2549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6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70780" y="4794147"/>
            <a:ext cx="581207" cy="645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7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0301" y="4160275"/>
            <a:ext cx="581207" cy="1279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9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49823" y="4794147"/>
            <a:ext cx="581207" cy="6470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12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07911" y="2890260"/>
            <a:ext cx="581207" cy="2540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2060"/>
                </a:solidFill>
              </a:rPr>
              <a:t>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1972943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2812465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51987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84959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324481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164003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1133421" y="5043581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1133421" y="4410854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164002" y="4411133"/>
            <a:ext cx="1139863" cy="14663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428867" y="4788144"/>
            <a:ext cx="581207" cy="645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19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7010074" y="504485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268389" y="3538332"/>
            <a:ext cx="581207" cy="1891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25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7849596" y="5037578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1133421" y="3826364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1133421" y="3250300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2819983" y="4410854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2819982" y="3826364"/>
            <a:ext cx="4448405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2819982" y="3250300"/>
            <a:ext cx="5287927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7849596" y="4410853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7849596" y="3826363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331640" y="1657879"/>
            <a:ext cx="581207" cy="639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17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52214" y="2894277"/>
            <a:ext cx="5030581" cy="2550947"/>
            <a:chOff x="552214" y="2492896"/>
            <a:chExt cx="5030581" cy="2550947"/>
          </a:xfrm>
        </p:grpSpPr>
        <p:grpSp>
          <p:nvGrpSpPr>
            <p:cNvPr id="25" name="组合 24"/>
            <p:cNvGrpSpPr/>
            <p:nvPr/>
          </p:nvGrpSpPr>
          <p:grpSpPr>
            <a:xfrm>
              <a:off x="552214" y="2492896"/>
              <a:ext cx="5030581" cy="2550947"/>
              <a:chOff x="552214" y="2492896"/>
              <a:chExt cx="5030581" cy="255094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52214" y="2492896"/>
                <a:ext cx="5030581" cy="2550947"/>
                <a:chOff x="704614" y="2645296"/>
                <a:chExt cx="5030581" cy="2550947"/>
              </a:xfrm>
              <a:solidFill>
                <a:srgbClr val="FFC000"/>
              </a:solidFill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704614" y="2645296"/>
                  <a:ext cx="581207" cy="25496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rgbClr val="FF0000"/>
                      </a:solidFill>
                    </a:rPr>
                    <a:t>H</a:t>
                  </a:r>
                  <a:endParaRPr lang="zh-CN" altLang="en-US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383658" y="2645296"/>
                  <a:ext cx="581207" cy="25496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 smtClean="0">
                      <a:solidFill>
                        <a:srgbClr val="0070C0"/>
                      </a:solidFill>
                    </a:rPr>
                    <a:t>6</a:t>
                  </a:r>
                  <a:endParaRPr lang="zh-CN" altLang="en-US" sz="32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4062701" y="3915311"/>
                  <a:ext cx="581207" cy="12796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 smtClean="0">
                      <a:solidFill>
                        <a:srgbClr val="0070C0"/>
                      </a:solidFill>
                    </a:rPr>
                    <a:t>9</a:t>
                  </a:r>
                  <a:endParaRPr lang="zh-CN" altLang="en-US" sz="32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902223" y="4549183"/>
                  <a:ext cx="581207" cy="6470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 smtClean="0">
                      <a:solidFill>
                        <a:srgbClr val="0070C0"/>
                      </a:solidFill>
                    </a:rPr>
                    <a:t>12</a:t>
                  </a:r>
                  <a:endParaRPr lang="zh-CN" altLang="en-US" sz="28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1" name="右箭头 80"/>
                <p:cNvSpPr/>
                <p:nvPr/>
              </p:nvSpPr>
              <p:spPr>
                <a:xfrm>
                  <a:off x="4637359" y="4799891"/>
                  <a:ext cx="258314" cy="146917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右箭头 81"/>
                <p:cNvSpPr/>
                <p:nvPr/>
              </p:nvSpPr>
              <p:spPr>
                <a:xfrm>
                  <a:off x="5476881" y="4799891"/>
                  <a:ext cx="258314" cy="146917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右箭头 82"/>
                <p:cNvSpPr/>
                <p:nvPr/>
              </p:nvSpPr>
              <p:spPr>
                <a:xfrm>
                  <a:off x="1285821" y="3005336"/>
                  <a:ext cx="1090318" cy="146916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右箭头 83"/>
                <p:cNvSpPr/>
                <p:nvPr/>
              </p:nvSpPr>
              <p:spPr>
                <a:xfrm>
                  <a:off x="2972383" y="4165890"/>
                  <a:ext cx="1090318" cy="146916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手杖形箭头 19"/>
              <p:cNvSpPr/>
              <p:nvPr/>
            </p:nvSpPr>
            <p:spPr>
              <a:xfrm rot="5400000">
                <a:off x="2745656" y="3001328"/>
                <a:ext cx="502607" cy="391278"/>
              </a:xfrm>
              <a:prstGeom prst="uturnArrow">
                <a:avLst>
                  <a:gd name="adj1" fmla="val 17910"/>
                  <a:gd name="adj2" fmla="val 25000"/>
                  <a:gd name="adj3" fmla="val 36669"/>
                  <a:gd name="adj4" fmla="val 57858"/>
                  <a:gd name="adj5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5800"/>
                  </a:lnSpc>
                  <a:spcBef>
                    <a:spcPct val="0"/>
                  </a:spcBef>
                </a:pPr>
                <a:endParaRPr lang="zh-CN" altLang="en-US" sz="2800" dirty="0" smtClean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j-cs"/>
                </a:endParaRPr>
              </a:p>
            </p:txBody>
          </p:sp>
          <p:sp>
            <p:nvSpPr>
              <p:cNvPr id="85" name="手杖形箭头 84"/>
              <p:cNvSpPr/>
              <p:nvPr/>
            </p:nvSpPr>
            <p:spPr>
              <a:xfrm rot="5400000">
                <a:off x="2745656" y="3572093"/>
                <a:ext cx="502607" cy="391278"/>
              </a:xfrm>
              <a:prstGeom prst="uturnArrow">
                <a:avLst>
                  <a:gd name="adj1" fmla="val 17910"/>
                  <a:gd name="adj2" fmla="val 25000"/>
                  <a:gd name="adj3" fmla="val 36669"/>
                  <a:gd name="adj4" fmla="val 57858"/>
                  <a:gd name="adj5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5800"/>
                  </a:lnSpc>
                  <a:spcBef>
                    <a:spcPct val="0"/>
                  </a:spcBef>
                </a:pPr>
                <a:endParaRPr lang="zh-CN" altLang="en-US" sz="2800" dirty="0" smtClean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j-cs"/>
                </a:endParaRPr>
              </a:p>
            </p:txBody>
          </p:sp>
        </p:grpSp>
        <p:sp>
          <p:nvSpPr>
            <p:cNvPr id="86" name="手杖形箭头 85"/>
            <p:cNvSpPr/>
            <p:nvPr/>
          </p:nvSpPr>
          <p:spPr>
            <a:xfrm rot="5400000">
              <a:off x="4346594" y="4184450"/>
              <a:ext cx="494179" cy="299178"/>
            </a:xfrm>
            <a:prstGeom prst="uturnArrow">
              <a:avLst>
                <a:gd name="adj1" fmla="val 17910"/>
                <a:gd name="adj2" fmla="val 25000"/>
                <a:gd name="adj3" fmla="val 36669"/>
                <a:gd name="adj4" fmla="val 57858"/>
                <a:gd name="adj5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5800"/>
                </a:lnSpc>
                <a:spcBef>
                  <a:spcPct val="0"/>
                </a:spcBef>
              </a:pPr>
              <a:endPara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  <p:sp>
        <p:nvSpPr>
          <p:cNvPr id="87" name="右箭头 86"/>
          <p:cNvSpPr/>
          <p:nvPr/>
        </p:nvSpPr>
        <p:spPr>
          <a:xfrm>
            <a:off x="4498548" y="4399527"/>
            <a:ext cx="2805317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5315149" y="5046890"/>
            <a:ext cx="1107167" cy="137606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2810651" y="3828398"/>
            <a:ext cx="4448405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2810651" y="3252334"/>
            <a:ext cx="5287927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82795" y="4160275"/>
            <a:ext cx="581207" cy="12796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17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4950274" y="2170180"/>
            <a:ext cx="2592288" cy="796105"/>
            <a:chOff x="4283968" y="1700808"/>
            <a:chExt cx="2592288" cy="796105"/>
          </a:xfrm>
        </p:grpSpPr>
        <p:sp>
          <p:nvSpPr>
            <p:cNvPr id="94" name="圆角矩形标注 93"/>
            <p:cNvSpPr/>
            <p:nvPr/>
          </p:nvSpPr>
          <p:spPr>
            <a:xfrm>
              <a:off x="4283968" y="1700808"/>
              <a:ext cx="2592288" cy="796105"/>
            </a:xfrm>
            <a:prstGeom prst="wedgeRoundRectCallout">
              <a:avLst>
                <a:gd name="adj1" fmla="val 5802"/>
                <a:gd name="adj2" fmla="val 67188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5800"/>
                </a:lnSpc>
                <a:spcBef>
                  <a:spcPct val="0"/>
                </a:spcBef>
              </a:pPr>
              <a:endPara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83968" y="1923530"/>
              <a:ext cx="2525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可能需要更新的指针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959615" y="5733256"/>
            <a:ext cx="1414563" cy="796105"/>
            <a:chOff x="4283968" y="1700808"/>
            <a:chExt cx="2727881" cy="796105"/>
          </a:xfrm>
        </p:grpSpPr>
        <p:sp>
          <p:nvSpPr>
            <p:cNvPr id="97" name="圆角矩形标注 96"/>
            <p:cNvSpPr/>
            <p:nvPr/>
          </p:nvSpPr>
          <p:spPr>
            <a:xfrm>
              <a:off x="4283968" y="1700808"/>
              <a:ext cx="2592288" cy="796105"/>
            </a:xfrm>
            <a:prstGeom prst="wedgeRoundRectCallout">
              <a:avLst>
                <a:gd name="adj1" fmla="val -42092"/>
                <a:gd name="adj2" fmla="val -84004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5800"/>
                </a:lnSpc>
                <a:spcBef>
                  <a:spcPct val="0"/>
                </a:spcBef>
              </a:pPr>
              <a:endPara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486734" y="1898586"/>
              <a:ext cx="2525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随机高度</a:t>
              </a:r>
              <a:endPara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6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30" grpId="0" animBg="1"/>
      <p:bldP spid="48" grpId="0" animBg="1"/>
      <p:bldP spid="49" grpId="0" animBg="1"/>
      <p:bldP spid="59" grpId="0" animBg="1"/>
      <p:bldP spid="75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右箭头 73"/>
          <p:cNvSpPr/>
          <p:nvPr/>
        </p:nvSpPr>
        <p:spPr>
          <a:xfrm>
            <a:off x="5347724" y="5034032"/>
            <a:ext cx="235074" cy="146918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4491509" y="4389062"/>
            <a:ext cx="1091288" cy="15383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r>
              <a:rPr lang="en-US" altLang="zh-CN" dirty="0" smtClean="0"/>
              <a:t>-Deletion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4498547" y="4407587"/>
            <a:ext cx="2805317" cy="150654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2214" y="2886714"/>
            <a:ext cx="581207" cy="25496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91736" y="4790601"/>
            <a:ext cx="581207" cy="645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31258" y="2886714"/>
            <a:ext cx="581207" cy="2549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6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70780" y="4790601"/>
            <a:ext cx="581207" cy="645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7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0301" y="4156729"/>
            <a:ext cx="581207" cy="1279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9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49823" y="4790601"/>
            <a:ext cx="581207" cy="6470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12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07911" y="2886714"/>
            <a:ext cx="581207" cy="2540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2060"/>
                </a:solidFill>
              </a:rPr>
              <a:t>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1972943" y="5041309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2812465" y="5041309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651987" y="5041309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84959" y="5041309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324481" y="5044053"/>
            <a:ext cx="1104386" cy="148190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164003" y="5041309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1133421" y="5040035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1133421" y="4407308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164002" y="4407587"/>
            <a:ext cx="1139863" cy="14663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428867" y="4784598"/>
            <a:ext cx="581207" cy="645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19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7010074" y="5041309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268389" y="3534786"/>
            <a:ext cx="581207" cy="1891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25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7849596" y="5034032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1133421" y="3822818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1133421" y="3246754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2819983" y="4407308"/>
            <a:ext cx="1090318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2819982" y="3822818"/>
            <a:ext cx="4448405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2819982" y="3246754"/>
            <a:ext cx="5287927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7849596" y="4407307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7849596" y="3822817"/>
            <a:ext cx="258314" cy="146917"/>
          </a:xfrm>
          <a:prstGeom prst="rightArrow">
            <a:avLst>
              <a:gd name="adj1" fmla="val 33110"/>
              <a:gd name="adj2" fmla="val 1037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331640" y="1654333"/>
            <a:ext cx="581207" cy="6398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17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52214" y="2890731"/>
            <a:ext cx="5030581" cy="2550947"/>
            <a:chOff x="552214" y="2492896"/>
            <a:chExt cx="5030581" cy="2550947"/>
          </a:xfrm>
        </p:grpSpPr>
        <p:grpSp>
          <p:nvGrpSpPr>
            <p:cNvPr id="25" name="组合 24"/>
            <p:cNvGrpSpPr/>
            <p:nvPr/>
          </p:nvGrpSpPr>
          <p:grpSpPr>
            <a:xfrm>
              <a:off x="552214" y="2492896"/>
              <a:ext cx="5030581" cy="2550947"/>
              <a:chOff x="552214" y="2492896"/>
              <a:chExt cx="5030581" cy="255094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52214" y="2492896"/>
                <a:ext cx="5030581" cy="2550947"/>
                <a:chOff x="704614" y="2645296"/>
                <a:chExt cx="5030581" cy="2550947"/>
              </a:xfrm>
              <a:solidFill>
                <a:srgbClr val="FFC000"/>
              </a:solidFill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704614" y="2645296"/>
                  <a:ext cx="581207" cy="25496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rgbClr val="FF0000"/>
                      </a:solidFill>
                    </a:rPr>
                    <a:t>H</a:t>
                  </a:r>
                  <a:endParaRPr lang="zh-CN" altLang="en-US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383658" y="2645296"/>
                  <a:ext cx="581207" cy="25496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 smtClean="0">
                      <a:solidFill>
                        <a:srgbClr val="0070C0"/>
                      </a:solidFill>
                    </a:rPr>
                    <a:t>6</a:t>
                  </a:r>
                  <a:endParaRPr lang="zh-CN" altLang="en-US" sz="32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4062701" y="3915311"/>
                  <a:ext cx="581207" cy="12796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 smtClean="0">
                      <a:solidFill>
                        <a:srgbClr val="0070C0"/>
                      </a:solidFill>
                    </a:rPr>
                    <a:t>9</a:t>
                  </a:r>
                  <a:endParaRPr lang="zh-CN" altLang="en-US" sz="32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902223" y="4549183"/>
                  <a:ext cx="581207" cy="6470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 smtClean="0">
                      <a:solidFill>
                        <a:srgbClr val="0070C0"/>
                      </a:solidFill>
                    </a:rPr>
                    <a:t>12</a:t>
                  </a:r>
                  <a:endParaRPr lang="zh-CN" altLang="en-US" sz="28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1" name="右箭头 80"/>
                <p:cNvSpPr/>
                <p:nvPr/>
              </p:nvSpPr>
              <p:spPr>
                <a:xfrm>
                  <a:off x="4637359" y="4799891"/>
                  <a:ext cx="258314" cy="146917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右箭头 81"/>
                <p:cNvSpPr/>
                <p:nvPr/>
              </p:nvSpPr>
              <p:spPr>
                <a:xfrm>
                  <a:off x="5476881" y="4799891"/>
                  <a:ext cx="258314" cy="146917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右箭头 82"/>
                <p:cNvSpPr/>
                <p:nvPr/>
              </p:nvSpPr>
              <p:spPr>
                <a:xfrm>
                  <a:off x="1285821" y="3005336"/>
                  <a:ext cx="1090318" cy="146916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右箭头 83"/>
                <p:cNvSpPr/>
                <p:nvPr/>
              </p:nvSpPr>
              <p:spPr>
                <a:xfrm>
                  <a:off x="2972383" y="4165890"/>
                  <a:ext cx="1090318" cy="146916"/>
                </a:xfrm>
                <a:prstGeom prst="rightArrow">
                  <a:avLst>
                    <a:gd name="adj1" fmla="val 33110"/>
                    <a:gd name="adj2" fmla="val 10374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手杖形箭头 19"/>
              <p:cNvSpPr/>
              <p:nvPr/>
            </p:nvSpPr>
            <p:spPr>
              <a:xfrm rot="5400000">
                <a:off x="2745656" y="3001328"/>
                <a:ext cx="502607" cy="391278"/>
              </a:xfrm>
              <a:prstGeom prst="uturnArrow">
                <a:avLst>
                  <a:gd name="adj1" fmla="val 17910"/>
                  <a:gd name="adj2" fmla="val 25000"/>
                  <a:gd name="adj3" fmla="val 36669"/>
                  <a:gd name="adj4" fmla="val 57858"/>
                  <a:gd name="adj5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5800"/>
                  </a:lnSpc>
                  <a:spcBef>
                    <a:spcPct val="0"/>
                  </a:spcBef>
                </a:pPr>
                <a:endParaRPr lang="zh-CN" altLang="en-US" sz="2800" dirty="0" smtClean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j-cs"/>
                </a:endParaRPr>
              </a:p>
            </p:txBody>
          </p:sp>
          <p:sp>
            <p:nvSpPr>
              <p:cNvPr id="85" name="手杖形箭头 84"/>
              <p:cNvSpPr/>
              <p:nvPr/>
            </p:nvSpPr>
            <p:spPr>
              <a:xfrm rot="5400000">
                <a:off x="2745656" y="3572093"/>
                <a:ext cx="502607" cy="391278"/>
              </a:xfrm>
              <a:prstGeom prst="uturnArrow">
                <a:avLst>
                  <a:gd name="adj1" fmla="val 17910"/>
                  <a:gd name="adj2" fmla="val 25000"/>
                  <a:gd name="adj3" fmla="val 36669"/>
                  <a:gd name="adj4" fmla="val 57858"/>
                  <a:gd name="adj5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5800"/>
                  </a:lnSpc>
                  <a:spcBef>
                    <a:spcPct val="0"/>
                  </a:spcBef>
                </a:pPr>
                <a:endParaRPr lang="zh-CN" altLang="en-US" sz="2800" dirty="0" smtClean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j-cs"/>
                </a:endParaRPr>
              </a:p>
            </p:txBody>
          </p:sp>
        </p:grpSp>
        <p:sp>
          <p:nvSpPr>
            <p:cNvPr id="86" name="手杖形箭头 85"/>
            <p:cNvSpPr/>
            <p:nvPr/>
          </p:nvSpPr>
          <p:spPr>
            <a:xfrm rot="5400000">
              <a:off x="4346594" y="4184450"/>
              <a:ext cx="494179" cy="299178"/>
            </a:xfrm>
            <a:prstGeom prst="uturnArrow">
              <a:avLst>
                <a:gd name="adj1" fmla="val 17910"/>
                <a:gd name="adj2" fmla="val 25000"/>
                <a:gd name="adj3" fmla="val 36669"/>
                <a:gd name="adj4" fmla="val 57858"/>
                <a:gd name="adj5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5800"/>
                </a:lnSpc>
                <a:spcBef>
                  <a:spcPct val="0"/>
                </a:spcBef>
              </a:pPr>
              <a:endPara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  <p:sp>
        <p:nvSpPr>
          <p:cNvPr id="87" name="右箭头 86"/>
          <p:cNvSpPr/>
          <p:nvPr/>
        </p:nvSpPr>
        <p:spPr>
          <a:xfrm>
            <a:off x="4479494" y="4380638"/>
            <a:ext cx="1100618" cy="162260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5315150" y="5043343"/>
            <a:ext cx="267646" cy="148899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2810651" y="3824852"/>
            <a:ext cx="4448405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2810651" y="3248788"/>
            <a:ext cx="5287927" cy="146916"/>
          </a:xfrm>
          <a:prstGeom prst="rightArrow">
            <a:avLst>
              <a:gd name="adj1" fmla="val 33110"/>
              <a:gd name="adj2" fmla="val 103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82795" y="4156729"/>
            <a:ext cx="581207" cy="12796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17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4950274" y="2166634"/>
            <a:ext cx="2592288" cy="796105"/>
            <a:chOff x="4283968" y="1700808"/>
            <a:chExt cx="2592288" cy="796105"/>
          </a:xfrm>
        </p:grpSpPr>
        <p:sp>
          <p:nvSpPr>
            <p:cNvPr id="94" name="圆角矩形标注 93"/>
            <p:cNvSpPr/>
            <p:nvPr/>
          </p:nvSpPr>
          <p:spPr>
            <a:xfrm>
              <a:off x="4283968" y="1700808"/>
              <a:ext cx="2592288" cy="796105"/>
            </a:xfrm>
            <a:prstGeom prst="wedgeRoundRectCallout">
              <a:avLst>
                <a:gd name="adj1" fmla="val 5802"/>
                <a:gd name="adj2" fmla="val 67188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5800"/>
                </a:lnSpc>
                <a:spcBef>
                  <a:spcPct val="0"/>
                </a:spcBef>
              </a:pPr>
              <a:endPara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83968" y="1923530"/>
              <a:ext cx="2525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可能需要更新的指针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5586070" y="4165567"/>
            <a:ext cx="581207" cy="1279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17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30" grpId="0" animBg="1"/>
      <p:bldP spid="48" grpId="0" animBg="1"/>
      <p:bldP spid="49" grpId="0" animBg="1"/>
      <p:bldP spid="59" grpId="0" animBg="1"/>
      <p:bldP spid="75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42" grpId="0" animBg="1"/>
      <p:bldP spid="56" grpId="0" animBg="1"/>
      <p:bldP spid="5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b="1" dirty="0" smtClean="0"/>
              <a:t> 2 </a:t>
            </a:r>
            <a:br>
              <a:rPr lang="en-US" altLang="zh-CN" sz="9600" b="1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 dirty="0" smtClean="0"/>
          </a:p>
          <a:p>
            <a:r>
              <a:rPr lang="en-US" altLang="zh-CN" i="1" dirty="0" smtClean="0"/>
              <a:t>Skip </a:t>
            </a:r>
            <a:r>
              <a:rPr lang="en-US" altLang="zh-CN" i="1" dirty="0"/>
              <a:t>lists</a:t>
            </a:r>
            <a:r>
              <a:rPr lang="en-US" altLang="zh-CN" i="1" dirty="0" smtClean="0"/>
              <a:t>: </a:t>
            </a:r>
            <a:r>
              <a:rPr lang="en-US" altLang="zh-CN" i="1" dirty="0"/>
              <a:t>a probabilistic alternative to balanced </a:t>
            </a:r>
            <a:r>
              <a:rPr lang="en-US" altLang="zh-CN" i="1" dirty="0" smtClean="0"/>
              <a:t>trees</a:t>
            </a:r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期望复杂度：</a:t>
            </a:r>
            <a:r>
              <a:rPr lang="en-US" altLang="zh-CN" dirty="0" smtClean="0"/>
              <a:t>O(log 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设第 </a:t>
            </a:r>
            <a:r>
              <a:rPr lang="en-US" altLang="zh-CN" dirty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层的每个索引</a:t>
            </a:r>
            <a:r>
              <a:rPr lang="en-US" altLang="zh-CN" dirty="0" smtClean="0"/>
              <a:t>j</a:t>
            </a:r>
            <a:r>
              <a:rPr lang="zh-CN" altLang="en-US" dirty="0" smtClean="0"/>
              <a:t>被选为第 </a:t>
            </a:r>
            <a:r>
              <a:rPr lang="en-US" altLang="zh-CN" dirty="0" smtClean="0"/>
              <a:t>i+1 </a:t>
            </a:r>
            <a:r>
              <a:rPr lang="zh-CN" altLang="en-US" dirty="0" smtClean="0"/>
              <a:t>层的索引的概率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 smtClean="0"/>
              <a:t>Pr</a:t>
            </a:r>
            <a:r>
              <a:rPr lang="en-US" altLang="zh-CN" dirty="0" smtClean="0"/>
              <a:t>[ S</a:t>
            </a:r>
            <a:r>
              <a:rPr lang="en-US" altLang="zh-CN" baseline="-25000" dirty="0" smtClean="0"/>
              <a:t>i </a:t>
            </a:r>
            <a:r>
              <a:rPr lang="en-US" altLang="zh-CN" dirty="0" smtClean="0"/>
              <a:t>] = p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r>
              <a:rPr lang="zh-CN" altLang="en-US" dirty="0" smtClean="0"/>
              <a:t>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层应该有：</a:t>
            </a:r>
            <a:r>
              <a:rPr lang="en-US" altLang="zh-CN" dirty="0" smtClean="0"/>
              <a:t>N </a:t>
            </a:r>
            <a:r>
              <a:rPr lang="en-US" altLang="zh-CN" dirty="0"/>
              <a:t>×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个索引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1/p 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层有：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因为每层最少有一个索引</a:t>
            </a:r>
            <a:endParaRPr lang="en-US" altLang="zh-CN" dirty="0" smtClean="0"/>
          </a:p>
          <a:p>
            <a:r>
              <a:rPr lang="zh-CN" altLang="en-US" dirty="0"/>
              <a:t>所以</a:t>
            </a:r>
            <a:r>
              <a:rPr lang="zh-CN" altLang="en-US" dirty="0" smtClean="0"/>
              <a:t>层数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的期望（可近似）为 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1/p </a:t>
            </a:r>
            <a:r>
              <a:rPr lang="en-US" altLang="zh-CN" dirty="0" smtClean="0"/>
              <a:t>N</a:t>
            </a:r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E(h</a:t>
            </a:r>
            <a:r>
              <a:rPr lang="en-US" altLang="zh-CN" dirty="0"/>
              <a:t>) = O(log N)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9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5800"/>
          </a:lnSpc>
          <a:spcBef>
            <a:spcPct val="0"/>
          </a:spcBef>
          <a:defRPr sz="2800" dirty="0" smtClean="0">
            <a:solidFill>
              <a:srgbClr val="0070C0"/>
            </a:solidFill>
            <a:latin typeface="黑体" panose="02010609060101010101" pitchFamily="49" charset="-122"/>
            <a:ea typeface="黑体" panose="02010609060101010101" pitchFamily="49" charset="-122"/>
            <a:cs typeface="+mj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224</TotalTime>
  <Words>453</Words>
  <Application>Microsoft Macintosh PowerPoint</Application>
  <PresentationFormat>全屏显示(4:3)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Century Gothic</vt:lpstr>
      <vt:lpstr>Courier New</vt:lpstr>
      <vt:lpstr>DengXian</vt:lpstr>
      <vt:lpstr>Mangal</vt:lpstr>
      <vt:lpstr>Palatino Linotype</vt:lpstr>
      <vt:lpstr>黑体</vt:lpstr>
      <vt:lpstr>宋体</vt:lpstr>
      <vt:lpstr>幼圆</vt:lpstr>
      <vt:lpstr>Arial</vt:lpstr>
      <vt:lpstr>主管人员</vt:lpstr>
      <vt:lpstr>Skip List  Random Algorithm</vt:lpstr>
      <vt:lpstr> 1   What is Skip List?</vt:lpstr>
      <vt:lpstr>高速公路</vt:lpstr>
      <vt:lpstr>图示</vt:lpstr>
      <vt:lpstr>图示-Search</vt:lpstr>
      <vt:lpstr>图示-Insertion</vt:lpstr>
      <vt:lpstr>图示-Deletion</vt:lpstr>
      <vt:lpstr> 2   Complexity</vt:lpstr>
      <vt:lpstr>Search</vt:lpstr>
      <vt:lpstr>Search</vt:lpstr>
      <vt:lpstr>Search</vt:lpstr>
      <vt:lpstr>Insertion &amp; Deletion</vt:lpstr>
      <vt:lpstr>Advantages</vt:lpstr>
      <vt:lpstr> 3   Test</vt:lpstr>
      <vt:lpstr>Search / Insertion / Deletion</vt:lpstr>
      <vt:lpstr>Probability - Search</vt:lpstr>
      <vt:lpstr>Probability – Insert</vt:lpstr>
      <vt:lpstr>Probability - Delete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List  Random Algorithm</dc:title>
  <dc:creator>hp</dc:creator>
  <cp:lastModifiedBy>yeziapp</cp:lastModifiedBy>
  <cp:revision>30</cp:revision>
  <dcterms:created xsi:type="dcterms:W3CDTF">2018-06-05T11:31:01Z</dcterms:created>
  <dcterms:modified xsi:type="dcterms:W3CDTF">2018-06-11T03:52:48Z</dcterms:modified>
</cp:coreProperties>
</file>