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b Bba" initials="AB" lastIdx="1" clrIdx="0">
    <p:extLst>
      <p:ext uri="{19B8F6BF-5375-455C-9EA6-DF929625EA0E}">
        <p15:presenceInfo xmlns:p15="http://schemas.microsoft.com/office/powerpoint/2012/main" userId="2955263da1babd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9" d="100"/>
          <a:sy n="89" d="100"/>
        </p:scale>
        <p:origin x="137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4T18:46:23.28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E98B6F-1B91-4BF2-BFED-B8F7A91E0DBE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7008B2-F062-4B61-AC78-E41B1FEA868B}">
      <dgm:prSet/>
      <dgm:spPr/>
      <dgm:t>
        <a:bodyPr/>
        <a:lstStyle/>
        <a:p>
          <a:r>
            <a:rPr lang="en-US" dirty="0"/>
            <a:t>High-level multi-AZ creation</a:t>
          </a:r>
        </a:p>
      </dgm:t>
    </dgm:pt>
    <dgm:pt modelId="{29080EF1-252B-402C-8B64-B7F3604FAB3B}" type="parTrans" cxnId="{476431F4-0454-42C5-9D34-341ABD5EC6EE}">
      <dgm:prSet/>
      <dgm:spPr/>
      <dgm:t>
        <a:bodyPr/>
        <a:lstStyle/>
        <a:p>
          <a:endParaRPr lang="en-US"/>
        </a:p>
      </dgm:t>
    </dgm:pt>
    <dgm:pt modelId="{316D6350-6923-49D0-8B66-A4A55EFDB55B}" type="sibTrans" cxnId="{476431F4-0454-42C5-9D34-341ABD5EC6EE}">
      <dgm:prSet/>
      <dgm:spPr/>
      <dgm:t>
        <a:bodyPr/>
        <a:lstStyle/>
        <a:p>
          <a:endParaRPr lang="en-US"/>
        </a:p>
      </dgm:t>
    </dgm:pt>
    <dgm:pt modelId="{62DC242F-BE1C-4B40-BC67-CCAE0D3CD3DE}">
      <dgm:prSet/>
      <dgm:spPr/>
      <dgm:t>
        <a:bodyPr/>
        <a:lstStyle/>
        <a:p>
          <a:r>
            <a:rPr lang="en-US" dirty="0"/>
            <a:t>AWS Starts taking snapshot of primary DB</a:t>
          </a:r>
        </a:p>
      </dgm:t>
    </dgm:pt>
    <dgm:pt modelId="{F59AEEFB-7228-4F14-B6D2-A69549B62E29}" type="parTrans" cxnId="{0E1F8933-F59A-4500-8138-E0479E79D865}">
      <dgm:prSet/>
      <dgm:spPr/>
      <dgm:t>
        <a:bodyPr/>
        <a:lstStyle/>
        <a:p>
          <a:endParaRPr lang="en-US"/>
        </a:p>
      </dgm:t>
    </dgm:pt>
    <dgm:pt modelId="{806540CD-D895-43AE-9B20-325C9BA09CBA}" type="sibTrans" cxnId="{0E1F8933-F59A-4500-8138-E0479E79D865}">
      <dgm:prSet/>
      <dgm:spPr/>
      <dgm:t>
        <a:bodyPr/>
        <a:lstStyle/>
        <a:p>
          <a:endParaRPr lang="en-US"/>
        </a:p>
      </dgm:t>
    </dgm:pt>
    <dgm:pt modelId="{154DCAF8-B349-45FF-A6C4-898FB98CD1BF}">
      <dgm:prSet/>
      <dgm:spPr/>
      <dgm:t>
        <a:bodyPr/>
        <a:lstStyle/>
        <a:p>
          <a:r>
            <a:rPr lang="en-US" dirty="0"/>
            <a:t>Tip: do this when app traffic is low to avoid latency issues</a:t>
          </a:r>
        </a:p>
      </dgm:t>
    </dgm:pt>
    <dgm:pt modelId="{654EB326-7B05-42D9-9CA5-5E9E613E1AB5}" type="parTrans" cxnId="{9583AB04-E626-46D2-9B0B-1E16C3A6174D}">
      <dgm:prSet/>
      <dgm:spPr/>
      <dgm:t>
        <a:bodyPr/>
        <a:lstStyle/>
        <a:p>
          <a:endParaRPr lang="en-US"/>
        </a:p>
      </dgm:t>
    </dgm:pt>
    <dgm:pt modelId="{38D6D26C-94A7-4BA8-B836-0BF8E51DC1D6}" type="sibTrans" cxnId="{9583AB04-E626-46D2-9B0B-1E16C3A6174D}">
      <dgm:prSet/>
      <dgm:spPr/>
      <dgm:t>
        <a:bodyPr/>
        <a:lstStyle/>
        <a:p>
          <a:endParaRPr lang="en-US"/>
        </a:p>
      </dgm:t>
    </dgm:pt>
    <dgm:pt modelId="{65526138-1CF0-4C6F-951A-AFFC685C88E8}">
      <dgm:prSet/>
      <dgm:spPr/>
      <dgm:t>
        <a:bodyPr/>
        <a:lstStyle/>
        <a:p>
          <a:r>
            <a:rPr lang="en-US" dirty="0"/>
            <a:t>Copy snapshot to AZ#2</a:t>
          </a:r>
        </a:p>
      </dgm:t>
    </dgm:pt>
    <dgm:pt modelId="{A371E057-CAB9-4AC0-BE77-ED5D56C6D7B8}" type="parTrans" cxnId="{E7571826-B438-429A-8560-83E9ED0F1B93}">
      <dgm:prSet/>
      <dgm:spPr/>
      <dgm:t>
        <a:bodyPr/>
        <a:lstStyle/>
        <a:p>
          <a:endParaRPr lang="en-US"/>
        </a:p>
      </dgm:t>
    </dgm:pt>
    <dgm:pt modelId="{3F4550D1-C837-4EDF-B817-4B5818CC72F1}" type="sibTrans" cxnId="{E7571826-B438-429A-8560-83E9ED0F1B93}">
      <dgm:prSet/>
      <dgm:spPr/>
      <dgm:t>
        <a:bodyPr/>
        <a:lstStyle/>
        <a:p>
          <a:endParaRPr lang="en-US"/>
        </a:p>
      </dgm:t>
    </dgm:pt>
    <dgm:pt modelId="{9EF04A1E-3100-4A17-AED0-4CF5EE580310}">
      <dgm:prSet/>
      <dgm:spPr/>
      <dgm:t>
        <a:bodyPr/>
        <a:lstStyle/>
        <a:p>
          <a:r>
            <a:rPr lang="en-US"/>
            <a:t>Restore DB from snapshot in AZ#2</a:t>
          </a:r>
        </a:p>
      </dgm:t>
    </dgm:pt>
    <dgm:pt modelId="{B5067EDE-61B3-4973-878B-CB5B759E2EC3}" type="parTrans" cxnId="{3600AF80-4AD7-499A-B95B-A75AF26279ED}">
      <dgm:prSet/>
      <dgm:spPr/>
      <dgm:t>
        <a:bodyPr/>
        <a:lstStyle/>
        <a:p>
          <a:endParaRPr lang="en-US"/>
        </a:p>
      </dgm:t>
    </dgm:pt>
    <dgm:pt modelId="{CC0C2AD6-864E-49CB-A7F2-5DED44AD5EB6}" type="sibTrans" cxnId="{3600AF80-4AD7-499A-B95B-A75AF26279ED}">
      <dgm:prSet/>
      <dgm:spPr/>
      <dgm:t>
        <a:bodyPr/>
        <a:lstStyle/>
        <a:p>
          <a:endParaRPr lang="en-US"/>
        </a:p>
      </dgm:t>
    </dgm:pt>
    <dgm:pt modelId="{888CC87E-48B6-436C-86E2-09C179425D53}">
      <dgm:prSet/>
      <dgm:spPr/>
      <dgm:t>
        <a:bodyPr/>
        <a:lstStyle/>
        <a:p>
          <a:r>
            <a:rPr lang="en-US"/>
            <a:t>Configure synchronous replication</a:t>
          </a:r>
        </a:p>
      </dgm:t>
    </dgm:pt>
    <dgm:pt modelId="{F43BD980-1BCF-4C13-B689-DDF878FCF04B}" type="parTrans" cxnId="{6FAE8EF4-6145-44E0-83B8-25F6DF149AAF}">
      <dgm:prSet/>
      <dgm:spPr/>
      <dgm:t>
        <a:bodyPr/>
        <a:lstStyle/>
        <a:p>
          <a:endParaRPr lang="en-US"/>
        </a:p>
      </dgm:t>
    </dgm:pt>
    <dgm:pt modelId="{DCBBF84D-434F-4EB6-B76E-F3AF15DBAB3E}" type="sibTrans" cxnId="{6FAE8EF4-6145-44E0-83B8-25F6DF149AAF}">
      <dgm:prSet/>
      <dgm:spPr/>
      <dgm:t>
        <a:bodyPr/>
        <a:lstStyle/>
        <a:p>
          <a:endParaRPr lang="en-US"/>
        </a:p>
      </dgm:t>
    </dgm:pt>
    <dgm:pt modelId="{9F08F3E9-06AE-448F-AF20-672C95ECBDEE}" type="pres">
      <dgm:prSet presAssocID="{36E98B6F-1B91-4BF2-BFED-B8F7A91E0DBE}" presName="Name0" presStyleCnt="0">
        <dgm:presLayoutVars>
          <dgm:dir/>
          <dgm:animLvl val="lvl"/>
          <dgm:resizeHandles val="exact"/>
        </dgm:presLayoutVars>
      </dgm:prSet>
      <dgm:spPr/>
    </dgm:pt>
    <dgm:pt modelId="{5F56A736-82CF-4834-A378-EBB03915B80F}" type="pres">
      <dgm:prSet presAssocID="{888CC87E-48B6-436C-86E2-09C179425D53}" presName="boxAndChildren" presStyleCnt="0"/>
      <dgm:spPr/>
    </dgm:pt>
    <dgm:pt modelId="{44044165-E790-480A-83D2-0D3BE776E516}" type="pres">
      <dgm:prSet presAssocID="{888CC87E-48B6-436C-86E2-09C179425D53}" presName="parentTextBox" presStyleLbl="node1" presStyleIdx="0" presStyleCnt="5"/>
      <dgm:spPr/>
    </dgm:pt>
    <dgm:pt modelId="{301A3DCD-945F-44A2-AC9B-DCAC35C0A14A}" type="pres">
      <dgm:prSet presAssocID="{CC0C2AD6-864E-49CB-A7F2-5DED44AD5EB6}" presName="sp" presStyleCnt="0"/>
      <dgm:spPr/>
    </dgm:pt>
    <dgm:pt modelId="{96D632AA-549A-49B4-B0EE-AC9CF3F8298A}" type="pres">
      <dgm:prSet presAssocID="{9EF04A1E-3100-4A17-AED0-4CF5EE580310}" presName="arrowAndChildren" presStyleCnt="0"/>
      <dgm:spPr/>
    </dgm:pt>
    <dgm:pt modelId="{EA87DE84-BFE7-4929-BB93-AD29A45F1881}" type="pres">
      <dgm:prSet presAssocID="{9EF04A1E-3100-4A17-AED0-4CF5EE580310}" presName="parentTextArrow" presStyleLbl="node1" presStyleIdx="1" presStyleCnt="5"/>
      <dgm:spPr/>
    </dgm:pt>
    <dgm:pt modelId="{727B3FF7-BC3C-46BF-803B-D465095B8F9D}" type="pres">
      <dgm:prSet presAssocID="{3F4550D1-C837-4EDF-B817-4B5818CC72F1}" presName="sp" presStyleCnt="0"/>
      <dgm:spPr/>
    </dgm:pt>
    <dgm:pt modelId="{D50D9C97-E6F9-42D7-998E-6B30FFFDDC0C}" type="pres">
      <dgm:prSet presAssocID="{65526138-1CF0-4C6F-951A-AFFC685C88E8}" presName="arrowAndChildren" presStyleCnt="0"/>
      <dgm:spPr/>
    </dgm:pt>
    <dgm:pt modelId="{4A878DD0-5D1B-4C1D-A21B-830906232429}" type="pres">
      <dgm:prSet presAssocID="{65526138-1CF0-4C6F-951A-AFFC685C88E8}" presName="parentTextArrow" presStyleLbl="node1" presStyleIdx="2" presStyleCnt="5"/>
      <dgm:spPr/>
    </dgm:pt>
    <dgm:pt modelId="{F854FF7A-F450-497B-9374-F608A7BB2561}" type="pres">
      <dgm:prSet presAssocID="{806540CD-D895-43AE-9B20-325C9BA09CBA}" presName="sp" presStyleCnt="0"/>
      <dgm:spPr/>
    </dgm:pt>
    <dgm:pt modelId="{FF805734-1F65-47F1-BCE8-3F344DAC11A2}" type="pres">
      <dgm:prSet presAssocID="{62DC242F-BE1C-4B40-BC67-CCAE0D3CD3DE}" presName="arrowAndChildren" presStyleCnt="0"/>
      <dgm:spPr/>
    </dgm:pt>
    <dgm:pt modelId="{CF95C627-D6EA-43A4-93E4-CE44185B4719}" type="pres">
      <dgm:prSet presAssocID="{62DC242F-BE1C-4B40-BC67-CCAE0D3CD3DE}" presName="parentTextArrow" presStyleLbl="node1" presStyleIdx="2" presStyleCnt="5"/>
      <dgm:spPr/>
    </dgm:pt>
    <dgm:pt modelId="{A951D9FE-E25A-42B7-A7E4-4A8F5A9DCBDD}" type="pres">
      <dgm:prSet presAssocID="{62DC242F-BE1C-4B40-BC67-CCAE0D3CD3DE}" presName="arrow" presStyleLbl="node1" presStyleIdx="3" presStyleCnt="5"/>
      <dgm:spPr/>
    </dgm:pt>
    <dgm:pt modelId="{1F7153C8-A518-4433-8E60-EE1A7EE6B607}" type="pres">
      <dgm:prSet presAssocID="{62DC242F-BE1C-4B40-BC67-CCAE0D3CD3DE}" presName="descendantArrow" presStyleCnt="0"/>
      <dgm:spPr/>
    </dgm:pt>
    <dgm:pt modelId="{1677239C-42AF-46B9-891B-4973B8FBFDC5}" type="pres">
      <dgm:prSet presAssocID="{154DCAF8-B349-45FF-A6C4-898FB98CD1BF}" presName="childTextArrow" presStyleLbl="fgAccFollowNode1" presStyleIdx="0" presStyleCnt="1">
        <dgm:presLayoutVars>
          <dgm:bulletEnabled val="1"/>
        </dgm:presLayoutVars>
      </dgm:prSet>
      <dgm:spPr/>
    </dgm:pt>
    <dgm:pt modelId="{7F4F7EC0-8458-4A5D-9C42-DF2E71C30647}" type="pres">
      <dgm:prSet presAssocID="{316D6350-6923-49D0-8B66-A4A55EFDB55B}" presName="sp" presStyleCnt="0"/>
      <dgm:spPr/>
    </dgm:pt>
    <dgm:pt modelId="{2C073330-B78B-4561-AB57-6D3F5DFD186D}" type="pres">
      <dgm:prSet presAssocID="{077008B2-F062-4B61-AC78-E41B1FEA868B}" presName="arrowAndChildren" presStyleCnt="0"/>
      <dgm:spPr/>
    </dgm:pt>
    <dgm:pt modelId="{129C1C7A-88A3-4334-9492-DD897C340F3F}" type="pres">
      <dgm:prSet presAssocID="{077008B2-F062-4B61-AC78-E41B1FEA868B}" presName="parentTextArrow" presStyleLbl="node1" presStyleIdx="4" presStyleCnt="5"/>
      <dgm:spPr/>
    </dgm:pt>
  </dgm:ptLst>
  <dgm:cxnLst>
    <dgm:cxn modelId="{9583AB04-E626-46D2-9B0B-1E16C3A6174D}" srcId="{62DC242F-BE1C-4B40-BC67-CCAE0D3CD3DE}" destId="{154DCAF8-B349-45FF-A6C4-898FB98CD1BF}" srcOrd="0" destOrd="0" parTransId="{654EB326-7B05-42D9-9CA5-5E9E613E1AB5}" sibTransId="{38D6D26C-94A7-4BA8-B836-0BF8E51DC1D6}"/>
    <dgm:cxn modelId="{E7571826-B438-429A-8560-83E9ED0F1B93}" srcId="{36E98B6F-1B91-4BF2-BFED-B8F7A91E0DBE}" destId="{65526138-1CF0-4C6F-951A-AFFC685C88E8}" srcOrd="2" destOrd="0" parTransId="{A371E057-CAB9-4AC0-BE77-ED5D56C6D7B8}" sibTransId="{3F4550D1-C837-4EDF-B817-4B5818CC72F1}"/>
    <dgm:cxn modelId="{0E1F8933-F59A-4500-8138-E0479E79D865}" srcId="{36E98B6F-1B91-4BF2-BFED-B8F7A91E0DBE}" destId="{62DC242F-BE1C-4B40-BC67-CCAE0D3CD3DE}" srcOrd="1" destOrd="0" parTransId="{F59AEEFB-7228-4F14-B6D2-A69549B62E29}" sibTransId="{806540CD-D895-43AE-9B20-325C9BA09CBA}"/>
    <dgm:cxn modelId="{5956365B-1C10-4E94-A261-110AEEDFA2EA}" type="presOf" srcId="{9EF04A1E-3100-4A17-AED0-4CF5EE580310}" destId="{EA87DE84-BFE7-4929-BB93-AD29A45F1881}" srcOrd="0" destOrd="0" presId="urn:microsoft.com/office/officeart/2005/8/layout/process4"/>
    <dgm:cxn modelId="{B48A385E-E8E5-4A67-8619-EAAFB5003746}" type="presOf" srcId="{65526138-1CF0-4C6F-951A-AFFC685C88E8}" destId="{4A878DD0-5D1B-4C1D-A21B-830906232429}" srcOrd="0" destOrd="0" presId="urn:microsoft.com/office/officeart/2005/8/layout/process4"/>
    <dgm:cxn modelId="{DD4B9844-1A4A-4447-8A94-829EFE2D8DA8}" type="presOf" srcId="{888CC87E-48B6-436C-86E2-09C179425D53}" destId="{44044165-E790-480A-83D2-0D3BE776E516}" srcOrd="0" destOrd="0" presId="urn:microsoft.com/office/officeart/2005/8/layout/process4"/>
    <dgm:cxn modelId="{ADD35947-ABD8-4422-B731-A368C986E9E6}" type="presOf" srcId="{077008B2-F062-4B61-AC78-E41B1FEA868B}" destId="{129C1C7A-88A3-4334-9492-DD897C340F3F}" srcOrd="0" destOrd="0" presId="urn:microsoft.com/office/officeart/2005/8/layout/process4"/>
    <dgm:cxn modelId="{E8874B72-91D9-44D6-A080-DD8B0F197E2F}" type="presOf" srcId="{36E98B6F-1B91-4BF2-BFED-B8F7A91E0DBE}" destId="{9F08F3E9-06AE-448F-AF20-672C95ECBDEE}" srcOrd="0" destOrd="0" presId="urn:microsoft.com/office/officeart/2005/8/layout/process4"/>
    <dgm:cxn modelId="{E7B5C87C-835D-41C7-B9B0-D865849035A4}" type="presOf" srcId="{62DC242F-BE1C-4B40-BC67-CCAE0D3CD3DE}" destId="{CF95C627-D6EA-43A4-93E4-CE44185B4719}" srcOrd="0" destOrd="0" presId="urn:microsoft.com/office/officeart/2005/8/layout/process4"/>
    <dgm:cxn modelId="{3600AF80-4AD7-499A-B95B-A75AF26279ED}" srcId="{36E98B6F-1B91-4BF2-BFED-B8F7A91E0DBE}" destId="{9EF04A1E-3100-4A17-AED0-4CF5EE580310}" srcOrd="3" destOrd="0" parTransId="{B5067EDE-61B3-4973-878B-CB5B759E2EC3}" sibTransId="{CC0C2AD6-864E-49CB-A7F2-5DED44AD5EB6}"/>
    <dgm:cxn modelId="{8D8CA4AF-1656-4E16-9E36-C00F1B8297A9}" type="presOf" srcId="{154DCAF8-B349-45FF-A6C4-898FB98CD1BF}" destId="{1677239C-42AF-46B9-891B-4973B8FBFDC5}" srcOrd="0" destOrd="0" presId="urn:microsoft.com/office/officeart/2005/8/layout/process4"/>
    <dgm:cxn modelId="{58B10ABD-C06B-46F6-9FCB-28CE9BF0E59A}" type="presOf" srcId="{62DC242F-BE1C-4B40-BC67-CCAE0D3CD3DE}" destId="{A951D9FE-E25A-42B7-A7E4-4A8F5A9DCBDD}" srcOrd="1" destOrd="0" presId="urn:microsoft.com/office/officeart/2005/8/layout/process4"/>
    <dgm:cxn modelId="{476431F4-0454-42C5-9D34-341ABD5EC6EE}" srcId="{36E98B6F-1B91-4BF2-BFED-B8F7A91E0DBE}" destId="{077008B2-F062-4B61-AC78-E41B1FEA868B}" srcOrd="0" destOrd="0" parTransId="{29080EF1-252B-402C-8B64-B7F3604FAB3B}" sibTransId="{316D6350-6923-49D0-8B66-A4A55EFDB55B}"/>
    <dgm:cxn modelId="{6FAE8EF4-6145-44E0-83B8-25F6DF149AAF}" srcId="{36E98B6F-1B91-4BF2-BFED-B8F7A91E0DBE}" destId="{888CC87E-48B6-436C-86E2-09C179425D53}" srcOrd="4" destOrd="0" parTransId="{F43BD980-1BCF-4C13-B689-DDF878FCF04B}" sibTransId="{DCBBF84D-434F-4EB6-B76E-F3AF15DBAB3E}"/>
    <dgm:cxn modelId="{C7E4FD1F-2D2B-4955-81B6-B17185A4B921}" type="presParOf" srcId="{9F08F3E9-06AE-448F-AF20-672C95ECBDEE}" destId="{5F56A736-82CF-4834-A378-EBB03915B80F}" srcOrd="0" destOrd="0" presId="urn:microsoft.com/office/officeart/2005/8/layout/process4"/>
    <dgm:cxn modelId="{A7900855-1066-4177-813A-106BD94D44A2}" type="presParOf" srcId="{5F56A736-82CF-4834-A378-EBB03915B80F}" destId="{44044165-E790-480A-83D2-0D3BE776E516}" srcOrd="0" destOrd="0" presId="urn:microsoft.com/office/officeart/2005/8/layout/process4"/>
    <dgm:cxn modelId="{4E0508E7-8B1B-4A09-B1A2-99DA401BD882}" type="presParOf" srcId="{9F08F3E9-06AE-448F-AF20-672C95ECBDEE}" destId="{301A3DCD-945F-44A2-AC9B-DCAC35C0A14A}" srcOrd="1" destOrd="0" presId="urn:microsoft.com/office/officeart/2005/8/layout/process4"/>
    <dgm:cxn modelId="{B3D94CAE-D7B3-4CAD-8C9F-B4D319852243}" type="presParOf" srcId="{9F08F3E9-06AE-448F-AF20-672C95ECBDEE}" destId="{96D632AA-549A-49B4-B0EE-AC9CF3F8298A}" srcOrd="2" destOrd="0" presId="urn:microsoft.com/office/officeart/2005/8/layout/process4"/>
    <dgm:cxn modelId="{9AB04E27-755C-40EF-BAC9-3C5DAE1A4975}" type="presParOf" srcId="{96D632AA-549A-49B4-B0EE-AC9CF3F8298A}" destId="{EA87DE84-BFE7-4929-BB93-AD29A45F1881}" srcOrd="0" destOrd="0" presId="urn:microsoft.com/office/officeart/2005/8/layout/process4"/>
    <dgm:cxn modelId="{4014ABCA-BE1B-44C8-89C2-04C6EA0231E7}" type="presParOf" srcId="{9F08F3E9-06AE-448F-AF20-672C95ECBDEE}" destId="{727B3FF7-BC3C-46BF-803B-D465095B8F9D}" srcOrd="3" destOrd="0" presId="urn:microsoft.com/office/officeart/2005/8/layout/process4"/>
    <dgm:cxn modelId="{DC524F2B-DF74-4565-B106-C5F7DA134B49}" type="presParOf" srcId="{9F08F3E9-06AE-448F-AF20-672C95ECBDEE}" destId="{D50D9C97-E6F9-42D7-998E-6B30FFFDDC0C}" srcOrd="4" destOrd="0" presId="urn:microsoft.com/office/officeart/2005/8/layout/process4"/>
    <dgm:cxn modelId="{34A82D86-C2A4-4612-B86E-559ADCD06B04}" type="presParOf" srcId="{D50D9C97-E6F9-42D7-998E-6B30FFFDDC0C}" destId="{4A878DD0-5D1B-4C1D-A21B-830906232429}" srcOrd="0" destOrd="0" presId="urn:microsoft.com/office/officeart/2005/8/layout/process4"/>
    <dgm:cxn modelId="{30CAF2AA-E0B1-49AF-B04A-A41105548600}" type="presParOf" srcId="{9F08F3E9-06AE-448F-AF20-672C95ECBDEE}" destId="{F854FF7A-F450-497B-9374-F608A7BB2561}" srcOrd="5" destOrd="0" presId="urn:microsoft.com/office/officeart/2005/8/layout/process4"/>
    <dgm:cxn modelId="{F6CBD5C0-C1DE-4BFA-863B-D89C69961E18}" type="presParOf" srcId="{9F08F3E9-06AE-448F-AF20-672C95ECBDEE}" destId="{FF805734-1F65-47F1-BCE8-3F344DAC11A2}" srcOrd="6" destOrd="0" presId="urn:microsoft.com/office/officeart/2005/8/layout/process4"/>
    <dgm:cxn modelId="{EA637511-E59C-4149-A13B-42AAE94269AD}" type="presParOf" srcId="{FF805734-1F65-47F1-BCE8-3F344DAC11A2}" destId="{CF95C627-D6EA-43A4-93E4-CE44185B4719}" srcOrd="0" destOrd="0" presId="urn:microsoft.com/office/officeart/2005/8/layout/process4"/>
    <dgm:cxn modelId="{FBD3D3DD-7B11-4911-8C7D-C87273BE14EC}" type="presParOf" srcId="{FF805734-1F65-47F1-BCE8-3F344DAC11A2}" destId="{A951D9FE-E25A-42B7-A7E4-4A8F5A9DCBDD}" srcOrd="1" destOrd="0" presId="urn:microsoft.com/office/officeart/2005/8/layout/process4"/>
    <dgm:cxn modelId="{D36EEFC5-C830-48E3-9580-05287414CDA7}" type="presParOf" srcId="{FF805734-1F65-47F1-BCE8-3F344DAC11A2}" destId="{1F7153C8-A518-4433-8E60-EE1A7EE6B607}" srcOrd="2" destOrd="0" presId="urn:microsoft.com/office/officeart/2005/8/layout/process4"/>
    <dgm:cxn modelId="{8E101F9E-3894-4AA1-8447-80AFC918D3C8}" type="presParOf" srcId="{1F7153C8-A518-4433-8E60-EE1A7EE6B607}" destId="{1677239C-42AF-46B9-891B-4973B8FBFDC5}" srcOrd="0" destOrd="0" presId="urn:microsoft.com/office/officeart/2005/8/layout/process4"/>
    <dgm:cxn modelId="{B73F0C69-013B-4E9A-AE9E-C9A51BC28B94}" type="presParOf" srcId="{9F08F3E9-06AE-448F-AF20-672C95ECBDEE}" destId="{7F4F7EC0-8458-4A5D-9C42-DF2E71C30647}" srcOrd="7" destOrd="0" presId="urn:microsoft.com/office/officeart/2005/8/layout/process4"/>
    <dgm:cxn modelId="{D475FE1F-267F-4084-907A-A666B253293A}" type="presParOf" srcId="{9F08F3E9-06AE-448F-AF20-672C95ECBDEE}" destId="{2C073330-B78B-4561-AB57-6D3F5DFD186D}" srcOrd="8" destOrd="0" presId="urn:microsoft.com/office/officeart/2005/8/layout/process4"/>
    <dgm:cxn modelId="{CEBD44ED-395D-41BE-82B2-70AF12D52130}" type="presParOf" srcId="{2C073330-B78B-4561-AB57-6D3F5DFD186D}" destId="{129C1C7A-88A3-4334-9492-DD897C340F3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E98B6F-1B91-4BF2-BFED-B8F7A91E0DBE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7008B2-F062-4B61-AC78-E41B1FEA868B}">
      <dgm:prSet/>
      <dgm:spPr/>
      <dgm:t>
        <a:bodyPr/>
        <a:lstStyle/>
        <a:p>
          <a:r>
            <a:rPr lang="en-US" dirty="0"/>
            <a:t>Primary DB connections are stopped and DNS for cluster endpoint is updated</a:t>
          </a:r>
        </a:p>
      </dgm:t>
    </dgm:pt>
    <dgm:pt modelId="{29080EF1-252B-402C-8B64-B7F3604FAB3B}" type="parTrans" cxnId="{476431F4-0454-42C5-9D34-341ABD5EC6EE}">
      <dgm:prSet/>
      <dgm:spPr/>
      <dgm:t>
        <a:bodyPr/>
        <a:lstStyle/>
        <a:p>
          <a:endParaRPr lang="en-US"/>
        </a:p>
      </dgm:t>
    </dgm:pt>
    <dgm:pt modelId="{316D6350-6923-49D0-8B66-A4A55EFDB55B}" type="sibTrans" cxnId="{476431F4-0454-42C5-9D34-341ABD5EC6EE}">
      <dgm:prSet/>
      <dgm:spPr/>
      <dgm:t>
        <a:bodyPr/>
        <a:lstStyle/>
        <a:p>
          <a:endParaRPr lang="en-US"/>
        </a:p>
      </dgm:t>
    </dgm:pt>
    <dgm:pt modelId="{62DC242F-BE1C-4B40-BC67-CCAE0D3CD3DE}">
      <dgm:prSet/>
      <dgm:spPr/>
      <dgm:t>
        <a:bodyPr/>
        <a:lstStyle/>
        <a:p>
          <a:r>
            <a:rPr lang="en-US" dirty="0"/>
            <a:t>DNS: A-record updated to AZ#2-DB endpoint</a:t>
          </a:r>
        </a:p>
      </dgm:t>
    </dgm:pt>
    <dgm:pt modelId="{F59AEEFB-7228-4F14-B6D2-A69549B62E29}" type="parTrans" cxnId="{0E1F8933-F59A-4500-8138-E0479E79D865}">
      <dgm:prSet/>
      <dgm:spPr/>
      <dgm:t>
        <a:bodyPr/>
        <a:lstStyle/>
        <a:p>
          <a:endParaRPr lang="en-US"/>
        </a:p>
      </dgm:t>
    </dgm:pt>
    <dgm:pt modelId="{806540CD-D895-43AE-9B20-325C9BA09CBA}" type="sibTrans" cxnId="{0E1F8933-F59A-4500-8138-E0479E79D865}">
      <dgm:prSet/>
      <dgm:spPr/>
      <dgm:t>
        <a:bodyPr/>
        <a:lstStyle/>
        <a:p>
          <a:endParaRPr lang="en-US"/>
        </a:p>
      </dgm:t>
    </dgm:pt>
    <dgm:pt modelId="{154DCAF8-B349-45FF-A6C4-898FB98CD1BF}">
      <dgm:prSet/>
      <dgm:spPr/>
      <dgm:t>
        <a:bodyPr/>
        <a:lstStyle/>
        <a:p>
          <a:r>
            <a:rPr lang="en-US" dirty="0"/>
            <a:t>Tip: keep app/</a:t>
          </a:r>
          <a:r>
            <a:rPr lang="en-US" dirty="0" err="1"/>
            <a:t>jvm</a:t>
          </a:r>
          <a:r>
            <a:rPr lang="en-US" dirty="0"/>
            <a:t> TTL for DNS caching to low or none</a:t>
          </a:r>
        </a:p>
      </dgm:t>
    </dgm:pt>
    <dgm:pt modelId="{654EB326-7B05-42D9-9CA5-5E9E613E1AB5}" type="parTrans" cxnId="{9583AB04-E626-46D2-9B0B-1E16C3A6174D}">
      <dgm:prSet/>
      <dgm:spPr/>
      <dgm:t>
        <a:bodyPr/>
        <a:lstStyle/>
        <a:p>
          <a:endParaRPr lang="en-US"/>
        </a:p>
      </dgm:t>
    </dgm:pt>
    <dgm:pt modelId="{38D6D26C-94A7-4BA8-B836-0BF8E51DC1D6}" type="sibTrans" cxnId="{9583AB04-E626-46D2-9B0B-1E16C3A6174D}">
      <dgm:prSet/>
      <dgm:spPr/>
      <dgm:t>
        <a:bodyPr/>
        <a:lstStyle/>
        <a:p>
          <a:endParaRPr lang="en-US"/>
        </a:p>
      </dgm:t>
    </dgm:pt>
    <dgm:pt modelId="{65526138-1CF0-4C6F-951A-AFFC685C88E8}">
      <dgm:prSet/>
      <dgm:spPr/>
      <dgm:t>
        <a:bodyPr/>
        <a:lstStyle/>
        <a:p>
          <a:r>
            <a:rPr lang="en-US" dirty="0"/>
            <a:t>RDS brings up the DB instance and validates internal health check before considering the DB operational</a:t>
          </a:r>
        </a:p>
      </dgm:t>
    </dgm:pt>
    <dgm:pt modelId="{A371E057-CAB9-4AC0-BE77-ED5D56C6D7B8}" type="parTrans" cxnId="{E7571826-B438-429A-8560-83E9ED0F1B93}">
      <dgm:prSet/>
      <dgm:spPr/>
      <dgm:t>
        <a:bodyPr/>
        <a:lstStyle/>
        <a:p>
          <a:endParaRPr lang="en-US"/>
        </a:p>
      </dgm:t>
    </dgm:pt>
    <dgm:pt modelId="{3F4550D1-C837-4EDF-B817-4B5818CC72F1}" type="sibTrans" cxnId="{E7571826-B438-429A-8560-83E9ED0F1B93}">
      <dgm:prSet/>
      <dgm:spPr/>
      <dgm:t>
        <a:bodyPr/>
        <a:lstStyle/>
        <a:p>
          <a:endParaRPr lang="en-US"/>
        </a:p>
      </dgm:t>
    </dgm:pt>
    <dgm:pt modelId="{9F08F3E9-06AE-448F-AF20-672C95ECBDEE}" type="pres">
      <dgm:prSet presAssocID="{36E98B6F-1B91-4BF2-BFED-B8F7A91E0DBE}" presName="Name0" presStyleCnt="0">
        <dgm:presLayoutVars>
          <dgm:dir/>
          <dgm:animLvl val="lvl"/>
          <dgm:resizeHandles val="exact"/>
        </dgm:presLayoutVars>
      </dgm:prSet>
      <dgm:spPr/>
    </dgm:pt>
    <dgm:pt modelId="{AA371A35-03D8-41D9-BCB5-6A5565109CBD}" type="pres">
      <dgm:prSet presAssocID="{65526138-1CF0-4C6F-951A-AFFC685C88E8}" presName="boxAndChildren" presStyleCnt="0"/>
      <dgm:spPr/>
    </dgm:pt>
    <dgm:pt modelId="{907D0310-D57F-40BB-9C0A-DD175781FFDE}" type="pres">
      <dgm:prSet presAssocID="{65526138-1CF0-4C6F-951A-AFFC685C88E8}" presName="parentTextBox" presStyleLbl="node1" presStyleIdx="0" presStyleCnt="3"/>
      <dgm:spPr/>
    </dgm:pt>
    <dgm:pt modelId="{F854FF7A-F450-497B-9374-F608A7BB2561}" type="pres">
      <dgm:prSet presAssocID="{806540CD-D895-43AE-9B20-325C9BA09CBA}" presName="sp" presStyleCnt="0"/>
      <dgm:spPr/>
    </dgm:pt>
    <dgm:pt modelId="{FF805734-1F65-47F1-BCE8-3F344DAC11A2}" type="pres">
      <dgm:prSet presAssocID="{62DC242F-BE1C-4B40-BC67-CCAE0D3CD3DE}" presName="arrowAndChildren" presStyleCnt="0"/>
      <dgm:spPr/>
    </dgm:pt>
    <dgm:pt modelId="{CF95C627-D6EA-43A4-93E4-CE44185B4719}" type="pres">
      <dgm:prSet presAssocID="{62DC242F-BE1C-4B40-BC67-CCAE0D3CD3DE}" presName="parentTextArrow" presStyleLbl="node1" presStyleIdx="0" presStyleCnt="3"/>
      <dgm:spPr/>
    </dgm:pt>
    <dgm:pt modelId="{A951D9FE-E25A-42B7-A7E4-4A8F5A9DCBDD}" type="pres">
      <dgm:prSet presAssocID="{62DC242F-BE1C-4B40-BC67-CCAE0D3CD3DE}" presName="arrow" presStyleLbl="node1" presStyleIdx="1" presStyleCnt="3"/>
      <dgm:spPr/>
    </dgm:pt>
    <dgm:pt modelId="{1F7153C8-A518-4433-8E60-EE1A7EE6B607}" type="pres">
      <dgm:prSet presAssocID="{62DC242F-BE1C-4B40-BC67-CCAE0D3CD3DE}" presName="descendantArrow" presStyleCnt="0"/>
      <dgm:spPr/>
    </dgm:pt>
    <dgm:pt modelId="{1677239C-42AF-46B9-891B-4973B8FBFDC5}" type="pres">
      <dgm:prSet presAssocID="{154DCAF8-B349-45FF-A6C4-898FB98CD1BF}" presName="childTextArrow" presStyleLbl="fgAccFollowNode1" presStyleIdx="0" presStyleCnt="1">
        <dgm:presLayoutVars>
          <dgm:bulletEnabled val="1"/>
        </dgm:presLayoutVars>
      </dgm:prSet>
      <dgm:spPr/>
    </dgm:pt>
    <dgm:pt modelId="{7F4F7EC0-8458-4A5D-9C42-DF2E71C30647}" type="pres">
      <dgm:prSet presAssocID="{316D6350-6923-49D0-8B66-A4A55EFDB55B}" presName="sp" presStyleCnt="0"/>
      <dgm:spPr/>
    </dgm:pt>
    <dgm:pt modelId="{2C073330-B78B-4561-AB57-6D3F5DFD186D}" type="pres">
      <dgm:prSet presAssocID="{077008B2-F062-4B61-AC78-E41B1FEA868B}" presName="arrowAndChildren" presStyleCnt="0"/>
      <dgm:spPr/>
    </dgm:pt>
    <dgm:pt modelId="{129C1C7A-88A3-4334-9492-DD897C340F3F}" type="pres">
      <dgm:prSet presAssocID="{077008B2-F062-4B61-AC78-E41B1FEA868B}" presName="parentTextArrow" presStyleLbl="node1" presStyleIdx="2" presStyleCnt="3" custLinFactNeighborY="-895"/>
      <dgm:spPr/>
    </dgm:pt>
  </dgm:ptLst>
  <dgm:cxnLst>
    <dgm:cxn modelId="{9583AB04-E626-46D2-9B0B-1E16C3A6174D}" srcId="{62DC242F-BE1C-4B40-BC67-CCAE0D3CD3DE}" destId="{154DCAF8-B349-45FF-A6C4-898FB98CD1BF}" srcOrd="0" destOrd="0" parTransId="{654EB326-7B05-42D9-9CA5-5E9E613E1AB5}" sibTransId="{38D6D26C-94A7-4BA8-B836-0BF8E51DC1D6}"/>
    <dgm:cxn modelId="{E7571826-B438-429A-8560-83E9ED0F1B93}" srcId="{36E98B6F-1B91-4BF2-BFED-B8F7A91E0DBE}" destId="{65526138-1CF0-4C6F-951A-AFFC685C88E8}" srcOrd="2" destOrd="0" parTransId="{A371E057-CAB9-4AC0-BE77-ED5D56C6D7B8}" sibTransId="{3F4550D1-C837-4EDF-B817-4B5818CC72F1}"/>
    <dgm:cxn modelId="{0E1F8933-F59A-4500-8138-E0479E79D865}" srcId="{36E98B6F-1B91-4BF2-BFED-B8F7A91E0DBE}" destId="{62DC242F-BE1C-4B40-BC67-CCAE0D3CD3DE}" srcOrd="1" destOrd="0" parTransId="{F59AEEFB-7228-4F14-B6D2-A69549B62E29}" sibTransId="{806540CD-D895-43AE-9B20-325C9BA09CBA}"/>
    <dgm:cxn modelId="{ADD35947-ABD8-4422-B731-A368C986E9E6}" type="presOf" srcId="{077008B2-F062-4B61-AC78-E41B1FEA868B}" destId="{129C1C7A-88A3-4334-9492-DD897C340F3F}" srcOrd="0" destOrd="0" presId="urn:microsoft.com/office/officeart/2005/8/layout/process4"/>
    <dgm:cxn modelId="{E8874B72-91D9-44D6-A080-DD8B0F197E2F}" type="presOf" srcId="{36E98B6F-1B91-4BF2-BFED-B8F7A91E0DBE}" destId="{9F08F3E9-06AE-448F-AF20-672C95ECBDEE}" srcOrd="0" destOrd="0" presId="urn:microsoft.com/office/officeart/2005/8/layout/process4"/>
    <dgm:cxn modelId="{E7B5C87C-835D-41C7-B9B0-D865849035A4}" type="presOf" srcId="{62DC242F-BE1C-4B40-BC67-CCAE0D3CD3DE}" destId="{CF95C627-D6EA-43A4-93E4-CE44185B4719}" srcOrd="0" destOrd="0" presId="urn:microsoft.com/office/officeart/2005/8/layout/process4"/>
    <dgm:cxn modelId="{8D8CA4AF-1656-4E16-9E36-C00F1B8297A9}" type="presOf" srcId="{154DCAF8-B349-45FF-A6C4-898FB98CD1BF}" destId="{1677239C-42AF-46B9-891B-4973B8FBFDC5}" srcOrd="0" destOrd="0" presId="urn:microsoft.com/office/officeart/2005/8/layout/process4"/>
    <dgm:cxn modelId="{58B10ABD-C06B-46F6-9FCB-28CE9BF0E59A}" type="presOf" srcId="{62DC242F-BE1C-4B40-BC67-CCAE0D3CD3DE}" destId="{A951D9FE-E25A-42B7-A7E4-4A8F5A9DCBDD}" srcOrd="1" destOrd="0" presId="urn:microsoft.com/office/officeart/2005/8/layout/process4"/>
    <dgm:cxn modelId="{3391BAD8-C86B-4FDA-935B-382727326DC5}" type="presOf" srcId="{65526138-1CF0-4C6F-951A-AFFC685C88E8}" destId="{907D0310-D57F-40BB-9C0A-DD175781FFDE}" srcOrd="0" destOrd="0" presId="urn:microsoft.com/office/officeart/2005/8/layout/process4"/>
    <dgm:cxn modelId="{476431F4-0454-42C5-9D34-341ABD5EC6EE}" srcId="{36E98B6F-1B91-4BF2-BFED-B8F7A91E0DBE}" destId="{077008B2-F062-4B61-AC78-E41B1FEA868B}" srcOrd="0" destOrd="0" parTransId="{29080EF1-252B-402C-8B64-B7F3604FAB3B}" sibTransId="{316D6350-6923-49D0-8B66-A4A55EFDB55B}"/>
    <dgm:cxn modelId="{329C6484-30C8-49DA-A2A2-619D7879CB95}" type="presParOf" srcId="{9F08F3E9-06AE-448F-AF20-672C95ECBDEE}" destId="{AA371A35-03D8-41D9-BCB5-6A5565109CBD}" srcOrd="0" destOrd="0" presId="urn:microsoft.com/office/officeart/2005/8/layout/process4"/>
    <dgm:cxn modelId="{F80FE073-F195-498C-B9EA-0E77A4E79416}" type="presParOf" srcId="{AA371A35-03D8-41D9-BCB5-6A5565109CBD}" destId="{907D0310-D57F-40BB-9C0A-DD175781FFDE}" srcOrd="0" destOrd="0" presId="urn:microsoft.com/office/officeart/2005/8/layout/process4"/>
    <dgm:cxn modelId="{30CAF2AA-E0B1-49AF-B04A-A41105548600}" type="presParOf" srcId="{9F08F3E9-06AE-448F-AF20-672C95ECBDEE}" destId="{F854FF7A-F450-497B-9374-F608A7BB2561}" srcOrd="1" destOrd="0" presId="urn:microsoft.com/office/officeart/2005/8/layout/process4"/>
    <dgm:cxn modelId="{F6CBD5C0-C1DE-4BFA-863B-D89C69961E18}" type="presParOf" srcId="{9F08F3E9-06AE-448F-AF20-672C95ECBDEE}" destId="{FF805734-1F65-47F1-BCE8-3F344DAC11A2}" srcOrd="2" destOrd="0" presId="urn:microsoft.com/office/officeart/2005/8/layout/process4"/>
    <dgm:cxn modelId="{EA637511-E59C-4149-A13B-42AAE94269AD}" type="presParOf" srcId="{FF805734-1F65-47F1-BCE8-3F344DAC11A2}" destId="{CF95C627-D6EA-43A4-93E4-CE44185B4719}" srcOrd="0" destOrd="0" presId="urn:microsoft.com/office/officeart/2005/8/layout/process4"/>
    <dgm:cxn modelId="{FBD3D3DD-7B11-4911-8C7D-C87273BE14EC}" type="presParOf" srcId="{FF805734-1F65-47F1-BCE8-3F344DAC11A2}" destId="{A951D9FE-E25A-42B7-A7E4-4A8F5A9DCBDD}" srcOrd="1" destOrd="0" presId="urn:microsoft.com/office/officeart/2005/8/layout/process4"/>
    <dgm:cxn modelId="{D36EEFC5-C830-48E3-9580-05287414CDA7}" type="presParOf" srcId="{FF805734-1F65-47F1-BCE8-3F344DAC11A2}" destId="{1F7153C8-A518-4433-8E60-EE1A7EE6B607}" srcOrd="2" destOrd="0" presId="urn:microsoft.com/office/officeart/2005/8/layout/process4"/>
    <dgm:cxn modelId="{8E101F9E-3894-4AA1-8447-80AFC918D3C8}" type="presParOf" srcId="{1F7153C8-A518-4433-8E60-EE1A7EE6B607}" destId="{1677239C-42AF-46B9-891B-4973B8FBFDC5}" srcOrd="0" destOrd="0" presId="urn:microsoft.com/office/officeart/2005/8/layout/process4"/>
    <dgm:cxn modelId="{B73F0C69-013B-4E9A-AE9E-C9A51BC28B94}" type="presParOf" srcId="{9F08F3E9-06AE-448F-AF20-672C95ECBDEE}" destId="{7F4F7EC0-8458-4A5D-9C42-DF2E71C30647}" srcOrd="3" destOrd="0" presId="urn:microsoft.com/office/officeart/2005/8/layout/process4"/>
    <dgm:cxn modelId="{D475FE1F-267F-4084-907A-A666B253293A}" type="presParOf" srcId="{9F08F3E9-06AE-448F-AF20-672C95ECBDEE}" destId="{2C073330-B78B-4561-AB57-6D3F5DFD186D}" srcOrd="4" destOrd="0" presId="urn:microsoft.com/office/officeart/2005/8/layout/process4"/>
    <dgm:cxn modelId="{CEBD44ED-395D-41BE-82B2-70AF12D52130}" type="presParOf" srcId="{2C073330-B78B-4561-AB57-6D3F5DFD186D}" destId="{129C1C7A-88A3-4334-9492-DD897C340F3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44165-E790-480A-83D2-0D3BE776E516}">
      <dsp:nvSpPr>
        <dsp:cNvPr id="0" name=""/>
        <dsp:cNvSpPr/>
      </dsp:nvSpPr>
      <dsp:spPr>
        <a:xfrm>
          <a:off x="0" y="3409274"/>
          <a:ext cx="4127861" cy="559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Configure synchronous replication</a:t>
          </a:r>
        </a:p>
      </dsp:txBody>
      <dsp:txXfrm>
        <a:off x="0" y="3409274"/>
        <a:ext cx="4127861" cy="559319"/>
      </dsp:txXfrm>
    </dsp:sp>
    <dsp:sp modelId="{EA87DE84-BFE7-4929-BB93-AD29A45F1881}">
      <dsp:nvSpPr>
        <dsp:cNvPr id="0" name=""/>
        <dsp:cNvSpPr/>
      </dsp:nvSpPr>
      <dsp:spPr>
        <a:xfrm rot="10800000">
          <a:off x="0" y="2557430"/>
          <a:ext cx="4127861" cy="8602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Restore DB from snapshot in AZ#2</a:t>
          </a:r>
        </a:p>
      </dsp:txBody>
      <dsp:txXfrm rot="10800000">
        <a:off x="0" y="2557430"/>
        <a:ext cx="4127861" cy="558954"/>
      </dsp:txXfrm>
    </dsp:sp>
    <dsp:sp modelId="{4A878DD0-5D1B-4C1D-A21B-830906232429}">
      <dsp:nvSpPr>
        <dsp:cNvPr id="0" name=""/>
        <dsp:cNvSpPr/>
      </dsp:nvSpPr>
      <dsp:spPr>
        <a:xfrm rot="10800000">
          <a:off x="0" y="1705586"/>
          <a:ext cx="4127861" cy="8602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Copy snapshot to AZ#2</a:t>
          </a:r>
        </a:p>
      </dsp:txBody>
      <dsp:txXfrm rot="10800000">
        <a:off x="0" y="1705586"/>
        <a:ext cx="4127861" cy="558954"/>
      </dsp:txXfrm>
    </dsp:sp>
    <dsp:sp modelId="{A951D9FE-E25A-42B7-A7E4-4A8F5A9DCBDD}">
      <dsp:nvSpPr>
        <dsp:cNvPr id="0" name=""/>
        <dsp:cNvSpPr/>
      </dsp:nvSpPr>
      <dsp:spPr>
        <a:xfrm rot="10800000">
          <a:off x="0" y="853742"/>
          <a:ext cx="4127861" cy="8602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AWS Starts taking snapshot of primary DB</a:t>
          </a:r>
        </a:p>
      </dsp:txBody>
      <dsp:txXfrm rot="-10800000">
        <a:off x="0" y="853742"/>
        <a:ext cx="4127861" cy="301942"/>
      </dsp:txXfrm>
    </dsp:sp>
    <dsp:sp modelId="{1677239C-42AF-46B9-891B-4973B8FBFDC5}">
      <dsp:nvSpPr>
        <dsp:cNvPr id="0" name=""/>
        <dsp:cNvSpPr/>
      </dsp:nvSpPr>
      <dsp:spPr>
        <a:xfrm>
          <a:off x="0" y="1155684"/>
          <a:ext cx="4127861" cy="2572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Tip: do this when app traffic is low to avoid latency issues</a:t>
          </a:r>
        </a:p>
      </dsp:txBody>
      <dsp:txXfrm>
        <a:off x="0" y="1155684"/>
        <a:ext cx="4127861" cy="257209"/>
      </dsp:txXfrm>
    </dsp:sp>
    <dsp:sp modelId="{129C1C7A-88A3-4334-9492-DD897C340F3F}">
      <dsp:nvSpPr>
        <dsp:cNvPr id="0" name=""/>
        <dsp:cNvSpPr/>
      </dsp:nvSpPr>
      <dsp:spPr>
        <a:xfrm rot="10800000">
          <a:off x="0" y="1898"/>
          <a:ext cx="4127861" cy="8602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High-level multi-AZ creation</a:t>
          </a:r>
        </a:p>
      </dsp:txBody>
      <dsp:txXfrm rot="10800000">
        <a:off x="0" y="1898"/>
        <a:ext cx="4127861" cy="558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D0310-D57F-40BB-9C0A-DD175781FFDE}">
      <dsp:nvSpPr>
        <dsp:cNvPr id="0" name=""/>
        <dsp:cNvSpPr/>
      </dsp:nvSpPr>
      <dsp:spPr>
        <a:xfrm>
          <a:off x="0" y="2511175"/>
          <a:ext cx="4087907" cy="824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RDS brings up the DB instance and validates internal health check before considering the DB operational</a:t>
          </a:r>
        </a:p>
      </dsp:txBody>
      <dsp:txXfrm>
        <a:off x="0" y="2511175"/>
        <a:ext cx="4087907" cy="824223"/>
      </dsp:txXfrm>
    </dsp:sp>
    <dsp:sp modelId="{A951D9FE-E25A-42B7-A7E4-4A8F5A9DCBDD}">
      <dsp:nvSpPr>
        <dsp:cNvPr id="0" name=""/>
        <dsp:cNvSpPr/>
      </dsp:nvSpPr>
      <dsp:spPr>
        <a:xfrm rot="10800000">
          <a:off x="0" y="1255882"/>
          <a:ext cx="4087907" cy="126765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DNS: A-record updated to AZ#2-DB endpoint</a:t>
          </a:r>
        </a:p>
      </dsp:txBody>
      <dsp:txXfrm rot="-10800000">
        <a:off x="0" y="1255882"/>
        <a:ext cx="4087907" cy="444947"/>
      </dsp:txXfrm>
    </dsp:sp>
    <dsp:sp modelId="{1677239C-42AF-46B9-891B-4973B8FBFDC5}">
      <dsp:nvSpPr>
        <dsp:cNvPr id="0" name=""/>
        <dsp:cNvSpPr/>
      </dsp:nvSpPr>
      <dsp:spPr>
        <a:xfrm>
          <a:off x="0" y="1700829"/>
          <a:ext cx="4087907" cy="3790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Tip: keep app/</a:t>
          </a:r>
          <a:r>
            <a:rPr lang="en-US" sz="1400" kern="1200" dirty="0" err="1"/>
            <a:t>jvm</a:t>
          </a:r>
          <a:r>
            <a:rPr lang="en-US" sz="1400" kern="1200" dirty="0"/>
            <a:t> TTL for DNS caching to low or none</a:t>
          </a:r>
        </a:p>
      </dsp:txBody>
      <dsp:txXfrm>
        <a:off x="0" y="1700829"/>
        <a:ext cx="4087907" cy="379029"/>
      </dsp:txXfrm>
    </dsp:sp>
    <dsp:sp modelId="{129C1C7A-88A3-4334-9492-DD897C340F3F}">
      <dsp:nvSpPr>
        <dsp:cNvPr id="0" name=""/>
        <dsp:cNvSpPr/>
      </dsp:nvSpPr>
      <dsp:spPr>
        <a:xfrm rot="10800000">
          <a:off x="0" y="0"/>
          <a:ext cx="4087907" cy="126765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Primary DB connections are stopped and DNS for cluster endpoint is updated</a:t>
          </a:r>
        </a:p>
      </dsp:txBody>
      <dsp:txXfrm rot="10800000">
        <a:off x="0" y="0"/>
        <a:ext cx="4087907" cy="823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587D6-A8BE-4FBD-96A3-3982A04C3CB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3B22-339D-4CD8-9BF9-75ED38A3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3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73B22-339D-4CD8-9BF9-75ED38A353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RDS/latest/UserGuide/USER_ReadRepl.html" TargetMode="External"/><Relationship Id="rId2" Type="http://schemas.openxmlformats.org/officeDocument/2006/relationships/hyperlink" Target="set%20up%20weighted%20DNS%20routing%20policy%20across%20multiple%20read%20replica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blogs/database/amazon-rds-under-the-hood-multi-az/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database/implementing-a-disaster-recovery-strategy-with-amazon-rds/" TargetMode="External"/><Relationship Id="rId2" Type="http://schemas.openxmlformats.org/officeDocument/2006/relationships/hyperlink" Target="https://aws.amazon.com/blogs/database/amazon-rds-under-the-hood-multi-az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26D0-7703-4E14-84EF-480D6473D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Availability, scalability and Resiliency options </a:t>
            </a:r>
            <a:r>
              <a:rPr lang="en-US"/>
              <a:t>for RDS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3E3EF-EDC2-4D53-9986-6219FDA3F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Aws RDS High Availability with multi-AZ</a:t>
            </a:r>
          </a:p>
          <a:p>
            <a:pPr marL="342900" indent="-342900">
              <a:buFontTx/>
              <a:buChar char="-"/>
            </a:pPr>
            <a:r>
              <a:rPr lang="en-US" dirty="0"/>
              <a:t>AWS RDS scalability with read replica</a:t>
            </a:r>
          </a:p>
          <a:p>
            <a:pPr marL="342900" indent="-342900">
              <a:buFontTx/>
              <a:buChar char="-"/>
            </a:pPr>
            <a:r>
              <a:rPr lang="en-US" dirty="0"/>
              <a:t>Other Considerations for a relational DB</a:t>
            </a:r>
          </a:p>
          <a:p>
            <a:pPr marL="800100" lvl="1" indent="-342900" algn="l">
              <a:buFontTx/>
              <a:buChar char="-"/>
            </a:pPr>
            <a:endParaRPr lang="en-US" dirty="0"/>
          </a:p>
          <a:p>
            <a:pPr marL="800100" lvl="1" indent="-342900" algn="l">
              <a:buFontTx/>
              <a:buChar char="-"/>
            </a:pPr>
            <a:endParaRPr lang="en-US" dirty="0"/>
          </a:p>
          <a:p>
            <a:pPr marL="800100" lvl="1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94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51D7-636D-49A7-9B1F-ADE54DDC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02" y="150605"/>
            <a:ext cx="9433764" cy="429653"/>
          </a:xfrm>
        </p:spPr>
        <p:txBody>
          <a:bodyPr>
            <a:normAutofit fontScale="90000"/>
          </a:bodyPr>
          <a:lstStyle/>
          <a:p>
            <a:r>
              <a:rPr lang="en-US" dirty="0"/>
              <a:t>Read replica –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2D44-B214-46F5-9947-4FC3D04A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721901"/>
            <a:ext cx="10058402" cy="5280866"/>
          </a:xfrm>
        </p:spPr>
        <p:txBody>
          <a:bodyPr>
            <a:normAutofit/>
          </a:bodyPr>
          <a:lstStyle/>
          <a:p>
            <a:r>
              <a:rPr lang="en-US" dirty="0"/>
              <a:t>Enable auto backup for primary DB</a:t>
            </a:r>
          </a:p>
          <a:p>
            <a:r>
              <a:rPr lang="en-US" dirty="0"/>
              <a:t>Console, API</a:t>
            </a:r>
          </a:p>
          <a:p>
            <a:pPr lvl="1"/>
            <a:r>
              <a:rPr lang="en-US" dirty="0"/>
              <a:t>To create replicas in same or other region than the primary</a:t>
            </a:r>
          </a:p>
          <a:p>
            <a:r>
              <a:rPr lang="en-US" dirty="0"/>
              <a:t>Additional reads:</a:t>
            </a:r>
          </a:p>
          <a:p>
            <a:pPr lvl="1"/>
            <a:r>
              <a:rPr lang="en-US" dirty="0">
                <a:hlinkClick r:id="rId2" action="ppaction://hlinkfile"/>
              </a:rPr>
              <a:t>Set up weighted DNS routing policy across multiple read replicas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Promoting read replica to a standalone DB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Note: </a:t>
            </a:r>
            <a:r>
              <a:rPr lang="en-US" sz="1800" dirty="0"/>
              <a:t>Amazon RDS is also currently working on an optimization (to be released shortly) such that if you create multiple Read Replicas within a 30 minute window, all of them will use the same source snapshot to minimize I/O impact (“catch-up” replication for each Read Replica will begin after creation).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6814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A518-8C8E-4537-BEFD-1179DEB2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F8199-C10F-4B20-83A0-2F36A527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Multi-AZ – What and why?</a:t>
            </a:r>
          </a:p>
          <a:p>
            <a:r>
              <a:rPr lang="en-US" dirty="0"/>
              <a:t>DB Failover Demo – manual and automatic</a:t>
            </a:r>
          </a:p>
          <a:p>
            <a:r>
              <a:rPr lang="en-US" dirty="0"/>
              <a:t>Read Replicas – What and why? </a:t>
            </a:r>
            <a:r>
              <a:rPr lang="en-US" dirty="0" err="1"/>
              <a:t>Readonly</a:t>
            </a:r>
            <a:r>
              <a:rPr lang="en-US" dirty="0"/>
              <a:t>/failover?</a:t>
            </a:r>
          </a:p>
          <a:p>
            <a:r>
              <a:rPr lang="en-US" dirty="0"/>
              <a:t>Read Replica Demo</a:t>
            </a:r>
          </a:p>
          <a:p>
            <a:r>
              <a:rPr lang="en-US" dirty="0"/>
              <a:t>Sum it up: The “source” Multi AZ-DB instance provides you with enhanced write availability and data durability, and the associated read replica would improve read traffic scalability.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81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259C-32A1-441C-B608-7EE8A4E4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5C34-D0CF-47BB-8AB5-766A9BC9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556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8183-4D68-4FCF-8AF4-65D2D38D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– </a:t>
            </a:r>
            <a:r>
              <a:rPr lang="en-US" sz="1600" dirty="0"/>
              <a:t>what it looks like…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1E1C5E-CB8A-4638-8A2F-970E809032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227492"/>
              </p:ext>
            </p:extLst>
          </p:nvPr>
        </p:nvGraphicFramePr>
        <p:xfrm>
          <a:off x="1308683" y="2097088"/>
          <a:ext cx="7754356" cy="2436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77178">
                  <a:extLst>
                    <a:ext uri="{9D8B030D-6E8A-4147-A177-3AD203B41FA5}">
                      <a16:colId xmlns:a16="http://schemas.microsoft.com/office/drawing/2014/main" val="224279996"/>
                    </a:ext>
                  </a:extLst>
                </a:gridCol>
                <a:gridCol w="3877178">
                  <a:extLst>
                    <a:ext uri="{9D8B030D-6E8A-4147-A177-3AD203B41FA5}">
                      <a16:colId xmlns:a16="http://schemas.microsoft.com/office/drawing/2014/main" val="3706692707"/>
                    </a:ext>
                  </a:extLst>
                </a:gridCol>
              </a:tblGrid>
              <a:tr h="4060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Availability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 Downtime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969789"/>
                  </a:ext>
                </a:extLst>
              </a:tr>
              <a:tr h="4060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3d, 15h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720507"/>
                  </a:ext>
                </a:extLst>
              </a:tr>
              <a:tr h="4060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99.9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8h, 45m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7040515"/>
                  </a:ext>
                </a:extLst>
              </a:tr>
              <a:tr h="4060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99.95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4h, 22m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0706224"/>
                  </a:ext>
                </a:extLst>
              </a:tr>
              <a:tr h="4060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99.99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 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1441696"/>
                  </a:ext>
                </a:extLst>
              </a:tr>
              <a:tr h="4060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99.999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 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760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382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AB93-75EB-455B-ACC8-725F7B3A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Reliability Design Principles ~ directly impacting the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66F8-AD0F-4BFF-8583-E0A5650C0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Recovery</a:t>
            </a:r>
          </a:p>
          <a:p>
            <a:r>
              <a:rPr lang="en-US" dirty="0"/>
              <a:t>Monitoring and Auto-Scaling (Vertical and Horizontal)</a:t>
            </a:r>
          </a:p>
          <a:p>
            <a:r>
              <a:rPr lang="en-US" dirty="0"/>
              <a:t>Testing recovery plans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failure simulation - fault injection queries to induce failure into the DB and fine tune to meet recovery objectives</a:t>
            </a:r>
          </a:p>
          <a:p>
            <a:pPr lvl="1"/>
            <a:r>
              <a:rPr lang="en-US" dirty="0"/>
              <a:t>Create a playbook for failover and test it frequently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6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39EB-1BA2-4704-A6D1-78403D71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5332"/>
          </a:xfrm>
        </p:spPr>
        <p:txBody>
          <a:bodyPr/>
          <a:lstStyle/>
          <a:p>
            <a:r>
              <a:rPr lang="en-US" dirty="0"/>
              <a:t>Multi-AZ – 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4220-CA8E-449B-A7F5-D00ED0459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9684"/>
            <a:ext cx="9905999" cy="433151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Multi-AZ database – a prerequisite for Failover</a:t>
            </a:r>
          </a:p>
          <a:p>
            <a:pPr lvl="1"/>
            <a:r>
              <a:rPr lang="en-US" sz="2100" dirty="0"/>
              <a:t>Helps both RTO/RPO</a:t>
            </a:r>
          </a:p>
          <a:p>
            <a:pPr lvl="1"/>
            <a:r>
              <a:rPr lang="en-US" sz="2100" dirty="0"/>
              <a:t>Failover target for outage and planned maintenance. ~1min</a:t>
            </a:r>
          </a:p>
          <a:p>
            <a:pPr lvl="1"/>
            <a:r>
              <a:rPr lang="en-US" sz="2100" dirty="0"/>
              <a:t>Uses synchronous replication</a:t>
            </a:r>
          </a:p>
          <a:p>
            <a:pPr lvl="1"/>
            <a:r>
              <a:rPr lang="en-US" sz="2100" dirty="0"/>
              <a:t>No I/o interruption to DB during back ups</a:t>
            </a:r>
          </a:p>
          <a:p>
            <a:pPr lvl="1"/>
            <a:r>
              <a:rPr lang="en-US" sz="2100" dirty="0"/>
              <a:t>Patches and upgrades first performed on stand-by</a:t>
            </a:r>
          </a:p>
          <a:p>
            <a:pPr lvl="1"/>
            <a:endParaRPr lang="en-US" sz="2100" dirty="0"/>
          </a:p>
          <a:p>
            <a:pPr marL="457200" lvl="1" indent="0">
              <a:buNone/>
            </a:pPr>
            <a:endParaRPr lang="en-US" sz="2100" dirty="0"/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/>
              <a:t>Primary (R/W) - Standby (failover) – For higher availability and increased resiliency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/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/>
              <a:t>What MULTI-AZ is not?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/>
              <a:t>Not a read only instance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/>
              <a:t>Is not active for traffic until the failover happens i.e. no DB engine running to serve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/>
              <a:t>No asynchronous replication and no replication lag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8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BB7B-97A7-4099-9BDD-E61571A6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617" y="377475"/>
            <a:ext cx="9326187" cy="729910"/>
          </a:xfrm>
        </p:spPr>
        <p:txBody>
          <a:bodyPr/>
          <a:lstStyle/>
          <a:p>
            <a:r>
              <a:rPr lang="en-US" dirty="0"/>
              <a:t>Multi-AZ process – how?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E25A33-A771-4EC6-85D6-C2F444E88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617" y="1658144"/>
            <a:ext cx="6364889" cy="3541712"/>
          </a:xfr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2FB60C2-145B-4738-A727-820405887B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003945"/>
              </p:ext>
            </p:extLst>
          </p:nvPr>
        </p:nvGraphicFramePr>
        <p:xfrm>
          <a:off x="7655593" y="1520330"/>
          <a:ext cx="4127861" cy="3970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4506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BB7B-97A7-4099-9BDD-E61571A6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53" y="0"/>
            <a:ext cx="9607474" cy="650231"/>
          </a:xfrm>
        </p:spPr>
        <p:txBody>
          <a:bodyPr>
            <a:normAutofit/>
          </a:bodyPr>
          <a:lstStyle/>
          <a:p>
            <a:r>
              <a:rPr lang="en-US" sz="2800" dirty="0"/>
              <a:t>(Auto) DB Failover – How?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E25A33-A771-4EC6-85D6-C2F444E88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253" y="708674"/>
            <a:ext cx="6364889" cy="3541712"/>
          </a:xfr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2FB60C2-145B-4738-A727-820405887B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6504061"/>
              </p:ext>
            </p:extLst>
          </p:nvPr>
        </p:nvGraphicFramePr>
        <p:xfrm>
          <a:off x="7530352" y="811535"/>
          <a:ext cx="4087907" cy="3335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451150B-D4C8-4C70-914F-05479730800F}"/>
              </a:ext>
            </a:extLst>
          </p:cNvPr>
          <p:cNvSpPr txBox="1"/>
          <p:nvPr/>
        </p:nvSpPr>
        <p:spPr>
          <a:xfrm>
            <a:off x="828339" y="4308828"/>
            <a:ext cx="10940527" cy="179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 scenarios are covered in the auto-failover?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 failure could be because of a surge failure – Auto swapping of the underlying EBS volume by using the last stable snapshot and restoring the DB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interruptions: Like a complete disconnection to the DB or major packets of data loss determined by AWS that also results in failed health check anyway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of availability – Actual hardware failure or AZ failure/outage</a:t>
            </a:r>
          </a:p>
          <a:p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https://aws.amazon.com/blogs/database/amazon-rds-under-the-hood-multi-az/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1003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BB7B-97A7-4099-9BDD-E61571A6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What next…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BADB0-5861-4255-AC0B-AA2AA0C4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734" y="1151068"/>
            <a:ext cx="10014677" cy="464013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Reminder of the AWS responsibility model;</a:t>
            </a: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issues in application due to memory/CPU/DB locks/Storage queuing are the responsibility of the AWS user</a:t>
            </a: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tooling that can help;</a:t>
            </a:r>
          </a:p>
          <a:p>
            <a:pPr lvl="2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insights and CloudWatch alarms/events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Enhanced monitoring for the underlying OS stats</a:t>
            </a: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Read - 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Amazon RDS Under the Hood: Multi-AZ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  <a:hlinkClick r:id="rId3"/>
              </a:rPr>
              <a:t>RTO/RPO and disaster recovery of the DB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6411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51D7-636D-49A7-9B1F-ADE54DDC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Failover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2D44-B214-46F5-9947-4FC3D04A3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Manual</a:t>
            </a:r>
          </a:p>
          <a:p>
            <a:pPr lvl="1"/>
            <a:r>
              <a:rPr lang="en-US" dirty="0"/>
              <a:t>Automatic</a:t>
            </a:r>
          </a:p>
        </p:txBody>
      </p:sp>
    </p:spTree>
    <p:extLst>
      <p:ext uri="{BB962C8B-B14F-4D97-AF65-F5344CB8AC3E}">
        <p14:creationId xmlns:p14="http://schemas.microsoft.com/office/powerpoint/2010/main" val="4010565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51D7-636D-49A7-9B1F-ADE54DDC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02" y="150605"/>
            <a:ext cx="9433764" cy="429653"/>
          </a:xfrm>
        </p:spPr>
        <p:txBody>
          <a:bodyPr>
            <a:normAutofit fontScale="90000"/>
          </a:bodyPr>
          <a:lstStyle/>
          <a:p>
            <a:r>
              <a:rPr lang="en-US" dirty="0"/>
              <a:t>Read replica – What,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2D44-B214-46F5-9947-4FC3D04A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721901"/>
            <a:ext cx="10058402" cy="528086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What?</a:t>
            </a:r>
          </a:p>
          <a:p>
            <a:pPr lvl="1"/>
            <a:r>
              <a:rPr lang="en-US" dirty="0"/>
              <a:t>Secondary copies of the writer instance to achieve higher performance and durability</a:t>
            </a:r>
          </a:p>
          <a:p>
            <a:pPr lvl="1"/>
            <a:r>
              <a:rPr lang="en-US" dirty="0"/>
              <a:t>Up to 5 read replicas. SQL server only allows in enterprise edition and multi-AZ only</a:t>
            </a:r>
          </a:p>
          <a:p>
            <a:pPr lvl="1"/>
            <a:r>
              <a:rPr lang="en-US" dirty="0"/>
              <a:t>Cross-region replica (with default parameter and security group) – DR++</a:t>
            </a:r>
          </a:p>
          <a:p>
            <a:pPr lvl="2"/>
            <a:r>
              <a:rPr lang="en-US" sz="1600" dirty="0"/>
              <a:t>Can be manually promoted to a standalone database instance</a:t>
            </a:r>
          </a:p>
          <a:p>
            <a:pPr lvl="1"/>
            <a:r>
              <a:rPr lang="en-US" dirty="0"/>
              <a:t>NO Replica chaining</a:t>
            </a:r>
          </a:p>
          <a:p>
            <a:pPr lvl="1"/>
            <a:r>
              <a:rPr lang="en-US" dirty="0"/>
              <a:t>Replication lag and CloudWatch alarms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Scale workloads by offloading read requests primary writer instance to reader endpoint</a:t>
            </a:r>
          </a:p>
          <a:p>
            <a:pPr lvl="2"/>
            <a:r>
              <a:rPr lang="en-US" dirty="0"/>
              <a:t>Why? – Blocking queries, write locks to the table along with very high traffic can lead to long wait times for query executions, causing timeout effects in the application layer</a:t>
            </a:r>
          </a:p>
          <a:p>
            <a:pPr lvl="1"/>
            <a:r>
              <a:rPr lang="en-US" dirty="0"/>
              <a:t>For disaster recovery (region outages too)– better resiliency</a:t>
            </a:r>
          </a:p>
          <a:p>
            <a:pPr lvl="1"/>
            <a:r>
              <a:rPr lang="en-US" dirty="0"/>
              <a:t>Business reporting </a:t>
            </a:r>
            <a:r>
              <a:rPr lang="en-US" dirty="0" err="1"/>
              <a:t>usecases</a:t>
            </a:r>
            <a:endParaRPr lang="en-US" dirty="0"/>
          </a:p>
          <a:p>
            <a:pPr lvl="1"/>
            <a:r>
              <a:rPr lang="en-US" dirty="0"/>
              <a:t>Keeping read traffic on when your DB is undergoing maintenance and unavailability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67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4615</TotalTime>
  <Words>779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Symbol</vt:lpstr>
      <vt:lpstr>Tw Cen MT</vt:lpstr>
      <vt:lpstr>Circuit</vt:lpstr>
      <vt:lpstr>Availability, scalability and Resiliency options for RDS</vt:lpstr>
      <vt:lpstr>Availability – what it looks like…</vt:lpstr>
      <vt:lpstr>Reliability Design Principles ~ directly impacting the DB availability</vt:lpstr>
      <vt:lpstr>Multi-AZ – What and why?</vt:lpstr>
      <vt:lpstr>Multi-AZ process – how?</vt:lpstr>
      <vt:lpstr>(Auto) DB Failover – How?</vt:lpstr>
      <vt:lpstr>What next…</vt:lpstr>
      <vt:lpstr>DB Failover</vt:lpstr>
      <vt:lpstr>Read replica – What, WHY</vt:lpstr>
      <vt:lpstr>Read replica – How?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Availability and Resiliency of Database in the cloud</dc:title>
  <dc:creator>Abb Bba</dc:creator>
  <cp:lastModifiedBy>Abb Bba</cp:lastModifiedBy>
  <cp:revision>10</cp:revision>
  <dcterms:created xsi:type="dcterms:W3CDTF">2021-08-21T18:59:02Z</dcterms:created>
  <dcterms:modified xsi:type="dcterms:W3CDTF">2021-08-24T23:54:03Z</dcterms:modified>
</cp:coreProperties>
</file>