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59" r:id="rId3"/>
    <p:sldId id="295" r:id="rId4"/>
    <p:sldId id="298" r:id="rId5"/>
    <p:sldId id="261" r:id="rId6"/>
    <p:sldId id="296" r:id="rId7"/>
    <p:sldId id="297" r:id="rId8"/>
    <p:sldId id="299" r:id="rId9"/>
    <p:sldId id="300" r:id="rId10"/>
    <p:sldId id="301" r:id="rId11"/>
    <p:sldId id="302" r:id="rId12"/>
    <p:sldId id="305" r:id="rId13"/>
    <p:sldId id="303" r:id="rId14"/>
    <p:sldId id="306" r:id="rId15"/>
    <p:sldId id="307" r:id="rId16"/>
    <p:sldId id="308" r:id="rId17"/>
    <p:sldId id="310" r:id="rId18"/>
    <p:sldId id="309" r:id="rId19"/>
    <p:sldId id="311"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tamaran" panose="020B0604020202020204" charset="0"/>
      <p:regular r:id="rId26"/>
      <p:bold r:id="rId27"/>
    </p:embeddedFont>
    <p:embeddedFont>
      <p:font typeface="Catamaran Thin"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660"/>
  </p:normalViewPr>
  <p:slideViewPr>
    <p:cSldViewPr snapToGrid="0">
      <p:cViewPr varScale="1">
        <p:scale>
          <a:sx n="92" d="100"/>
          <a:sy n="92"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221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260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520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69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37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335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395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54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18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063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19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vid19.ncdc.gov.n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vid19.ncdc.gov.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a:blip r:embed="rId3"/>
          <a:stretch>
            <a:fillRect/>
          </a:stretch>
        </p:blipFill>
        <p:spPr>
          <a:xfrm>
            <a:off x="5099073" y="83172"/>
            <a:ext cx="4044927" cy="4048117"/>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240191" y="3095838"/>
            <a:ext cx="4955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dirty="0"/>
              <a:t>NIGERIA COVID 19 DATA ANALYSIS USING PYTHON</a:t>
            </a:r>
            <a:endParaRPr sz="4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barn(inVertical)">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circle(in)">
                                      <p:cBhvr>
                                        <p:cTn id="12" dur="2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1"/>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Recovery Rate</a:t>
            </a:r>
            <a:endParaRPr dirty="0"/>
          </a:p>
        </p:txBody>
      </p:sp>
      <p:sp>
        <p:nvSpPr>
          <p:cNvPr id="300" name="Google Shape;300;p21"/>
          <p:cNvSpPr txBox="1">
            <a:spLocks noGrp="1"/>
          </p:cNvSpPr>
          <p:nvPr>
            <p:ph type="body" idx="1"/>
          </p:nvPr>
        </p:nvSpPr>
        <p:spPr>
          <a:xfrm>
            <a:off x="473725" y="1311007"/>
            <a:ext cx="3413975" cy="3492347"/>
          </a:xfrm>
          <a:prstGeom prst="rect">
            <a:avLst/>
          </a:prstGeom>
        </p:spPr>
        <p:txBody>
          <a:bodyPr spcFirstLastPara="1" wrap="square" lIns="0" tIns="0" rIns="0" bIns="0" anchor="t" anchorCtr="0">
            <a:noAutofit/>
          </a:bodyPr>
          <a:lstStyle/>
          <a:p>
            <a:pPr marL="0" lvl="0" indent="0">
              <a:spcAft>
                <a:spcPts val="800"/>
              </a:spcAft>
              <a:buNone/>
            </a:pPr>
            <a:r>
              <a:rPr lang="en-US" dirty="0">
                <a:latin typeface="Catamaran Thin" panose="020B0604020202020204" charset="0"/>
                <a:cs typeface="Catamaran Thin" panose="020B0604020202020204" charset="0"/>
              </a:rPr>
              <a:t>The ten states with the highest recovery rates </a:t>
            </a:r>
            <a:r>
              <a:rPr lang="en" dirty="0">
                <a:latin typeface="Catamaran Thin" panose="020B0604020202020204" charset="0"/>
                <a:ea typeface="Catamaran"/>
                <a:cs typeface="Catamaran Thin" panose="020B0604020202020204" charset="0"/>
                <a:sym typeface="Catamaran"/>
              </a:rPr>
              <a:t>👉</a:t>
            </a:r>
          </a:p>
          <a:p>
            <a:pPr marL="0" lvl="0" indent="0">
              <a:spcAft>
                <a:spcPts val="800"/>
              </a:spcAft>
              <a:buNone/>
            </a:pPr>
            <a:r>
              <a:rPr lang="en" dirty="0">
                <a:latin typeface="Catamaran Thin" panose="020B0604020202020204" charset="0"/>
                <a:ea typeface="Catamaran"/>
                <a:cs typeface="Catamaran Thin" panose="020B0604020202020204" charset="0"/>
                <a:sym typeface="Catamaran"/>
              </a:rPr>
              <a:t>From this chart we can see that although, </a:t>
            </a:r>
            <a:r>
              <a:rPr lang="en-US" dirty="0">
                <a:latin typeface="Catamaran Thin" panose="020B0604020202020204" charset="0"/>
                <a:ea typeface="Catamaran"/>
                <a:cs typeface="Catamaran Thin" panose="020B0604020202020204" charset="0"/>
                <a:sym typeface="Catamaran"/>
              </a:rPr>
              <a:t>the state with the 10</a:t>
            </a:r>
            <a:r>
              <a:rPr lang="en-US" baseline="30000" dirty="0">
                <a:latin typeface="Catamaran Thin" panose="020B0604020202020204" charset="0"/>
                <a:ea typeface="Catamaran"/>
                <a:cs typeface="Catamaran Thin" panose="020B0604020202020204" charset="0"/>
                <a:sym typeface="Catamaran"/>
              </a:rPr>
              <a:t>th</a:t>
            </a:r>
            <a:r>
              <a:rPr lang="en-US" dirty="0">
                <a:latin typeface="Catamaran Thin" panose="020B0604020202020204" charset="0"/>
                <a:ea typeface="Catamaran"/>
                <a:cs typeface="Catamaran Thin" panose="020B0604020202020204" charset="0"/>
                <a:sym typeface="Catamaran"/>
              </a:rPr>
              <a:t> highest infection rate is Ondo, the 10</a:t>
            </a:r>
            <a:r>
              <a:rPr lang="en-US" baseline="30000" dirty="0">
                <a:latin typeface="Catamaran Thin" panose="020B0604020202020204" charset="0"/>
                <a:ea typeface="Catamaran"/>
                <a:cs typeface="Catamaran Thin" panose="020B0604020202020204" charset="0"/>
                <a:sym typeface="Catamaran"/>
              </a:rPr>
              <a:t>th</a:t>
            </a:r>
            <a:r>
              <a:rPr lang="en-US" dirty="0">
                <a:latin typeface="Catamaran Thin" panose="020B0604020202020204" charset="0"/>
                <a:ea typeface="Catamaran"/>
                <a:cs typeface="Catamaran Thin" panose="020B0604020202020204" charset="0"/>
                <a:sym typeface="Catamaran"/>
              </a:rPr>
              <a:t> highest for recovery here is </a:t>
            </a:r>
            <a:r>
              <a:rPr lang="en-US" dirty="0" err="1">
                <a:latin typeface="Catamaran Thin" panose="020B0604020202020204" charset="0"/>
                <a:ea typeface="Catamaran"/>
                <a:cs typeface="Catamaran Thin" panose="020B0604020202020204" charset="0"/>
                <a:sym typeface="Catamaran"/>
              </a:rPr>
              <a:t>Kwara</a:t>
            </a:r>
            <a:r>
              <a:rPr lang="en-US" dirty="0">
                <a:latin typeface="Catamaran Thin" panose="020B0604020202020204" charset="0"/>
                <a:ea typeface="Catamaran"/>
                <a:cs typeface="Catamaran Thin" panose="020B0604020202020204" charset="0"/>
                <a:sym typeface="Catamaran"/>
              </a:rPr>
              <a:t>.</a:t>
            </a:r>
            <a:endParaRPr lang="en" dirty="0">
              <a:latin typeface="Catamaran Thin" panose="020B0604020202020204" charset="0"/>
              <a:ea typeface="Catamaran"/>
              <a:cs typeface="Catamaran Thin" panose="020B0604020202020204" charset="0"/>
              <a:sym typeface="Catamaran"/>
            </a:endParaRPr>
          </a:p>
        </p:txBody>
      </p:sp>
      <p:sp>
        <p:nvSpPr>
          <p:cNvPr id="301" name="Google Shape;30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02" name="Google Shape;302;p21"/>
          <p:cNvGrpSpPr/>
          <p:nvPr/>
        </p:nvGrpSpPr>
        <p:grpSpPr>
          <a:xfrm>
            <a:off x="103661" y="901067"/>
            <a:ext cx="319747" cy="266140"/>
            <a:chOff x="1244325" y="314425"/>
            <a:chExt cx="444525" cy="370050"/>
          </a:xfrm>
        </p:grpSpPr>
        <p:sp>
          <p:nvSpPr>
            <p:cNvPr id="303" name="Google Shape;303;p21"/>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4" name="Google Shape;304;p21"/>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026" name="Picture 2">
            <a:extLst>
              <a:ext uri="{FF2B5EF4-FFF2-40B4-BE49-F238E27FC236}">
                <a16:creationId xmlns:a16="http://schemas.microsoft.com/office/drawing/2014/main" id="{9E0B2021-FA16-47B7-8AFD-78C1AE924B69}"/>
              </a:ext>
            </a:extLst>
          </p:cNvPr>
          <p:cNvPicPr>
            <a:picLocks noChangeAspect="1" noChangeArrowheads="1"/>
          </p:cNvPicPr>
          <p:nvPr/>
        </p:nvPicPr>
        <p:blipFill>
          <a:blip r:embed="rId3"/>
          <a:stretch>
            <a:fillRect/>
          </a:stretch>
        </p:blipFill>
        <p:spPr bwMode="auto">
          <a:xfrm>
            <a:off x="3821133" y="409920"/>
            <a:ext cx="5215923" cy="408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1371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wipe(down)">
                                      <p:cBhvr>
                                        <p:cTn id="7" dur="5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0">
                                            <p:txEl>
                                              <p:pRg st="0" end="0"/>
                                            </p:txEl>
                                          </p:spTgt>
                                        </p:tgtEl>
                                        <p:attrNameLst>
                                          <p:attrName>style.visibility</p:attrName>
                                        </p:attrNameLst>
                                      </p:cBhvr>
                                      <p:to>
                                        <p:strVal val="visible"/>
                                      </p:to>
                                    </p:set>
                                    <p:animEffect transition="in" filter="barn(inVertical)">
                                      <p:cBhvr>
                                        <p:cTn id="12" dur="500"/>
                                        <p:tgtEl>
                                          <p:spTgt spid="3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in)">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0">
                                            <p:txEl>
                                              <p:pRg st="1" end="1"/>
                                            </p:txEl>
                                          </p:spTgt>
                                        </p:tgtEl>
                                        <p:attrNameLst>
                                          <p:attrName>style.visibility</p:attrName>
                                        </p:attrNameLst>
                                      </p:cBhvr>
                                      <p:to>
                                        <p:strVal val="visible"/>
                                      </p:to>
                                    </p:set>
                                    <p:animEffect transition="in" filter="wipe(down)">
                                      <p:cBhvr>
                                        <p:cTn id="22" dur="500"/>
                                        <p:tgtEl>
                                          <p:spTgt spid="3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1"/>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Mortality Rate</a:t>
            </a:r>
            <a:endParaRPr dirty="0"/>
          </a:p>
        </p:txBody>
      </p:sp>
      <p:sp>
        <p:nvSpPr>
          <p:cNvPr id="300" name="Google Shape;300;p21"/>
          <p:cNvSpPr txBox="1">
            <a:spLocks noGrp="1"/>
          </p:cNvSpPr>
          <p:nvPr>
            <p:ph type="body" idx="1"/>
          </p:nvPr>
        </p:nvSpPr>
        <p:spPr>
          <a:xfrm>
            <a:off x="407624" y="1399142"/>
            <a:ext cx="3480076" cy="3141008"/>
          </a:xfrm>
          <a:prstGeom prst="rect">
            <a:avLst/>
          </a:prstGeom>
        </p:spPr>
        <p:txBody>
          <a:bodyPr spcFirstLastPara="1" wrap="square" lIns="0" tIns="0" rIns="0" bIns="0" anchor="t" anchorCtr="0">
            <a:noAutofit/>
          </a:bodyPr>
          <a:lstStyle/>
          <a:p>
            <a:pPr marL="0" lvl="0" indent="0">
              <a:spcAft>
                <a:spcPts val="800"/>
              </a:spcAft>
              <a:buNone/>
            </a:pPr>
            <a:r>
              <a:rPr lang="en-US" dirty="0">
                <a:latin typeface="Catamaran Thin" panose="020B0604020202020204" charset="0"/>
                <a:cs typeface="Catamaran Thin" panose="020B0604020202020204" charset="0"/>
              </a:rPr>
              <a:t>The ten states with the highest mortality rates </a:t>
            </a:r>
            <a:r>
              <a:rPr lang="en" dirty="0">
                <a:latin typeface="Catamaran Thin" panose="020B0604020202020204" charset="0"/>
                <a:ea typeface="Catamaran"/>
                <a:cs typeface="Catamaran Thin" panose="020B0604020202020204" charset="0"/>
                <a:sym typeface="Catamaran"/>
              </a:rPr>
              <a:t>👉</a:t>
            </a:r>
          </a:p>
          <a:p>
            <a:pPr marL="0" lvl="0" indent="0">
              <a:spcAft>
                <a:spcPts val="800"/>
              </a:spcAft>
              <a:buNone/>
            </a:pPr>
            <a:r>
              <a:rPr lang="en-US" dirty="0">
                <a:latin typeface="Catamaran Thin" panose="020B0604020202020204" charset="0"/>
                <a:ea typeface="Catamaran"/>
                <a:cs typeface="Catamaran Thin" panose="020B0604020202020204" charset="0"/>
                <a:sym typeface="Catamaran"/>
              </a:rPr>
              <a:t>Notice that although FCT is the 2</a:t>
            </a:r>
            <a:r>
              <a:rPr lang="en-US" baseline="30000" dirty="0">
                <a:latin typeface="Catamaran Thin" panose="020B0604020202020204" charset="0"/>
                <a:ea typeface="Catamaran"/>
                <a:cs typeface="Catamaran Thin" panose="020B0604020202020204" charset="0"/>
                <a:sym typeface="Catamaran"/>
              </a:rPr>
              <a:t>nd</a:t>
            </a:r>
            <a:r>
              <a:rPr lang="en-US" dirty="0">
                <a:latin typeface="Catamaran Thin" panose="020B0604020202020204" charset="0"/>
                <a:ea typeface="Catamaran"/>
                <a:cs typeface="Catamaran Thin" panose="020B0604020202020204" charset="0"/>
                <a:sym typeface="Catamaran"/>
              </a:rPr>
              <a:t> for infection rate, it is the third for mortality. Edo is the 6</a:t>
            </a:r>
            <a:r>
              <a:rPr lang="en-US" baseline="30000" dirty="0">
                <a:latin typeface="Catamaran Thin" panose="020B0604020202020204" charset="0"/>
                <a:ea typeface="Catamaran"/>
                <a:cs typeface="Catamaran Thin" panose="020B0604020202020204" charset="0"/>
                <a:sym typeface="Catamaran"/>
              </a:rPr>
              <a:t>th</a:t>
            </a:r>
            <a:r>
              <a:rPr lang="en-US" dirty="0">
                <a:latin typeface="Catamaran Thin" panose="020B0604020202020204" charset="0"/>
                <a:ea typeface="Catamaran"/>
                <a:cs typeface="Catamaran Thin" panose="020B0604020202020204" charset="0"/>
                <a:sym typeface="Catamaran"/>
              </a:rPr>
              <a:t> for infection but the 2</a:t>
            </a:r>
            <a:r>
              <a:rPr lang="en-US" baseline="30000" dirty="0">
                <a:latin typeface="Catamaran Thin" panose="020B0604020202020204" charset="0"/>
                <a:ea typeface="Catamaran"/>
                <a:cs typeface="Catamaran Thin" panose="020B0604020202020204" charset="0"/>
                <a:sym typeface="Catamaran"/>
              </a:rPr>
              <a:t>nd</a:t>
            </a:r>
            <a:r>
              <a:rPr lang="en-US" dirty="0">
                <a:latin typeface="Catamaran Thin" panose="020B0604020202020204" charset="0"/>
                <a:ea typeface="Catamaran"/>
                <a:cs typeface="Catamaran Thin" panose="020B0604020202020204" charset="0"/>
                <a:sym typeface="Catamaran"/>
              </a:rPr>
              <a:t> for mortality.</a:t>
            </a:r>
            <a:endParaRPr lang="en" dirty="0">
              <a:latin typeface="Catamaran Thin" panose="020B0604020202020204" charset="0"/>
              <a:ea typeface="Catamaran"/>
              <a:cs typeface="Catamaran Thin" panose="020B0604020202020204" charset="0"/>
              <a:sym typeface="Catamaran"/>
            </a:endParaRPr>
          </a:p>
        </p:txBody>
      </p:sp>
      <p:sp>
        <p:nvSpPr>
          <p:cNvPr id="301" name="Google Shape;30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02" name="Google Shape;302;p21"/>
          <p:cNvGrpSpPr/>
          <p:nvPr/>
        </p:nvGrpSpPr>
        <p:grpSpPr>
          <a:xfrm>
            <a:off x="103661" y="901067"/>
            <a:ext cx="319747" cy="266140"/>
            <a:chOff x="1244325" y="314425"/>
            <a:chExt cx="444525" cy="370050"/>
          </a:xfrm>
        </p:grpSpPr>
        <p:sp>
          <p:nvSpPr>
            <p:cNvPr id="303" name="Google Shape;303;p21"/>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4" name="Google Shape;304;p21"/>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026" name="Picture 2">
            <a:extLst>
              <a:ext uri="{FF2B5EF4-FFF2-40B4-BE49-F238E27FC236}">
                <a16:creationId xmlns:a16="http://schemas.microsoft.com/office/drawing/2014/main" id="{9E0B2021-FA16-47B7-8AFD-78C1AE924B69}"/>
              </a:ext>
            </a:extLst>
          </p:cNvPr>
          <p:cNvPicPr>
            <a:picLocks noChangeAspect="1" noChangeArrowheads="1"/>
          </p:cNvPicPr>
          <p:nvPr/>
        </p:nvPicPr>
        <p:blipFill>
          <a:blip r:embed="rId3"/>
          <a:stretch>
            <a:fillRect/>
          </a:stretch>
        </p:blipFill>
        <p:spPr bwMode="auto">
          <a:xfrm>
            <a:off x="3871773" y="409920"/>
            <a:ext cx="5114643" cy="408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7341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wipe(down)">
                                      <p:cBhvr>
                                        <p:cTn id="7" dur="5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0">
                                            <p:txEl>
                                              <p:pRg st="0" end="0"/>
                                            </p:txEl>
                                          </p:spTgt>
                                        </p:tgtEl>
                                        <p:attrNameLst>
                                          <p:attrName>style.visibility</p:attrName>
                                        </p:attrNameLst>
                                      </p:cBhvr>
                                      <p:to>
                                        <p:strVal val="visible"/>
                                      </p:to>
                                    </p:set>
                                    <p:animEffect transition="in" filter="barn(inVertical)">
                                      <p:cBhvr>
                                        <p:cTn id="12" dur="500"/>
                                        <p:tgtEl>
                                          <p:spTgt spid="3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in)">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0">
                                            <p:txEl>
                                              <p:pRg st="1" end="1"/>
                                            </p:txEl>
                                          </p:spTgt>
                                        </p:tgtEl>
                                        <p:attrNameLst>
                                          <p:attrName>style.visibility</p:attrName>
                                        </p:attrNameLst>
                                      </p:cBhvr>
                                      <p:to>
                                        <p:strVal val="visible"/>
                                      </p:to>
                                    </p:set>
                                    <p:animEffect transition="in" filter="wipe(down)">
                                      <p:cBhvr>
                                        <p:cTn id="22" dur="500"/>
                                        <p:tgtEl>
                                          <p:spTgt spid="3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3150-2640-41D1-A6D1-B18386B625D8}"/>
              </a:ext>
            </a:extLst>
          </p:cNvPr>
          <p:cNvSpPr>
            <a:spLocks noGrp="1"/>
          </p:cNvSpPr>
          <p:nvPr>
            <p:ph type="title"/>
          </p:nvPr>
        </p:nvSpPr>
        <p:spPr>
          <a:xfrm>
            <a:off x="779100" y="836000"/>
            <a:ext cx="6010500" cy="396300"/>
          </a:xfrm>
        </p:spPr>
        <p:txBody>
          <a:bodyPr/>
          <a:lstStyle/>
          <a:p>
            <a:r>
              <a:rPr lang="en-US" dirty="0"/>
              <a:t>Deductions</a:t>
            </a:r>
          </a:p>
        </p:txBody>
      </p:sp>
      <p:sp>
        <p:nvSpPr>
          <p:cNvPr id="3" name="Text Placeholder 2">
            <a:extLst>
              <a:ext uri="{FF2B5EF4-FFF2-40B4-BE49-F238E27FC236}">
                <a16:creationId xmlns:a16="http://schemas.microsoft.com/office/drawing/2014/main" id="{C9FE3879-0ECC-4955-B944-AF3397C24406}"/>
              </a:ext>
            </a:extLst>
          </p:cNvPr>
          <p:cNvSpPr>
            <a:spLocks noGrp="1"/>
          </p:cNvSpPr>
          <p:nvPr>
            <p:ph type="body" idx="1"/>
          </p:nvPr>
        </p:nvSpPr>
        <p:spPr>
          <a:xfrm>
            <a:off x="327408" y="1382365"/>
            <a:ext cx="8166597" cy="3979344"/>
          </a:xfrm>
        </p:spPr>
        <p:txBody>
          <a:bodyPr/>
          <a:lstStyle/>
          <a:p>
            <a:pPr algn="just">
              <a:lnSpc>
                <a:spcPct val="150000"/>
              </a:lnSpc>
            </a:pPr>
            <a:r>
              <a:rPr lang="en-US" sz="1800" dirty="0"/>
              <a:t>Lagos has the highest infection, mortality and recovery rates, hence it is the epicenter of the pandemic</a:t>
            </a:r>
          </a:p>
          <a:p>
            <a:pPr algn="just">
              <a:lnSpc>
                <a:spcPct val="150000"/>
              </a:lnSpc>
            </a:pPr>
            <a:r>
              <a:rPr lang="en-US" sz="1800" dirty="0"/>
              <a:t>FCT is the 2</a:t>
            </a:r>
            <a:r>
              <a:rPr lang="en-US" sz="1800" baseline="30000" dirty="0"/>
              <a:t>nd</a:t>
            </a:r>
            <a:r>
              <a:rPr lang="en-US" sz="1800" dirty="0"/>
              <a:t> highest in terms of infection rate and recovery rate  but 3</a:t>
            </a:r>
            <a:r>
              <a:rPr lang="en-US" sz="1800" baseline="30000" dirty="0"/>
              <a:t>rd</a:t>
            </a:r>
            <a:r>
              <a:rPr lang="en-US" sz="1800" dirty="0"/>
              <a:t> highest in terms of mortality rate, which means they are handling the pandemic quite well.</a:t>
            </a:r>
          </a:p>
          <a:p>
            <a:pPr algn="just">
              <a:lnSpc>
                <a:spcPct val="150000"/>
              </a:lnSpc>
            </a:pPr>
            <a:r>
              <a:rPr lang="en-US" sz="1800" dirty="0"/>
              <a:t>Edo and Plateau need a better health care system to tackle the virus because Edo is the 6</a:t>
            </a:r>
            <a:r>
              <a:rPr lang="en-US" sz="1800" baseline="30000" dirty="0"/>
              <a:t>th</a:t>
            </a:r>
            <a:r>
              <a:rPr lang="en-US" sz="1800" dirty="0"/>
              <a:t> in terms of Infection but the 2</a:t>
            </a:r>
            <a:r>
              <a:rPr lang="en-US" sz="1800" baseline="30000" dirty="0"/>
              <a:t>nd</a:t>
            </a:r>
            <a:r>
              <a:rPr lang="en-US" sz="1800" dirty="0"/>
              <a:t> in Mortality. Plateau is not among the top 10 with high infection rate but it is the 10</a:t>
            </a:r>
            <a:r>
              <a:rPr lang="en-US" sz="1800" baseline="30000" dirty="0"/>
              <a:t>th</a:t>
            </a:r>
            <a:r>
              <a:rPr lang="en-US" sz="1800" dirty="0"/>
              <a:t> highest in terms of mortality.</a:t>
            </a:r>
          </a:p>
        </p:txBody>
      </p:sp>
      <p:sp>
        <p:nvSpPr>
          <p:cNvPr id="4" name="Slide Number Placeholder 3">
            <a:extLst>
              <a:ext uri="{FF2B5EF4-FFF2-40B4-BE49-F238E27FC236}">
                <a16:creationId xmlns:a16="http://schemas.microsoft.com/office/drawing/2014/main" id="{3FBE25C6-4E4B-4C1D-8044-701AA51ED2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9514406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78B08D-C5C6-4B81-B6BC-2C1E901A9D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2050" name="Picture 2">
            <a:extLst>
              <a:ext uri="{FF2B5EF4-FFF2-40B4-BE49-F238E27FC236}">
                <a16:creationId xmlns:a16="http://schemas.microsoft.com/office/drawing/2014/main" id="{63E23550-780C-4480-96C1-7369E757F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339" cy="27211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D107CE-3F57-46A4-8472-3267E0164029}"/>
              </a:ext>
            </a:extLst>
          </p:cNvPr>
          <p:cNvSpPr txBox="1"/>
          <p:nvPr/>
        </p:nvSpPr>
        <p:spPr>
          <a:xfrm>
            <a:off x="4326255" y="208026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0660FF9-F009-4B47-913E-45EA34F049E9}"/>
              </a:ext>
            </a:extLst>
          </p:cNvPr>
          <p:cNvSpPr txBox="1"/>
          <p:nvPr/>
        </p:nvSpPr>
        <p:spPr>
          <a:xfrm>
            <a:off x="1111740" y="1103202"/>
            <a:ext cx="2916501" cy="461665"/>
          </a:xfrm>
          <a:prstGeom prst="rect">
            <a:avLst/>
          </a:prstGeom>
          <a:noFill/>
        </p:spPr>
        <p:txBody>
          <a:bodyPr wrap="square" rtlCol="0">
            <a:spAutoFit/>
          </a:bodyPr>
          <a:lstStyle/>
          <a:p>
            <a:pPr algn="ctr"/>
            <a:r>
              <a:rPr lang="en-US" sz="1200" dirty="0"/>
              <a:t>Line Plot showing the Infection Recovery and Death rates.</a:t>
            </a:r>
          </a:p>
        </p:txBody>
      </p:sp>
      <p:pic>
        <p:nvPicPr>
          <p:cNvPr id="6" name="Picture 2">
            <a:extLst>
              <a:ext uri="{FF2B5EF4-FFF2-40B4-BE49-F238E27FC236}">
                <a16:creationId xmlns:a16="http://schemas.microsoft.com/office/drawing/2014/main" id="{6047B272-50FC-4E5A-A7A3-E76602F86294}"/>
              </a:ext>
            </a:extLst>
          </p:cNvPr>
          <p:cNvPicPr>
            <a:picLocks noChangeAspect="1" noChangeArrowheads="1"/>
          </p:cNvPicPr>
          <p:nvPr/>
        </p:nvPicPr>
        <p:blipFill>
          <a:blip r:embed="rId3"/>
          <a:stretch>
            <a:fillRect/>
          </a:stretch>
        </p:blipFill>
        <p:spPr bwMode="auto">
          <a:xfrm>
            <a:off x="4704554" y="1"/>
            <a:ext cx="4439446" cy="25669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6DEC8C-288D-4336-B883-0B58BD501D1A}"/>
              </a:ext>
            </a:extLst>
          </p:cNvPr>
          <p:cNvSpPr txBox="1"/>
          <p:nvPr/>
        </p:nvSpPr>
        <p:spPr>
          <a:xfrm>
            <a:off x="5782891" y="904898"/>
            <a:ext cx="3143250" cy="461665"/>
          </a:xfrm>
          <a:prstGeom prst="rect">
            <a:avLst/>
          </a:prstGeom>
          <a:noFill/>
        </p:spPr>
        <p:txBody>
          <a:bodyPr wrap="square" rtlCol="0">
            <a:spAutoFit/>
          </a:bodyPr>
          <a:lstStyle/>
          <a:p>
            <a:pPr algn="ctr"/>
            <a:r>
              <a:rPr lang="en-US" sz="1200" dirty="0"/>
              <a:t>Line Plot showing the Infection Recovery and the Overall CCVI Index</a:t>
            </a:r>
          </a:p>
        </p:txBody>
      </p:sp>
      <p:pic>
        <p:nvPicPr>
          <p:cNvPr id="8" name="Picture 2">
            <a:extLst>
              <a:ext uri="{FF2B5EF4-FFF2-40B4-BE49-F238E27FC236}">
                <a16:creationId xmlns:a16="http://schemas.microsoft.com/office/drawing/2014/main" id="{4A30BF69-D829-41C9-9D3D-61A3498A86F8}"/>
              </a:ext>
            </a:extLst>
          </p:cNvPr>
          <p:cNvPicPr>
            <a:picLocks noChangeAspect="1" noChangeArrowheads="1"/>
          </p:cNvPicPr>
          <p:nvPr/>
        </p:nvPicPr>
        <p:blipFill>
          <a:blip r:embed="rId4"/>
          <a:stretch>
            <a:fillRect/>
          </a:stretch>
        </p:blipFill>
        <p:spPr bwMode="auto">
          <a:xfrm>
            <a:off x="2005070" y="2599897"/>
            <a:ext cx="4803354" cy="264983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D9A9E06-DD33-4170-912B-4A58E288D865}"/>
              </a:ext>
            </a:extLst>
          </p:cNvPr>
          <p:cNvSpPr txBox="1"/>
          <p:nvPr/>
        </p:nvSpPr>
        <p:spPr>
          <a:xfrm>
            <a:off x="3170058" y="3392874"/>
            <a:ext cx="2916501" cy="461665"/>
          </a:xfrm>
          <a:prstGeom prst="rect">
            <a:avLst/>
          </a:prstGeom>
          <a:noFill/>
        </p:spPr>
        <p:txBody>
          <a:bodyPr wrap="square" rtlCol="0">
            <a:spAutoFit/>
          </a:bodyPr>
          <a:lstStyle/>
          <a:p>
            <a:pPr algn="ctr"/>
            <a:r>
              <a:rPr lang="en-US" sz="1200" dirty="0"/>
              <a:t>Relationship between infection rate and population density</a:t>
            </a:r>
          </a:p>
        </p:txBody>
      </p:sp>
    </p:spTree>
    <p:extLst>
      <p:ext uri="{BB962C8B-B14F-4D97-AF65-F5344CB8AC3E}">
        <p14:creationId xmlns:p14="http://schemas.microsoft.com/office/powerpoint/2010/main" val="2707644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down)">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1"/>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Effect on GDP</a:t>
            </a:r>
            <a:endParaRPr dirty="0"/>
          </a:p>
        </p:txBody>
      </p:sp>
      <p:sp>
        <p:nvSpPr>
          <p:cNvPr id="300" name="Google Shape;300;p21"/>
          <p:cNvSpPr txBox="1">
            <a:spLocks noGrp="1"/>
          </p:cNvSpPr>
          <p:nvPr>
            <p:ph type="body" idx="1"/>
          </p:nvPr>
        </p:nvSpPr>
        <p:spPr>
          <a:xfrm>
            <a:off x="363557" y="1388125"/>
            <a:ext cx="3524143" cy="3152025"/>
          </a:xfrm>
          <a:prstGeom prst="rect">
            <a:avLst/>
          </a:prstGeom>
        </p:spPr>
        <p:txBody>
          <a:bodyPr spcFirstLastPara="1" wrap="square" lIns="0" tIns="0" rIns="0" bIns="0" anchor="t" anchorCtr="0">
            <a:noAutofit/>
          </a:bodyPr>
          <a:lstStyle/>
          <a:p>
            <a:pPr marL="0" lvl="0" indent="0">
              <a:spcAft>
                <a:spcPts val="800"/>
              </a:spcAft>
              <a:buNone/>
            </a:pPr>
            <a:r>
              <a:rPr lang="en-US" dirty="0">
                <a:latin typeface="Catamaran Thin" panose="020B0604020202020204" charset="0"/>
                <a:cs typeface="Catamaran Thin" panose="020B0604020202020204" charset="0"/>
              </a:rPr>
              <a:t>The GDP of Nigeria for 7 years (Q1 –Q4).</a:t>
            </a:r>
            <a:endParaRPr lang="en-US" dirty="0">
              <a:latin typeface="Catamaran Thin" panose="020B0604020202020204" charset="0"/>
              <a:cs typeface="Catamaran Thin" panose="020B0604020202020204" charset="0"/>
              <a:sym typeface="Catamaran"/>
            </a:endParaRPr>
          </a:p>
          <a:p>
            <a:pPr marL="0" indent="0">
              <a:spcAft>
                <a:spcPts val="800"/>
              </a:spcAft>
              <a:buNone/>
            </a:pPr>
            <a:r>
              <a:rPr lang="en-US" dirty="0">
                <a:latin typeface="Catamaran Thin" panose="020B0604020202020204" charset="0"/>
                <a:cs typeface="Catamaran Thin" panose="020B0604020202020204" charset="0"/>
                <a:sym typeface="Catamaran"/>
              </a:rPr>
              <a:t>Based on the chart </a:t>
            </a:r>
            <a:r>
              <a:rPr lang="en" dirty="0">
                <a:latin typeface="Catamaran Thin" panose="020B0604020202020204" charset="0"/>
                <a:ea typeface="Catamaran"/>
                <a:cs typeface="Catamaran Thin" panose="020B0604020202020204" charset="0"/>
                <a:sym typeface="Catamaran"/>
              </a:rPr>
              <a:t>👉</a:t>
            </a:r>
          </a:p>
          <a:p>
            <a:pPr marL="0" lvl="0" indent="0">
              <a:spcAft>
                <a:spcPts val="800"/>
              </a:spcAft>
              <a:buNone/>
            </a:pPr>
            <a:r>
              <a:rPr lang="en-US" dirty="0">
                <a:latin typeface="Catamaran Thin" panose="020B0604020202020204" charset="0"/>
                <a:cs typeface="Catamaran Thin" panose="020B0604020202020204" charset="0"/>
              </a:rPr>
              <a:t>It can be observed that the 2</a:t>
            </a:r>
            <a:r>
              <a:rPr lang="en-US" baseline="30000" dirty="0">
                <a:latin typeface="Catamaran Thin" panose="020B0604020202020204" charset="0"/>
                <a:cs typeface="Catamaran Thin" panose="020B0604020202020204" charset="0"/>
              </a:rPr>
              <a:t>nd</a:t>
            </a:r>
            <a:r>
              <a:rPr lang="en-US" dirty="0">
                <a:latin typeface="Catamaran Thin" panose="020B0604020202020204" charset="0"/>
                <a:cs typeface="Catamaran Thin" panose="020B0604020202020204" charset="0"/>
              </a:rPr>
              <a:t> Quarter GDP of 2020 is the lowest for the past seven years due to the effect of the Pandemic</a:t>
            </a:r>
          </a:p>
        </p:txBody>
      </p:sp>
      <p:sp>
        <p:nvSpPr>
          <p:cNvPr id="301" name="Google Shape;30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302" name="Google Shape;302;p21"/>
          <p:cNvGrpSpPr/>
          <p:nvPr/>
        </p:nvGrpSpPr>
        <p:grpSpPr>
          <a:xfrm>
            <a:off x="103661" y="901067"/>
            <a:ext cx="319747" cy="266140"/>
            <a:chOff x="1244325" y="314425"/>
            <a:chExt cx="444525" cy="370050"/>
          </a:xfrm>
        </p:grpSpPr>
        <p:sp>
          <p:nvSpPr>
            <p:cNvPr id="303" name="Google Shape;303;p21"/>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4" name="Google Shape;304;p21"/>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026" name="Picture 2">
            <a:extLst>
              <a:ext uri="{FF2B5EF4-FFF2-40B4-BE49-F238E27FC236}">
                <a16:creationId xmlns:a16="http://schemas.microsoft.com/office/drawing/2014/main" id="{9E0B2021-FA16-47B7-8AFD-78C1AE924B69}"/>
              </a:ext>
            </a:extLst>
          </p:cNvPr>
          <p:cNvPicPr>
            <a:picLocks noChangeAspect="1" noChangeArrowheads="1"/>
          </p:cNvPicPr>
          <p:nvPr/>
        </p:nvPicPr>
        <p:blipFill>
          <a:blip r:embed="rId3"/>
          <a:stretch>
            <a:fillRect/>
          </a:stretch>
        </p:blipFill>
        <p:spPr bwMode="auto">
          <a:xfrm>
            <a:off x="4057288" y="665018"/>
            <a:ext cx="4743613" cy="380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0525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wipe(down)">
                                      <p:cBhvr>
                                        <p:cTn id="7" dur="5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0">
                                            <p:txEl>
                                              <p:pRg st="0" end="0"/>
                                            </p:txEl>
                                          </p:spTgt>
                                        </p:tgtEl>
                                        <p:attrNameLst>
                                          <p:attrName>style.visibility</p:attrName>
                                        </p:attrNameLst>
                                      </p:cBhvr>
                                      <p:to>
                                        <p:strVal val="visible"/>
                                      </p:to>
                                    </p:set>
                                    <p:animEffect transition="in" filter="barn(inVertical)">
                                      <p:cBhvr>
                                        <p:cTn id="12" dur="500"/>
                                        <p:tgtEl>
                                          <p:spTgt spid="3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0">
                                            <p:txEl>
                                              <p:pRg st="1" end="1"/>
                                            </p:txEl>
                                          </p:spTgt>
                                        </p:tgtEl>
                                        <p:attrNameLst>
                                          <p:attrName>style.visibility</p:attrName>
                                        </p:attrNameLst>
                                      </p:cBhvr>
                                      <p:to>
                                        <p:strVal val="visible"/>
                                      </p:to>
                                    </p:set>
                                    <p:animEffect transition="in" filter="barn(inVertical)">
                                      <p:cBhvr>
                                        <p:cTn id="17" dur="500"/>
                                        <p:tgtEl>
                                          <p:spTgt spid="30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ox(in)">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00">
                                            <p:txEl>
                                              <p:pRg st="2" end="2"/>
                                            </p:txEl>
                                          </p:spTgt>
                                        </p:tgtEl>
                                        <p:attrNameLst>
                                          <p:attrName>style.visibility</p:attrName>
                                        </p:attrNameLst>
                                      </p:cBhvr>
                                      <p:to>
                                        <p:strVal val="visible"/>
                                      </p:to>
                                    </p:set>
                                    <p:animEffect transition="in" filter="barn(inVertical)">
                                      <p:cBhvr>
                                        <p:cTn id="27" dur="500"/>
                                        <p:tgtEl>
                                          <p:spTgt spid="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4</a:t>
            </a:r>
            <a:endParaRPr sz="9600" b="1" dirty="0">
              <a:solidFill>
                <a:schemeClr val="lt1"/>
              </a:solidFill>
              <a:latin typeface="Catamaran"/>
              <a:ea typeface="Catamaran"/>
              <a:cs typeface="Catamaran"/>
              <a:sym typeface="Catamaran"/>
            </a:endParaRPr>
          </a:p>
        </p:txBody>
      </p:sp>
    </p:spTree>
    <p:extLst>
      <p:ext uri="{BB962C8B-B14F-4D97-AF65-F5344CB8AC3E}">
        <p14:creationId xmlns:p14="http://schemas.microsoft.com/office/powerpoint/2010/main" val="4285385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barn(inVertical)">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1000"/>
                                        <p:tgtEl>
                                          <p:spTgt spid="226"/>
                                        </p:tgtEl>
                                      </p:cBhvr>
                                    </p:animEffect>
                                    <p:anim calcmode="lin" valueType="num">
                                      <p:cBhvr>
                                        <p:cTn id="13" dur="1000" fill="hold"/>
                                        <p:tgtEl>
                                          <p:spTgt spid="226"/>
                                        </p:tgtEl>
                                        <p:attrNameLst>
                                          <p:attrName>ppt_x</p:attrName>
                                        </p:attrNameLst>
                                      </p:cBhvr>
                                      <p:tavLst>
                                        <p:tav tm="0">
                                          <p:val>
                                            <p:strVal val="#ppt_x"/>
                                          </p:val>
                                        </p:tav>
                                        <p:tav tm="100000">
                                          <p:val>
                                            <p:strVal val="#ppt_x"/>
                                          </p:val>
                                        </p:tav>
                                      </p:tavLst>
                                    </p:anim>
                                    <p:anim calcmode="lin" valueType="num">
                                      <p:cBhvr>
                                        <p:cTn id="14"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2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3150-2640-41D1-A6D1-B18386B625D8}"/>
              </a:ext>
            </a:extLst>
          </p:cNvPr>
          <p:cNvSpPr>
            <a:spLocks noGrp="1"/>
          </p:cNvSpPr>
          <p:nvPr>
            <p:ph type="title"/>
          </p:nvPr>
        </p:nvSpPr>
        <p:spPr>
          <a:xfrm>
            <a:off x="779100" y="836000"/>
            <a:ext cx="6010500" cy="396300"/>
          </a:xfrm>
        </p:spPr>
        <p:txBody>
          <a:bodyPr/>
          <a:lstStyle/>
          <a:p>
            <a:r>
              <a:rPr lang="en-US" dirty="0"/>
              <a:t>Conclusion</a:t>
            </a:r>
          </a:p>
        </p:txBody>
      </p:sp>
      <p:sp>
        <p:nvSpPr>
          <p:cNvPr id="3" name="Text Placeholder 2">
            <a:extLst>
              <a:ext uri="{FF2B5EF4-FFF2-40B4-BE49-F238E27FC236}">
                <a16:creationId xmlns:a16="http://schemas.microsoft.com/office/drawing/2014/main" id="{C9FE3879-0ECC-4955-B944-AF3397C24406}"/>
              </a:ext>
            </a:extLst>
          </p:cNvPr>
          <p:cNvSpPr>
            <a:spLocks noGrp="1"/>
          </p:cNvSpPr>
          <p:nvPr>
            <p:ph type="body" idx="1"/>
          </p:nvPr>
        </p:nvSpPr>
        <p:spPr>
          <a:xfrm>
            <a:off x="327408" y="1382365"/>
            <a:ext cx="8166597" cy="3321837"/>
          </a:xfrm>
        </p:spPr>
        <p:txBody>
          <a:bodyPr/>
          <a:lstStyle/>
          <a:p>
            <a:pPr marL="127000" indent="0" algn="just">
              <a:lnSpc>
                <a:spcPct val="150000"/>
              </a:lnSpc>
              <a:buNone/>
            </a:pPr>
            <a:r>
              <a:rPr lang="en-US" sz="2000" dirty="0"/>
              <a:t>This analysis shows the effect of the </a:t>
            </a:r>
            <a:r>
              <a:rPr lang="en-US" sz="2000" dirty="0" err="1"/>
              <a:t>Covid</a:t>
            </a:r>
            <a:r>
              <a:rPr lang="en-US" sz="2000" dirty="0"/>
              <a:t> 19 Pandemic on Nigeria’s GDP, Budget and the most affected </a:t>
            </a:r>
            <a:r>
              <a:rPr lang="en-US" sz="2000" dirty="0" err="1"/>
              <a:t>staes</a:t>
            </a:r>
            <a:r>
              <a:rPr lang="en-US" sz="2000" dirty="0"/>
              <a:t>. </a:t>
            </a:r>
          </a:p>
          <a:p>
            <a:pPr marL="127000" indent="0" algn="just">
              <a:lnSpc>
                <a:spcPct val="150000"/>
              </a:lnSpc>
              <a:buNone/>
            </a:pPr>
            <a:endParaRPr lang="en-US" sz="2000" dirty="0"/>
          </a:p>
          <a:p>
            <a:pPr marL="127000" indent="0" algn="just">
              <a:lnSpc>
                <a:spcPct val="150000"/>
              </a:lnSpc>
              <a:buNone/>
            </a:pPr>
            <a:r>
              <a:rPr lang="en-US" sz="2000" dirty="0"/>
              <a:t>In addition, the relationship between Inflection rate and population density.</a:t>
            </a:r>
          </a:p>
          <a:p>
            <a:pPr marL="127000" indent="0" algn="just">
              <a:lnSpc>
                <a:spcPct val="150000"/>
              </a:lnSpc>
              <a:buNone/>
            </a:pPr>
            <a:endParaRPr lang="en-US" sz="2000" dirty="0"/>
          </a:p>
          <a:p>
            <a:pPr marL="127000" indent="0" algn="just">
              <a:lnSpc>
                <a:spcPct val="150000"/>
              </a:lnSpc>
              <a:buNone/>
            </a:pPr>
            <a:r>
              <a:rPr lang="en-US" sz="2000" dirty="0"/>
              <a:t>Based on this analysis, we can also deduce the states with the best facilities to tackle a pandemic and the states lacking. </a:t>
            </a:r>
          </a:p>
          <a:p>
            <a:pPr algn="just">
              <a:lnSpc>
                <a:spcPct val="150000"/>
              </a:lnSpc>
            </a:pPr>
            <a:endParaRPr lang="en-US" sz="2000" dirty="0"/>
          </a:p>
        </p:txBody>
      </p:sp>
      <p:sp>
        <p:nvSpPr>
          <p:cNvPr id="4" name="Slide Number Placeholder 3">
            <a:extLst>
              <a:ext uri="{FF2B5EF4-FFF2-40B4-BE49-F238E27FC236}">
                <a16:creationId xmlns:a16="http://schemas.microsoft.com/office/drawing/2014/main" id="{3FBE25C6-4E4B-4C1D-8044-701AA51ED2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34369708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Credits</a:t>
            </a:r>
            <a:endParaRPr dirty="0"/>
          </a:p>
        </p:txBody>
      </p:sp>
      <p:sp>
        <p:nvSpPr>
          <p:cNvPr id="513" name="Google Shape;513;p35"/>
          <p:cNvSpPr txBox="1">
            <a:spLocks noGrp="1"/>
          </p:cNvSpPr>
          <p:nvPr>
            <p:ph type="body" idx="1"/>
          </p:nvPr>
        </p:nvSpPr>
        <p:spPr>
          <a:xfrm>
            <a:off x="779099" y="1503550"/>
            <a:ext cx="6640009" cy="2884200"/>
          </a:xfrm>
          <a:prstGeom prst="rect">
            <a:avLst/>
          </a:prstGeom>
        </p:spPr>
        <p:txBody>
          <a:bodyPr spcFirstLastPara="1" wrap="square" lIns="0" tIns="0" rIns="0" bIns="0" anchor="t" anchorCtr="0">
            <a:noAutofit/>
          </a:bodyPr>
          <a:lstStyle/>
          <a:p>
            <a:pPr marL="457200" lvl="0" indent="-381000" algn="l" rtl="0">
              <a:lnSpc>
                <a:spcPct val="115000"/>
              </a:lnSpc>
              <a:spcBef>
                <a:spcPts val="800"/>
              </a:spcBef>
              <a:spcAft>
                <a:spcPts val="0"/>
              </a:spcAft>
              <a:buSzPts val="2400"/>
              <a:buChar char="⬢"/>
            </a:pPr>
            <a:r>
              <a:rPr lang="en" sz="2400" dirty="0"/>
              <a:t>Presentation template b</a:t>
            </a:r>
            <a:r>
              <a:rPr lang="en-US" sz="2400" dirty="0"/>
              <a:t>y Slides Carnival</a:t>
            </a:r>
            <a:endParaRPr sz="2400" dirty="0"/>
          </a:p>
          <a:p>
            <a:pPr marL="457200" lvl="0" indent="-381000" algn="l" rtl="0">
              <a:lnSpc>
                <a:spcPct val="115000"/>
              </a:lnSpc>
              <a:spcBef>
                <a:spcPts val="0"/>
              </a:spcBef>
              <a:spcAft>
                <a:spcPts val="0"/>
              </a:spcAft>
              <a:buSzPts val="2400"/>
              <a:buChar char="⬢"/>
            </a:pPr>
            <a:r>
              <a:rPr lang="en" sz="2400" dirty="0"/>
              <a:t>Photographs by </a:t>
            </a:r>
            <a:r>
              <a:rPr lang="en-US" sz="2400" dirty="0" err="1"/>
              <a:t>Unsplash</a:t>
            </a:r>
            <a:endParaRPr lang="en" sz="2400" u="sng" dirty="0">
              <a:solidFill>
                <a:schemeClr val="hlink"/>
              </a:solidFill>
            </a:endParaRPr>
          </a:p>
          <a:p>
            <a:pPr indent="-381000">
              <a:buSzPts val="2400"/>
            </a:pPr>
            <a:r>
              <a:rPr lang="en-US" dirty="0"/>
              <a:t>How to write a Professional Summary </a:t>
            </a:r>
            <a:r>
              <a:rPr lang="en-US" dirty="0" err="1"/>
              <a:t>Ustacky</a:t>
            </a:r>
            <a:endParaRPr lang="en-US" dirty="0"/>
          </a:p>
          <a:p>
            <a:pPr indent="-381000">
              <a:buSzPts val="2400"/>
            </a:pPr>
            <a:r>
              <a:rPr lang="en-US" dirty="0"/>
              <a:t>COVID 19 Data by John Hopkins Repository</a:t>
            </a:r>
          </a:p>
          <a:p>
            <a:pPr indent="-381000">
              <a:buSzPts val="2400"/>
            </a:pPr>
            <a:r>
              <a:rPr lang="en-US" dirty="0"/>
              <a:t>COVID 19 Data from </a:t>
            </a:r>
            <a:r>
              <a:rPr lang="en-US" u="sng" dirty="0">
                <a:hlinkClick r:id="rId3"/>
              </a:rPr>
              <a:t>https://covid19.ncdc.gov.ng/</a:t>
            </a:r>
            <a:endParaRPr lang="en-US" dirty="0"/>
          </a:p>
          <a:p>
            <a:pPr marL="76200" indent="0">
              <a:buSzPts val="2400"/>
              <a:buNone/>
            </a:pPr>
            <a:endParaRPr lang="en-US" dirty="0"/>
          </a:p>
          <a:p>
            <a:pPr marL="457200" lvl="0" indent="-381000" algn="l" rtl="0">
              <a:lnSpc>
                <a:spcPct val="115000"/>
              </a:lnSpc>
              <a:spcBef>
                <a:spcPts val="0"/>
              </a:spcBef>
              <a:spcAft>
                <a:spcPts val="0"/>
              </a:spcAft>
              <a:buSzPts val="2400"/>
              <a:buChar char="⬢"/>
            </a:pPr>
            <a:endParaRPr lang="en" sz="2400" u="sng" dirty="0">
              <a:solidFill>
                <a:schemeClr val="hlink"/>
              </a:solidFill>
            </a:endParaRPr>
          </a:p>
        </p:txBody>
      </p:sp>
      <p:sp>
        <p:nvSpPr>
          <p:cNvPr id="514" name="Google Shape;514;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515" name="Google Shape;515;p35"/>
          <p:cNvGrpSpPr/>
          <p:nvPr/>
        </p:nvGrpSpPr>
        <p:grpSpPr>
          <a:xfrm>
            <a:off x="135880" y="874786"/>
            <a:ext cx="257118" cy="276131"/>
            <a:chOff x="611175" y="2326900"/>
            <a:chExt cx="362700" cy="389575"/>
          </a:xfrm>
        </p:grpSpPr>
        <p:sp>
          <p:nvSpPr>
            <p:cNvPr id="516" name="Google Shape;516;p35"/>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7" name="Google Shape;517;p35"/>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8" name="Google Shape;518;p35"/>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9" name="Google Shape;519;p35"/>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80959566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ctrTitle" idx="4294967295"/>
          </p:nvPr>
        </p:nvSpPr>
        <p:spPr>
          <a:xfrm>
            <a:off x="982219" y="2086910"/>
            <a:ext cx="44223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solidFill>
                  <a:schemeClr val="lt1"/>
                </a:solidFill>
              </a:rPr>
              <a:t>THANKS!</a:t>
            </a:r>
            <a:endParaRPr sz="7200" dirty="0">
              <a:solidFill>
                <a:schemeClr val="lt1"/>
              </a:solidFill>
            </a:endParaRPr>
          </a:p>
        </p:txBody>
      </p:sp>
      <p:sp>
        <p:nvSpPr>
          <p:cNvPr id="506" name="Google Shape;50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FFFFFF"/>
                </a:solidFill>
                <a:effectLst/>
                <a:uLnTx/>
                <a:uFillTx/>
                <a:latin typeface="Catamaran"/>
                <a:cs typeface="Catamaran"/>
                <a:sym typeface="Catamaran"/>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300" b="0" i="0" u="none" strike="noStrike" kern="0" cap="none" spc="0" normalizeH="0" baseline="0" noProof="0">
              <a:ln>
                <a:noFill/>
              </a:ln>
              <a:solidFill>
                <a:srgbClr val="FFFFFF"/>
              </a:solidFill>
              <a:effectLst/>
              <a:uLnTx/>
              <a:uFillTx/>
              <a:latin typeface="Catamaran"/>
              <a:cs typeface="Catamaran"/>
              <a:sym typeface="Catamaran"/>
            </a:endParaRPr>
          </a:p>
        </p:txBody>
      </p:sp>
    </p:spTree>
    <p:extLst>
      <p:ext uri="{BB962C8B-B14F-4D97-AF65-F5344CB8AC3E}">
        <p14:creationId xmlns:p14="http://schemas.microsoft.com/office/powerpoint/2010/main" val="90834524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3150-2640-41D1-A6D1-B18386B625D8}"/>
              </a:ext>
            </a:extLst>
          </p:cNvPr>
          <p:cNvSpPr>
            <a:spLocks noGrp="1"/>
          </p:cNvSpPr>
          <p:nvPr>
            <p:ph type="title"/>
          </p:nvPr>
        </p:nvSpPr>
        <p:spPr>
          <a:xfrm>
            <a:off x="779100" y="836000"/>
            <a:ext cx="6010500" cy="396300"/>
          </a:xfrm>
        </p:spPr>
        <p:txBody>
          <a:bodyPr/>
          <a:lstStyle/>
          <a:p>
            <a:r>
              <a:rPr lang="en-US" dirty="0"/>
              <a:t>Con</a:t>
            </a:r>
          </a:p>
        </p:txBody>
      </p:sp>
      <p:sp>
        <p:nvSpPr>
          <p:cNvPr id="3" name="Text Placeholder 2">
            <a:extLst>
              <a:ext uri="{FF2B5EF4-FFF2-40B4-BE49-F238E27FC236}">
                <a16:creationId xmlns:a16="http://schemas.microsoft.com/office/drawing/2014/main" id="{C9FE3879-0ECC-4955-B944-AF3397C24406}"/>
              </a:ext>
            </a:extLst>
          </p:cNvPr>
          <p:cNvSpPr>
            <a:spLocks noGrp="1"/>
          </p:cNvSpPr>
          <p:nvPr>
            <p:ph type="body" idx="1"/>
          </p:nvPr>
        </p:nvSpPr>
        <p:spPr>
          <a:xfrm>
            <a:off x="327408" y="1382365"/>
            <a:ext cx="8166597" cy="3321837"/>
          </a:xfrm>
        </p:spPr>
        <p:txBody>
          <a:bodyPr/>
          <a:lstStyle/>
          <a:p>
            <a:pPr marL="127000" indent="0" algn="just">
              <a:lnSpc>
                <a:spcPct val="150000"/>
              </a:lnSpc>
              <a:buNone/>
            </a:pPr>
            <a:r>
              <a:rPr lang="en-US" sz="2000" dirty="0"/>
              <a:t>The pandemic year had a great effect on all countries of the World, Nigeria inclusive. The most intensified part of the Pandemic in Nigeria was the 2</a:t>
            </a:r>
            <a:r>
              <a:rPr lang="en-US" sz="2000" baseline="30000" dirty="0"/>
              <a:t>nd</a:t>
            </a:r>
            <a:r>
              <a:rPr lang="en-US" sz="2000" dirty="0"/>
              <a:t> Quarter of 2020. Based on this project, we have been able to discuss:</a:t>
            </a:r>
          </a:p>
          <a:p>
            <a:pPr algn="just">
              <a:lnSpc>
                <a:spcPct val="150000"/>
              </a:lnSpc>
            </a:pPr>
            <a:r>
              <a:rPr lang="en-US" sz="2000" dirty="0"/>
              <a:t>The effect of the pandemic on GDP</a:t>
            </a:r>
          </a:p>
          <a:p>
            <a:pPr algn="just">
              <a:lnSpc>
                <a:spcPct val="150000"/>
              </a:lnSpc>
            </a:pPr>
            <a:r>
              <a:rPr lang="en-US" sz="2000" dirty="0"/>
              <a:t>The relationship between the Infection Rate and the Population Density</a:t>
            </a:r>
          </a:p>
          <a:p>
            <a:pPr algn="just">
              <a:lnSpc>
                <a:spcPct val="150000"/>
              </a:lnSpc>
            </a:pPr>
            <a:r>
              <a:rPr lang="en-US" sz="2000" dirty="0"/>
              <a:t>The states most affected by the Pandemic: Infection, Death and Recovery Rates</a:t>
            </a:r>
          </a:p>
          <a:p>
            <a:pPr algn="just">
              <a:lnSpc>
                <a:spcPct val="150000"/>
              </a:lnSpc>
            </a:pPr>
            <a:endParaRPr lang="en-US" sz="2000" dirty="0"/>
          </a:p>
          <a:p>
            <a:pPr algn="just">
              <a:lnSpc>
                <a:spcPct val="150000"/>
              </a:lnSpc>
            </a:pPr>
            <a:endParaRPr lang="en-US" sz="2000" dirty="0"/>
          </a:p>
        </p:txBody>
      </p:sp>
      <p:sp>
        <p:nvSpPr>
          <p:cNvPr id="4" name="Slide Number Placeholder 3">
            <a:extLst>
              <a:ext uri="{FF2B5EF4-FFF2-40B4-BE49-F238E27FC236}">
                <a16:creationId xmlns:a16="http://schemas.microsoft.com/office/drawing/2014/main" id="{3FBE25C6-4E4B-4C1D-8044-701AA51ED2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0707089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PROJECT OVERVIEW</a:t>
            </a:r>
            <a:endParaRPr dirty="0"/>
          </a:p>
        </p:txBody>
      </p:sp>
      <p:sp>
        <p:nvSpPr>
          <p:cNvPr id="227" name="Google Shape;227;p15"/>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a:t>The effect of </a:t>
            </a:r>
            <a:r>
              <a:rPr lang="en-US" sz="2000" dirty="0" err="1"/>
              <a:t>Covid</a:t>
            </a:r>
            <a:r>
              <a:rPr lang="en-US" sz="2000" dirty="0"/>
              <a:t> 19 Pandemic on Nigerian States</a:t>
            </a:r>
            <a:endParaRPr sz="2000"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a:solidFill>
                  <a:schemeClr val="lt1"/>
                </a:solidFill>
                <a:latin typeface="Catamaran"/>
                <a:ea typeface="Catamaran"/>
                <a:cs typeface="Catamaran"/>
                <a:sym typeface="Catamaran"/>
              </a:rPr>
              <a:t>1</a:t>
            </a:r>
            <a:endParaRPr sz="9600" b="1">
              <a:solidFill>
                <a:schemeClr val="lt1"/>
              </a:solidFill>
              <a:latin typeface="Catamaran"/>
              <a:ea typeface="Catamaran"/>
              <a:cs typeface="Catamaran"/>
              <a:sym typeface="Catamaran"/>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barn(inVertical)">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1000"/>
                                        <p:tgtEl>
                                          <p:spTgt spid="226"/>
                                        </p:tgtEl>
                                      </p:cBhvr>
                                    </p:animEffect>
                                    <p:anim calcmode="lin" valueType="num">
                                      <p:cBhvr>
                                        <p:cTn id="13" dur="1000" fill="hold"/>
                                        <p:tgtEl>
                                          <p:spTgt spid="226"/>
                                        </p:tgtEl>
                                        <p:attrNameLst>
                                          <p:attrName>ppt_x</p:attrName>
                                        </p:attrNameLst>
                                      </p:cBhvr>
                                      <p:tavLst>
                                        <p:tav tm="0">
                                          <p:val>
                                            <p:strVal val="#ppt_x"/>
                                          </p:val>
                                        </p:tav>
                                        <p:tav tm="100000">
                                          <p:val>
                                            <p:strVal val="#ppt_x"/>
                                          </p:val>
                                        </p:tav>
                                      </p:tavLst>
                                    </p:anim>
                                    <p:anim calcmode="lin" valueType="num">
                                      <p:cBhvr>
                                        <p:cTn id="14"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7">
                                            <p:txEl>
                                              <p:pRg st="0" end="0"/>
                                            </p:txEl>
                                          </p:spTgt>
                                        </p:tgtEl>
                                        <p:attrNameLst>
                                          <p:attrName>style.visibility</p:attrName>
                                        </p:attrNameLst>
                                      </p:cBhvr>
                                      <p:to>
                                        <p:strVal val="visible"/>
                                      </p:to>
                                    </p:set>
                                    <p:animEffect transition="in" filter="fade">
                                      <p:cBhvr>
                                        <p:cTn id="19" dur="1000"/>
                                        <p:tgtEl>
                                          <p:spTgt spid="227">
                                            <p:txEl>
                                              <p:pRg st="0" end="0"/>
                                            </p:txEl>
                                          </p:spTgt>
                                        </p:tgtEl>
                                      </p:cBhvr>
                                    </p:animEffect>
                                    <p:anim calcmode="lin" valueType="num">
                                      <p:cBhvr>
                                        <p:cTn id="20" dur="1000" fill="hold"/>
                                        <p:tgtEl>
                                          <p:spTgt spid="22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2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8BA18E-727E-4244-ABFC-49E14F7EA2B8}"/>
              </a:ext>
            </a:extLst>
          </p:cNvPr>
          <p:cNvSpPr>
            <a:spLocks noGrp="1"/>
          </p:cNvSpPr>
          <p:nvPr>
            <p:ph type="body" idx="1"/>
          </p:nvPr>
        </p:nvSpPr>
        <p:spPr>
          <a:xfrm>
            <a:off x="690963" y="423896"/>
            <a:ext cx="8023379" cy="4719603"/>
          </a:xfrm>
        </p:spPr>
        <p:txBody>
          <a:bodyPr/>
          <a:lstStyle/>
          <a:p>
            <a:pPr marL="127000" indent="0" algn="just">
              <a:lnSpc>
                <a:spcPct val="200000"/>
              </a:lnSpc>
              <a:buNone/>
            </a:pPr>
            <a:r>
              <a:rPr lang="en-US" sz="2000" dirty="0" err="1"/>
              <a:t>Covid</a:t>
            </a:r>
            <a:r>
              <a:rPr lang="en-US" sz="2000" dirty="0"/>
              <a:t> 19 is an infectious disease caused by Coronavirus, It is known to have affected may parts of the world, Nigeria inclusive. Nigeria recorded her first case on 27</a:t>
            </a:r>
            <a:r>
              <a:rPr lang="en-US" sz="2000" baseline="30000" dirty="0"/>
              <a:t>th</a:t>
            </a:r>
            <a:r>
              <a:rPr lang="en-US" sz="2000" dirty="0"/>
              <a:t> February 2020. Nigeria has 36 states and the federal capital territory with over 200 million citizens. This project applies data analytics and data science tools to perform analysis and generate insights on the effect of </a:t>
            </a:r>
            <a:r>
              <a:rPr lang="en-US" sz="2000" dirty="0" err="1"/>
              <a:t>Covid</a:t>
            </a:r>
            <a:r>
              <a:rPr lang="en-US" sz="2000" dirty="0"/>
              <a:t> 19 on Nigeria and Nigerians.</a:t>
            </a:r>
          </a:p>
        </p:txBody>
      </p:sp>
      <p:sp>
        <p:nvSpPr>
          <p:cNvPr id="4" name="Slide Number Placeholder 3">
            <a:extLst>
              <a:ext uri="{FF2B5EF4-FFF2-40B4-BE49-F238E27FC236}">
                <a16:creationId xmlns:a16="http://schemas.microsoft.com/office/drawing/2014/main" id="{AA770B8A-37A4-40ED-9F88-4ED6D5D884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799054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DATA OVERVIEW</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2</a:t>
            </a:r>
            <a:endParaRPr sz="9600" b="1" dirty="0">
              <a:solidFill>
                <a:schemeClr val="lt1"/>
              </a:solidFill>
              <a:latin typeface="Catamaran"/>
              <a:ea typeface="Catamaran"/>
              <a:cs typeface="Catamaran"/>
              <a:sym typeface="Catamaran"/>
            </a:endParaRPr>
          </a:p>
        </p:txBody>
      </p:sp>
    </p:spTree>
    <p:extLst>
      <p:ext uri="{BB962C8B-B14F-4D97-AF65-F5344CB8AC3E}">
        <p14:creationId xmlns:p14="http://schemas.microsoft.com/office/powerpoint/2010/main" val="5079527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barn(inVertical)">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1000"/>
                                        <p:tgtEl>
                                          <p:spTgt spid="226"/>
                                        </p:tgtEl>
                                      </p:cBhvr>
                                    </p:animEffect>
                                    <p:anim calcmode="lin" valueType="num">
                                      <p:cBhvr>
                                        <p:cTn id="13" dur="1000" fill="hold"/>
                                        <p:tgtEl>
                                          <p:spTgt spid="226"/>
                                        </p:tgtEl>
                                        <p:attrNameLst>
                                          <p:attrName>ppt_x</p:attrName>
                                        </p:attrNameLst>
                                      </p:cBhvr>
                                      <p:tavLst>
                                        <p:tav tm="0">
                                          <p:val>
                                            <p:strVal val="#ppt_x"/>
                                          </p:val>
                                        </p:tav>
                                        <p:tav tm="100000">
                                          <p:val>
                                            <p:strVal val="#ppt_x"/>
                                          </p:val>
                                        </p:tav>
                                      </p:tavLst>
                                    </p:anim>
                                    <p:anim calcmode="lin" valueType="num">
                                      <p:cBhvr>
                                        <p:cTn id="14"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90116" y="714815"/>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DATA CATEGORIES</a:t>
            </a:r>
            <a:endParaRPr dirty="0"/>
          </a:p>
        </p:txBody>
      </p:sp>
      <p:sp>
        <p:nvSpPr>
          <p:cNvPr id="240" name="Google Shape;240;p17"/>
          <p:cNvSpPr txBox="1">
            <a:spLocks noGrp="1"/>
          </p:cNvSpPr>
          <p:nvPr>
            <p:ph type="body" idx="1"/>
          </p:nvPr>
        </p:nvSpPr>
        <p:spPr>
          <a:xfrm>
            <a:off x="724015" y="1184061"/>
            <a:ext cx="6756437" cy="3608276"/>
          </a:xfrm>
          <a:prstGeom prst="rect">
            <a:avLst/>
          </a:prstGeom>
        </p:spPr>
        <p:txBody>
          <a:bodyPr spcFirstLastPara="1" wrap="square" lIns="0" tIns="0" rIns="0" bIns="0" anchor="t" anchorCtr="0">
            <a:noAutofit/>
          </a:bodyPr>
          <a:lstStyle/>
          <a:p>
            <a:pPr marL="127000" lvl="0" indent="0" algn="l" rtl="0">
              <a:lnSpc>
                <a:spcPct val="200000"/>
              </a:lnSpc>
              <a:spcBef>
                <a:spcPts val="0"/>
              </a:spcBef>
              <a:spcAft>
                <a:spcPts val="0"/>
              </a:spcAft>
              <a:buSzPts val="1600"/>
              <a:buNone/>
            </a:pPr>
            <a:r>
              <a:rPr lang="en-US" dirty="0"/>
              <a:t>Three categories of data were used: </a:t>
            </a:r>
          </a:p>
          <a:p>
            <a:pPr algn="just">
              <a:lnSpc>
                <a:spcPct val="200000"/>
              </a:lnSpc>
            </a:pPr>
            <a:r>
              <a:rPr lang="en-US" dirty="0"/>
              <a:t>NCDC data scraped from the COVID 19 website</a:t>
            </a:r>
          </a:p>
          <a:p>
            <a:pPr algn="just">
              <a:lnSpc>
                <a:spcPct val="200000"/>
              </a:lnSpc>
            </a:pPr>
            <a:r>
              <a:rPr lang="en-US" dirty="0"/>
              <a:t>Global dataset from John Hopkins Repo</a:t>
            </a:r>
          </a:p>
          <a:p>
            <a:pPr algn="just">
              <a:lnSpc>
                <a:spcPct val="200000"/>
              </a:lnSpc>
            </a:pPr>
            <a:r>
              <a:rPr lang="en-US" dirty="0"/>
              <a:t>External Datasets</a:t>
            </a: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42" name="Google Shape;242;p17"/>
          <p:cNvGrpSpPr/>
          <p:nvPr/>
        </p:nvGrpSpPr>
        <p:grpSpPr>
          <a:xfrm>
            <a:off x="135880" y="874786"/>
            <a:ext cx="257118" cy="276131"/>
            <a:chOff x="611175" y="2326900"/>
            <a:chExt cx="362700" cy="389575"/>
          </a:xfrm>
        </p:grpSpPr>
        <p:sp>
          <p:nvSpPr>
            <p:cNvPr id="243" name="Google Shape;243;p1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4" name="Google Shape;244;p1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5" name="Google Shape;245;p1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6" name="Google Shape;246;p1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barn(inVertical)">
                                      <p:cBhvr>
                                        <p:cTn id="7" dur="5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0">
                                            <p:txEl>
                                              <p:pRg st="0" end="0"/>
                                            </p:txEl>
                                          </p:spTgt>
                                        </p:tgtEl>
                                        <p:attrNameLst>
                                          <p:attrName>style.visibility</p:attrName>
                                        </p:attrNameLst>
                                      </p:cBhvr>
                                      <p:to>
                                        <p:strVal val="visible"/>
                                      </p:to>
                                    </p:set>
                                    <p:animEffect transition="in" filter="barn(inVertical)">
                                      <p:cBhvr>
                                        <p:cTn id="12" dur="500"/>
                                        <p:tgtEl>
                                          <p:spTgt spid="2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0">
                                            <p:txEl>
                                              <p:pRg st="1" end="1"/>
                                            </p:txEl>
                                          </p:spTgt>
                                        </p:tgtEl>
                                        <p:attrNameLst>
                                          <p:attrName>style.visibility</p:attrName>
                                        </p:attrNameLst>
                                      </p:cBhvr>
                                      <p:to>
                                        <p:strVal val="visible"/>
                                      </p:to>
                                    </p:set>
                                    <p:animEffect transition="in" filter="barn(inVertical)">
                                      <p:cBhvr>
                                        <p:cTn id="17" dur="500"/>
                                        <p:tgtEl>
                                          <p:spTgt spid="2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0">
                                            <p:txEl>
                                              <p:pRg st="2" end="2"/>
                                            </p:txEl>
                                          </p:spTgt>
                                        </p:tgtEl>
                                        <p:attrNameLst>
                                          <p:attrName>style.visibility</p:attrName>
                                        </p:attrNameLst>
                                      </p:cBhvr>
                                      <p:to>
                                        <p:strVal val="visible"/>
                                      </p:to>
                                    </p:set>
                                    <p:animEffect transition="in" filter="barn(inVertical)">
                                      <p:cBhvr>
                                        <p:cTn id="22" dur="500"/>
                                        <p:tgtEl>
                                          <p:spTgt spid="24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40">
                                            <p:txEl>
                                              <p:pRg st="3" end="3"/>
                                            </p:txEl>
                                          </p:spTgt>
                                        </p:tgtEl>
                                        <p:attrNameLst>
                                          <p:attrName>style.visibility</p:attrName>
                                        </p:attrNameLst>
                                      </p:cBhvr>
                                      <p:to>
                                        <p:strVal val="visible"/>
                                      </p:to>
                                    </p:set>
                                    <p:animEffect transition="in" filter="barn(inVertical)">
                                      <p:cBhvr>
                                        <p:cTn id="27" dur="500"/>
                                        <p:tgtEl>
                                          <p:spTgt spid="2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90116" y="714815"/>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METHODS</a:t>
            </a:r>
            <a:endParaRPr dirty="0"/>
          </a:p>
        </p:txBody>
      </p:sp>
      <p:sp>
        <p:nvSpPr>
          <p:cNvPr id="240" name="Google Shape;240;p17"/>
          <p:cNvSpPr txBox="1">
            <a:spLocks noGrp="1"/>
          </p:cNvSpPr>
          <p:nvPr>
            <p:ph type="body" idx="1"/>
          </p:nvPr>
        </p:nvSpPr>
        <p:spPr>
          <a:xfrm>
            <a:off x="724015" y="1184061"/>
            <a:ext cx="6756437" cy="3608276"/>
          </a:xfrm>
          <a:prstGeom prst="rect">
            <a:avLst/>
          </a:prstGeom>
        </p:spPr>
        <p:txBody>
          <a:bodyPr spcFirstLastPara="1" wrap="square" lIns="0" tIns="0" rIns="0" bIns="0" anchor="t" anchorCtr="0">
            <a:noAutofit/>
          </a:bodyPr>
          <a:lstStyle/>
          <a:p>
            <a:pPr marL="0" indent="0" algn="just">
              <a:lnSpc>
                <a:spcPct val="150000"/>
              </a:lnSpc>
              <a:buNone/>
            </a:pPr>
            <a:r>
              <a:rPr lang="en-US" dirty="0"/>
              <a:t>The Global Datasets from the John Hopkins Repository consist of: </a:t>
            </a:r>
          </a:p>
          <a:p>
            <a:pPr algn="just">
              <a:lnSpc>
                <a:spcPct val="150000"/>
              </a:lnSpc>
            </a:pPr>
            <a:r>
              <a:rPr lang="en-US" dirty="0"/>
              <a:t>Global Daily Confirmed Cases</a:t>
            </a:r>
          </a:p>
          <a:p>
            <a:pPr algn="just">
              <a:lnSpc>
                <a:spcPct val="150000"/>
              </a:lnSpc>
            </a:pPr>
            <a:r>
              <a:rPr lang="en-US" dirty="0"/>
              <a:t>Global Daily Recovered Cases </a:t>
            </a:r>
          </a:p>
          <a:p>
            <a:pPr algn="just">
              <a:lnSpc>
                <a:spcPct val="150000"/>
              </a:lnSpc>
            </a:pPr>
            <a:r>
              <a:rPr lang="en-US" dirty="0"/>
              <a:t>Global Daily Death Cases</a:t>
            </a:r>
          </a:p>
          <a:p>
            <a:pPr>
              <a:lnSpc>
                <a:spcPct val="150000"/>
              </a:lnSpc>
            </a:pPr>
            <a:endParaRPr lang="en-US" dirty="0"/>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42" name="Google Shape;242;p17"/>
          <p:cNvGrpSpPr/>
          <p:nvPr/>
        </p:nvGrpSpPr>
        <p:grpSpPr>
          <a:xfrm>
            <a:off x="135880" y="874786"/>
            <a:ext cx="257118" cy="276131"/>
            <a:chOff x="611175" y="2326900"/>
            <a:chExt cx="362700" cy="389575"/>
          </a:xfrm>
        </p:grpSpPr>
        <p:sp>
          <p:nvSpPr>
            <p:cNvPr id="243" name="Google Shape;243;p1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4" name="Google Shape;244;p1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5" name="Google Shape;245;p1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6" name="Google Shape;246;p1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961440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barn(inVertical)">
                                      <p:cBhvr>
                                        <p:cTn id="7" dur="5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0">
                                            <p:txEl>
                                              <p:pRg st="0" end="0"/>
                                            </p:txEl>
                                          </p:spTgt>
                                        </p:tgtEl>
                                        <p:attrNameLst>
                                          <p:attrName>style.visibility</p:attrName>
                                        </p:attrNameLst>
                                      </p:cBhvr>
                                      <p:to>
                                        <p:strVal val="visible"/>
                                      </p:to>
                                    </p:set>
                                    <p:animEffect transition="in" filter="barn(inVertical)">
                                      <p:cBhvr>
                                        <p:cTn id="12" dur="500"/>
                                        <p:tgtEl>
                                          <p:spTgt spid="2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0">
                                            <p:txEl>
                                              <p:pRg st="1" end="1"/>
                                            </p:txEl>
                                          </p:spTgt>
                                        </p:tgtEl>
                                        <p:attrNameLst>
                                          <p:attrName>style.visibility</p:attrName>
                                        </p:attrNameLst>
                                      </p:cBhvr>
                                      <p:to>
                                        <p:strVal val="visible"/>
                                      </p:to>
                                    </p:set>
                                    <p:animEffect transition="in" filter="barn(inVertical)">
                                      <p:cBhvr>
                                        <p:cTn id="17" dur="500"/>
                                        <p:tgtEl>
                                          <p:spTgt spid="2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0">
                                            <p:txEl>
                                              <p:pRg st="2" end="2"/>
                                            </p:txEl>
                                          </p:spTgt>
                                        </p:tgtEl>
                                        <p:attrNameLst>
                                          <p:attrName>style.visibility</p:attrName>
                                        </p:attrNameLst>
                                      </p:cBhvr>
                                      <p:to>
                                        <p:strVal val="visible"/>
                                      </p:to>
                                    </p:set>
                                    <p:animEffect transition="in" filter="barn(inVertical)">
                                      <p:cBhvr>
                                        <p:cTn id="22" dur="500"/>
                                        <p:tgtEl>
                                          <p:spTgt spid="24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40">
                                            <p:txEl>
                                              <p:pRg st="3" end="3"/>
                                            </p:txEl>
                                          </p:spTgt>
                                        </p:tgtEl>
                                        <p:attrNameLst>
                                          <p:attrName>style.visibility</p:attrName>
                                        </p:attrNameLst>
                                      </p:cBhvr>
                                      <p:to>
                                        <p:strVal val="visible"/>
                                      </p:to>
                                    </p:set>
                                    <p:animEffect transition="in" filter="barn(inVertical)">
                                      <p:cBhvr>
                                        <p:cTn id="27" dur="500"/>
                                        <p:tgtEl>
                                          <p:spTgt spid="2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90116" y="714815"/>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METHODS</a:t>
            </a:r>
            <a:endParaRPr dirty="0"/>
          </a:p>
        </p:txBody>
      </p:sp>
      <p:sp>
        <p:nvSpPr>
          <p:cNvPr id="240" name="Google Shape;240;p17"/>
          <p:cNvSpPr txBox="1">
            <a:spLocks noGrp="1"/>
          </p:cNvSpPr>
          <p:nvPr>
            <p:ph type="body" idx="1"/>
          </p:nvPr>
        </p:nvSpPr>
        <p:spPr>
          <a:xfrm>
            <a:off x="724015" y="1184061"/>
            <a:ext cx="7825074" cy="3608276"/>
          </a:xfrm>
          <a:prstGeom prst="rect">
            <a:avLst/>
          </a:prstGeom>
        </p:spPr>
        <p:txBody>
          <a:bodyPr spcFirstLastPara="1" wrap="square" lIns="0" tIns="0" rIns="0" bIns="0" anchor="t" anchorCtr="0">
            <a:noAutofit/>
          </a:bodyPr>
          <a:lstStyle/>
          <a:p>
            <a:pPr algn="just">
              <a:lnSpc>
                <a:spcPct val="170000"/>
              </a:lnSpc>
            </a:pPr>
            <a:r>
              <a:rPr lang="en-US" dirty="0"/>
              <a:t>The </a:t>
            </a:r>
            <a:r>
              <a:rPr lang="en-US" u="sng" dirty="0">
                <a:hlinkClick r:id="rId3"/>
              </a:rPr>
              <a:t>https://covid19.ncdc.gov.ng/</a:t>
            </a:r>
            <a:r>
              <a:rPr lang="en-US" dirty="0"/>
              <a:t> website was scrapped using Web scraping python libraries (Request, </a:t>
            </a:r>
            <a:r>
              <a:rPr lang="en-US" dirty="0" err="1"/>
              <a:t>Urllib</a:t>
            </a:r>
            <a:r>
              <a:rPr lang="en-US" dirty="0"/>
              <a:t>, Beautiful Soup) </a:t>
            </a:r>
          </a:p>
          <a:p>
            <a:pPr algn="just">
              <a:lnSpc>
                <a:spcPct val="170000"/>
              </a:lnSpc>
            </a:pPr>
            <a:r>
              <a:rPr lang="en-US" dirty="0"/>
              <a:t>The table on the website was extracted and converted into a .csv format which was then named NCDC.csv. The data stored in csv was cleaned.</a:t>
            </a: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42" name="Google Shape;242;p17"/>
          <p:cNvGrpSpPr/>
          <p:nvPr/>
        </p:nvGrpSpPr>
        <p:grpSpPr>
          <a:xfrm>
            <a:off x="135880" y="874786"/>
            <a:ext cx="257118" cy="276131"/>
            <a:chOff x="611175" y="2326900"/>
            <a:chExt cx="362700" cy="389575"/>
          </a:xfrm>
        </p:grpSpPr>
        <p:sp>
          <p:nvSpPr>
            <p:cNvPr id="243" name="Google Shape;243;p1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4" name="Google Shape;244;p1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5" name="Google Shape;245;p1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6" name="Google Shape;246;p1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369073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barn(inVertical)">
                                      <p:cBhvr>
                                        <p:cTn id="7" dur="5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40">
                                            <p:txEl>
                                              <p:pRg st="0" end="0"/>
                                            </p:txEl>
                                          </p:spTgt>
                                        </p:tgtEl>
                                        <p:attrNameLst>
                                          <p:attrName>style.visibility</p:attrName>
                                        </p:attrNameLst>
                                      </p:cBhvr>
                                      <p:to>
                                        <p:strVal val="visible"/>
                                      </p:to>
                                    </p:set>
                                    <p:animEffect transition="in" filter="circle(in)">
                                      <p:cBhvr>
                                        <p:cTn id="12" dur="2000"/>
                                        <p:tgtEl>
                                          <p:spTgt spid="2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40">
                                            <p:txEl>
                                              <p:pRg st="1" end="1"/>
                                            </p:txEl>
                                          </p:spTgt>
                                        </p:tgtEl>
                                        <p:attrNameLst>
                                          <p:attrName>style.visibility</p:attrName>
                                        </p:attrNameLst>
                                      </p:cBhvr>
                                      <p:to>
                                        <p:strVal val="visible"/>
                                      </p:to>
                                    </p:set>
                                    <p:animEffect transition="in" filter="circle(in)">
                                      <p:cBhvr>
                                        <p:cTn id="17" dur="2000"/>
                                        <p:tgtEl>
                                          <p:spTgt spid="2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ANALYSIS</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3</a:t>
            </a:r>
            <a:endParaRPr sz="9600" b="1" dirty="0">
              <a:solidFill>
                <a:schemeClr val="lt1"/>
              </a:solidFill>
              <a:latin typeface="Catamaran"/>
              <a:ea typeface="Catamaran"/>
              <a:cs typeface="Catamaran"/>
              <a:sym typeface="Catamaran"/>
            </a:endParaRPr>
          </a:p>
        </p:txBody>
      </p:sp>
    </p:spTree>
    <p:extLst>
      <p:ext uri="{BB962C8B-B14F-4D97-AF65-F5344CB8AC3E}">
        <p14:creationId xmlns:p14="http://schemas.microsoft.com/office/powerpoint/2010/main" val="3817953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barn(inVertical)">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1000"/>
                                        <p:tgtEl>
                                          <p:spTgt spid="226"/>
                                        </p:tgtEl>
                                      </p:cBhvr>
                                    </p:animEffect>
                                    <p:anim calcmode="lin" valueType="num">
                                      <p:cBhvr>
                                        <p:cTn id="13" dur="1000" fill="hold"/>
                                        <p:tgtEl>
                                          <p:spTgt spid="226"/>
                                        </p:tgtEl>
                                        <p:attrNameLst>
                                          <p:attrName>ppt_x</p:attrName>
                                        </p:attrNameLst>
                                      </p:cBhvr>
                                      <p:tavLst>
                                        <p:tav tm="0">
                                          <p:val>
                                            <p:strVal val="#ppt_x"/>
                                          </p:val>
                                        </p:tav>
                                        <p:tav tm="100000">
                                          <p:val>
                                            <p:strVal val="#ppt_x"/>
                                          </p:val>
                                        </p:tav>
                                      </p:tavLst>
                                    </p:anim>
                                    <p:anim calcmode="lin" valueType="num">
                                      <p:cBhvr>
                                        <p:cTn id="14"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2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1"/>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Infection Rate</a:t>
            </a:r>
            <a:endParaRPr dirty="0"/>
          </a:p>
        </p:txBody>
      </p:sp>
      <p:sp>
        <p:nvSpPr>
          <p:cNvPr id="300" name="Google Shape;300;p21"/>
          <p:cNvSpPr txBox="1">
            <a:spLocks noGrp="1"/>
          </p:cNvSpPr>
          <p:nvPr>
            <p:ph type="body" idx="1"/>
          </p:nvPr>
        </p:nvSpPr>
        <p:spPr>
          <a:xfrm>
            <a:off x="363557" y="1388125"/>
            <a:ext cx="3524143" cy="3152025"/>
          </a:xfrm>
          <a:prstGeom prst="rect">
            <a:avLst/>
          </a:prstGeom>
        </p:spPr>
        <p:txBody>
          <a:bodyPr spcFirstLastPara="1" wrap="square" lIns="0" tIns="0" rIns="0" bIns="0" anchor="t" anchorCtr="0">
            <a:noAutofit/>
          </a:bodyPr>
          <a:lstStyle/>
          <a:p>
            <a:pPr marL="0" lvl="0" indent="0">
              <a:spcAft>
                <a:spcPts val="800"/>
              </a:spcAft>
              <a:buNone/>
            </a:pPr>
            <a:r>
              <a:rPr lang="en-US" dirty="0">
                <a:latin typeface="Catamaran Thin" panose="020B0604020202020204" charset="0"/>
                <a:cs typeface="Catamaran Thin" panose="020B0604020202020204" charset="0"/>
              </a:rPr>
              <a:t>The ten states with the highest infection rates </a:t>
            </a:r>
            <a:r>
              <a:rPr lang="en" dirty="0">
                <a:latin typeface="Catamaran Thin" panose="020B0604020202020204" charset="0"/>
                <a:ea typeface="Catamaran"/>
                <a:cs typeface="Catamaran Thin" panose="020B0604020202020204" charset="0"/>
                <a:sym typeface="Catamaran"/>
              </a:rPr>
              <a:t>👉</a:t>
            </a:r>
          </a:p>
          <a:p>
            <a:pPr marL="0" lvl="0" indent="0">
              <a:spcAft>
                <a:spcPts val="800"/>
              </a:spcAft>
              <a:buNone/>
            </a:pPr>
            <a:r>
              <a:rPr lang="en" dirty="0">
                <a:latin typeface="Catamaran Thin" panose="020B0604020202020204" charset="0"/>
                <a:ea typeface="Catamaran"/>
                <a:cs typeface="Catamaran Thin" panose="020B0604020202020204" charset="0"/>
                <a:sym typeface="Catamaran"/>
              </a:rPr>
              <a:t>From this chart we can see that Lagos is the epicenter of </a:t>
            </a:r>
            <a:r>
              <a:rPr lang="en-US" dirty="0">
                <a:latin typeface="Catamaran Thin" panose="020B0604020202020204" charset="0"/>
                <a:ea typeface="Catamaran"/>
                <a:cs typeface="Catamaran Thin" panose="020B0604020202020204" charset="0"/>
                <a:sym typeface="Catamaran"/>
              </a:rPr>
              <a:t>the pandemic followed by FCT, Kaduna and others.</a:t>
            </a:r>
            <a:endParaRPr lang="en" dirty="0">
              <a:latin typeface="Catamaran Thin" panose="020B0604020202020204" charset="0"/>
              <a:ea typeface="Catamaran"/>
              <a:cs typeface="Catamaran Thin" panose="020B0604020202020204" charset="0"/>
              <a:sym typeface="Catamaran"/>
            </a:endParaRPr>
          </a:p>
        </p:txBody>
      </p:sp>
      <p:sp>
        <p:nvSpPr>
          <p:cNvPr id="301" name="Google Shape;30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02" name="Google Shape;302;p21"/>
          <p:cNvGrpSpPr/>
          <p:nvPr/>
        </p:nvGrpSpPr>
        <p:grpSpPr>
          <a:xfrm>
            <a:off x="103661" y="901067"/>
            <a:ext cx="319747" cy="266140"/>
            <a:chOff x="1244325" y="314425"/>
            <a:chExt cx="444525" cy="370050"/>
          </a:xfrm>
        </p:grpSpPr>
        <p:sp>
          <p:nvSpPr>
            <p:cNvPr id="303" name="Google Shape;303;p21"/>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4" name="Google Shape;304;p21"/>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026" name="Picture 2">
            <a:extLst>
              <a:ext uri="{FF2B5EF4-FFF2-40B4-BE49-F238E27FC236}">
                <a16:creationId xmlns:a16="http://schemas.microsoft.com/office/drawing/2014/main" id="{9E0B2021-FA16-47B7-8AFD-78C1AE924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133" y="409920"/>
            <a:ext cx="5215924" cy="408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211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wipe(down)">
                                      <p:cBhvr>
                                        <p:cTn id="7" dur="5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0">
                                            <p:txEl>
                                              <p:pRg st="0" end="0"/>
                                            </p:txEl>
                                          </p:spTgt>
                                        </p:tgtEl>
                                        <p:attrNameLst>
                                          <p:attrName>style.visibility</p:attrName>
                                        </p:attrNameLst>
                                      </p:cBhvr>
                                      <p:to>
                                        <p:strVal val="visible"/>
                                      </p:to>
                                    </p:set>
                                    <p:animEffect transition="in" filter="barn(inVertical)">
                                      <p:cBhvr>
                                        <p:cTn id="12" dur="500"/>
                                        <p:tgtEl>
                                          <p:spTgt spid="3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ox(in)">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0">
                                            <p:txEl>
                                              <p:pRg st="1" end="1"/>
                                            </p:txEl>
                                          </p:spTgt>
                                        </p:tgtEl>
                                        <p:attrNameLst>
                                          <p:attrName>style.visibility</p:attrName>
                                        </p:attrNameLst>
                                      </p:cBhvr>
                                      <p:to>
                                        <p:strVal val="visible"/>
                                      </p:to>
                                    </p:set>
                                    <p:animEffect transition="in" filter="wipe(down)">
                                      <p:cBhvr>
                                        <p:cTn id="22" dur="500"/>
                                        <p:tgtEl>
                                          <p:spTgt spid="3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Lst>
  </p:timing>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688</Words>
  <Application>Microsoft Office PowerPoint</Application>
  <PresentationFormat>On-screen Show (16:9)</PresentationFormat>
  <Paragraphs>76</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Catamaran</vt:lpstr>
      <vt:lpstr>Catamaran Thin</vt:lpstr>
      <vt:lpstr>Arial</vt:lpstr>
      <vt:lpstr>Calibri</vt:lpstr>
      <vt:lpstr>Dauphin template</vt:lpstr>
      <vt:lpstr>NIGERIA COVID 19 DATA ANALYSIS USING PYTHON</vt:lpstr>
      <vt:lpstr>PROJECT OVERVIEW</vt:lpstr>
      <vt:lpstr>PowerPoint Presentation</vt:lpstr>
      <vt:lpstr>DATA OVERVIEW</vt:lpstr>
      <vt:lpstr>DATA CATEGORIES</vt:lpstr>
      <vt:lpstr>METHODS</vt:lpstr>
      <vt:lpstr>METHODS</vt:lpstr>
      <vt:lpstr>ANALYSIS</vt:lpstr>
      <vt:lpstr>Infection Rate</vt:lpstr>
      <vt:lpstr>Recovery Rate</vt:lpstr>
      <vt:lpstr>Mortality Rate</vt:lpstr>
      <vt:lpstr>Deductions</vt:lpstr>
      <vt:lpstr>PowerPoint Presentation</vt:lpstr>
      <vt:lpstr>Effect on GDP</vt:lpstr>
      <vt:lpstr>CONCLUSION</vt:lpstr>
      <vt:lpstr>Conclusion</vt:lpstr>
      <vt:lpstr>Credits</vt:lpstr>
      <vt:lpstr>THANKS!</vt:lpstr>
      <vt:lpstr>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 COVID 19 DATA ANALYSIS USING PYTHON</dc:title>
  <cp:lastModifiedBy>Margaret Awojide</cp:lastModifiedBy>
  <cp:revision>21</cp:revision>
  <dcterms:modified xsi:type="dcterms:W3CDTF">2021-05-25T20:25:52Z</dcterms:modified>
</cp:coreProperties>
</file>