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8" r:id="rId3"/>
    <p:sldId id="275" r:id="rId4"/>
    <p:sldId id="277" r:id="rId5"/>
    <p:sldId id="279" r:id="rId6"/>
    <p:sldId id="264" r:id="rId7"/>
    <p:sldId id="280" r:id="rId8"/>
    <p:sldId id="283" r:id="rId9"/>
    <p:sldId id="284" r:id="rId10"/>
    <p:sldId id="285" r:id="rId11"/>
    <p:sldId id="286" r:id="rId12"/>
    <p:sldId id="28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C02703-3ECB-4D40-ABF0-8484EC77EC96}">
          <p14:sldIdLst>
            <p14:sldId id="256"/>
            <p14:sldId id="258"/>
            <p14:sldId id="275"/>
            <p14:sldId id="277"/>
            <p14:sldId id="279"/>
            <p14:sldId id="264"/>
            <p14:sldId id="280"/>
            <p14:sldId id="283"/>
            <p14:sldId id="284"/>
            <p14:sldId id="285"/>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B6D6"/>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330910-D7E3-4C99-AF2C-F33ECFB75774}"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625A344E-1105-4BA5-AF37-F139C4A6FD61}">
      <dgm:prSet phldrT="[Text]"/>
      <dgm:spPr>
        <a:solidFill>
          <a:srgbClr val="8EB6D6"/>
        </a:solidFill>
        <a:ln>
          <a:noFill/>
        </a:ln>
      </dgm:spPr>
      <dgm:t>
        <a:bodyPr/>
        <a:lstStyle/>
        <a:p>
          <a:pPr algn="ctr"/>
          <a:r>
            <a:rPr lang="en-US" dirty="0">
              <a:solidFill>
                <a:schemeClr val="bg1">
                  <a:lumMod val="95000"/>
                  <a:lumOff val="5000"/>
                </a:schemeClr>
              </a:solidFill>
            </a:rPr>
            <a:t>Analyzing Spending Habits</a:t>
          </a:r>
        </a:p>
      </dgm:t>
    </dgm:pt>
    <dgm:pt modelId="{11CE870F-508F-42A8-AFF5-A7A805F234C5}" type="parTrans" cxnId="{2134F3AE-5964-416D-81FB-6DC47554EDD9}">
      <dgm:prSet/>
      <dgm:spPr/>
      <dgm:t>
        <a:bodyPr/>
        <a:lstStyle/>
        <a:p>
          <a:endParaRPr lang="en-US"/>
        </a:p>
      </dgm:t>
    </dgm:pt>
    <dgm:pt modelId="{CBB65FCE-64B5-41E7-B665-E06FB31CC6E8}" type="sibTrans" cxnId="{2134F3AE-5964-416D-81FB-6DC47554EDD9}">
      <dgm:prSet/>
      <dgm:spPr/>
      <dgm:t>
        <a:bodyPr/>
        <a:lstStyle/>
        <a:p>
          <a:endParaRPr lang="en-US"/>
        </a:p>
      </dgm:t>
    </dgm:pt>
    <dgm:pt modelId="{2C3160CB-CF09-4105-9D1B-9E157D747BFA}">
      <dgm:prSet phldrT="[Text]"/>
      <dgm:spPr>
        <a:solidFill>
          <a:srgbClr val="8EB6D6"/>
        </a:solidFill>
        <a:ln>
          <a:noFill/>
        </a:ln>
      </dgm:spPr>
      <dgm:t>
        <a:bodyPr/>
        <a:lstStyle/>
        <a:p>
          <a:pPr algn="ctr"/>
          <a:r>
            <a:rPr lang="en-US" dirty="0">
              <a:solidFill>
                <a:schemeClr val="bg1">
                  <a:lumMod val="95000"/>
                  <a:lumOff val="5000"/>
                </a:schemeClr>
              </a:solidFill>
            </a:rPr>
            <a:t>Predicting Tourists Expenditure</a:t>
          </a:r>
        </a:p>
      </dgm:t>
    </dgm:pt>
    <dgm:pt modelId="{1ED6F7B0-1DA7-4D6B-92E9-730F320DEC81}" type="parTrans" cxnId="{17582F72-9920-4182-85C6-7D62D2F95687}">
      <dgm:prSet/>
      <dgm:spPr/>
      <dgm:t>
        <a:bodyPr/>
        <a:lstStyle/>
        <a:p>
          <a:endParaRPr lang="en-US"/>
        </a:p>
      </dgm:t>
    </dgm:pt>
    <dgm:pt modelId="{50BA9993-9B18-463B-A896-4B7B6A5D0318}" type="sibTrans" cxnId="{17582F72-9920-4182-85C6-7D62D2F95687}">
      <dgm:prSet/>
      <dgm:spPr/>
      <dgm:t>
        <a:bodyPr/>
        <a:lstStyle/>
        <a:p>
          <a:endParaRPr lang="en-US"/>
        </a:p>
      </dgm:t>
    </dgm:pt>
    <dgm:pt modelId="{E1225218-0795-44C9-9D42-31E0E2BCABE6}">
      <dgm:prSet phldrT="[Text]"/>
      <dgm:spPr>
        <a:solidFill>
          <a:srgbClr val="8EB6D6"/>
        </a:solidFill>
        <a:ln>
          <a:solidFill>
            <a:schemeClr val="bg2"/>
          </a:solidFill>
        </a:ln>
      </dgm:spPr>
      <dgm:t>
        <a:bodyPr/>
        <a:lstStyle/>
        <a:p>
          <a:r>
            <a:rPr lang="en-US" dirty="0">
              <a:solidFill>
                <a:schemeClr val="bg1">
                  <a:lumMod val="95000"/>
                  <a:lumOff val="5000"/>
                </a:schemeClr>
              </a:solidFill>
            </a:rPr>
            <a:t>This would help tour operators estimate expenditure during tour visits</a:t>
          </a:r>
        </a:p>
      </dgm:t>
    </dgm:pt>
    <dgm:pt modelId="{16C8B0F4-B734-48D3-9649-60E4D4EBF17C}" type="parTrans" cxnId="{3F1AED19-96C1-4671-9BF9-2B6F8D6DB523}">
      <dgm:prSet/>
      <dgm:spPr/>
      <dgm:t>
        <a:bodyPr/>
        <a:lstStyle/>
        <a:p>
          <a:endParaRPr lang="en-US"/>
        </a:p>
      </dgm:t>
    </dgm:pt>
    <dgm:pt modelId="{AE832947-0B2C-4DF5-804F-073232A8A616}" type="sibTrans" cxnId="{3F1AED19-96C1-4671-9BF9-2B6F8D6DB523}">
      <dgm:prSet/>
      <dgm:spPr/>
      <dgm:t>
        <a:bodyPr/>
        <a:lstStyle/>
        <a:p>
          <a:endParaRPr lang="en-US"/>
        </a:p>
      </dgm:t>
    </dgm:pt>
    <dgm:pt modelId="{B98C1AB8-3471-42A6-8C5C-F00F5397396C}">
      <dgm:prSet phldrT="[Text]"/>
      <dgm:spPr>
        <a:solidFill>
          <a:srgbClr val="8EB6D6"/>
        </a:solidFill>
        <a:ln>
          <a:solidFill>
            <a:schemeClr val="bg2"/>
          </a:solidFill>
        </a:ln>
      </dgm:spPr>
      <dgm:t>
        <a:bodyPr/>
        <a:lstStyle/>
        <a:p>
          <a:r>
            <a:rPr lang="en-US" dirty="0">
              <a:solidFill>
                <a:schemeClr val="bg1">
                  <a:lumMod val="95000"/>
                  <a:lumOff val="5000"/>
                </a:schemeClr>
              </a:solidFill>
            </a:rPr>
            <a:t>Useful for tour boards to help tourists estimate expenditure before visiting</a:t>
          </a:r>
        </a:p>
      </dgm:t>
    </dgm:pt>
    <dgm:pt modelId="{76FC699C-FCF3-4BF9-AED5-6AA0C3CCB3A6}" type="parTrans" cxnId="{297E28F0-853B-4736-96F1-89539223A142}">
      <dgm:prSet/>
      <dgm:spPr/>
      <dgm:t>
        <a:bodyPr/>
        <a:lstStyle/>
        <a:p>
          <a:endParaRPr lang="en-US"/>
        </a:p>
      </dgm:t>
    </dgm:pt>
    <dgm:pt modelId="{DDAA80D3-1C44-4AF8-80A6-1B481124F7F5}" type="sibTrans" cxnId="{297E28F0-853B-4736-96F1-89539223A142}">
      <dgm:prSet/>
      <dgm:spPr/>
      <dgm:t>
        <a:bodyPr/>
        <a:lstStyle/>
        <a:p>
          <a:endParaRPr lang="en-US"/>
        </a:p>
      </dgm:t>
    </dgm:pt>
    <dgm:pt modelId="{C8061BAC-0F2F-4824-B128-9BB7D1B6A375}">
      <dgm:prSet phldrT="[Text]"/>
      <dgm:spPr>
        <a:solidFill>
          <a:srgbClr val="8EB6D6"/>
        </a:solidFill>
        <a:ln>
          <a:solidFill>
            <a:schemeClr val="bg2"/>
          </a:solidFill>
        </a:ln>
      </dgm:spPr>
      <dgm:t>
        <a:bodyPr/>
        <a:lstStyle/>
        <a:p>
          <a:r>
            <a:rPr lang="en-US" dirty="0">
              <a:solidFill>
                <a:schemeClr val="bg1">
                  <a:lumMod val="95000"/>
                  <a:lumOff val="5000"/>
                </a:schemeClr>
              </a:solidFill>
            </a:rPr>
            <a:t>This would help tour operators identify which tour groups spend the most and the most profitable tour activities for the Tanzanian tourism sector.</a:t>
          </a:r>
        </a:p>
      </dgm:t>
    </dgm:pt>
    <dgm:pt modelId="{43B87EDA-DE24-483B-B1E5-0CDCABDD83DD}" type="parTrans" cxnId="{2F00D995-0709-4C08-9F3C-543DC72C8754}">
      <dgm:prSet/>
      <dgm:spPr/>
      <dgm:t>
        <a:bodyPr/>
        <a:lstStyle/>
        <a:p>
          <a:endParaRPr lang="en-US"/>
        </a:p>
      </dgm:t>
    </dgm:pt>
    <dgm:pt modelId="{136A767D-4E95-493F-8CE1-400DE4269DEA}" type="sibTrans" cxnId="{2F00D995-0709-4C08-9F3C-543DC72C8754}">
      <dgm:prSet/>
      <dgm:spPr/>
      <dgm:t>
        <a:bodyPr/>
        <a:lstStyle/>
        <a:p>
          <a:endParaRPr lang="en-US"/>
        </a:p>
      </dgm:t>
    </dgm:pt>
    <dgm:pt modelId="{724B8446-2E0B-4FE5-BC91-7087C476E265}" type="pres">
      <dgm:prSet presAssocID="{11330910-D7E3-4C99-AF2C-F33ECFB75774}" presName="Name0" presStyleCnt="0">
        <dgm:presLayoutVars>
          <dgm:dir/>
          <dgm:animLvl val="lvl"/>
          <dgm:resizeHandles val="exact"/>
        </dgm:presLayoutVars>
      </dgm:prSet>
      <dgm:spPr/>
    </dgm:pt>
    <dgm:pt modelId="{D37A3DDB-FBFB-4651-8F75-91EA5817E778}" type="pres">
      <dgm:prSet presAssocID="{625A344E-1105-4BA5-AF37-F139C4A6FD61}" presName="linNode" presStyleCnt="0"/>
      <dgm:spPr/>
    </dgm:pt>
    <dgm:pt modelId="{0A8A6085-3406-478F-9358-1891D7D97827}" type="pres">
      <dgm:prSet presAssocID="{625A344E-1105-4BA5-AF37-F139C4A6FD61}" presName="parTx" presStyleLbl="revTx" presStyleIdx="0" presStyleCnt="2">
        <dgm:presLayoutVars>
          <dgm:chMax val="1"/>
          <dgm:bulletEnabled val="1"/>
        </dgm:presLayoutVars>
      </dgm:prSet>
      <dgm:spPr/>
    </dgm:pt>
    <dgm:pt modelId="{894F842C-FF56-4283-BEE8-294DCC6AC947}" type="pres">
      <dgm:prSet presAssocID="{625A344E-1105-4BA5-AF37-F139C4A6FD61}" presName="bracket" presStyleLbl="parChTrans1D1" presStyleIdx="0" presStyleCnt="2"/>
      <dgm:spPr>
        <a:ln>
          <a:solidFill>
            <a:schemeClr val="bg2"/>
          </a:solidFill>
        </a:ln>
      </dgm:spPr>
    </dgm:pt>
    <dgm:pt modelId="{CA8187DF-6725-4447-A384-9C5A60368E94}" type="pres">
      <dgm:prSet presAssocID="{625A344E-1105-4BA5-AF37-F139C4A6FD61}" presName="spH" presStyleCnt="0"/>
      <dgm:spPr/>
    </dgm:pt>
    <dgm:pt modelId="{2C3FE3A7-2057-43F8-9679-5012FA602A95}" type="pres">
      <dgm:prSet presAssocID="{625A344E-1105-4BA5-AF37-F139C4A6FD61}" presName="desTx" presStyleLbl="node1" presStyleIdx="0" presStyleCnt="2">
        <dgm:presLayoutVars>
          <dgm:bulletEnabled val="1"/>
        </dgm:presLayoutVars>
      </dgm:prSet>
      <dgm:spPr/>
    </dgm:pt>
    <dgm:pt modelId="{85A9337B-B7EA-4204-A022-8E948157C551}" type="pres">
      <dgm:prSet presAssocID="{CBB65FCE-64B5-41E7-B665-E06FB31CC6E8}" presName="spV" presStyleCnt="0"/>
      <dgm:spPr/>
    </dgm:pt>
    <dgm:pt modelId="{E965AEF4-4863-408E-BD0C-88069F6DBC6E}" type="pres">
      <dgm:prSet presAssocID="{2C3160CB-CF09-4105-9D1B-9E157D747BFA}" presName="linNode" presStyleCnt="0"/>
      <dgm:spPr/>
    </dgm:pt>
    <dgm:pt modelId="{87B4C50A-3DD6-4261-911E-C3F6C230ABA1}" type="pres">
      <dgm:prSet presAssocID="{2C3160CB-CF09-4105-9D1B-9E157D747BFA}" presName="parTx" presStyleLbl="revTx" presStyleIdx="1" presStyleCnt="2">
        <dgm:presLayoutVars>
          <dgm:chMax val="1"/>
          <dgm:bulletEnabled val="1"/>
        </dgm:presLayoutVars>
      </dgm:prSet>
      <dgm:spPr/>
    </dgm:pt>
    <dgm:pt modelId="{8E53A9AC-26C0-428D-A609-E1BB3A77D3C8}" type="pres">
      <dgm:prSet presAssocID="{2C3160CB-CF09-4105-9D1B-9E157D747BFA}" presName="bracket" presStyleLbl="parChTrans1D1" presStyleIdx="1" presStyleCnt="2"/>
      <dgm:spPr>
        <a:ln>
          <a:solidFill>
            <a:schemeClr val="bg2"/>
          </a:solidFill>
        </a:ln>
      </dgm:spPr>
    </dgm:pt>
    <dgm:pt modelId="{9D48D018-1D4D-4933-9715-F8E3898F398A}" type="pres">
      <dgm:prSet presAssocID="{2C3160CB-CF09-4105-9D1B-9E157D747BFA}" presName="spH" presStyleCnt="0"/>
      <dgm:spPr/>
    </dgm:pt>
    <dgm:pt modelId="{7AF5BD1D-5A08-40F3-BD0C-5156CDE99894}" type="pres">
      <dgm:prSet presAssocID="{2C3160CB-CF09-4105-9D1B-9E157D747BFA}" presName="desTx" presStyleLbl="node1" presStyleIdx="1" presStyleCnt="2">
        <dgm:presLayoutVars>
          <dgm:bulletEnabled val="1"/>
        </dgm:presLayoutVars>
      </dgm:prSet>
      <dgm:spPr/>
    </dgm:pt>
  </dgm:ptLst>
  <dgm:cxnLst>
    <dgm:cxn modelId="{0688C613-9A88-4C45-952C-8F25A6252F31}" type="presOf" srcId="{C8061BAC-0F2F-4824-B128-9BB7D1B6A375}" destId="{2C3FE3A7-2057-43F8-9679-5012FA602A95}" srcOrd="0" destOrd="0" presId="urn:diagrams.loki3.com/BracketList"/>
    <dgm:cxn modelId="{3F1AED19-96C1-4671-9BF9-2B6F8D6DB523}" srcId="{2C3160CB-CF09-4105-9D1B-9E157D747BFA}" destId="{E1225218-0795-44C9-9D42-31E0E2BCABE6}" srcOrd="0" destOrd="0" parTransId="{16C8B0F4-B734-48D3-9649-60E4D4EBF17C}" sibTransId="{AE832947-0B2C-4DF5-804F-073232A8A616}"/>
    <dgm:cxn modelId="{3246D61B-F584-4E48-B987-3A0E6676E1B7}" type="presOf" srcId="{625A344E-1105-4BA5-AF37-F139C4A6FD61}" destId="{0A8A6085-3406-478F-9358-1891D7D97827}" srcOrd="0" destOrd="0" presId="urn:diagrams.loki3.com/BracketList"/>
    <dgm:cxn modelId="{4B6FFD24-4640-42C5-BB6C-0C0BB2703F79}" type="presOf" srcId="{2C3160CB-CF09-4105-9D1B-9E157D747BFA}" destId="{87B4C50A-3DD6-4261-911E-C3F6C230ABA1}" srcOrd="0" destOrd="0" presId="urn:diagrams.loki3.com/BracketList"/>
    <dgm:cxn modelId="{7221AE39-7E6A-4CE9-A87F-A4BAFBB812B5}" type="presOf" srcId="{11330910-D7E3-4C99-AF2C-F33ECFB75774}" destId="{724B8446-2E0B-4FE5-BC91-7087C476E265}" srcOrd="0" destOrd="0" presId="urn:diagrams.loki3.com/BracketList"/>
    <dgm:cxn modelId="{17582F72-9920-4182-85C6-7D62D2F95687}" srcId="{11330910-D7E3-4C99-AF2C-F33ECFB75774}" destId="{2C3160CB-CF09-4105-9D1B-9E157D747BFA}" srcOrd="1" destOrd="0" parTransId="{1ED6F7B0-1DA7-4D6B-92E9-730F320DEC81}" sibTransId="{50BA9993-9B18-463B-A896-4B7B6A5D0318}"/>
    <dgm:cxn modelId="{318BA275-E46A-415A-92A8-C270964550DF}" type="presOf" srcId="{B98C1AB8-3471-42A6-8C5C-F00F5397396C}" destId="{7AF5BD1D-5A08-40F3-BD0C-5156CDE99894}" srcOrd="0" destOrd="1" presId="urn:diagrams.loki3.com/BracketList"/>
    <dgm:cxn modelId="{2F00D995-0709-4C08-9F3C-543DC72C8754}" srcId="{625A344E-1105-4BA5-AF37-F139C4A6FD61}" destId="{C8061BAC-0F2F-4824-B128-9BB7D1B6A375}" srcOrd="0" destOrd="0" parTransId="{43B87EDA-DE24-483B-B1E5-0CDCABDD83DD}" sibTransId="{136A767D-4E95-493F-8CE1-400DE4269DEA}"/>
    <dgm:cxn modelId="{2134F3AE-5964-416D-81FB-6DC47554EDD9}" srcId="{11330910-D7E3-4C99-AF2C-F33ECFB75774}" destId="{625A344E-1105-4BA5-AF37-F139C4A6FD61}" srcOrd="0" destOrd="0" parTransId="{11CE870F-508F-42A8-AFF5-A7A805F234C5}" sibTransId="{CBB65FCE-64B5-41E7-B665-E06FB31CC6E8}"/>
    <dgm:cxn modelId="{4B6C1AB9-01D8-44DB-8608-5D7069DA7572}" type="presOf" srcId="{E1225218-0795-44C9-9D42-31E0E2BCABE6}" destId="{7AF5BD1D-5A08-40F3-BD0C-5156CDE99894}" srcOrd="0" destOrd="0" presId="urn:diagrams.loki3.com/BracketList"/>
    <dgm:cxn modelId="{297E28F0-853B-4736-96F1-89539223A142}" srcId="{2C3160CB-CF09-4105-9D1B-9E157D747BFA}" destId="{B98C1AB8-3471-42A6-8C5C-F00F5397396C}" srcOrd="1" destOrd="0" parTransId="{76FC699C-FCF3-4BF9-AED5-6AA0C3CCB3A6}" sibTransId="{DDAA80D3-1C44-4AF8-80A6-1B481124F7F5}"/>
    <dgm:cxn modelId="{82F7C6A9-0FFF-49E4-ADBA-203FADDDCE48}" type="presParOf" srcId="{724B8446-2E0B-4FE5-BC91-7087C476E265}" destId="{D37A3DDB-FBFB-4651-8F75-91EA5817E778}" srcOrd="0" destOrd="0" presId="urn:diagrams.loki3.com/BracketList"/>
    <dgm:cxn modelId="{390195BA-D377-4EB2-ADEA-03E729FA6034}" type="presParOf" srcId="{D37A3DDB-FBFB-4651-8F75-91EA5817E778}" destId="{0A8A6085-3406-478F-9358-1891D7D97827}" srcOrd="0" destOrd="0" presId="urn:diagrams.loki3.com/BracketList"/>
    <dgm:cxn modelId="{8FAF2737-1392-4F07-B41E-F2B5576BAF51}" type="presParOf" srcId="{D37A3DDB-FBFB-4651-8F75-91EA5817E778}" destId="{894F842C-FF56-4283-BEE8-294DCC6AC947}" srcOrd="1" destOrd="0" presId="urn:diagrams.loki3.com/BracketList"/>
    <dgm:cxn modelId="{FF192017-F45D-48CD-AF57-DA97A1C2ED23}" type="presParOf" srcId="{D37A3DDB-FBFB-4651-8F75-91EA5817E778}" destId="{CA8187DF-6725-4447-A384-9C5A60368E94}" srcOrd="2" destOrd="0" presId="urn:diagrams.loki3.com/BracketList"/>
    <dgm:cxn modelId="{BDF23314-89E1-48ED-AE77-8BEDBA385B1C}" type="presParOf" srcId="{D37A3DDB-FBFB-4651-8F75-91EA5817E778}" destId="{2C3FE3A7-2057-43F8-9679-5012FA602A95}" srcOrd="3" destOrd="0" presId="urn:diagrams.loki3.com/BracketList"/>
    <dgm:cxn modelId="{1D06CC73-8E73-47D2-9C15-BA9799426032}" type="presParOf" srcId="{724B8446-2E0B-4FE5-BC91-7087C476E265}" destId="{85A9337B-B7EA-4204-A022-8E948157C551}" srcOrd="1" destOrd="0" presId="urn:diagrams.loki3.com/BracketList"/>
    <dgm:cxn modelId="{D71B11BC-A8D6-4A33-A5AE-E28B5F9A6626}" type="presParOf" srcId="{724B8446-2E0B-4FE5-BC91-7087C476E265}" destId="{E965AEF4-4863-408E-BD0C-88069F6DBC6E}" srcOrd="2" destOrd="0" presId="urn:diagrams.loki3.com/BracketList"/>
    <dgm:cxn modelId="{6ADC08BC-FE50-4538-9B8D-7EADA9F97132}" type="presParOf" srcId="{E965AEF4-4863-408E-BD0C-88069F6DBC6E}" destId="{87B4C50A-3DD6-4261-911E-C3F6C230ABA1}" srcOrd="0" destOrd="0" presId="urn:diagrams.loki3.com/BracketList"/>
    <dgm:cxn modelId="{B47CD0A2-A016-4B1A-98E7-FF3E0C6B134E}" type="presParOf" srcId="{E965AEF4-4863-408E-BD0C-88069F6DBC6E}" destId="{8E53A9AC-26C0-428D-A609-E1BB3A77D3C8}" srcOrd="1" destOrd="0" presId="urn:diagrams.loki3.com/BracketList"/>
    <dgm:cxn modelId="{DAF7B614-09AB-49AE-8D69-933940320015}" type="presParOf" srcId="{E965AEF4-4863-408E-BD0C-88069F6DBC6E}" destId="{9D48D018-1D4D-4933-9715-F8E3898F398A}" srcOrd="2" destOrd="0" presId="urn:diagrams.loki3.com/BracketList"/>
    <dgm:cxn modelId="{9AAF4F36-C103-4B75-81F1-12BA05B6F530}" type="presParOf" srcId="{E965AEF4-4863-408E-BD0C-88069F6DBC6E}" destId="{7AF5BD1D-5A08-40F3-BD0C-5156CDE99894}"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8A6085-3406-478F-9358-1891D7D97827}">
      <dsp:nvSpPr>
        <dsp:cNvPr id="0" name=""/>
        <dsp:cNvSpPr/>
      </dsp:nvSpPr>
      <dsp:spPr>
        <a:xfrm>
          <a:off x="3968" y="639071"/>
          <a:ext cx="2030015" cy="1175625"/>
        </a:xfrm>
        <a:prstGeom prst="rect">
          <a:avLst/>
        </a:prstGeom>
        <a:solidFill>
          <a:srgbClr val="8EB6D6"/>
        </a:solid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lumMod val="95000"/>
                  <a:lumOff val="5000"/>
                </a:schemeClr>
              </a:solidFill>
            </a:rPr>
            <a:t>Analyzing Spending Habits</a:t>
          </a:r>
        </a:p>
      </dsp:txBody>
      <dsp:txXfrm>
        <a:off x="3968" y="639071"/>
        <a:ext cx="2030015" cy="1175625"/>
      </dsp:txXfrm>
    </dsp:sp>
    <dsp:sp modelId="{894F842C-FF56-4283-BEE8-294DCC6AC947}">
      <dsp:nvSpPr>
        <dsp:cNvPr id="0" name=""/>
        <dsp:cNvSpPr/>
      </dsp:nvSpPr>
      <dsp:spPr>
        <a:xfrm>
          <a:off x="2033984" y="418641"/>
          <a:ext cx="406003" cy="1616484"/>
        </a:xfrm>
        <a:prstGeom prst="leftBrace">
          <a:avLst>
            <a:gd name="adj1" fmla="val 35000"/>
            <a:gd name="adj2" fmla="val 50000"/>
          </a:avLst>
        </a:prstGeom>
        <a:noFill/>
        <a:ln w="25400" cap="flat" cmpd="sng" algn="ctr">
          <a:solidFill>
            <a:schemeClr val="bg2"/>
          </a:solidFill>
          <a:prstDash val="solid"/>
        </a:ln>
        <a:effectLst/>
      </dsp:spPr>
      <dsp:style>
        <a:lnRef idx="2">
          <a:scrgbClr r="0" g="0" b="0"/>
        </a:lnRef>
        <a:fillRef idx="0">
          <a:scrgbClr r="0" g="0" b="0"/>
        </a:fillRef>
        <a:effectRef idx="0">
          <a:scrgbClr r="0" g="0" b="0"/>
        </a:effectRef>
        <a:fontRef idx="minor"/>
      </dsp:style>
    </dsp:sp>
    <dsp:sp modelId="{2C3FE3A7-2057-43F8-9679-5012FA602A95}">
      <dsp:nvSpPr>
        <dsp:cNvPr id="0" name=""/>
        <dsp:cNvSpPr/>
      </dsp:nvSpPr>
      <dsp:spPr>
        <a:xfrm>
          <a:off x="2602388" y="418641"/>
          <a:ext cx="5521642" cy="1616484"/>
        </a:xfrm>
        <a:prstGeom prst="rect">
          <a:avLst/>
        </a:prstGeom>
        <a:solidFill>
          <a:srgbClr val="8EB6D6"/>
        </a:solidFill>
        <a:ln w="25400"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solidFill>
                <a:schemeClr val="bg1">
                  <a:lumMod val="95000"/>
                  <a:lumOff val="5000"/>
                </a:schemeClr>
              </a:solidFill>
            </a:rPr>
            <a:t>This would help tour operators identify which tour groups spend the most and the most profitable tour activities for the Tanzanian tourism sector.</a:t>
          </a:r>
        </a:p>
      </dsp:txBody>
      <dsp:txXfrm>
        <a:off x="2602388" y="418641"/>
        <a:ext cx="5521642" cy="1616484"/>
      </dsp:txXfrm>
    </dsp:sp>
    <dsp:sp modelId="{87B4C50A-3DD6-4261-911E-C3F6C230ABA1}">
      <dsp:nvSpPr>
        <dsp:cNvPr id="0" name=""/>
        <dsp:cNvSpPr/>
      </dsp:nvSpPr>
      <dsp:spPr>
        <a:xfrm>
          <a:off x="3968" y="2363925"/>
          <a:ext cx="2030015" cy="1175625"/>
        </a:xfrm>
        <a:prstGeom prst="rect">
          <a:avLst/>
        </a:prstGeom>
        <a:solidFill>
          <a:srgbClr val="8EB6D6"/>
        </a:solid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lumMod val="95000"/>
                  <a:lumOff val="5000"/>
                </a:schemeClr>
              </a:solidFill>
            </a:rPr>
            <a:t>Predicting Tourists Expenditure</a:t>
          </a:r>
        </a:p>
      </dsp:txBody>
      <dsp:txXfrm>
        <a:off x="3968" y="2363925"/>
        <a:ext cx="2030015" cy="1175625"/>
      </dsp:txXfrm>
    </dsp:sp>
    <dsp:sp modelId="{8E53A9AC-26C0-428D-A609-E1BB3A77D3C8}">
      <dsp:nvSpPr>
        <dsp:cNvPr id="0" name=""/>
        <dsp:cNvSpPr/>
      </dsp:nvSpPr>
      <dsp:spPr>
        <a:xfrm>
          <a:off x="2033984" y="2125126"/>
          <a:ext cx="406003" cy="1653222"/>
        </a:xfrm>
        <a:prstGeom prst="leftBrace">
          <a:avLst>
            <a:gd name="adj1" fmla="val 35000"/>
            <a:gd name="adj2" fmla="val 50000"/>
          </a:avLst>
        </a:prstGeom>
        <a:noFill/>
        <a:ln w="25400" cap="flat" cmpd="sng" algn="ctr">
          <a:solidFill>
            <a:schemeClr val="bg2"/>
          </a:solidFill>
          <a:prstDash val="solid"/>
        </a:ln>
        <a:effectLst/>
      </dsp:spPr>
      <dsp:style>
        <a:lnRef idx="2">
          <a:scrgbClr r="0" g="0" b="0"/>
        </a:lnRef>
        <a:fillRef idx="0">
          <a:scrgbClr r="0" g="0" b="0"/>
        </a:fillRef>
        <a:effectRef idx="0">
          <a:scrgbClr r="0" g="0" b="0"/>
        </a:effectRef>
        <a:fontRef idx="minor"/>
      </dsp:style>
    </dsp:sp>
    <dsp:sp modelId="{7AF5BD1D-5A08-40F3-BD0C-5156CDE99894}">
      <dsp:nvSpPr>
        <dsp:cNvPr id="0" name=""/>
        <dsp:cNvSpPr/>
      </dsp:nvSpPr>
      <dsp:spPr>
        <a:xfrm>
          <a:off x="2602388" y="2125126"/>
          <a:ext cx="5521642" cy="1653222"/>
        </a:xfrm>
        <a:prstGeom prst="rect">
          <a:avLst/>
        </a:prstGeom>
        <a:solidFill>
          <a:srgbClr val="8EB6D6"/>
        </a:solidFill>
        <a:ln w="25400" cap="flat" cmpd="sng" algn="ctr">
          <a:solidFill>
            <a:schemeClr val="bg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solidFill>
                <a:schemeClr val="bg1">
                  <a:lumMod val="95000"/>
                  <a:lumOff val="5000"/>
                </a:schemeClr>
              </a:solidFill>
            </a:rPr>
            <a:t>This would help tour operators estimate expenditure during tour visits</a:t>
          </a:r>
        </a:p>
        <a:p>
          <a:pPr marL="228600" lvl="1" indent="-228600" algn="l" defTabSz="1111250">
            <a:lnSpc>
              <a:spcPct val="90000"/>
            </a:lnSpc>
            <a:spcBef>
              <a:spcPct val="0"/>
            </a:spcBef>
            <a:spcAft>
              <a:spcPct val="15000"/>
            </a:spcAft>
            <a:buChar char="•"/>
          </a:pPr>
          <a:r>
            <a:rPr lang="en-US" sz="2500" kern="1200" dirty="0">
              <a:solidFill>
                <a:schemeClr val="bg1">
                  <a:lumMod val="95000"/>
                  <a:lumOff val="5000"/>
                </a:schemeClr>
              </a:solidFill>
            </a:rPr>
            <a:t>Useful for tour boards to help tourists estimate expenditure before visiting</a:t>
          </a:r>
        </a:p>
      </dsp:txBody>
      <dsp:txXfrm>
        <a:off x="2602388" y="2125126"/>
        <a:ext cx="5521642" cy="1653222"/>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5F163-5E67-448A-80B5-0E79635391AC}" type="datetimeFigureOut">
              <a:rPr lang="en-US" smtClean="0"/>
              <a:t>6/6/2022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5960D-7D67-4462-B93E-B7E4FEE662F3}" type="slidenum">
              <a:rPr lang="en-US" smtClean="0"/>
              <a:t>‹#›</a:t>
            </a:fld>
            <a:endParaRPr lang="en-US"/>
          </a:p>
        </p:txBody>
      </p:sp>
    </p:spTree>
    <p:extLst>
      <p:ext uri="{BB962C8B-B14F-4D97-AF65-F5344CB8AC3E}">
        <p14:creationId xmlns:p14="http://schemas.microsoft.com/office/powerpoint/2010/main" val="898021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01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241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566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19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770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35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956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354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EC0D20-BA2B-4EA8-BE35-F3BCBE4999BF}"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55818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C0D20-BA2B-4EA8-BE35-F3BCBE4999BF}"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3217343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C0D20-BA2B-4EA8-BE35-F3BCBE4999BF}"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3898908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90751" y="1074200"/>
            <a:ext cx="10010500" cy="47096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3061800" y="2655800"/>
            <a:ext cx="6068400" cy="15464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3000"/>
              <a:buNone/>
              <a:defRPr sz="4000">
                <a:solidFill>
                  <a:schemeClr val="dk1"/>
                </a:solidFill>
              </a:defRPr>
            </a:lvl1pPr>
            <a:lvl2pPr lvl="1" algn="ctr">
              <a:spcBef>
                <a:spcPts val="0"/>
              </a:spcBef>
              <a:spcAft>
                <a:spcPts val="0"/>
              </a:spcAft>
              <a:buClr>
                <a:schemeClr val="dk1"/>
              </a:buClr>
              <a:buSzPts val="3000"/>
              <a:buNone/>
              <a:defRPr sz="4000">
                <a:solidFill>
                  <a:schemeClr val="dk1"/>
                </a:solidFill>
              </a:defRPr>
            </a:lvl2pPr>
            <a:lvl3pPr lvl="2" algn="ctr">
              <a:spcBef>
                <a:spcPts val="0"/>
              </a:spcBef>
              <a:spcAft>
                <a:spcPts val="0"/>
              </a:spcAft>
              <a:buClr>
                <a:schemeClr val="dk1"/>
              </a:buClr>
              <a:buSzPts val="3000"/>
              <a:buNone/>
              <a:defRPr sz="4000">
                <a:solidFill>
                  <a:schemeClr val="dk1"/>
                </a:solidFill>
              </a:defRPr>
            </a:lvl3pPr>
            <a:lvl4pPr lvl="3" algn="ctr">
              <a:spcBef>
                <a:spcPts val="0"/>
              </a:spcBef>
              <a:spcAft>
                <a:spcPts val="0"/>
              </a:spcAft>
              <a:buClr>
                <a:schemeClr val="dk1"/>
              </a:buClr>
              <a:buSzPts val="3000"/>
              <a:buNone/>
              <a:defRPr sz="4000">
                <a:solidFill>
                  <a:schemeClr val="dk1"/>
                </a:solidFill>
              </a:defRPr>
            </a:lvl4pPr>
            <a:lvl5pPr lvl="4" algn="ctr">
              <a:spcBef>
                <a:spcPts val="0"/>
              </a:spcBef>
              <a:spcAft>
                <a:spcPts val="0"/>
              </a:spcAft>
              <a:buClr>
                <a:schemeClr val="dk1"/>
              </a:buClr>
              <a:buSzPts val="3000"/>
              <a:buNone/>
              <a:defRPr sz="4000">
                <a:solidFill>
                  <a:schemeClr val="dk1"/>
                </a:solidFill>
              </a:defRPr>
            </a:lvl5pPr>
            <a:lvl6pPr lvl="5" algn="ctr">
              <a:spcBef>
                <a:spcPts val="0"/>
              </a:spcBef>
              <a:spcAft>
                <a:spcPts val="0"/>
              </a:spcAft>
              <a:buClr>
                <a:schemeClr val="dk1"/>
              </a:buClr>
              <a:buSzPts val="3000"/>
              <a:buNone/>
              <a:defRPr sz="4000">
                <a:solidFill>
                  <a:schemeClr val="dk1"/>
                </a:solidFill>
              </a:defRPr>
            </a:lvl6pPr>
            <a:lvl7pPr lvl="6" algn="ctr">
              <a:spcBef>
                <a:spcPts val="0"/>
              </a:spcBef>
              <a:spcAft>
                <a:spcPts val="0"/>
              </a:spcAft>
              <a:buClr>
                <a:schemeClr val="dk1"/>
              </a:buClr>
              <a:buSzPts val="3000"/>
              <a:buNone/>
              <a:defRPr sz="4000">
                <a:solidFill>
                  <a:schemeClr val="dk1"/>
                </a:solidFill>
              </a:defRPr>
            </a:lvl7pPr>
            <a:lvl8pPr lvl="7" algn="ctr">
              <a:spcBef>
                <a:spcPts val="0"/>
              </a:spcBef>
              <a:spcAft>
                <a:spcPts val="0"/>
              </a:spcAft>
              <a:buClr>
                <a:schemeClr val="dk1"/>
              </a:buClr>
              <a:buSzPts val="3000"/>
              <a:buNone/>
              <a:defRPr sz="4000">
                <a:solidFill>
                  <a:schemeClr val="dk1"/>
                </a:solidFill>
              </a:defRPr>
            </a:lvl8pPr>
            <a:lvl9pPr lvl="8" algn="ctr">
              <a:spcBef>
                <a:spcPts val="0"/>
              </a:spcBef>
              <a:spcAft>
                <a:spcPts val="0"/>
              </a:spcAft>
              <a:buClr>
                <a:schemeClr val="dk1"/>
              </a:buClr>
              <a:buSzPts val="3000"/>
              <a:buNone/>
              <a:defRPr sz="4000">
                <a:solidFill>
                  <a:schemeClr val="dk1"/>
                </a:solidFill>
              </a:defRPr>
            </a:lvl9pPr>
          </a:lstStyle>
          <a:p>
            <a:endParaRPr/>
          </a:p>
        </p:txBody>
      </p:sp>
    </p:spTree>
    <p:extLst>
      <p:ext uri="{BB962C8B-B14F-4D97-AF65-F5344CB8AC3E}">
        <p14:creationId xmlns:p14="http://schemas.microsoft.com/office/powerpoint/2010/main" val="56820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EC0D20-BA2B-4EA8-BE35-F3BCBE4999BF}"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2118314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EC0D20-BA2B-4EA8-BE35-F3BCBE4999BF}"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2216368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EC0D20-BA2B-4EA8-BE35-F3BCBE4999BF}"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21525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EC0D20-BA2B-4EA8-BE35-F3BCBE4999BF}"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192765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EC0D20-BA2B-4EA8-BE35-F3BCBE4999BF}"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299908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EC0D20-BA2B-4EA8-BE35-F3BCBE4999BF}"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173312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C0D20-BA2B-4EA8-BE35-F3BCBE4999BF}"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253686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EC0D20-BA2B-4EA8-BE35-F3BCBE4999BF}"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0C86F-0F41-49A8-95A6-F4760B1FFF20}" type="slidenum">
              <a:rPr lang="en-US" smtClean="0"/>
              <a:t>‹#›</a:t>
            </a:fld>
            <a:endParaRPr lang="en-US"/>
          </a:p>
        </p:txBody>
      </p:sp>
    </p:spTree>
    <p:extLst>
      <p:ext uri="{BB962C8B-B14F-4D97-AF65-F5344CB8AC3E}">
        <p14:creationId xmlns:p14="http://schemas.microsoft.com/office/powerpoint/2010/main" val="284877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C0D20-BA2B-4EA8-BE35-F3BCBE4999BF}" type="datetimeFigureOut">
              <a:rPr lang="en-US" smtClean="0"/>
              <a:t>6/6/2022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0C86F-0F41-49A8-95A6-F4760B1FFF20}" type="slidenum">
              <a:rPr lang="en-US" smtClean="0"/>
              <a:t>‹#›</a:t>
            </a:fld>
            <a:endParaRPr lang="en-US"/>
          </a:p>
        </p:txBody>
      </p:sp>
    </p:spTree>
    <p:extLst>
      <p:ext uri="{BB962C8B-B14F-4D97-AF65-F5344CB8AC3E}">
        <p14:creationId xmlns:p14="http://schemas.microsoft.com/office/powerpoint/2010/main" val="183605919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1869-94AB-8045-5893-31DB6C5C89BA}"/>
              </a:ext>
            </a:extLst>
          </p:cNvPr>
          <p:cNvSpPr>
            <a:spLocks noGrp="1"/>
          </p:cNvSpPr>
          <p:nvPr>
            <p:ph type="ctrTitle"/>
          </p:nvPr>
        </p:nvSpPr>
        <p:spPr>
          <a:xfrm>
            <a:off x="1749083" y="1839815"/>
            <a:ext cx="9144000" cy="2387600"/>
          </a:xfrm>
        </p:spPr>
        <p:txBody>
          <a:bodyPr>
            <a:normAutofit/>
          </a:bodyPr>
          <a:lstStyle/>
          <a:p>
            <a:r>
              <a:rPr lang="en-US" sz="8000" b="1" dirty="0">
                <a:solidFill>
                  <a:schemeClr val="bg1">
                    <a:lumMod val="95000"/>
                    <a:lumOff val="5000"/>
                  </a:schemeClr>
                </a:solidFill>
              </a:rPr>
              <a:t>Tourism in Tanzania</a:t>
            </a:r>
          </a:p>
        </p:txBody>
      </p:sp>
    </p:spTree>
    <p:extLst>
      <p:ext uri="{BB962C8B-B14F-4D97-AF65-F5344CB8AC3E}">
        <p14:creationId xmlns:p14="http://schemas.microsoft.com/office/powerpoint/2010/main" val="2932063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8EB6D6"/>
        </a:solidFill>
        <a:effectLst/>
      </p:bgPr>
    </p:bg>
    <p:spTree>
      <p:nvGrpSpPr>
        <p:cNvPr id="1" name="Shape 57"/>
        <p:cNvGrpSpPr/>
        <p:nvPr/>
      </p:nvGrpSpPr>
      <p:grpSpPr>
        <a:xfrm>
          <a:off x="0" y="0"/>
          <a:ext cx="0" cy="0"/>
          <a:chOff x="0" y="0"/>
          <a:chExt cx="0" cy="0"/>
        </a:xfrm>
      </p:grpSpPr>
      <p:sp>
        <p:nvSpPr>
          <p:cNvPr id="9" name="TextBox 8">
            <a:extLst>
              <a:ext uri="{FF2B5EF4-FFF2-40B4-BE49-F238E27FC236}">
                <a16:creationId xmlns:a16="http://schemas.microsoft.com/office/drawing/2014/main" id="{698D722B-0F95-3031-41F0-0C204C262892}"/>
              </a:ext>
            </a:extLst>
          </p:cNvPr>
          <p:cNvSpPr txBox="1"/>
          <p:nvPr/>
        </p:nvSpPr>
        <p:spPr>
          <a:xfrm>
            <a:off x="506437" y="1477109"/>
            <a:ext cx="10958732" cy="5170646"/>
          </a:xfrm>
          <a:prstGeom prst="rect">
            <a:avLst/>
          </a:prstGeom>
          <a:noFill/>
        </p:spPr>
        <p:txBody>
          <a:bodyPr wrap="square">
            <a:spAutoFit/>
          </a:bodyPr>
          <a:lstStyle/>
          <a:p>
            <a:pPr marL="457200" lvl="0" indent="-381000" algn="l" rtl="0">
              <a:spcBef>
                <a:spcPts val="600"/>
              </a:spcBef>
              <a:spcAft>
                <a:spcPts val="0"/>
              </a:spcAft>
              <a:buSzPts val="2400"/>
              <a:buBlip>
                <a:blip r:embed="rId3">
                  <a:extLst>
                    <a:ext uri="{96DAC541-7B7A-43D3-8B79-37D633B846F1}">
                      <asvg:svgBlip xmlns:asvg="http://schemas.microsoft.com/office/drawing/2016/SVG/main" r:embed="rId4"/>
                    </a:ext>
                  </a:extLst>
                </a:blip>
              </a:buBlip>
            </a:pPr>
            <a:r>
              <a:rPr lang="en-US" dirty="0">
                <a:solidFill>
                  <a:schemeClr val="bg1"/>
                </a:solidFill>
              </a:rPr>
              <a:t>Tourism is a Major Source of revenue for the Tanzanian Economy.</a:t>
            </a:r>
          </a:p>
          <a:p>
            <a:pPr marL="457200" indent="-381000">
              <a:spcBef>
                <a:spcPts val="600"/>
              </a:spcBef>
              <a:buSzPts val="2400"/>
              <a:buBlip>
                <a:blip r:embed="rId3">
                  <a:extLst>
                    <a:ext uri="{96DAC541-7B7A-43D3-8B79-37D633B846F1}">
                      <asvg:svgBlip xmlns:asvg="http://schemas.microsoft.com/office/drawing/2016/SVG/main" r:embed="rId4"/>
                    </a:ext>
                  </a:extLst>
                </a:blip>
              </a:buBlip>
            </a:pPr>
            <a:r>
              <a:rPr lang="en-US" dirty="0">
                <a:solidFill>
                  <a:schemeClr val="bg1"/>
                </a:solidFill>
              </a:rPr>
              <a:t>The main aim of tourism is Leisure, it is also the most profitable purpose.</a:t>
            </a:r>
          </a:p>
          <a:p>
            <a:pPr marL="457200" lvl="0" indent="-381000" algn="l" rtl="0">
              <a:spcBef>
                <a:spcPts val="600"/>
              </a:spcBef>
              <a:spcAft>
                <a:spcPts val="0"/>
              </a:spcAft>
              <a:buSzPts val="2400"/>
              <a:buBlip>
                <a:blip r:embed="rId3">
                  <a:extLst>
                    <a:ext uri="{96DAC541-7B7A-43D3-8B79-37D633B846F1}">
                      <asvg:svgBlip xmlns:asvg="http://schemas.microsoft.com/office/drawing/2016/SVG/main" r:embed="rId4"/>
                    </a:ext>
                  </a:extLst>
                </a:blip>
              </a:buBlip>
            </a:pPr>
            <a:r>
              <a:rPr lang="en-US" dirty="0">
                <a:solidFill>
                  <a:schemeClr val="bg1"/>
                </a:solidFill>
              </a:rPr>
              <a:t>Cashless payment is not a popular means of payment for tourists.</a:t>
            </a:r>
          </a:p>
          <a:p>
            <a:pPr marL="457200" lvl="0" indent="-381000" algn="l" rtl="0">
              <a:spcBef>
                <a:spcPts val="600"/>
              </a:spcBef>
              <a:spcAft>
                <a:spcPts val="0"/>
              </a:spcAft>
              <a:buSzPts val="2400"/>
              <a:buBlip>
                <a:blip r:embed="rId3">
                  <a:extLst>
                    <a:ext uri="{96DAC541-7B7A-43D3-8B79-37D633B846F1}">
                      <asvg:svgBlip xmlns:asvg="http://schemas.microsoft.com/office/drawing/2016/SVG/main" r:embed="rId4"/>
                    </a:ext>
                  </a:extLst>
                </a:blip>
              </a:buBlip>
            </a:pPr>
            <a:r>
              <a:rPr lang="en-US" dirty="0">
                <a:solidFill>
                  <a:schemeClr val="bg1"/>
                </a:solidFill>
              </a:rPr>
              <a:t>Family tour groups spend more than other groups.</a:t>
            </a:r>
          </a:p>
          <a:p>
            <a:pPr marL="457200" lvl="0" indent="-381000" algn="l" rtl="0">
              <a:spcBef>
                <a:spcPts val="600"/>
              </a:spcBef>
              <a:spcAft>
                <a:spcPts val="0"/>
              </a:spcAft>
              <a:buSzPts val="2400"/>
              <a:buBlip>
                <a:blip r:embed="rId3">
                  <a:extLst>
                    <a:ext uri="{96DAC541-7B7A-43D3-8B79-37D633B846F1}">
                      <asvg:svgBlip xmlns:asvg="http://schemas.microsoft.com/office/drawing/2016/SVG/main" r:embed="rId4"/>
                    </a:ext>
                  </a:extLst>
                </a:blip>
              </a:buBlip>
            </a:pPr>
            <a:r>
              <a:rPr lang="en-US" dirty="0">
                <a:solidFill>
                  <a:schemeClr val="bg1"/>
                </a:solidFill>
              </a:rPr>
              <a:t>Tourists spend more time in Mainland than in Zanzibar.</a:t>
            </a:r>
          </a:p>
          <a:p>
            <a:pPr marL="457200" lvl="0" indent="-381000" algn="l" rtl="0">
              <a:spcBef>
                <a:spcPts val="600"/>
              </a:spcBef>
              <a:spcAft>
                <a:spcPts val="0"/>
              </a:spcAft>
              <a:buSzPts val="2400"/>
              <a:buBlip>
                <a:blip r:embed="rId3">
                  <a:extLst>
                    <a:ext uri="{96DAC541-7B7A-43D3-8B79-37D633B846F1}">
                      <asvg:svgBlip xmlns:asvg="http://schemas.microsoft.com/office/drawing/2016/SVG/main" r:embed="rId4"/>
                    </a:ext>
                  </a:extLst>
                </a:blip>
              </a:buBlip>
            </a:pPr>
            <a:r>
              <a:rPr lang="en-US" dirty="0">
                <a:solidFill>
                  <a:schemeClr val="bg1"/>
                </a:solidFill>
              </a:rPr>
              <a:t>Sport Fishing and Wildlife Tourism are the most profitable tour activities.</a:t>
            </a:r>
          </a:p>
          <a:p>
            <a:pPr marL="76200" lvl="0" algn="l" rtl="0">
              <a:spcBef>
                <a:spcPts val="600"/>
              </a:spcBef>
              <a:spcAft>
                <a:spcPts val="0"/>
              </a:spcAft>
              <a:buSzPts val="2400"/>
            </a:pPr>
            <a:endParaRPr lang="en-US" dirty="0">
              <a:solidFill>
                <a:schemeClr val="bg1"/>
              </a:solidFill>
            </a:endParaRPr>
          </a:p>
          <a:p>
            <a:pPr marL="0" lvl="0" indent="0" algn="l" rtl="0">
              <a:spcBef>
                <a:spcPts val="600"/>
              </a:spcBef>
              <a:spcAft>
                <a:spcPts val="0"/>
              </a:spcAft>
              <a:buNone/>
            </a:pPr>
            <a:r>
              <a:rPr lang="en-US" dirty="0">
                <a:solidFill>
                  <a:schemeClr val="bg1"/>
                </a:solidFill>
              </a:rPr>
              <a:t>The tour operators and business partners should research the reasons behind the above highlighted and other key insights and leverage them to improve customer experience and generate more revenue. Some possible suggestions are:</a:t>
            </a:r>
          </a:p>
          <a:p>
            <a:pPr marL="0" lvl="0" indent="0" algn="l" rtl="0">
              <a:spcBef>
                <a:spcPts val="600"/>
              </a:spcBef>
              <a:spcAft>
                <a:spcPts val="0"/>
              </a:spcAft>
              <a:buNone/>
            </a:pPr>
            <a:endParaRPr lang="en-US" dirty="0">
              <a:solidFill>
                <a:schemeClr val="bg1"/>
              </a:solidFill>
            </a:endParaRPr>
          </a:p>
          <a:p>
            <a:pPr marL="285750" indent="-285750">
              <a:spcBef>
                <a:spcPts val="600"/>
              </a:spcBef>
              <a:buBlip>
                <a:blip r:embed="rId3">
                  <a:extLst>
                    <a:ext uri="{96DAC541-7B7A-43D3-8B79-37D633B846F1}">
                      <asvg:svgBlip xmlns:asvg="http://schemas.microsoft.com/office/drawing/2016/SVG/main" r:embed="rId4"/>
                    </a:ext>
                  </a:extLst>
                </a:blip>
              </a:buBlip>
            </a:pPr>
            <a:r>
              <a:rPr lang="en-US" dirty="0">
                <a:solidFill>
                  <a:schemeClr val="bg1"/>
                </a:solidFill>
              </a:rPr>
              <a:t> Making cashless payments more convenient for tourists.</a:t>
            </a:r>
          </a:p>
          <a:p>
            <a:pPr marL="285750" indent="-285750">
              <a:spcBef>
                <a:spcPts val="600"/>
              </a:spcBef>
              <a:buBlip>
                <a:blip r:embed="rId3">
                  <a:extLst>
                    <a:ext uri="{96DAC541-7B7A-43D3-8B79-37D633B846F1}">
                      <asvg:svgBlip xmlns:asvg="http://schemas.microsoft.com/office/drawing/2016/SVG/main" r:embed="rId4"/>
                    </a:ext>
                  </a:extLst>
                </a:blip>
              </a:buBlip>
            </a:pPr>
            <a:r>
              <a:rPr lang="en-US" dirty="0">
                <a:solidFill>
                  <a:schemeClr val="bg1"/>
                </a:solidFill>
              </a:rPr>
              <a:t>Creating a family tour plan to encourage more families to visit.</a:t>
            </a:r>
          </a:p>
          <a:p>
            <a:pPr marL="285750" indent="-285750">
              <a:spcBef>
                <a:spcPts val="600"/>
              </a:spcBef>
              <a:buBlip>
                <a:blip r:embed="rId3">
                  <a:extLst>
                    <a:ext uri="{96DAC541-7B7A-43D3-8B79-37D633B846F1}">
                      <asvg:svgBlip xmlns:asvg="http://schemas.microsoft.com/office/drawing/2016/SVG/main" r:embed="rId4"/>
                    </a:ext>
                  </a:extLst>
                </a:blip>
              </a:buBlip>
            </a:pPr>
            <a:r>
              <a:rPr lang="en-US" dirty="0">
                <a:solidFill>
                  <a:schemeClr val="bg1"/>
                </a:solidFill>
              </a:rPr>
              <a:t>Restructuring Zanzibar to encourage tourists to spend more time there etc.</a:t>
            </a:r>
          </a:p>
          <a:p>
            <a:pPr marL="0" lvl="0" indent="0" algn="l" rtl="0">
              <a:spcBef>
                <a:spcPts val="600"/>
              </a:spcBef>
              <a:spcAft>
                <a:spcPts val="0"/>
              </a:spcAft>
              <a:buNone/>
            </a:pPr>
            <a:endParaRPr lang="en-US" dirty="0">
              <a:solidFill>
                <a:schemeClr val="bg1"/>
              </a:solidFill>
            </a:endParaRPr>
          </a:p>
        </p:txBody>
      </p:sp>
      <p:grpSp>
        <p:nvGrpSpPr>
          <p:cNvPr id="10" name="Google Shape;753;p47">
            <a:extLst>
              <a:ext uri="{FF2B5EF4-FFF2-40B4-BE49-F238E27FC236}">
                <a16:creationId xmlns:a16="http://schemas.microsoft.com/office/drawing/2014/main" id="{FD487833-CE90-4A0A-3C70-D8780D668936}"/>
              </a:ext>
            </a:extLst>
          </p:cNvPr>
          <p:cNvGrpSpPr/>
          <p:nvPr/>
        </p:nvGrpSpPr>
        <p:grpSpPr>
          <a:xfrm>
            <a:off x="5777898" y="419369"/>
            <a:ext cx="651037" cy="917061"/>
            <a:chOff x="6730350" y="2315900"/>
            <a:chExt cx="257700" cy="420100"/>
          </a:xfrm>
        </p:grpSpPr>
        <p:sp>
          <p:nvSpPr>
            <p:cNvPr id="11" name="Google Shape;754;p47">
              <a:extLst>
                <a:ext uri="{FF2B5EF4-FFF2-40B4-BE49-F238E27FC236}">
                  <a16:creationId xmlns:a16="http://schemas.microsoft.com/office/drawing/2014/main" id="{173437A5-5468-BA5C-F9D7-C9C1E6E54A5E}"/>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755;p47">
              <a:extLst>
                <a:ext uri="{FF2B5EF4-FFF2-40B4-BE49-F238E27FC236}">
                  <a16:creationId xmlns:a16="http://schemas.microsoft.com/office/drawing/2014/main" id="{1BAFA5DA-2EC2-9751-CE50-D5495DA72CCD}"/>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3" name="Google Shape;756;p47">
              <a:extLst>
                <a:ext uri="{FF2B5EF4-FFF2-40B4-BE49-F238E27FC236}">
                  <a16:creationId xmlns:a16="http://schemas.microsoft.com/office/drawing/2014/main" id="{78A9FCAB-1496-01A7-9E0B-B0A3EBEE66A5}"/>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 name="Google Shape;757;p47">
              <a:extLst>
                <a:ext uri="{FF2B5EF4-FFF2-40B4-BE49-F238E27FC236}">
                  <a16:creationId xmlns:a16="http://schemas.microsoft.com/office/drawing/2014/main" id="{F23C2E29-2753-E29A-CFBA-C3E91624993D}"/>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758;p47">
              <a:extLst>
                <a:ext uri="{FF2B5EF4-FFF2-40B4-BE49-F238E27FC236}">
                  <a16:creationId xmlns:a16="http://schemas.microsoft.com/office/drawing/2014/main" id="{DA835230-1F8E-CC48-A615-B976CD9AD878}"/>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253042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8EB6D6"/>
        </a:solidFill>
        <a:effectLst/>
      </p:bgPr>
    </p:bg>
    <p:spTree>
      <p:nvGrpSpPr>
        <p:cNvPr id="1" name="Shape 57"/>
        <p:cNvGrpSpPr/>
        <p:nvPr/>
      </p:nvGrpSpPr>
      <p:grpSpPr>
        <a:xfrm>
          <a:off x="0" y="0"/>
          <a:ext cx="0" cy="0"/>
          <a:chOff x="0" y="0"/>
          <a:chExt cx="0" cy="0"/>
        </a:xfrm>
      </p:grpSpPr>
      <p:sp>
        <p:nvSpPr>
          <p:cNvPr id="9" name="TextBox 8">
            <a:extLst>
              <a:ext uri="{FF2B5EF4-FFF2-40B4-BE49-F238E27FC236}">
                <a16:creationId xmlns:a16="http://schemas.microsoft.com/office/drawing/2014/main" id="{698D722B-0F95-3031-41F0-0C204C262892}"/>
              </a:ext>
            </a:extLst>
          </p:cNvPr>
          <p:cNvSpPr txBox="1"/>
          <p:nvPr/>
        </p:nvSpPr>
        <p:spPr>
          <a:xfrm>
            <a:off x="506437" y="1477109"/>
            <a:ext cx="10958732" cy="3265638"/>
          </a:xfrm>
          <a:prstGeom prst="rect">
            <a:avLst/>
          </a:prstGeom>
          <a:noFill/>
        </p:spPr>
        <p:txBody>
          <a:bodyPr wrap="square">
            <a:spAutoFit/>
          </a:bodyPr>
          <a:lstStyle/>
          <a:p>
            <a:pPr marL="0" lvl="0" indent="0" algn="l" rtl="0">
              <a:lnSpc>
                <a:spcPct val="150000"/>
              </a:lnSpc>
              <a:spcBef>
                <a:spcPts val="600"/>
              </a:spcBef>
              <a:spcAft>
                <a:spcPts val="0"/>
              </a:spcAft>
              <a:buNone/>
            </a:pPr>
            <a:endParaRPr lang="en-US" dirty="0">
              <a:solidFill>
                <a:schemeClr val="bg1"/>
              </a:solidFill>
            </a:endParaRPr>
          </a:p>
          <a:p>
            <a:pPr marL="0" lvl="0" indent="0" algn="l" rtl="0">
              <a:lnSpc>
                <a:spcPct val="150000"/>
              </a:lnSpc>
              <a:spcBef>
                <a:spcPts val="600"/>
              </a:spcBef>
              <a:spcAft>
                <a:spcPts val="0"/>
              </a:spcAft>
              <a:buNone/>
            </a:pPr>
            <a:r>
              <a:rPr lang="en-US" dirty="0">
                <a:solidFill>
                  <a:schemeClr val="bg1"/>
                </a:solidFill>
              </a:rPr>
              <a:t>Predictive Analysis was done using Linear Regression in an attempt to predict the estimated budget of a tourist/tour group based on some factors, including those highlighted in the key insights. </a:t>
            </a:r>
          </a:p>
          <a:p>
            <a:pPr marL="0" lvl="0" indent="0" algn="l" rtl="0">
              <a:lnSpc>
                <a:spcPct val="150000"/>
              </a:lnSpc>
              <a:spcBef>
                <a:spcPts val="600"/>
              </a:spcBef>
              <a:spcAft>
                <a:spcPts val="0"/>
              </a:spcAft>
              <a:buNone/>
            </a:pPr>
            <a:endParaRPr lang="en-US" dirty="0">
              <a:solidFill>
                <a:schemeClr val="bg1"/>
              </a:solidFill>
            </a:endParaRPr>
          </a:p>
          <a:p>
            <a:pPr marL="285750" indent="-285750">
              <a:lnSpc>
                <a:spcPct val="150000"/>
              </a:lnSpc>
              <a:spcBef>
                <a:spcPts val="600"/>
              </a:spcBef>
              <a:buBlip>
                <a:blip r:embed="rId3">
                  <a:extLst>
                    <a:ext uri="{96DAC541-7B7A-43D3-8B79-37D633B846F1}">
                      <asvg:svgBlip xmlns:asvg="http://schemas.microsoft.com/office/drawing/2016/SVG/main" r:embed="rId4"/>
                    </a:ext>
                  </a:extLst>
                </a:blip>
              </a:buBlip>
            </a:pPr>
            <a:r>
              <a:rPr lang="en-US" dirty="0">
                <a:solidFill>
                  <a:schemeClr val="bg1"/>
                </a:solidFill>
              </a:rPr>
              <a:t> In order to boost model performance, other regression models can also be explored.</a:t>
            </a:r>
          </a:p>
          <a:p>
            <a:pPr marL="285750" indent="-285750">
              <a:lnSpc>
                <a:spcPct val="150000"/>
              </a:lnSpc>
              <a:spcBef>
                <a:spcPts val="600"/>
              </a:spcBef>
              <a:buBlip>
                <a:blip r:embed="rId3">
                  <a:extLst>
                    <a:ext uri="{96DAC541-7B7A-43D3-8B79-37D633B846F1}">
                      <asvg:svgBlip xmlns:asvg="http://schemas.microsoft.com/office/drawing/2016/SVG/main" r:embed="rId4"/>
                    </a:ext>
                  </a:extLst>
                </a:blip>
              </a:buBlip>
            </a:pPr>
            <a:r>
              <a:rPr lang="en-US" dirty="0">
                <a:solidFill>
                  <a:schemeClr val="bg1"/>
                </a:solidFill>
              </a:rPr>
              <a:t>For better accessibility for the tour operators, tour boards and tourists; the Data Team can partner with the Software Engineering team by deploying the model as a Web Application.</a:t>
            </a:r>
          </a:p>
        </p:txBody>
      </p:sp>
      <p:grpSp>
        <p:nvGrpSpPr>
          <p:cNvPr id="10" name="Google Shape;753;p47">
            <a:extLst>
              <a:ext uri="{FF2B5EF4-FFF2-40B4-BE49-F238E27FC236}">
                <a16:creationId xmlns:a16="http://schemas.microsoft.com/office/drawing/2014/main" id="{FD487833-CE90-4A0A-3C70-D8780D668936}"/>
              </a:ext>
            </a:extLst>
          </p:cNvPr>
          <p:cNvGrpSpPr/>
          <p:nvPr/>
        </p:nvGrpSpPr>
        <p:grpSpPr>
          <a:xfrm>
            <a:off x="5777898" y="419369"/>
            <a:ext cx="651037" cy="917061"/>
            <a:chOff x="6730350" y="2315900"/>
            <a:chExt cx="257700" cy="420100"/>
          </a:xfrm>
        </p:grpSpPr>
        <p:sp>
          <p:nvSpPr>
            <p:cNvPr id="11" name="Google Shape;754;p47">
              <a:extLst>
                <a:ext uri="{FF2B5EF4-FFF2-40B4-BE49-F238E27FC236}">
                  <a16:creationId xmlns:a16="http://schemas.microsoft.com/office/drawing/2014/main" id="{173437A5-5468-BA5C-F9D7-C9C1E6E54A5E}"/>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755;p47">
              <a:extLst>
                <a:ext uri="{FF2B5EF4-FFF2-40B4-BE49-F238E27FC236}">
                  <a16:creationId xmlns:a16="http://schemas.microsoft.com/office/drawing/2014/main" id="{1BAFA5DA-2EC2-9751-CE50-D5495DA72CCD}"/>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3" name="Google Shape;756;p47">
              <a:extLst>
                <a:ext uri="{FF2B5EF4-FFF2-40B4-BE49-F238E27FC236}">
                  <a16:creationId xmlns:a16="http://schemas.microsoft.com/office/drawing/2014/main" id="{78A9FCAB-1496-01A7-9E0B-B0A3EBEE66A5}"/>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4" name="Google Shape;757;p47">
              <a:extLst>
                <a:ext uri="{FF2B5EF4-FFF2-40B4-BE49-F238E27FC236}">
                  <a16:creationId xmlns:a16="http://schemas.microsoft.com/office/drawing/2014/main" id="{F23C2E29-2753-E29A-CFBA-C3E91624993D}"/>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758;p47">
              <a:extLst>
                <a:ext uri="{FF2B5EF4-FFF2-40B4-BE49-F238E27FC236}">
                  <a16:creationId xmlns:a16="http://schemas.microsoft.com/office/drawing/2014/main" id="{DA835230-1F8E-CC48-A615-B976CD9AD878}"/>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1646836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EB6D6"/>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75FEB6E-2EAA-BDC6-B6BA-E97C6BA02DB2}"/>
              </a:ext>
            </a:extLst>
          </p:cNvPr>
          <p:cNvSpPr/>
          <p:nvPr/>
        </p:nvSpPr>
        <p:spPr>
          <a:xfrm rot="18900000">
            <a:off x="4290647" y="1407041"/>
            <a:ext cx="3563813" cy="3510760"/>
          </a:xfrm>
          <a:prstGeom prst="roundRect">
            <a:avLst>
              <a:gd name="adj" fmla="val 11080"/>
            </a:avLst>
          </a:prstGeom>
          <a:solidFill>
            <a:schemeClr val="tx1">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54AFC65-E872-8942-971A-67128B995411}"/>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spTree>
    <p:extLst>
      <p:ext uri="{BB962C8B-B14F-4D97-AF65-F5344CB8AC3E}">
        <p14:creationId xmlns:p14="http://schemas.microsoft.com/office/powerpoint/2010/main" val="326042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EB6D6"/>
        </a:solid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219204" y="2826704"/>
            <a:ext cx="9694841" cy="1545299"/>
          </a:xfrm>
          <a:prstGeom prst="rect">
            <a:avLst/>
          </a:prstGeom>
        </p:spPr>
        <p:txBody>
          <a:bodyPr spcFirstLastPara="1" vert="horz" wrap="square" lIns="0" tIns="0" rIns="0" bIns="0" rtlCol="0" anchor="ctr" anchorCtr="0">
            <a:noAutofit/>
          </a:bodyPr>
          <a:lstStyle/>
          <a:p>
            <a:r>
              <a:rPr lang="en" b="1" dirty="0">
                <a:solidFill>
                  <a:schemeClr val="bg1">
                    <a:lumMod val="95000"/>
                    <a:lumOff val="5000"/>
                  </a:schemeClr>
                </a:solidFill>
              </a:rPr>
              <a:t>BUSINESS OVERVIEW</a:t>
            </a:r>
            <a:endParaRPr b="1" dirty="0">
              <a:solidFill>
                <a:schemeClr val="bg1">
                  <a:lumMod val="95000"/>
                  <a:lumOff val="5000"/>
                </a:schemeClr>
              </a:solidFill>
            </a:endParaRPr>
          </a:p>
        </p:txBody>
      </p:sp>
      <p:sp>
        <p:nvSpPr>
          <p:cNvPr id="59" name="Google Shape;59;p12"/>
          <p:cNvSpPr/>
          <p:nvPr/>
        </p:nvSpPr>
        <p:spPr>
          <a:xfrm>
            <a:off x="5673473" y="682798"/>
            <a:ext cx="845120" cy="76867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tx1"/>
          </a:solidFill>
          <a:ln>
            <a:solidFill>
              <a:schemeClr val="bg1"/>
            </a:solidFill>
          </a:ln>
        </p:spPr>
        <p:txBody>
          <a:bodyPr spcFirstLastPara="1" wrap="square" lIns="121900" tIns="121900" rIns="121900" bIns="121900" anchor="ctr" anchorCtr="0">
            <a:noAutofit/>
          </a:bodyPr>
          <a:lstStyle/>
          <a:p>
            <a:endParaRPr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8EB6D6"/>
        </a:solidFill>
        <a:effectLst/>
      </p:bgPr>
    </p:bg>
    <p:spTree>
      <p:nvGrpSpPr>
        <p:cNvPr id="1" name="Shape 57"/>
        <p:cNvGrpSpPr/>
        <p:nvPr/>
      </p:nvGrpSpPr>
      <p:grpSpPr>
        <a:xfrm>
          <a:off x="0" y="0"/>
          <a:ext cx="0" cy="0"/>
          <a:chOff x="0" y="0"/>
          <a:chExt cx="0" cy="0"/>
        </a:xfrm>
      </p:grpSpPr>
      <p:sp>
        <p:nvSpPr>
          <p:cNvPr id="7" name="Google Shape;249;p30">
            <a:extLst>
              <a:ext uri="{FF2B5EF4-FFF2-40B4-BE49-F238E27FC236}">
                <a16:creationId xmlns:a16="http://schemas.microsoft.com/office/drawing/2014/main" id="{47778D00-1A04-16D1-4A06-8FC999858660}"/>
              </a:ext>
            </a:extLst>
          </p:cNvPr>
          <p:cNvSpPr txBox="1">
            <a:spLocks/>
          </p:cNvSpPr>
          <p:nvPr/>
        </p:nvSpPr>
        <p:spPr>
          <a:xfrm>
            <a:off x="1516732" y="1248555"/>
            <a:ext cx="2802800" cy="1740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solidFill>
                  <a:schemeClr val="bg1">
                    <a:lumMod val="95000"/>
                    <a:lumOff val="5000"/>
                  </a:schemeClr>
                </a:solidFill>
                <a:latin typeface="Bahnschrift Light" panose="020B0502040204020203" pitchFamily="34" charset="0"/>
              </a:rPr>
              <a:t>LAND AREA</a:t>
            </a:r>
          </a:p>
          <a:p>
            <a:pPr marL="0" indent="0" algn="just">
              <a:buNone/>
            </a:pPr>
            <a:r>
              <a:rPr lang="en-US" sz="1800" dirty="0">
                <a:solidFill>
                  <a:schemeClr val="bg1">
                    <a:lumMod val="95000"/>
                    <a:lumOff val="5000"/>
                  </a:schemeClr>
                </a:solidFill>
                <a:latin typeface="Bahnschrift Light" panose="020B0502040204020203" pitchFamily="34" charset="0"/>
              </a:rPr>
              <a:t>Tanzania is the only country in the World that allocated more than 25% of its total land area for Wildlife, National Parks and Protected Areas. </a:t>
            </a:r>
          </a:p>
        </p:txBody>
      </p:sp>
      <p:sp>
        <p:nvSpPr>
          <p:cNvPr id="8" name="Google Shape;252;p30">
            <a:extLst>
              <a:ext uri="{FF2B5EF4-FFF2-40B4-BE49-F238E27FC236}">
                <a16:creationId xmlns:a16="http://schemas.microsoft.com/office/drawing/2014/main" id="{1BDA6226-B829-8330-F21A-013B1E393683}"/>
              </a:ext>
            </a:extLst>
          </p:cNvPr>
          <p:cNvSpPr txBox="1">
            <a:spLocks/>
          </p:cNvSpPr>
          <p:nvPr/>
        </p:nvSpPr>
        <p:spPr>
          <a:xfrm>
            <a:off x="1544867" y="3816300"/>
            <a:ext cx="2802800" cy="1740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bg1">
                  <a:lumMod val="95000"/>
                  <a:lumOff val="5000"/>
                </a:schemeClr>
              </a:solidFill>
            </a:endParaRPr>
          </a:p>
        </p:txBody>
      </p:sp>
      <p:sp>
        <p:nvSpPr>
          <p:cNvPr id="9" name="Google Shape;250;p30">
            <a:extLst>
              <a:ext uri="{FF2B5EF4-FFF2-40B4-BE49-F238E27FC236}">
                <a16:creationId xmlns:a16="http://schemas.microsoft.com/office/drawing/2014/main" id="{7FB4D352-890E-AAA0-236B-CF6E47641725}"/>
              </a:ext>
            </a:extLst>
          </p:cNvPr>
          <p:cNvSpPr txBox="1">
            <a:spLocks/>
          </p:cNvSpPr>
          <p:nvPr/>
        </p:nvSpPr>
        <p:spPr>
          <a:xfrm>
            <a:off x="5168235" y="1248555"/>
            <a:ext cx="2802800" cy="1740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solidFill>
                  <a:schemeClr val="bg1">
                    <a:lumMod val="95000"/>
                    <a:lumOff val="5000"/>
                  </a:schemeClr>
                </a:solidFill>
                <a:latin typeface="Bahnschrift Light" panose="020B0502040204020203" pitchFamily="34" charset="0"/>
              </a:rPr>
              <a:t>ASSETS</a:t>
            </a:r>
          </a:p>
          <a:p>
            <a:pPr marL="0" indent="0" algn="just">
              <a:buNone/>
            </a:pPr>
            <a:r>
              <a:rPr lang="en-US" sz="1800" dirty="0">
                <a:solidFill>
                  <a:schemeClr val="bg1">
                    <a:lumMod val="95000"/>
                    <a:lumOff val="5000"/>
                  </a:schemeClr>
                </a:solidFill>
                <a:latin typeface="Bahnschrift Light" panose="020B0502040204020203" pitchFamily="34" charset="0"/>
              </a:rPr>
              <a:t>Mount Kilimanjaro, the highest mountain in Africa is in Tanzania.</a:t>
            </a:r>
          </a:p>
        </p:txBody>
      </p:sp>
      <p:sp>
        <p:nvSpPr>
          <p:cNvPr id="11" name="Google Shape;251;p30">
            <a:extLst>
              <a:ext uri="{FF2B5EF4-FFF2-40B4-BE49-F238E27FC236}">
                <a16:creationId xmlns:a16="http://schemas.microsoft.com/office/drawing/2014/main" id="{D53FF741-DB35-86F1-05CA-54F17C45F90F}"/>
              </a:ext>
            </a:extLst>
          </p:cNvPr>
          <p:cNvSpPr txBox="1">
            <a:spLocks/>
          </p:cNvSpPr>
          <p:nvPr/>
        </p:nvSpPr>
        <p:spPr>
          <a:xfrm>
            <a:off x="9080044" y="1248606"/>
            <a:ext cx="2802467" cy="17399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solidFill>
                  <a:schemeClr val="bg1">
                    <a:lumMod val="95000"/>
                    <a:lumOff val="5000"/>
                  </a:schemeClr>
                </a:solidFill>
                <a:latin typeface="Bahnschrift Light" panose="020B0502040204020203" pitchFamily="34" charset="0"/>
              </a:rPr>
              <a:t>GDP</a:t>
            </a:r>
          </a:p>
          <a:p>
            <a:pPr marL="0" indent="0" algn="just">
              <a:buNone/>
            </a:pPr>
            <a:r>
              <a:rPr lang="en-US" sz="1800" dirty="0">
                <a:solidFill>
                  <a:schemeClr val="bg1">
                    <a:lumMod val="95000"/>
                    <a:lumOff val="5000"/>
                  </a:schemeClr>
                </a:solidFill>
                <a:latin typeface="Bahnschrift Light" panose="020B0502040204020203" pitchFamily="34" charset="0"/>
              </a:rPr>
              <a:t>Tourism contributes 17% of Tanzania’s Gross Domestic Product and 25% of all the foreign exchange revenues.</a:t>
            </a:r>
          </a:p>
        </p:txBody>
      </p:sp>
      <p:sp>
        <p:nvSpPr>
          <p:cNvPr id="12" name="Google Shape;253;p30">
            <a:extLst>
              <a:ext uri="{FF2B5EF4-FFF2-40B4-BE49-F238E27FC236}">
                <a16:creationId xmlns:a16="http://schemas.microsoft.com/office/drawing/2014/main" id="{39CCC853-E15B-DD68-5307-3DD503C54B76}"/>
              </a:ext>
            </a:extLst>
          </p:cNvPr>
          <p:cNvSpPr txBox="1">
            <a:spLocks/>
          </p:cNvSpPr>
          <p:nvPr/>
        </p:nvSpPr>
        <p:spPr>
          <a:xfrm>
            <a:off x="8834512" y="3731945"/>
            <a:ext cx="3137094" cy="17399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800"/>
              </a:spcBef>
              <a:buFont typeface="Arial" panose="020B0604020202020204" pitchFamily="34" charset="0"/>
              <a:buNone/>
            </a:pPr>
            <a:r>
              <a:rPr lang="en-US" sz="1800" b="1" dirty="0">
                <a:solidFill>
                  <a:schemeClr val="bg1">
                    <a:lumMod val="95000"/>
                    <a:lumOff val="5000"/>
                  </a:schemeClr>
                </a:solidFill>
                <a:latin typeface="Bahnschrift Light" panose="020B0502040204020203" pitchFamily="34" charset="0"/>
              </a:rPr>
              <a:t>ARRIVALS</a:t>
            </a:r>
            <a:endParaRPr lang="en-US" sz="1800" b="1" i="0" dirty="0">
              <a:solidFill>
                <a:schemeClr val="bg1">
                  <a:lumMod val="95000"/>
                  <a:lumOff val="5000"/>
                </a:schemeClr>
              </a:solidFill>
              <a:effectLst/>
              <a:latin typeface="Bahnschrift Light" panose="020B0502040204020203" pitchFamily="34" charset="0"/>
            </a:endParaRPr>
          </a:p>
          <a:p>
            <a:pPr marL="0" indent="0">
              <a:spcBef>
                <a:spcPts val="800"/>
              </a:spcBef>
              <a:buFont typeface="Arial" panose="020B0604020202020204" pitchFamily="34" charset="0"/>
              <a:buNone/>
            </a:pPr>
            <a:r>
              <a:rPr lang="en-US" sz="1800" b="0" i="0" dirty="0">
                <a:solidFill>
                  <a:schemeClr val="bg1">
                    <a:lumMod val="95000"/>
                    <a:lumOff val="5000"/>
                  </a:schemeClr>
                </a:solidFill>
                <a:effectLst/>
                <a:latin typeface="Bahnschrift Light" panose="020B0502040204020203" pitchFamily="34" charset="0"/>
              </a:rPr>
              <a:t>The number of tourist arrivals has increased from about 500,000 in 2000 to over 1.1 million international visitors in 2014.</a:t>
            </a:r>
            <a:endParaRPr lang="en-US" sz="1800" dirty="0">
              <a:solidFill>
                <a:schemeClr val="bg1">
                  <a:lumMod val="95000"/>
                  <a:lumOff val="5000"/>
                </a:schemeClr>
              </a:solidFill>
              <a:latin typeface="Bahnschrift Light" panose="020B0502040204020203" pitchFamily="34" charset="0"/>
            </a:endParaRPr>
          </a:p>
        </p:txBody>
      </p:sp>
      <p:sp>
        <p:nvSpPr>
          <p:cNvPr id="13" name="Google Shape;254;p30">
            <a:extLst>
              <a:ext uri="{FF2B5EF4-FFF2-40B4-BE49-F238E27FC236}">
                <a16:creationId xmlns:a16="http://schemas.microsoft.com/office/drawing/2014/main" id="{B8ED615F-3D10-4CF8-1EBB-448992992F58}"/>
              </a:ext>
            </a:extLst>
          </p:cNvPr>
          <p:cNvSpPr txBox="1">
            <a:spLocks/>
          </p:cNvSpPr>
          <p:nvPr/>
        </p:nvSpPr>
        <p:spPr>
          <a:xfrm>
            <a:off x="5127022" y="3647539"/>
            <a:ext cx="2802467" cy="17399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solidFill>
                  <a:schemeClr val="bg1">
                    <a:lumMod val="95000"/>
                    <a:lumOff val="5000"/>
                  </a:schemeClr>
                </a:solidFill>
                <a:latin typeface="Bahnschrift Light" panose="020B0502040204020203" pitchFamily="34" charset="0"/>
              </a:rPr>
              <a:t>EMPLOYMENT</a:t>
            </a:r>
          </a:p>
          <a:p>
            <a:pPr marL="0" indent="0" algn="just">
              <a:buNone/>
            </a:pPr>
            <a:r>
              <a:rPr lang="en-US" sz="1800" dirty="0">
                <a:solidFill>
                  <a:schemeClr val="bg1">
                    <a:lumMod val="95000"/>
                    <a:lumOff val="5000"/>
                  </a:schemeClr>
                </a:solidFill>
                <a:latin typeface="Bahnschrift Light" panose="020B0502040204020203" pitchFamily="34" charset="0"/>
              </a:rPr>
              <a:t>Tourism creates jobs for over 2.6 million Tanzanians (directly and indirectly).</a:t>
            </a:r>
          </a:p>
        </p:txBody>
      </p:sp>
      <p:grpSp>
        <p:nvGrpSpPr>
          <p:cNvPr id="14" name="Google Shape;255;p30">
            <a:extLst>
              <a:ext uri="{FF2B5EF4-FFF2-40B4-BE49-F238E27FC236}">
                <a16:creationId xmlns:a16="http://schemas.microsoft.com/office/drawing/2014/main" id="{B709BFF1-A181-3FA9-369B-6D8C3BCC0EFB}"/>
              </a:ext>
            </a:extLst>
          </p:cNvPr>
          <p:cNvGrpSpPr/>
          <p:nvPr/>
        </p:nvGrpSpPr>
        <p:grpSpPr>
          <a:xfrm>
            <a:off x="4615884" y="1629873"/>
            <a:ext cx="419620" cy="447103"/>
            <a:chOff x="5970800" y="1619250"/>
            <a:chExt cx="428650" cy="456725"/>
          </a:xfrm>
          <a:solidFill>
            <a:schemeClr val="tx1"/>
          </a:solidFill>
        </p:grpSpPr>
        <p:sp>
          <p:nvSpPr>
            <p:cNvPr id="15" name="Google Shape;256;p30">
              <a:extLst>
                <a:ext uri="{FF2B5EF4-FFF2-40B4-BE49-F238E27FC236}">
                  <a16:creationId xmlns:a16="http://schemas.microsoft.com/office/drawing/2014/main" id="{B950619A-BECD-CC00-9CDA-17F57842E84A}"/>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sp>
          <p:nvSpPr>
            <p:cNvPr id="16" name="Google Shape;257;p30">
              <a:extLst>
                <a:ext uri="{FF2B5EF4-FFF2-40B4-BE49-F238E27FC236}">
                  <a16:creationId xmlns:a16="http://schemas.microsoft.com/office/drawing/2014/main" id="{AAE25D13-9CE9-3407-924E-D7A6DE6D078E}"/>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sp>
          <p:nvSpPr>
            <p:cNvPr id="17" name="Google Shape;258;p30">
              <a:extLst>
                <a:ext uri="{FF2B5EF4-FFF2-40B4-BE49-F238E27FC236}">
                  <a16:creationId xmlns:a16="http://schemas.microsoft.com/office/drawing/2014/main" id="{EB7020E2-C5B8-F502-C230-408390E62324}"/>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sp>
          <p:nvSpPr>
            <p:cNvPr id="18" name="Google Shape;259;p30">
              <a:extLst>
                <a:ext uri="{FF2B5EF4-FFF2-40B4-BE49-F238E27FC236}">
                  <a16:creationId xmlns:a16="http://schemas.microsoft.com/office/drawing/2014/main" id="{940DAB8A-9A48-BB13-BFEC-1147A083F141}"/>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sp>
          <p:nvSpPr>
            <p:cNvPr id="19" name="Google Shape;260;p30">
              <a:extLst>
                <a:ext uri="{FF2B5EF4-FFF2-40B4-BE49-F238E27FC236}">
                  <a16:creationId xmlns:a16="http://schemas.microsoft.com/office/drawing/2014/main" id="{FE7EE93B-1F82-74F4-AB6A-5F7B2E68FF31}"/>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grpSp>
      <p:sp>
        <p:nvSpPr>
          <p:cNvPr id="20" name="Google Shape;261;p30">
            <a:extLst>
              <a:ext uri="{FF2B5EF4-FFF2-40B4-BE49-F238E27FC236}">
                <a16:creationId xmlns:a16="http://schemas.microsoft.com/office/drawing/2014/main" id="{59FCF741-59A6-66D6-3DA9-16726A89F3F8}"/>
              </a:ext>
            </a:extLst>
          </p:cNvPr>
          <p:cNvSpPr/>
          <p:nvPr/>
        </p:nvSpPr>
        <p:spPr>
          <a:xfrm>
            <a:off x="4751861" y="3935119"/>
            <a:ext cx="374197" cy="394511"/>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tx1"/>
          </a:solid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grpSp>
        <p:nvGrpSpPr>
          <p:cNvPr id="21" name="Google Shape;262;p30">
            <a:extLst>
              <a:ext uri="{FF2B5EF4-FFF2-40B4-BE49-F238E27FC236}">
                <a16:creationId xmlns:a16="http://schemas.microsoft.com/office/drawing/2014/main" id="{2DB08799-820B-57B1-EC73-4AD90855F996}"/>
              </a:ext>
            </a:extLst>
          </p:cNvPr>
          <p:cNvGrpSpPr/>
          <p:nvPr/>
        </p:nvGrpSpPr>
        <p:grpSpPr>
          <a:xfrm>
            <a:off x="8455095" y="1593670"/>
            <a:ext cx="380169" cy="396908"/>
            <a:chOff x="3294650" y="3652450"/>
            <a:chExt cx="388350" cy="405450"/>
          </a:xfrm>
          <a:solidFill>
            <a:schemeClr val="tx1"/>
          </a:solidFill>
        </p:grpSpPr>
        <p:sp>
          <p:nvSpPr>
            <p:cNvPr id="22" name="Google Shape;263;p30">
              <a:extLst>
                <a:ext uri="{FF2B5EF4-FFF2-40B4-BE49-F238E27FC236}">
                  <a16:creationId xmlns:a16="http://schemas.microsoft.com/office/drawing/2014/main" id="{3578BA00-6EAB-6AD0-AA1C-187787E89713}"/>
                </a:ext>
              </a:extLst>
            </p:cNvPr>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sp>
          <p:nvSpPr>
            <p:cNvPr id="23" name="Google Shape;264;p30">
              <a:extLst>
                <a:ext uri="{FF2B5EF4-FFF2-40B4-BE49-F238E27FC236}">
                  <a16:creationId xmlns:a16="http://schemas.microsoft.com/office/drawing/2014/main" id="{5B42FCC4-1A0E-A362-5E1F-A376BF9FD5F5}"/>
                </a:ext>
              </a:extLst>
            </p:cNvPr>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sp>
          <p:nvSpPr>
            <p:cNvPr id="24" name="Google Shape;265;p30">
              <a:extLst>
                <a:ext uri="{FF2B5EF4-FFF2-40B4-BE49-F238E27FC236}">
                  <a16:creationId xmlns:a16="http://schemas.microsoft.com/office/drawing/2014/main" id="{B47AC551-A6C2-4C81-FA80-C13AC90E4420}"/>
                </a:ext>
              </a:extLst>
            </p:cNvPr>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grpSp>
      <p:grpSp>
        <p:nvGrpSpPr>
          <p:cNvPr id="25" name="Google Shape;266;p30">
            <a:extLst>
              <a:ext uri="{FF2B5EF4-FFF2-40B4-BE49-F238E27FC236}">
                <a16:creationId xmlns:a16="http://schemas.microsoft.com/office/drawing/2014/main" id="{9CBE77F1-147C-7DF8-4696-A6207144A4A0}"/>
              </a:ext>
            </a:extLst>
          </p:cNvPr>
          <p:cNvGrpSpPr/>
          <p:nvPr/>
        </p:nvGrpSpPr>
        <p:grpSpPr>
          <a:xfrm>
            <a:off x="827185" y="1564809"/>
            <a:ext cx="400481" cy="400507"/>
            <a:chOff x="6654650" y="3665275"/>
            <a:chExt cx="409100" cy="409125"/>
          </a:xfrm>
          <a:solidFill>
            <a:schemeClr val="tx1"/>
          </a:solidFill>
        </p:grpSpPr>
        <p:sp>
          <p:nvSpPr>
            <p:cNvPr id="26" name="Google Shape;267;p30">
              <a:extLst>
                <a:ext uri="{FF2B5EF4-FFF2-40B4-BE49-F238E27FC236}">
                  <a16:creationId xmlns:a16="http://schemas.microsoft.com/office/drawing/2014/main" id="{57038FF9-F559-FC19-929F-F0F3C39DDA39}"/>
                </a:ext>
              </a:extLst>
            </p:cNvPr>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sp>
          <p:nvSpPr>
            <p:cNvPr id="27" name="Google Shape;268;p30">
              <a:extLst>
                <a:ext uri="{FF2B5EF4-FFF2-40B4-BE49-F238E27FC236}">
                  <a16:creationId xmlns:a16="http://schemas.microsoft.com/office/drawing/2014/main" id="{F9808BF0-6BDF-72D6-FB2C-9CD2A20820DC}"/>
                </a:ext>
              </a:extLst>
            </p:cNvPr>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grpSp>
      <p:sp>
        <p:nvSpPr>
          <p:cNvPr id="28" name="Google Shape;269;p30">
            <a:extLst>
              <a:ext uri="{FF2B5EF4-FFF2-40B4-BE49-F238E27FC236}">
                <a16:creationId xmlns:a16="http://schemas.microsoft.com/office/drawing/2014/main" id="{C6AD0EE1-A0FB-C39D-548E-B0A9B379C81D}"/>
              </a:ext>
            </a:extLst>
          </p:cNvPr>
          <p:cNvSpPr/>
          <p:nvPr/>
        </p:nvSpPr>
        <p:spPr>
          <a:xfrm>
            <a:off x="1021301" y="4111077"/>
            <a:ext cx="545119" cy="321604"/>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tx1"/>
          </a:solid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sp>
        <p:nvSpPr>
          <p:cNvPr id="30" name="Google Shape;249;p30">
            <a:extLst>
              <a:ext uri="{FF2B5EF4-FFF2-40B4-BE49-F238E27FC236}">
                <a16:creationId xmlns:a16="http://schemas.microsoft.com/office/drawing/2014/main" id="{977AB8B5-3ED1-1EDB-94A3-5B34C2C0BA88}"/>
              </a:ext>
            </a:extLst>
          </p:cNvPr>
          <p:cNvSpPr txBox="1">
            <a:spLocks/>
          </p:cNvSpPr>
          <p:nvPr/>
        </p:nvSpPr>
        <p:spPr>
          <a:xfrm>
            <a:off x="1556590" y="3637718"/>
            <a:ext cx="2705922" cy="1740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solidFill>
                  <a:schemeClr val="bg1">
                    <a:lumMod val="95000"/>
                    <a:lumOff val="5000"/>
                  </a:schemeClr>
                </a:solidFill>
                <a:latin typeface="Bahnschrift Light" panose="020B0502040204020203" pitchFamily="34" charset="0"/>
              </a:rPr>
              <a:t>REVENUE</a:t>
            </a:r>
          </a:p>
          <a:p>
            <a:pPr marL="0" indent="0" algn="just">
              <a:buNone/>
            </a:pPr>
            <a:r>
              <a:rPr lang="en-US" sz="1800" dirty="0">
                <a:solidFill>
                  <a:schemeClr val="bg1">
                    <a:lumMod val="95000"/>
                    <a:lumOff val="5000"/>
                  </a:schemeClr>
                </a:solidFill>
                <a:latin typeface="Bahnschrift Light" panose="020B0502040204020203" pitchFamily="34" charset="0"/>
              </a:rPr>
              <a:t>In 2018, Tourism generated about 2.4 billion dollars in Tanzania.</a:t>
            </a:r>
          </a:p>
        </p:txBody>
      </p:sp>
      <p:grpSp>
        <p:nvGrpSpPr>
          <p:cNvPr id="36" name="Google Shape;818;p47">
            <a:extLst>
              <a:ext uri="{FF2B5EF4-FFF2-40B4-BE49-F238E27FC236}">
                <a16:creationId xmlns:a16="http://schemas.microsoft.com/office/drawing/2014/main" id="{7D939156-2407-89D6-9B34-EC32DB3E08F3}"/>
              </a:ext>
            </a:extLst>
          </p:cNvPr>
          <p:cNvGrpSpPr/>
          <p:nvPr/>
        </p:nvGrpSpPr>
        <p:grpSpPr>
          <a:xfrm>
            <a:off x="8337672" y="4038021"/>
            <a:ext cx="370599" cy="370620"/>
            <a:chOff x="570875" y="4322250"/>
            <a:chExt cx="443300" cy="443325"/>
          </a:xfrm>
          <a:solidFill>
            <a:schemeClr val="tx1"/>
          </a:solidFill>
        </p:grpSpPr>
        <p:sp>
          <p:nvSpPr>
            <p:cNvPr id="37" name="Google Shape;819;p47">
              <a:extLst>
                <a:ext uri="{FF2B5EF4-FFF2-40B4-BE49-F238E27FC236}">
                  <a16:creationId xmlns:a16="http://schemas.microsoft.com/office/drawing/2014/main" id="{E49DDDE3-5228-6778-C4F5-510BE1D15816}"/>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lumOff val="5000"/>
                  </a:schemeClr>
                </a:solidFill>
              </a:endParaRPr>
            </a:p>
          </p:txBody>
        </p:sp>
        <p:sp>
          <p:nvSpPr>
            <p:cNvPr id="38" name="Google Shape;820;p47">
              <a:extLst>
                <a:ext uri="{FF2B5EF4-FFF2-40B4-BE49-F238E27FC236}">
                  <a16:creationId xmlns:a16="http://schemas.microsoft.com/office/drawing/2014/main" id="{0568ED9B-FE3C-A6B9-3DFE-9E8C8AF796C4}"/>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lumOff val="5000"/>
                  </a:schemeClr>
                </a:solidFill>
              </a:endParaRPr>
            </a:p>
          </p:txBody>
        </p:sp>
        <p:sp>
          <p:nvSpPr>
            <p:cNvPr id="39" name="Google Shape;821;p47">
              <a:extLst>
                <a:ext uri="{FF2B5EF4-FFF2-40B4-BE49-F238E27FC236}">
                  <a16:creationId xmlns:a16="http://schemas.microsoft.com/office/drawing/2014/main" id="{FF38858C-7C66-6D7C-338A-2CDBD6612437}"/>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lumOff val="5000"/>
                  </a:schemeClr>
                </a:solidFill>
              </a:endParaRPr>
            </a:p>
          </p:txBody>
        </p:sp>
        <p:sp>
          <p:nvSpPr>
            <p:cNvPr id="40" name="Google Shape;822;p47">
              <a:extLst>
                <a:ext uri="{FF2B5EF4-FFF2-40B4-BE49-F238E27FC236}">
                  <a16:creationId xmlns:a16="http://schemas.microsoft.com/office/drawing/2014/main" id="{EE057289-82FE-C23C-9B33-E990E46E81DB}"/>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lumOff val="5000"/>
                  </a:schemeClr>
                </a:solidFill>
              </a:endParaRPr>
            </a:p>
          </p:txBody>
        </p:sp>
      </p:grpSp>
    </p:spTree>
    <p:extLst>
      <p:ext uri="{BB962C8B-B14F-4D97-AF65-F5344CB8AC3E}">
        <p14:creationId xmlns:p14="http://schemas.microsoft.com/office/powerpoint/2010/main" val="397931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8EB6D6"/>
        </a:solidFill>
        <a:effectLst/>
      </p:bgPr>
    </p:bg>
    <p:spTree>
      <p:nvGrpSpPr>
        <p:cNvPr id="1" name="Shape 57"/>
        <p:cNvGrpSpPr/>
        <p:nvPr/>
      </p:nvGrpSpPr>
      <p:grpSpPr>
        <a:xfrm>
          <a:off x="0" y="0"/>
          <a:ext cx="0" cy="0"/>
          <a:chOff x="0" y="0"/>
          <a:chExt cx="0" cy="0"/>
        </a:xfrm>
      </p:grpSpPr>
      <p:grpSp>
        <p:nvGrpSpPr>
          <p:cNvPr id="3" name="Google Shape;703;p47">
            <a:extLst>
              <a:ext uri="{FF2B5EF4-FFF2-40B4-BE49-F238E27FC236}">
                <a16:creationId xmlns:a16="http://schemas.microsoft.com/office/drawing/2014/main" id="{17799A93-DCF5-331D-FF86-790A075D5EFE}"/>
              </a:ext>
            </a:extLst>
          </p:cNvPr>
          <p:cNvGrpSpPr/>
          <p:nvPr/>
        </p:nvGrpSpPr>
        <p:grpSpPr>
          <a:xfrm>
            <a:off x="576776" y="1069143"/>
            <a:ext cx="914400" cy="703385"/>
            <a:chOff x="2594325" y="1627175"/>
            <a:chExt cx="440850" cy="440850"/>
          </a:xfrm>
        </p:grpSpPr>
        <p:sp>
          <p:nvSpPr>
            <p:cNvPr id="4" name="Google Shape;704;p47">
              <a:extLst>
                <a:ext uri="{FF2B5EF4-FFF2-40B4-BE49-F238E27FC236}">
                  <a16:creationId xmlns:a16="http://schemas.microsoft.com/office/drawing/2014/main" id="{C74897C5-109C-B927-8A42-BD73F59105AA}"/>
                </a:ext>
              </a:extLst>
            </p:cNvPr>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lumOff val="5000"/>
                  </a:schemeClr>
                </a:solidFill>
              </a:endParaRPr>
            </a:p>
          </p:txBody>
        </p:sp>
        <p:sp>
          <p:nvSpPr>
            <p:cNvPr id="5" name="Google Shape;705;p47">
              <a:extLst>
                <a:ext uri="{FF2B5EF4-FFF2-40B4-BE49-F238E27FC236}">
                  <a16:creationId xmlns:a16="http://schemas.microsoft.com/office/drawing/2014/main" id="{36D126A0-AFE8-80D5-F459-809A528140C5}"/>
                </a:ext>
              </a:extLst>
            </p:cNvPr>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lumOff val="5000"/>
                  </a:schemeClr>
                </a:solidFill>
              </a:endParaRPr>
            </a:p>
          </p:txBody>
        </p:sp>
        <p:sp>
          <p:nvSpPr>
            <p:cNvPr id="6" name="Google Shape;706;p47">
              <a:extLst>
                <a:ext uri="{FF2B5EF4-FFF2-40B4-BE49-F238E27FC236}">
                  <a16:creationId xmlns:a16="http://schemas.microsoft.com/office/drawing/2014/main" id="{B6C31729-D7B0-6500-294D-2B225F041328}"/>
                </a:ext>
              </a:extLst>
            </p:cNvPr>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95000"/>
                    <a:lumOff val="5000"/>
                  </a:schemeClr>
                </a:solidFill>
              </a:endParaRPr>
            </a:p>
          </p:txBody>
        </p:sp>
      </p:grpSp>
      <p:sp>
        <p:nvSpPr>
          <p:cNvPr id="10" name="TextBox 9">
            <a:extLst>
              <a:ext uri="{FF2B5EF4-FFF2-40B4-BE49-F238E27FC236}">
                <a16:creationId xmlns:a16="http://schemas.microsoft.com/office/drawing/2014/main" id="{9CDC13AA-165A-AAB4-AFCD-0967D1D6CC32}"/>
              </a:ext>
            </a:extLst>
          </p:cNvPr>
          <p:cNvSpPr txBox="1"/>
          <p:nvPr/>
        </p:nvSpPr>
        <p:spPr>
          <a:xfrm>
            <a:off x="1600199" y="855843"/>
            <a:ext cx="3829930" cy="1708160"/>
          </a:xfrm>
          <a:prstGeom prst="rect">
            <a:avLst/>
          </a:prstGeom>
          <a:noFill/>
        </p:spPr>
        <p:txBody>
          <a:bodyPr wrap="square">
            <a:spAutoFit/>
          </a:bodyPr>
          <a:lstStyle/>
          <a:p>
            <a:pPr algn="just" rtl="0">
              <a:spcBef>
                <a:spcPts val="0"/>
              </a:spcBef>
              <a:spcAft>
                <a:spcPts val="1800"/>
              </a:spcAft>
            </a:pPr>
            <a:r>
              <a:rPr lang="en-US" dirty="0">
                <a:solidFill>
                  <a:schemeClr val="bg1">
                    <a:lumMod val="95000"/>
                    <a:lumOff val="5000"/>
                  </a:schemeClr>
                </a:solidFill>
                <a:latin typeface="Arial" panose="020B0604020202020204" pitchFamily="34" charset="0"/>
              </a:rPr>
              <a:t>The aim of this analysis is to get a better understanding of the Tourism Sector &amp; provide an instrument for sector growth.</a:t>
            </a:r>
          </a:p>
          <a:p>
            <a:pPr algn="just" rtl="0">
              <a:spcBef>
                <a:spcPts val="0"/>
              </a:spcBef>
              <a:spcAft>
                <a:spcPts val="1800"/>
              </a:spcAft>
            </a:pPr>
            <a:endParaRPr lang="en-US" dirty="0">
              <a:solidFill>
                <a:schemeClr val="bg1">
                  <a:lumMod val="95000"/>
                  <a:lumOff val="5000"/>
                </a:schemeClr>
              </a:solidFill>
              <a:latin typeface="Arial" panose="020B0604020202020204" pitchFamily="34" charset="0"/>
            </a:endParaRPr>
          </a:p>
        </p:txBody>
      </p:sp>
      <p:graphicFrame>
        <p:nvGraphicFramePr>
          <p:cNvPr id="9" name="Diagram 8">
            <a:extLst>
              <a:ext uri="{FF2B5EF4-FFF2-40B4-BE49-F238E27FC236}">
                <a16:creationId xmlns:a16="http://schemas.microsoft.com/office/drawing/2014/main" id="{8D80277D-D0B8-00E5-49E6-984F9949A3F6}"/>
              </a:ext>
            </a:extLst>
          </p:cNvPr>
          <p:cNvGraphicFramePr/>
          <p:nvPr>
            <p:extLst>
              <p:ext uri="{D42A27DB-BD31-4B8C-83A1-F6EECF244321}">
                <p14:modId xmlns:p14="http://schemas.microsoft.com/office/powerpoint/2010/main" val="683939570"/>
              </p:ext>
            </p:extLst>
          </p:nvPr>
        </p:nvGraphicFramePr>
        <p:xfrm>
          <a:off x="3340295" y="2096086"/>
          <a:ext cx="8128000" cy="4196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979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EB6D6"/>
        </a:solid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219204" y="2826704"/>
            <a:ext cx="9694841" cy="1545299"/>
          </a:xfrm>
          <a:prstGeom prst="rect">
            <a:avLst/>
          </a:prstGeom>
        </p:spPr>
        <p:txBody>
          <a:bodyPr spcFirstLastPara="1" vert="horz" wrap="square" lIns="0" tIns="0" rIns="0" bIns="0" rtlCol="0" anchor="ctr" anchorCtr="0">
            <a:noAutofit/>
          </a:bodyPr>
          <a:lstStyle/>
          <a:p>
            <a:r>
              <a:rPr lang="en" b="1" dirty="0">
                <a:solidFill>
                  <a:schemeClr val="bg1">
                    <a:lumMod val="95000"/>
                    <a:lumOff val="5000"/>
                  </a:schemeClr>
                </a:solidFill>
              </a:rPr>
              <a:t>INSIGHTS</a:t>
            </a:r>
            <a:endParaRPr b="1" dirty="0">
              <a:solidFill>
                <a:schemeClr val="bg1">
                  <a:lumMod val="95000"/>
                  <a:lumOff val="5000"/>
                </a:schemeClr>
              </a:solidFill>
            </a:endParaRPr>
          </a:p>
        </p:txBody>
      </p:sp>
      <p:sp>
        <p:nvSpPr>
          <p:cNvPr id="59" name="Google Shape;59;p12"/>
          <p:cNvSpPr/>
          <p:nvPr/>
        </p:nvSpPr>
        <p:spPr>
          <a:xfrm>
            <a:off x="5673473" y="682798"/>
            <a:ext cx="845120" cy="76867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tx1"/>
          </a:solidFill>
          <a:ln>
            <a:solidFill>
              <a:schemeClr val="bg1"/>
            </a:solidFill>
          </a:ln>
        </p:spPr>
        <p:txBody>
          <a:bodyPr spcFirstLastPara="1" wrap="square" lIns="121900" tIns="121900" rIns="121900" bIns="121900" anchor="ctr" anchorCtr="0">
            <a:noAutofit/>
          </a:bodyPr>
          <a:lstStyle/>
          <a:p>
            <a:endParaRPr sz="2400" dirty="0">
              <a:solidFill>
                <a:schemeClr val="bg1"/>
              </a:solidFill>
            </a:endParaRPr>
          </a:p>
        </p:txBody>
      </p:sp>
    </p:spTree>
    <p:extLst>
      <p:ext uri="{BB962C8B-B14F-4D97-AF65-F5344CB8AC3E}">
        <p14:creationId xmlns:p14="http://schemas.microsoft.com/office/powerpoint/2010/main" val="9890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8EB6D6"/>
        </a:solidFill>
        <a:effectLst/>
      </p:bgPr>
    </p:bg>
    <p:spTree>
      <p:nvGrpSpPr>
        <p:cNvPr id="1" name=""/>
        <p:cNvGrpSpPr/>
        <p:nvPr/>
      </p:nvGrpSpPr>
      <p:grpSpPr>
        <a:xfrm>
          <a:off x="0" y="0"/>
          <a:ext cx="0" cy="0"/>
          <a:chOff x="0" y="0"/>
          <a:chExt cx="0" cy="0"/>
        </a:xfrm>
      </p:grpSpPr>
      <p:grpSp>
        <p:nvGrpSpPr>
          <p:cNvPr id="184" name="Group 183">
            <a:extLst>
              <a:ext uri="{FF2B5EF4-FFF2-40B4-BE49-F238E27FC236}">
                <a16:creationId xmlns:a16="http://schemas.microsoft.com/office/drawing/2014/main" id="{337509D2-0CBC-4371-A05E-AF36659B07F3}"/>
              </a:ext>
            </a:extLst>
          </p:cNvPr>
          <p:cNvGrpSpPr/>
          <p:nvPr/>
        </p:nvGrpSpPr>
        <p:grpSpPr>
          <a:xfrm>
            <a:off x="4400557" y="3709171"/>
            <a:ext cx="3419021" cy="2214588"/>
            <a:chOff x="304800" y="4060864"/>
            <a:chExt cx="3419021" cy="2214588"/>
          </a:xfrm>
          <a:effectLst>
            <a:outerShdw blurRad="50800" dist="38100" dir="2700000" algn="tl" rotWithShape="0">
              <a:prstClr val="black">
                <a:alpha val="20000"/>
              </a:prstClr>
            </a:outerShdw>
          </a:effectLst>
        </p:grpSpPr>
        <p:sp>
          <p:nvSpPr>
            <p:cNvPr id="185" name="Rectangle 184">
              <a:extLst>
                <a:ext uri="{FF2B5EF4-FFF2-40B4-BE49-F238E27FC236}">
                  <a16:creationId xmlns:a16="http://schemas.microsoft.com/office/drawing/2014/main" id="{AA28CFA6-1725-41B9-AFC0-2D9C4C887905}"/>
                </a:ext>
              </a:extLst>
            </p:cNvPr>
            <p:cNvSpPr/>
            <p:nvPr/>
          </p:nvSpPr>
          <p:spPr>
            <a:xfrm>
              <a:off x="304800" y="4060864"/>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186" name="Rectangle 185">
              <a:extLst>
                <a:ext uri="{FF2B5EF4-FFF2-40B4-BE49-F238E27FC236}">
                  <a16:creationId xmlns:a16="http://schemas.microsoft.com/office/drawing/2014/main" id="{AE0232FB-F1E3-4951-A55C-3F3342DF6A13}"/>
                </a:ext>
              </a:extLst>
            </p:cNvPr>
            <p:cNvSpPr/>
            <p:nvPr/>
          </p:nvSpPr>
          <p:spPr>
            <a:xfrm>
              <a:off x="304800" y="4060864"/>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Payment Methods</a:t>
              </a:r>
            </a:p>
          </p:txBody>
        </p:sp>
      </p:grpSp>
      <p:grpSp>
        <p:nvGrpSpPr>
          <p:cNvPr id="43" name="Group 42">
            <a:extLst>
              <a:ext uri="{FF2B5EF4-FFF2-40B4-BE49-F238E27FC236}">
                <a16:creationId xmlns:a16="http://schemas.microsoft.com/office/drawing/2014/main" id="{91550221-8258-42F2-8C5D-7698C3085D53}"/>
              </a:ext>
            </a:extLst>
          </p:cNvPr>
          <p:cNvGrpSpPr/>
          <p:nvPr/>
        </p:nvGrpSpPr>
        <p:grpSpPr>
          <a:xfrm>
            <a:off x="318867" y="1225489"/>
            <a:ext cx="3419021" cy="2214588"/>
            <a:chOff x="304800" y="1577182"/>
            <a:chExt cx="3419021" cy="2214588"/>
          </a:xfrm>
          <a:effectLst>
            <a:outerShdw blurRad="50800" dist="38100" dir="5400000" algn="t" rotWithShape="0">
              <a:prstClr val="black">
                <a:alpha val="20000"/>
              </a:prstClr>
            </a:outerShdw>
          </a:effectLst>
        </p:grpSpPr>
        <p:sp>
          <p:nvSpPr>
            <p:cNvPr id="5" name="Rectangle 4">
              <a:extLst>
                <a:ext uri="{FF2B5EF4-FFF2-40B4-BE49-F238E27FC236}">
                  <a16:creationId xmlns:a16="http://schemas.microsoft.com/office/drawing/2014/main" id="{CDADA208-E23E-4B7A-8B30-503644571020}"/>
                </a:ext>
              </a:extLst>
            </p:cNvPr>
            <p:cNvSpPr/>
            <p:nvPr/>
          </p:nvSpPr>
          <p:spPr>
            <a:xfrm>
              <a:off x="304800" y="1577182"/>
              <a:ext cx="3419021" cy="1795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solidFill>
                    <a:schemeClr val="bg1">
                      <a:lumMod val="95000"/>
                      <a:lumOff val="5000"/>
                    </a:schemeClr>
                  </a:solidFill>
                  <a:latin typeface="+mj-lt"/>
                </a:rPr>
                <a:t>DOMINICIA</a:t>
              </a:r>
            </a:p>
          </p:txBody>
        </p:sp>
        <p:sp>
          <p:nvSpPr>
            <p:cNvPr id="7" name="Rectangle 6">
              <a:extLst>
                <a:ext uri="{FF2B5EF4-FFF2-40B4-BE49-F238E27FC236}">
                  <a16:creationId xmlns:a16="http://schemas.microsoft.com/office/drawing/2014/main" id="{35AF9DE5-C8D3-43F1-8647-AA7713F1FCEF}"/>
                </a:ext>
              </a:extLst>
            </p:cNvPr>
            <p:cNvSpPr/>
            <p:nvPr/>
          </p:nvSpPr>
          <p:spPr>
            <a:xfrm>
              <a:off x="304800" y="3372670"/>
              <a:ext cx="3419021" cy="419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Spent: TZS  33.15 MILLION </a:t>
              </a:r>
            </a:p>
          </p:txBody>
        </p:sp>
      </p:grpSp>
      <p:sp>
        <p:nvSpPr>
          <p:cNvPr id="6" name="Oval 5">
            <a:extLst>
              <a:ext uri="{FF2B5EF4-FFF2-40B4-BE49-F238E27FC236}">
                <a16:creationId xmlns:a16="http://schemas.microsoft.com/office/drawing/2014/main" id="{97C50A8E-3918-4827-975A-99A3EAB66BFA}"/>
              </a:ext>
            </a:extLst>
          </p:cNvPr>
          <p:cNvSpPr/>
          <p:nvPr/>
        </p:nvSpPr>
        <p:spPr>
          <a:xfrm>
            <a:off x="1699765" y="890552"/>
            <a:ext cx="657225" cy="657225"/>
          </a:xfrm>
          <a:prstGeom prst="ellipse">
            <a:avLst/>
          </a:prstGeom>
          <a:solidFill>
            <a:schemeClr val="tx1"/>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82DC834D-A801-489D-B18E-A3C9646F4D2E}"/>
              </a:ext>
            </a:extLst>
          </p:cNvPr>
          <p:cNvGrpSpPr/>
          <p:nvPr/>
        </p:nvGrpSpPr>
        <p:grpSpPr>
          <a:xfrm>
            <a:off x="4400556" y="1225489"/>
            <a:ext cx="3419021" cy="2214588"/>
            <a:chOff x="304800" y="1577182"/>
            <a:chExt cx="3419021" cy="2214588"/>
          </a:xfrm>
          <a:solidFill>
            <a:schemeClr val="tx1"/>
          </a:solidFill>
          <a:effectLst>
            <a:outerShdw blurRad="50800" dist="38100" dir="5400000" algn="t" rotWithShape="0">
              <a:prstClr val="black">
                <a:alpha val="20000"/>
              </a:prstClr>
            </a:outerShdw>
          </a:effectLst>
        </p:grpSpPr>
        <p:sp>
          <p:nvSpPr>
            <p:cNvPr id="46" name="Rectangle 45">
              <a:extLst>
                <a:ext uri="{FF2B5EF4-FFF2-40B4-BE49-F238E27FC236}">
                  <a16:creationId xmlns:a16="http://schemas.microsoft.com/office/drawing/2014/main" id="{0A0A31DB-DD27-4F64-AB8C-EC7887B70CFD}"/>
                </a:ext>
              </a:extLst>
            </p:cNvPr>
            <p:cNvSpPr/>
            <p:nvPr/>
          </p:nvSpPr>
          <p:spPr>
            <a:xfrm>
              <a:off x="304800" y="1577182"/>
              <a:ext cx="3419021" cy="17954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3600" b="1" dirty="0">
                  <a:solidFill>
                    <a:schemeClr val="bg1">
                      <a:lumMod val="95000"/>
                      <a:lumOff val="5000"/>
                    </a:schemeClr>
                  </a:solidFill>
                  <a:latin typeface="+mj-lt"/>
                </a:rPr>
                <a:t>TOUR GROUPS</a:t>
              </a:r>
            </a:p>
          </p:txBody>
        </p:sp>
        <p:sp>
          <p:nvSpPr>
            <p:cNvPr id="47" name="Rectangle 46">
              <a:extLst>
                <a:ext uri="{FF2B5EF4-FFF2-40B4-BE49-F238E27FC236}">
                  <a16:creationId xmlns:a16="http://schemas.microsoft.com/office/drawing/2014/main" id="{AC6A4160-8BE0-4F42-8528-A692DB7BDCCE}"/>
                </a:ext>
              </a:extLst>
            </p:cNvPr>
            <p:cNvSpPr/>
            <p:nvPr/>
          </p:nvSpPr>
          <p:spPr>
            <a:xfrm>
              <a:off x="304800" y="3372670"/>
              <a:ext cx="3419021" cy="419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Transactions: 134</a:t>
              </a:r>
            </a:p>
          </p:txBody>
        </p:sp>
      </p:grpSp>
      <p:sp>
        <p:nvSpPr>
          <p:cNvPr id="48" name="Oval 47">
            <a:extLst>
              <a:ext uri="{FF2B5EF4-FFF2-40B4-BE49-F238E27FC236}">
                <a16:creationId xmlns:a16="http://schemas.microsoft.com/office/drawing/2014/main" id="{151F8D54-5195-4686-B421-E1F7E4D42652}"/>
              </a:ext>
            </a:extLst>
          </p:cNvPr>
          <p:cNvSpPr/>
          <p:nvPr/>
        </p:nvSpPr>
        <p:spPr>
          <a:xfrm>
            <a:off x="5781454" y="890552"/>
            <a:ext cx="657225" cy="657225"/>
          </a:xfrm>
          <a:prstGeom prst="ellipse">
            <a:avLst/>
          </a:prstGeom>
          <a:solidFill>
            <a:schemeClr val="tx1"/>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800" dirty="0">
                <a:solidFill>
                  <a:schemeClr val="bg1">
                    <a:lumMod val="95000"/>
                    <a:lumOff val="5000"/>
                  </a:schemeClr>
                </a:solidFill>
                <a:latin typeface="Droid Serif"/>
                <a:ea typeface="Droid Serif"/>
                <a:cs typeface="Droid Serif"/>
                <a:sym typeface="Droid Serif"/>
              </a:rPr>
              <a:t>👪</a:t>
            </a:r>
            <a:endParaRPr lang="en-US" dirty="0">
              <a:solidFill>
                <a:schemeClr val="bg1">
                  <a:lumMod val="95000"/>
                  <a:lumOff val="5000"/>
                </a:schemeClr>
              </a:solidFill>
            </a:endParaRPr>
          </a:p>
        </p:txBody>
      </p:sp>
      <p:sp>
        <p:nvSpPr>
          <p:cNvPr id="44" name="Rectangle 43">
            <a:extLst>
              <a:ext uri="{FF2B5EF4-FFF2-40B4-BE49-F238E27FC236}">
                <a16:creationId xmlns:a16="http://schemas.microsoft.com/office/drawing/2014/main" id="{0168AE60-C71A-4B80-811C-CAC02ADD32C2}"/>
              </a:ext>
            </a:extLst>
          </p:cNvPr>
          <p:cNvSpPr/>
          <p:nvPr/>
        </p:nvSpPr>
        <p:spPr>
          <a:xfrm>
            <a:off x="4473525" y="2417306"/>
            <a:ext cx="3305908" cy="538609"/>
          </a:xfrm>
          <a:prstGeom prst="rect">
            <a:avLst/>
          </a:prstGeom>
        </p:spPr>
        <p:txBody>
          <a:bodyPr wrap="square">
            <a:spAutoFit/>
          </a:bodyPr>
          <a:lstStyle/>
          <a:p>
            <a:pPr marL="174625" indent="-174625">
              <a:spcBef>
                <a:spcPts val="600"/>
              </a:spcBef>
              <a:buFont typeface="Segoe UI Light" panose="020B0502040204020203" pitchFamily="34" charset="0"/>
              <a:buChar char="›"/>
            </a:pPr>
            <a:r>
              <a:rPr lang="en-US" sz="1200" dirty="0">
                <a:solidFill>
                  <a:schemeClr val="bg1"/>
                </a:solidFill>
              </a:rPr>
              <a:t>Tourists who travel alone spend the least</a:t>
            </a:r>
          </a:p>
          <a:p>
            <a:pPr marL="174625" indent="-174625">
              <a:spcBef>
                <a:spcPts val="600"/>
              </a:spcBef>
              <a:buFont typeface="Segoe UI Light" panose="020B0502040204020203" pitchFamily="34" charset="0"/>
              <a:buChar char="›"/>
            </a:pPr>
            <a:r>
              <a:rPr lang="en-US" sz="1200" dirty="0">
                <a:solidFill>
                  <a:schemeClr val="bg1"/>
                </a:solidFill>
              </a:rPr>
              <a:t>Tourists who travel with families spend most</a:t>
            </a:r>
          </a:p>
        </p:txBody>
      </p:sp>
      <p:sp>
        <p:nvSpPr>
          <p:cNvPr id="80" name="Rectangle 79">
            <a:extLst>
              <a:ext uri="{FF2B5EF4-FFF2-40B4-BE49-F238E27FC236}">
                <a16:creationId xmlns:a16="http://schemas.microsoft.com/office/drawing/2014/main" id="{FE2AD138-6B8C-40CA-A949-80EE0AE830BE}"/>
              </a:ext>
            </a:extLst>
          </p:cNvPr>
          <p:cNvSpPr/>
          <p:nvPr/>
        </p:nvSpPr>
        <p:spPr>
          <a:xfrm>
            <a:off x="305667" y="2417306"/>
            <a:ext cx="3445430" cy="307777"/>
          </a:xfrm>
          <a:prstGeom prst="rect">
            <a:avLst/>
          </a:prstGeom>
        </p:spPr>
        <p:txBody>
          <a:bodyPr wrap="none">
            <a:spAutoFit/>
          </a:bodyPr>
          <a:lstStyle/>
          <a:p>
            <a:pPr algn="ctr">
              <a:spcBef>
                <a:spcPts val="600"/>
              </a:spcBef>
            </a:pPr>
            <a:r>
              <a:rPr lang="en-US" sz="1400" dirty="0">
                <a:solidFill>
                  <a:schemeClr val="bg1"/>
                </a:solidFill>
              </a:rPr>
              <a:t>Country with highest average spending habit</a:t>
            </a:r>
          </a:p>
        </p:txBody>
      </p:sp>
      <p:sp>
        <p:nvSpPr>
          <p:cNvPr id="187" name="Rectangle 186">
            <a:extLst>
              <a:ext uri="{FF2B5EF4-FFF2-40B4-BE49-F238E27FC236}">
                <a16:creationId xmlns:a16="http://schemas.microsoft.com/office/drawing/2014/main" id="{B46D891C-8009-4D3A-AE8D-056B662B8089}"/>
              </a:ext>
            </a:extLst>
          </p:cNvPr>
          <p:cNvSpPr/>
          <p:nvPr/>
        </p:nvSpPr>
        <p:spPr>
          <a:xfrm>
            <a:off x="4639413" y="4691732"/>
            <a:ext cx="1331136" cy="276999"/>
          </a:xfrm>
          <a:prstGeom prst="rect">
            <a:avLst/>
          </a:prstGeom>
          <a:solidFill>
            <a:srgbClr val="8EB6D6"/>
          </a:solidFill>
        </p:spPr>
        <p:txBody>
          <a:bodyPr wrap="none">
            <a:noAutofit/>
          </a:bodyPr>
          <a:lstStyle/>
          <a:p>
            <a:pPr algn="ctr">
              <a:spcBef>
                <a:spcPts val="600"/>
              </a:spcBef>
            </a:pPr>
            <a:r>
              <a:rPr lang="en-US" sz="1200" dirty="0">
                <a:solidFill>
                  <a:schemeClr val="bg1"/>
                </a:solidFill>
              </a:rPr>
              <a:t>Cash</a:t>
            </a:r>
          </a:p>
        </p:txBody>
      </p:sp>
      <p:sp>
        <p:nvSpPr>
          <p:cNvPr id="188" name="Rectangle 187">
            <a:extLst>
              <a:ext uri="{FF2B5EF4-FFF2-40B4-BE49-F238E27FC236}">
                <a16:creationId xmlns:a16="http://schemas.microsoft.com/office/drawing/2014/main" id="{0A5AD744-30BD-4F9E-88ED-80B7CB0B905E}"/>
              </a:ext>
            </a:extLst>
          </p:cNvPr>
          <p:cNvSpPr/>
          <p:nvPr/>
        </p:nvSpPr>
        <p:spPr>
          <a:xfrm>
            <a:off x="4639413" y="5442677"/>
            <a:ext cx="1331136" cy="276999"/>
          </a:xfrm>
          <a:prstGeom prst="rect">
            <a:avLst/>
          </a:prstGeom>
          <a:solidFill>
            <a:srgbClr val="8EB6D6"/>
          </a:solidFill>
        </p:spPr>
        <p:txBody>
          <a:bodyPr wrap="none">
            <a:noAutofit/>
          </a:bodyPr>
          <a:lstStyle/>
          <a:p>
            <a:pPr algn="ctr">
              <a:spcBef>
                <a:spcPts val="600"/>
              </a:spcBef>
            </a:pPr>
            <a:r>
              <a:rPr lang="en-US" sz="1200" dirty="0">
                <a:solidFill>
                  <a:schemeClr val="bg1"/>
                </a:solidFill>
              </a:rPr>
              <a:t>Card</a:t>
            </a:r>
          </a:p>
        </p:txBody>
      </p:sp>
      <p:sp>
        <p:nvSpPr>
          <p:cNvPr id="189" name="Rectangle 188">
            <a:extLst>
              <a:ext uri="{FF2B5EF4-FFF2-40B4-BE49-F238E27FC236}">
                <a16:creationId xmlns:a16="http://schemas.microsoft.com/office/drawing/2014/main" id="{BAB1ACF7-5AEB-4633-8F49-D88B53378400}"/>
              </a:ext>
            </a:extLst>
          </p:cNvPr>
          <p:cNvSpPr/>
          <p:nvPr/>
        </p:nvSpPr>
        <p:spPr>
          <a:xfrm>
            <a:off x="4821664" y="4212794"/>
            <a:ext cx="959790" cy="430887"/>
          </a:xfrm>
          <a:prstGeom prst="rect">
            <a:avLst/>
          </a:prstGeom>
        </p:spPr>
        <p:txBody>
          <a:bodyPr wrap="square" lIns="0" tIns="0" rIns="0" bIns="0">
            <a:spAutoFit/>
          </a:bodyPr>
          <a:lstStyle/>
          <a:p>
            <a:pPr algn="ctr">
              <a:spcBef>
                <a:spcPts val="600"/>
              </a:spcBef>
            </a:pPr>
            <a:r>
              <a:rPr lang="en-US" sz="2800" b="1" dirty="0">
                <a:solidFill>
                  <a:schemeClr val="bg1"/>
                </a:solidFill>
                <a:latin typeface="+mj-lt"/>
              </a:rPr>
              <a:t>86.7%</a:t>
            </a:r>
          </a:p>
        </p:txBody>
      </p:sp>
      <p:sp>
        <p:nvSpPr>
          <p:cNvPr id="190" name="Rectangle 189">
            <a:extLst>
              <a:ext uri="{FF2B5EF4-FFF2-40B4-BE49-F238E27FC236}">
                <a16:creationId xmlns:a16="http://schemas.microsoft.com/office/drawing/2014/main" id="{D47EB548-7973-4FFC-B967-63DC95FCDF00}"/>
              </a:ext>
            </a:extLst>
          </p:cNvPr>
          <p:cNvSpPr/>
          <p:nvPr/>
        </p:nvSpPr>
        <p:spPr>
          <a:xfrm>
            <a:off x="4821664" y="4983434"/>
            <a:ext cx="959790" cy="430887"/>
          </a:xfrm>
          <a:prstGeom prst="rect">
            <a:avLst/>
          </a:prstGeom>
        </p:spPr>
        <p:txBody>
          <a:bodyPr wrap="square" lIns="0" tIns="0" rIns="0" bIns="0">
            <a:spAutoFit/>
          </a:bodyPr>
          <a:lstStyle/>
          <a:p>
            <a:pPr algn="ctr">
              <a:spcBef>
                <a:spcPts val="600"/>
              </a:spcBef>
            </a:pPr>
            <a:r>
              <a:rPr lang="en-US" sz="2800" b="1" dirty="0">
                <a:solidFill>
                  <a:schemeClr val="bg1"/>
                </a:solidFill>
                <a:latin typeface="+mj-lt"/>
              </a:rPr>
              <a:t>12.9%</a:t>
            </a:r>
          </a:p>
        </p:txBody>
      </p:sp>
      <p:sp>
        <p:nvSpPr>
          <p:cNvPr id="1028" name="Oval 1027">
            <a:extLst>
              <a:ext uri="{FF2B5EF4-FFF2-40B4-BE49-F238E27FC236}">
                <a16:creationId xmlns:a16="http://schemas.microsoft.com/office/drawing/2014/main" id="{C98C02B3-B192-4C19-95D4-A5FA419DA95D}"/>
              </a:ext>
            </a:extLst>
          </p:cNvPr>
          <p:cNvSpPr/>
          <p:nvPr/>
        </p:nvSpPr>
        <p:spPr>
          <a:xfrm>
            <a:off x="8481452" y="3709171"/>
            <a:ext cx="581993" cy="581993"/>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800">
                <a:solidFill>
                  <a:srgbClr val="434343"/>
                </a:solidFill>
                <a:latin typeface="Droid Serif"/>
                <a:ea typeface="Droid Serif"/>
                <a:cs typeface="Droid Serif"/>
                <a:sym typeface="Droid Serif"/>
              </a:rPr>
              <a:t>👶</a:t>
            </a:r>
            <a:endParaRPr lang="en-US"/>
          </a:p>
        </p:txBody>
      </p:sp>
      <p:sp>
        <p:nvSpPr>
          <p:cNvPr id="192" name="Oval 191">
            <a:extLst>
              <a:ext uri="{FF2B5EF4-FFF2-40B4-BE49-F238E27FC236}">
                <a16:creationId xmlns:a16="http://schemas.microsoft.com/office/drawing/2014/main" id="{7917D667-8C6B-4BE2-89A8-EE34784ECF48}"/>
              </a:ext>
            </a:extLst>
          </p:cNvPr>
          <p:cNvSpPr/>
          <p:nvPr/>
        </p:nvSpPr>
        <p:spPr>
          <a:xfrm>
            <a:off x="8481452" y="4525469"/>
            <a:ext cx="581993" cy="581993"/>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2EDD0A13-925F-4A1B-ABFB-3C67C1357966}"/>
              </a:ext>
            </a:extLst>
          </p:cNvPr>
          <p:cNvSpPr/>
          <p:nvPr/>
        </p:nvSpPr>
        <p:spPr>
          <a:xfrm>
            <a:off x="8481452" y="5341766"/>
            <a:ext cx="581993" cy="581993"/>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800">
                <a:solidFill>
                  <a:srgbClr val="434343"/>
                </a:solidFill>
                <a:latin typeface="Droid Serif"/>
                <a:ea typeface="Droid Serif"/>
                <a:cs typeface="Droid Serif"/>
                <a:sym typeface="Droid Serif"/>
              </a:rPr>
              <a:t>🎈</a:t>
            </a:r>
            <a:endParaRPr lang="en-US"/>
          </a:p>
        </p:txBody>
      </p:sp>
      <p:sp>
        <p:nvSpPr>
          <p:cNvPr id="202" name="Rectangle 201">
            <a:extLst>
              <a:ext uri="{FF2B5EF4-FFF2-40B4-BE49-F238E27FC236}">
                <a16:creationId xmlns:a16="http://schemas.microsoft.com/office/drawing/2014/main" id="{70D38E9A-94A7-447A-89C1-EB62E888BD09}"/>
              </a:ext>
            </a:extLst>
          </p:cNvPr>
          <p:cNvSpPr/>
          <p:nvPr/>
        </p:nvSpPr>
        <p:spPr>
          <a:xfrm>
            <a:off x="9182409" y="3784723"/>
            <a:ext cx="2592249" cy="430887"/>
          </a:xfrm>
          <a:prstGeom prst="rect">
            <a:avLst/>
          </a:prstGeom>
        </p:spPr>
        <p:txBody>
          <a:bodyPr wrap="square" lIns="0" tIns="0" rIns="0" bIns="0" anchor="ctr">
            <a:spAutoFit/>
          </a:bodyPr>
          <a:lstStyle/>
          <a:p>
            <a:pPr>
              <a:spcBef>
                <a:spcPts val="600"/>
              </a:spcBef>
            </a:pPr>
            <a:r>
              <a:rPr lang="en-US" sz="1400" dirty="0">
                <a:solidFill>
                  <a:schemeClr val="bg1"/>
                </a:solidFill>
              </a:rPr>
              <a:t>First time tourists spend more, on average than other tourists.</a:t>
            </a:r>
          </a:p>
        </p:txBody>
      </p:sp>
      <p:sp>
        <p:nvSpPr>
          <p:cNvPr id="203" name="Rectangle 202">
            <a:extLst>
              <a:ext uri="{FF2B5EF4-FFF2-40B4-BE49-F238E27FC236}">
                <a16:creationId xmlns:a16="http://schemas.microsoft.com/office/drawing/2014/main" id="{F628A559-BC49-4742-82C4-4124FF63A8B1}"/>
              </a:ext>
            </a:extLst>
          </p:cNvPr>
          <p:cNvSpPr/>
          <p:nvPr/>
        </p:nvSpPr>
        <p:spPr>
          <a:xfrm>
            <a:off x="9182409" y="4430757"/>
            <a:ext cx="2718064" cy="861774"/>
          </a:xfrm>
          <a:prstGeom prst="rect">
            <a:avLst/>
          </a:prstGeom>
        </p:spPr>
        <p:txBody>
          <a:bodyPr wrap="square" lIns="0" tIns="0" rIns="0" bIns="0" anchor="ctr">
            <a:spAutoFit/>
          </a:bodyPr>
          <a:lstStyle/>
          <a:p>
            <a:pPr>
              <a:spcBef>
                <a:spcPts val="600"/>
              </a:spcBef>
            </a:pPr>
            <a:r>
              <a:rPr lang="en-US" sz="1400" dirty="0">
                <a:solidFill>
                  <a:schemeClr val="bg1"/>
                </a:solidFill>
              </a:rPr>
              <a:t>More tourists opt for the Independent plan than the Package plan. Tourists who opt for the Package Plan spend more.</a:t>
            </a:r>
          </a:p>
        </p:txBody>
      </p:sp>
      <p:sp>
        <p:nvSpPr>
          <p:cNvPr id="204" name="Rectangle 203">
            <a:extLst>
              <a:ext uri="{FF2B5EF4-FFF2-40B4-BE49-F238E27FC236}">
                <a16:creationId xmlns:a16="http://schemas.microsoft.com/office/drawing/2014/main" id="{CEBFB0FE-B591-4089-A1B4-FF85CA99D9DA}"/>
              </a:ext>
            </a:extLst>
          </p:cNvPr>
          <p:cNvSpPr/>
          <p:nvPr/>
        </p:nvSpPr>
        <p:spPr>
          <a:xfrm>
            <a:off x="9182409" y="5459521"/>
            <a:ext cx="2718064" cy="430887"/>
          </a:xfrm>
          <a:prstGeom prst="rect">
            <a:avLst/>
          </a:prstGeom>
        </p:spPr>
        <p:txBody>
          <a:bodyPr wrap="square" lIns="0" tIns="0" rIns="0" bIns="0" anchor="ctr">
            <a:spAutoFit/>
          </a:bodyPr>
          <a:lstStyle/>
          <a:p>
            <a:pPr>
              <a:spcBef>
                <a:spcPts val="600"/>
              </a:spcBef>
            </a:pPr>
            <a:r>
              <a:rPr lang="en-US" sz="1400" dirty="0">
                <a:solidFill>
                  <a:schemeClr val="bg1"/>
                </a:solidFill>
              </a:rPr>
              <a:t>The primary purpose of tourism is Leisure and Holidays</a:t>
            </a:r>
          </a:p>
        </p:txBody>
      </p:sp>
      <p:grpSp>
        <p:nvGrpSpPr>
          <p:cNvPr id="180" name="Google Shape;266;p30">
            <a:extLst>
              <a:ext uri="{FF2B5EF4-FFF2-40B4-BE49-F238E27FC236}">
                <a16:creationId xmlns:a16="http://schemas.microsoft.com/office/drawing/2014/main" id="{D640845C-BBF9-2B76-1110-08B9CECB3FA9}"/>
              </a:ext>
            </a:extLst>
          </p:cNvPr>
          <p:cNvGrpSpPr/>
          <p:nvPr/>
        </p:nvGrpSpPr>
        <p:grpSpPr>
          <a:xfrm>
            <a:off x="1840059" y="1002101"/>
            <a:ext cx="400481" cy="400507"/>
            <a:chOff x="6654650" y="3665275"/>
            <a:chExt cx="409100" cy="409125"/>
          </a:xfrm>
          <a:solidFill>
            <a:schemeClr val="tx1"/>
          </a:solidFill>
        </p:grpSpPr>
        <p:sp>
          <p:nvSpPr>
            <p:cNvPr id="181" name="Google Shape;267;p30">
              <a:extLst>
                <a:ext uri="{FF2B5EF4-FFF2-40B4-BE49-F238E27FC236}">
                  <a16:creationId xmlns:a16="http://schemas.microsoft.com/office/drawing/2014/main" id="{8179BD37-B1B4-304C-38B1-6FDC7D8A8E41}"/>
                </a:ext>
              </a:extLst>
            </p:cNvPr>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sp>
          <p:nvSpPr>
            <p:cNvPr id="182" name="Google Shape;268;p30">
              <a:extLst>
                <a:ext uri="{FF2B5EF4-FFF2-40B4-BE49-F238E27FC236}">
                  <a16:creationId xmlns:a16="http://schemas.microsoft.com/office/drawing/2014/main" id="{E5D7BAFE-5D04-28BB-4693-C8594DAB361D}"/>
                </a:ext>
              </a:extLst>
            </p:cNvPr>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pFill/>
            <a:ln>
              <a:solidFill>
                <a:schemeClr val="bg1"/>
              </a:solidFill>
            </a:ln>
          </p:spPr>
          <p:txBody>
            <a:bodyPr spcFirstLastPara="1" wrap="square" lIns="121900" tIns="121900" rIns="121900" bIns="121900" anchor="ctr" anchorCtr="0">
              <a:noAutofit/>
            </a:bodyPr>
            <a:lstStyle/>
            <a:p>
              <a:endParaRPr sz="2400">
                <a:solidFill>
                  <a:schemeClr val="bg1">
                    <a:lumMod val="95000"/>
                    <a:lumOff val="5000"/>
                  </a:schemeClr>
                </a:solidFill>
              </a:endParaRPr>
            </a:p>
          </p:txBody>
        </p:sp>
      </p:grpSp>
      <p:sp>
        <p:nvSpPr>
          <p:cNvPr id="209" name="Rectangle 208">
            <a:extLst>
              <a:ext uri="{FF2B5EF4-FFF2-40B4-BE49-F238E27FC236}">
                <a16:creationId xmlns:a16="http://schemas.microsoft.com/office/drawing/2014/main" id="{94146CBF-B032-D29F-1082-FF99B2EB4990}"/>
              </a:ext>
            </a:extLst>
          </p:cNvPr>
          <p:cNvSpPr/>
          <p:nvPr/>
        </p:nvSpPr>
        <p:spPr>
          <a:xfrm>
            <a:off x="8379369" y="1202778"/>
            <a:ext cx="3419021" cy="2214588"/>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endParaRPr lang="en-US" sz="3600" b="1" dirty="0">
              <a:latin typeface="+mj-lt"/>
            </a:endParaRPr>
          </a:p>
        </p:txBody>
      </p:sp>
      <p:sp>
        <p:nvSpPr>
          <p:cNvPr id="212" name="Rectangle 211">
            <a:extLst>
              <a:ext uri="{FF2B5EF4-FFF2-40B4-BE49-F238E27FC236}">
                <a16:creationId xmlns:a16="http://schemas.microsoft.com/office/drawing/2014/main" id="{CB90C560-D923-475A-FFD3-E6838C8CC062}"/>
              </a:ext>
            </a:extLst>
          </p:cNvPr>
          <p:cNvSpPr/>
          <p:nvPr/>
        </p:nvSpPr>
        <p:spPr>
          <a:xfrm>
            <a:off x="8420647" y="1762671"/>
            <a:ext cx="1271991" cy="430887"/>
          </a:xfrm>
          <a:prstGeom prst="rect">
            <a:avLst/>
          </a:prstGeom>
        </p:spPr>
        <p:txBody>
          <a:bodyPr wrap="square" lIns="0" tIns="0" rIns="0" bIns="0">
            <a:spAutoFit/>
          </a:bodyPr>
          <a:lstStyle/>
          <a:p>
            <a:pPr algn="ctr">
              <a:spcBef>
                <a:spcPts val="600"/>
              </a:spcBef>
            </a:pPr>
            <a:r>
              <a:rPr lang="en-US" sz="2800" b="1" dirty="0">
                <a:solidFill>
                  <a:schemeClr val="bg1"/>
                </a:solidFill>
                <a:latin typeface="+mj-lt"/>
              </a:rPr>
              <a:t>2.30 </a:t>
            </a:r>
            <a:r>
              <a:rPr lang="en-US" sz="1600" b="1" dirty="0">
                <a:solidFill>
                  <a:schemeClr val="bg1"/>
                </a:solidFill>
                <a:latin typeface="+mj-lt"/>
              </a:rPr>
              <a:t>Nights</a:t>
            </a:r>
            <a:endParaRPr lang="en-US" sz="2800" b="1" dirty="0">
              <a:solidFill>
                <a:schemeClr val="bg1"/>
              </a:solidFill>
              <a:latin typeface="+mj-lt"/>
            </a:endParaRPr>
          </a:p>
        </p:txBody>
      </p:sp>
      <p:sp>
        <p:nvSpPr>
          <p:cNvPr id="214" name="Rectangle 213">
            <a:extLst>
              <a:ext uri="{FF2B5EF4-FFF2-40B4-BE49-F238E27FC236}">
                <a16:creationId xmlns:a16="http://schemas.microsoft.com/office/drawing/2014/main" id="{6B4B39A9-4F24-ED97-1AF1-0CED45FBB339}"/>
              </a:ext>
            </a:extLst>
          </p:cNvPr>
          <p:cNvSpPr/>
          <p:nvPr/>
        </p:nvSpPr>
        <p:spPr>
          <a:xfrm>
            <a:off x="8390167" y="2548117"/>
            <a:ext cx="1271991" cy="430887"/>
          </a:xfrm>
          <a:prstGeom prst="rect">
            <a:avLst/>
          </a:prstGeom>
        </p:spPr>
        <p:txBody>
          <a:bodyPr wrap="square" lIns="0" tIns="0" rIns="0" bIns="0">
            <a:spAutoFit/>
          </a:bodyPr>
          <a:lstStyle/>
          <a:p>
            <a:pPr algn="ctr">
              <a:spcBef>
                <a:spcPts val="600"/>
              </a:spcBef>
            </a:pPr>
            <a:r>
              <a:rPr lang="en-US" sz="2800" b="1" dirty="0">
                <a:solidFill>
                  <a:schemeClr val="bg1"/>
                </a:solidFill>
                <a:latin typeface="+mj-lt"/>
              </a:rPr>
              <a:t>8.49 </a:t>
            </a:r>
            <a:r>
              <a:rPr lang="en-US" sz="1600" b="1" dirty="0">
                <a:solidFill>
                  <a:schemeClr val="bg1"/>
                </a:solidFill>
                <a:latin typeface="+mj-lt"/>
              </a:rPr>
              <a:t>Nights</a:t>
            </a:r>
            <a:endParaRPr lang="en-US" sz="2800" b="1" dirty="0">
              <a:solidFill>
                <a:schemeClr val="bg1"/>
              </a:solidFill>
              <a:latin typeface="+mj-lt"/>
            </a:endParaRPr>
          </a:p>
        </p:txBody>
      </p:sp>
      <p:sp>
        <p:nvSpPr>
          <p:cNvPr id="215" name="Rectangle 214">
            <a:extLst>
              <a:ext uri="{FF2B5EF4-FFF2-40B4-BE49-F238E27FC236}">
                <a16:creationId xmlns:a16="http://schemas.microsoft.com/office/drawing/2014/main" id="{A9F9EFC1-BD70-AD1F-BE87-6FB0852F62B3}"/>
              </a:ext>
            </a:extLst>
          </p:cNvPr>
          <p:cNvSpPr/>
          <p:nvPr/>
        </p:nvSpPr>
        <p:spPr>
          <a:xfrm>
            <a:off x="8407210" y="2157202"/>
            <a:ext cx="1331136" cy="276999"/>
          </a:xfrm>
          <a:prstGeom prst="rect">
            <a:avLst/>
          </a:prstGeom>
          <a:solidFill>
            <a:srgbClr val="8EB6D6"/>
          </a:solidFill>
        </p:spPr>
        <p:txBody>
          <a:bodyPr wrap="none">
            <a:noAutofit/>
          </a:bodyPr>
          <a:lstStyle/>
          <a:p>
            <a:pPr algn="ctr">
              <a:spcBef>
                <a:spcPts val="600"/>
              </a:spcBef>
            </a:pPr>
            <a:r>
              <a:rPr lang="en-US" sz="1200" dirty="0">
                <a:solidFill>
                  <a:schemeClr val="bg1"/>
                </a:solidFill>
              </a:rPr>
              <a:t>ZANZIBAR</a:t>
            </a:r>
          </a:p>
        </p:txBody>
      </p:sp>
      <p:sp>
        <p:nvSpPr>
          <p:cNvPr id="216" name="Rectangle 215">
            <a:extLst>
              <a:ext uri="{FF2B5EF4-FFF2-40B4-BE49-F238E27FC236}">
                <a16:creationId xmlns:a16="http://schemas.microsoft.com/office/drawing/2014/main" id="{E141FF88-4AA9-9227-FD29-3B281E9C4F52}"/>
              </a:ext>
            </a:extLst>
          </p:cNvPr>
          <p:cNvSpPr/>
          <p:nvPr/>
        </p:nvSpPr>
        <p:spPr>
          <a:xfrm>
            <a:off x="8393142" y="2987196"/>
            <a:ext cx="1331136" cy="276999"/>
          </a:xfrm>
          <a:prstGeom prst="rect">
            <a:avLst/>
          </a:prstGeom>
          <a:solidFill>
            <a:srgbClr val="8EB6D6"/>
          </a:solidFill>
        </p:spPr>
        <p:txBody>
          <a:bodyPr wrap="none">
            <a:noAutofit/>
          </a:bodyPr>
          <a:lstStyle/>
          <a:p>
            <a:pPr algn="ctr">
              <a:spcBef>
                <a:spcPts val="600"/>
              </a:spcBef>
            </a:pPr>
            <a:r>
              <a:rPr lang="en-US" sz="1200" dirty="0">
                <a:solidFill>
                  <a:schemeClr val="bg1"/>
                </a:solidFill>
              </a:rPr>
              <a:t>MAINLAND</a:t>
            </a:r>
          </a:p>
        </p:txBody>
      </p:sp>
      <p:sp>
        <p:nvSpPr>
          <p:cNvPr id="54" name="TextBox 53">
            <a:extLst>
              <a:ext uri="{FF2B5EF4-FFF2-40B4-BE49-F238E27FC236}">
                <a16:creationId xmlns:a16="http://schemas.microsoft.com/office/drawing/2014/main" id="{B8F7F3AE-392F-AF81-85A3-E9C9BF213207}"/>
              </a:ext>
            </a:extLst>
          </p:cNvPr>
          <p:cNvSpPr txBox="1"/>
          <p:nvPr/>
        </p:nvSpPr>
        <p:spPr>
          <a:xfrm>
            <a:off x="9931790" y="1899138"/>
            <a:ext cx="1617785" cy="1323439"/>
          </a:xfrm>
          <a:prstGeom prst="rect">
            <a:avLst/>
          </a:prstGeom>
          <a:noFill/>
        </p:spPr>
        <p:txBody>
          <a:bodyPr wrap="square" rtlCol="0">
            <a:spAutoFit/>
          </a:bodyPr>
          <a:lstStyle/>
          <a:p>
            <a:pPr algn="ctr"/>
            <a:r>
              <a:rPr lang="en-US" sz="1600" dirty="0">
                <a:solidFill>
                  <a:schemeClr val="bg1"/>
                </a:solidFill>
              </a:rPr>
              <a:t>Tourists tend to spend more time, on average in Mainland than in Zanzibar</a:t>
            </a:r>
          </a:p>
        </p:txBody>
      </p:sp>
      <p:sp>
        <p:nvSpPr>
          <p:cNvPr id="217" name="Oval 216">
            <a:extLst>
              <a:ext uri="{FF2B5EF4-FFF2-40B4-BE49-F238E27FC236}">
                <a16:creationId xmlns:a16="http://schemas.microsoft.com/office/drawing/2014/main" id="{4CFC5B2B-B0F1-2116-1573-442119093A42}"/>
              </a:ext>
            </a:extLst>
          </p:cNvPr>
          <p:cNvSpPr/>
          <p:nvPr/>
        </p:nvSpPr>
        <p:spPr>
          <a:xfrm>
            <a:off x="9746199" y="944479"/>
            <a:ext cx="657225" cy="657225"/>
          </a:xfrm>
          <a:prstGeom prst="ellipse">
            <a:avLst/>
          </a:prstGeom>
          <a:solidFill>
            <a:schemeClr val="tx1"/>
          </a:solidFill>
          <a:ln w="28575">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lumOff val="5000"/>
                </a:schemeClr>
              </a:solidFill>
            </a:endParaRPr>
          </a:p>
        </p:txBody>
      </p:sp>
      <p:sp>
        <p:nvSpPr>
          <p:cNvPr id="218" name="Google Shape;631;p47">
            <a:extLst>
              <a:ext uri="{FF2B5EF4-FFF2-40B4-BE49-F238E27FC236}">
                <a16:creationId xmlns:a16="http://schemas.microsoft.com/office/drawing/2014/main" id="{EF014688-A402-7615-A738-608AD4F7B61F}"/>
              </a:ext>
            </a:extLst>
          </p:cNvPr>
          <p:cNvSpPr/>
          <p:nvPr/>
        </p:nvSpPr>
        <p:spPr>
          <a:xfrm>
            <a:off x="9934144" y="1111861"/>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ysClr val="windowText" lastClr="000000"/>
              </a:solidFill>
            </a:endParaRPr>
          </a:p>
        </p:txBody>
      </p:sp>
      <p:sp>
        <p:nvSpPr>
          <p:cNvPr id="225" name="Rectangle 224">
            <a:extLst>
              <a:ext uri="{FF2B5EF4-FFF2-40B4-BE49-F238E27FC236}">
                <a16:creationId xmlns:a16="http://schemas.microsoft.com/office/drawing/2014/main" id="{1D72E051-A60D-D033-2D9C-56FD5AE842E0}"/>
              </a:ext>
            </a:extLst>
          </p:cNvPr>
          <p:cNvSpPr/>
          <p:nvPr/>
        </p:nvSpPr>
        <p:spPr>
          <a:xfrm>
            <a:off x="322190" y="3757672"/>
            <a:ext cx="3419021" cy="9626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sz="2400" dirty="0">
                <a:solidFill>
                  <a:schemeClr val="bg1"/>
                </a:solidFill>
              </a:rPr>
              <a:t>Most Profitable Tour Activities</a:t>
            </a:r>
          </a:p>
        </p:txBody>
      </p:sp>
      <p:sp>
        <p:nvSpPr>
          <p:cNvPr id="226" name="Rectangle 225">
            <a:extLst>
              <a:ext uri="{FF2B5EF4-FFF2-40B4-BE49-F238E27FC236}">
                <a16:creationId xmlns:a16="http://schemas.microsoft.com/office/drawing/2014/main" id="{1F24113C-B09E-3088-1D91-BD6A26B4DF73}"/>
              </a:ext>
            </a:extLst>
          </p:cNvPr>
          <p:cNvSpPr/>
          <p:nvPr/>
        </p:nvSpPr>
        <p:spPr>
          <a:xfrm>
            <a:off x="322190" y="4720274"/>
            <a:ext cx="3419021" cy="419100"/>
          </a:xfrm>
          <a:prstGeom prst="rect">
            <a:avLst/>
          </a:prstGeom>
          <a:solidFill>
            <a:schemeClr val="tx1">
              <a:lumMod val="65000"/>
              <a:lumOff val="35000"/>
            </a:schemeClr>
          </a:solidFill>
          <a:ln w="3175">
            <a:solidFill>
              <a:srgbClr val="8EB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Diving and Sport Fishing (TZS 17.1 MIL)</a:t>
            </a:r>
          </a:p>
        </p:txBody>
      </p:sp>
      <p:sp>
        <p:nvSpPr>
          <p:cNvPr id="227" name="Rectangle 226">
            <a:extLst>
              <a:ext uri="{FF2B5EF4-FFF2-40B4-BE49-F238E27FC236}">
                <a16:creationId xmlns:a16="http://schemas.microsoft.com/office/drawing/2014/main" id="{E7794641-D7A0-7DF1-3CDA-3C9DEAA35040}"/>
              </a:ext>
            </a:extLst>
          </p:cNvPr>
          <p:cNvSpPr/>
          <p:nvPr/>
        </p:nvSpPr>
        <p:spPr>
          <a:xfrm>
            <a:off x="322190" y="5150786"/>
            <a:ext cx="3419021" cy="419100"/>
          </a:xfrm>
          <a:prstGeom prst="rect">
            <a:avLst/>
          </a:prstGeom>
          <a:solidFill>
            <a:schemeClr val="tx1">
              <a:lumMod val="50000"/>
              <a:lumOff val="50000"/>
            </a:schemeClr>
          </a:solidFill>
          <a:ln w="3175">
            <a:solidFill>
              <a:srgbClr val="8EB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Wildlife Tourism (TZS 10.6 MIL)</a:t>
            </a:r>
          </a:p>
        </p:txBody>
      </p:sp>
      <p:sp>
        <p:nvSpPr>
          <p:cNvPr id="228" name="Rectangle 227">
            <a:extLst>
              <a:ext uri="{FF2B5EF4-FFF2-40B4-BE49-F238E27FC236}">
                <a16:creationId xmlns:a16="http://schemas.microsoft.com/office/drawing/2014/main" id="{5E3F3D7C-9C83-0FC2-D2E8-1AC08A49ECE6}"/>
              </a:ext>
            </a:extLst>
          </p:cNvPr>
          <p:cNvSpPr/>
          <p:nvPr/>
        </p:nvSpPr>
        <p:spPr>
          <a:xfrm>
            <a:off x="322189" y="5567230"/>
            <a:ext cx="3419021" cy="419100"/>
          </a:xfrm>
          <a:prstGeom prst="rect">
            <a:avLst/>
          </a:prstGeom>
          <a:solidFill>
            <a:schemeClr val="tx1"/>
          </a:solidFill>
          <a:ln>
            <a:solidFill>
              <a:srgbClr val="8EB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bg1"/>
                </a:solidFill>
              </a:rPr>
              <a:t>Conference Tourism (TZS 10.3 MIL)</a:t>
            </a:r>
          </a:p>
        </p:txBody>
      </p:sp>
      <p:grpSp>
        <p:nvGrpSpPr>
          <p:cNvPr id="229" name="Google Shape;1037;p48">
            <a:extLst>
              <a:ext uri="{FF2B5EF4-FFF2-40B4-BE49-F238E27FC236}">
                <a16:creationId xmlns:a16="http://schemas.microsoft.com/office/drawing/2014/main" id="{FFAB72AE-1026-F2F5-249F-4F0B1D443172}"/>
              </a:ext>
            </a:extLst>
          </p:cNvPr>
          <p:cNvGrpSpPr/>
          <p:nvPr/>
        </p:nvGrpSpPr>
        <p:grpSpPr>
          <a:xfrm>
            <a:off x="8576595" y="4628271"/>
            <a:ext cx="370458" cy="385024"/>
            <a:chOff x="6506504" y="937343"/>
            <a:chExt cx="744273" cy="793950"/>
          </a:xfrm>
        </p:grpSpPr>
        <p:sp>
          <p:nvSpPr>
            <p:cNvPr id="230" name="Google Shape;1038;p48">
              <a:extLst>
                <a:ext uri="{FF2B5EF4-FFF2-40B4-BE49-F238E27FC236}">
                  <a16:creationId xmlns:a16="http://schemas.microsoft.com/office/drawing/2014/main" id="{1E2CC5DC-3B85-9D60-042A-CEE0039667B1}"/>
                </a:ext>
              </a:extLst>
            </p:cNvPr>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1" name="Google Shape;1039;p48">
              <a:extLst>
                <a:ext uri="{FF2B5EF4-FFF2-40B4-BE49-F238E27FC236}">
                  <a16:creationId xmlns:a16="http://schemas.microsoft.com/office/drawing/2014/main" id="{AC73A372-BBF8-55C8-E556-486D5AB1A59C}"/>
                </a:ext>
              </a:extLst>
            </p:cNvPr>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2" name="Google Shape;1040;p48">
              <a:extLst>
                <a:ext uri="{FF2B5EF4-FFF2-40B4-BE49-F238E27FC236}">
                  <a16:creationId xmlns:a16="http://schemas.microsoft.com/office/drawing/2014/main" id="{87F7E800-2C84-3244-2D12-C52137622F08}"/>
                </a:ext>
              </a:extLst>
            </p:cNvPr>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33" name="Google Shape;1041;p48">
              <a:extLst>
                <a:ext uri="{FF2B5EF4-FFF2-40B4-BE49-F238E27FC236}">
                  <a16:creationId xmlns:a16="http://schemas.microsoft.com/office/drawing/2014/main" id="{AB012734-9596-EB5F-2D10-12DFE2FF9EA2}"/>
                </a:ext>
              </a:extLst>
            </p:cNvPr>
            <p:cNvGrpSpPr/>
            <p:nvPr/>
          </p:nvGrpSpPr>
          <p:grpSpPr>
            <a:xfrm>
              <a:off x="6506504" y="937343"/>
              <a:ext cx="744273" cy="793950"/>
              <a:chOff x="6565437" y="1588001"/>
              <a:chExt cx="744273" cy="793950"/>
            </a:xfrm>
          </p:grpSpPr>
          <p:sp>
            <p:nvSpPr>
              <p:cNvPr id="234" name="Google Shape;1042;p48">
                <a:extLst>
                  <a:ext uri="{FF2B5EF4-FFF2-40B4-BE49-F238E27FC236}">
                    <a16:creationId xmlns:a16="http://schemas.microsoft.com/office/drawing/2014/main" id="{E30AA2A3-7E6A-0EBE-F6B5-67B34463408A}"/>
                  </a:ext>
                </a:extLst>
              </p:cNvPr>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5" name="Google Shape;1043;p48">
                <a:extLst>
                  <a:ext uri="{FF2B5EF4-FFF2-40B4-BE49-F238E27FC236}">
                    <a16:creationId xmlns:a16="http://schemas.microsoft.com/office/drawing/2014/main" id="{C4F619BA-AF1C-873B-A483-29FBB953F976}"/>
                  </a:ext>
                </a:extLst>
              </p:cNvPr>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6" name="Google Shape;1044;p48">
                <a:extLst>
                  <a:ext uri="{FF2B5EF4-FFF2-40B4-BE49-F238E27FC236}">
                    <a16:creationId xmlns:a16="http://schemas.microsoft.com/office/drawing/2014/main" id="{48B8F86D-67D9-CE8F-F052-FDDB5B81B9C1}"/>
                  </a:ext>
                </a:extLst>
              </p:cNvPr>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7" name="Google Shape;1045;p48">
                <a:extLst>
                  <a:ext uri="{FF2B5EF4-FFF2-40B4-BE49-F238E27FC236}">
                    <a16:creationId xmlns:a16="http://schemas.microsoft.com/office/drawing/2014/main" id="{0AF393E1-E967-3025-1A3A-B8BA247CEFA4}"/>
                  </a:ext>
                </a:extLst>
              </p:cNvPr>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8" name="Google Shape;1046;p48">
                <a:extLst>
                  <a:ext uri="{FF2B5EF4-FFF2-40B4-BE49-F238E27FC236}">
                    <a16:creationId xmlns:a16="http://schemas.microsoft.com/office/drawing/2014/main" id="{2A0F6443-08AD-2D2F-951E-D253AADF9600}"/>
                  </a:ext>
                </a:extLst>
              </p:cNvPr>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39" name="Google Shape;1047;p48">
                <a:extLst>
                  <a:ext uri="{FF2B5EF4-FFF2-40B4-BE49-F238E27FC236}">
                    <a16:creationId xmlns:a16="http://schemas.microsoft.com/office/drawing/2014/main" id="{1B3CD27A-3320-19EA-6EB7-22B0B15C7489}"/>
                  </a:ext>
                </a:extLst>
              </p:cNvPr>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0" name="Google Shape;1048;p48">
                <a:extLst>
                  <a:ext uri="{FF2B5EF4-FFF2-40B4-BE49-F238E27FC236}">
                    <a16:creationId xmlns:a16="http://schemas.microsoft.com/office/drawing/2014/main" id="{6CD7470D-DEF4-FEAB-2976-807565F953E7}"/>
                  </a:ext>
                </a:extLst>
              </p:cNvPr>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1" name="Google Shape;1049;p48">
                <a:extLst>
                  <a:ext uri="{FF2B5EF4-FFF2-40B4-BE49-F238E27FC236}">
                    <a16:creationId xmlns:a16="http://schemas.microsoft.com/office/drawing/2014/main" id="{BE014FBF-DAD6-8D4F-1A7A-D0F960015BF8}"/>
                  </a:ext>
                </a:extLst>
              </p:cNvPr>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2" name="Google Shape;1050;p48">
                <a:extLst>
                  <a:ext uri="{FF2B5EF4-FFF2-40B4-BE49-F238E27FC236}">
                    <a16:creationId xmlns:a16="http://schemas.microsoft.com/office/drawing/2014/main" id="{126EB13D-03D0-32B3-2F9B-E4E8FACC16E3}"/>
                  </a:ext>
                </a:extLst>
              </p:cNvPr>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43" name="Google Shape;1051;p48">
                <a:extLst>
                  <a:ext uri="{FF2B5EF4-FFF2-40B4-BE49-F238E27FC236}">
                    <a16:creationId xmlns:a16="http://schemas.microsoft.com/office/drawing/2014/main" id="{0C5C46F9-5895-DE28-25D9-21230E459545}"/>
                  </a:ext>
                </a:extLst>
              </p:cNvPr>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56" name="TextBox 55">
            <a:extLst>
              <a:ext uri="{FF2B5EF4-FFF2-40B4-BE49-F238E27FC236}">
                <a16:creationId xmlns:a16="http://schemas.microsoft.com/office/drawing/2014/main" id="{4543C5B8-8EFF-C5CA-FA51-043D9519F501}"/>
              </a:ext>
            </a:extLst>
          </p:cNvPr>
          <p:cNvSpPr txBox="1"/>
          <p:nvPr/>
        </p:nvSpPr>
        <p:spPr>
          <a:xfrm>
            <a:off x="6133514" y="4276578"/>
            <a:ext cx="1547446" cy="1569660"/>
          </a:xfrm>
          <a:prstGeom prst="rect">
            <a:avLst/>
          </a:prstGeom>
          <a:noFill/>
        </p:spPr>
        <p:txBody>
          <a:bodyPr wrap="square" rtlCol="0">
            <a:spAutoFit/>
          </a:bodyPr>
          <a:lstStyle/>
          <a:p>
            <a:r>
              <a:rPr lang="en-US" sz="1200" dirty="0">
                <a:solidFill>
                  <a:schemeClr val="bg1"/>
                </a:solidFill>
              </a:rPr>
              <a:t>Most tourists prefer to pay in Cash and Card. There are also other payment methods accounting for about 0.4% of payment methods used.</a:t>
            </a:r>
          </a:p>
        </p:txBody>
      </p:sp>
    </p:spTree>
    <p:extLst>
      <p:ext uri="{BB962C8B-B14F-4D97-AF65-F5344CB8AC3E}">
        <p14:creationId xmlns:p14="http://schemas.microsoft.com/office/powerpoint/2010/main" val="244296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EB6D6"/>
        </a:solid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219204" y="2826704"/>
            <a:ext cx="9694841" cy="1545299"/>
          </a:xfrm>
          <a:prstGeom prst="rect">
            <a:avLst/>
          </a:prstGeom>
        </p:spPr>
        <p:txBody>
          <a:bodyPr spcFirstLastPara="1" vert="horz" wrap="square" lIns="0" tIns="0" rIns="0" bIns="0" rtlCol="0" anchor="ctr" anchorCtr="0">
            <a:noAutofit/>
          </a:bodyPr>
          <a:lstStyle/>
          <a:p>
            <a:r>
              <a:rPr lang="en" b="1" dirty="0">
                <a:solidFill>
                  <a:schemeClr val="bg1">
                    <a:lumMod val="95000"/>
                    <a:lumOff val="5000"/>
                  </a:schemeClr>
                </a:solidFill>
              </a:rPr>
              <a:t>MODEL OVERVIEW</a:t>
            </a:r>
            <a:endParaRPr b="1" dirty="0">
              <a:solidFill>
                <a:schemeClr val="bg1">
                  <a:lumMod val="95000"/>
                  <a:lumOff val="5000"/>
                </a:schemeClr>
              </a:solidFill>
            </a:endParaRPr>
          </a:p>
        </p:txBody>
      </p:sp>
      <p:sp>
        <p:nvSpPr>
          <p:cNvPr id="59" name="Google Shape;59;p12"/>
          <p:cNvSpPr/>
          <p:nvPr/>
        </p:nvSpPr>
        <p:spPr>
          <a:xfrm>
            <a:off x="5673473" y="682798"/>
            <a:ext cx="845120" cy="76867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tx1"/>
          </a:solidFill>
          <a:ln>
            <a:solidFill>
              <a:schemeClr val="bg1"/>
            </a:solidFill>
          </a:ln>
        </p:spPr>
        <p:txBody>
          <a:bodyPr spcFirstLastPara="1" wrap="square" lIns="121900" tIns="121900" rIns="121900" bIns="121900" anchor="ctr" anchorCtr="0">
            <a:noAutofit/>
          </a:bodyPr>
          <a:lstStyle/>
          <a:p>
            <a:endParaRPr sz="2400" dirty="0">
              <a:solidFill>
                <a:schemeClr val="bg1"/>
              </a:solidFill>
            </a:endParaRPr>
          </a:p>
        </p:txBody>
      </p:sp>
    </p:spTree>
    <p:extLst>
      <p:ext uri="{BB962C8B-B14F-4D97-AF65-F5344CB8AC3E}">
        <p14:creationId xmlns:p14="http://schemas.microsoft.com/office/powerpoint/2010/main" val="310132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8EB6D6"/>
        </a:solidFill>
        <a:effectLst/>
      </p:bgPr>
    </p:bg>
    <p:spTree>
      <p:nvGrpSpPr>
        <p:cNvPr id="1" name="Shape 57"/>
        <p:cNvGrpSpPr/>
        <p:nvPr/>
      </p:nvGrpSpPr>
      <p:grpSpPr>
        <a:xfrm>
          <a:off x="0" y="0"/>
          <a:ext cx="0" cy="0"/>
          <a:chOff x="0" y="0"/>
          <a:chExt cx="0" cy="0"/>
        </a:xfrm>
      </p:grpSpPr>
      <p:sp>
        <p:nvSpPr>
          <p:cNvPr id="9" name="Google Shape;124;p20">
            <a:extLst>
              <a:ext uri="{FF2B5EF4-FFF2-40B4-BE49-F238E27FC236}">
                <a16:creationId xmlns:a16="http://schemas.microsoft.com/office/drawing/2014/main" id="{0919E251-8E1A-42A6-5B08-C7E67952DB3D}"/>
              </a:ext>
            </a:extLst>
          </p:cNvPr>
          <p:cNvSpPr txBox="1">
            <a:spLocks/>
          </p:cNvSpPr>
          <p:nvPr/>
        </p:nvSpPr>
        <p:spPr>
          <a:xfrm>
            <a:off x="759655" y="648286"/>
            <a:ext cx="3471410" cy="4322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b="1" dirty="0">
                <a:solidFill>
                  <a:schemeClr val="bg1"/>
                </a:solidFill>
                <a:latin typeface="Montserrat"/>
                <a:ea typeface="Montserrat"/>
                <a:cs typeface="Montserrat"/>
                <a:sym typeface="Montserrat"/>
              </a:rPr>
              <a:t>MODEL</a:t>
            </a:r>
            <a:endParaRPr lang="en-US" b="1" dirty="0">
              <a:solidFill>
                <a:schemeClr val="bg1"/>
              </a:solidFill>
            </a:endParaRPr>
          </a:p>
          <a:p>
            <a:pPr marL="0" indent="0">
              <a:lnSpc>
                <a:spcPct val="150000"/>
              </a:lnSpc>
              <a:buFont typeface="Arial" panose="020B0604020202020204" pitchFamily="34" charset="0"/>
              <a:buNone/>
            </a:pPr>
            <a:r>
              <a:rPr lang="en-US" dirty="0">
                <a:solidFill>
                  <a:schemeClr val="bg1"/>
                </a:solidFill>
              </a:rPr>
              <a:t>The linear regression model was applied to predict the expenditure of a tourist/tour group would spend visiting Tanzania. </a:t>
            </a:r>
          </a:p>
        </p:txBody>
      </p:sp>
      <p:sp>
        <p:nvSpPr>
          <p:cNvPr id="10" name="Google Shape;125;p20">
            <a:extLst>
              <a:ext uri="{FF2B5EF4-FFF2-40B4-BE49-F238E27FC236}">
                <a16:creationId xmlns:a16="http://schemas.microsoft.com/office/drawing/2014/main" id="{0996A441-182C-2F3C-F345-F2EF013B00EB}"/>
              </a:ext>
            </a:extLst>
          </p:cNvPr>
          <p:cNvSpPr txBox="1">
            <a:spLocks/>
          </p:cNvSpPr>
          <p:nvPr/>
        </p:nvSpPr>
        <p:spPr>
          <a:xfrm>
            <a:off x="4440195" y="606083"/>
            <a:ext cx="3254000" cy="4322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b="1" dirty="0">
                <a:solidFill>
                  <a:schemeClr val="bg1"/>
                </a:solidFill>
                <a:latin typeface="Montserrat"/>
                <a:ea typeface="Montserrat"/>
                <a:cs typeface="Montserrat"/>
                <a:sym typeface="Montserrat"/>
              </a:rPr>
              <a:t>TOOL</a:t>
            </a:r>
            <a:endParaRPr lang="en-US" b="1" dirty="0">
              <a:solidFill>
                <a:schemeClr val="bg1"/>
              </a:solidFill>
            </a:endParaRPr>
          </a:p>
          <a:p>
            <a:pPr marL="0" indent="0">
              <a:lnSpc>
                <a:spcPct val="150000"/>
              </a:lnSpc>
              <a:buFont typeface="Arial" panose="020B0604020202020204" pitchFamily="34" charset="0"/>
              <a:buNone/>
            </a:pPr>
            <a:r>
              <a:rPr lang="en-US" dirty="0">
                <a:solidFill>
                  <a:schemeClr val="bg1"/>
                </a:solidFill>
              </a:rPr>
              <a:t>For testing for Linear Model Assumptions, Modelling and Model Evaluation, the </a:t>
            </a:r>
            <a:r>
              <a:rPr lang="en-US" dirty="0" err="1">
                <a:solidFill>
                  <a:schemeClr val="bg1"/>
                </a:solidFill>
              </a:rPr>
              <a:t>Statsmodels</a:t>
            </a:r>
            <a:r>
              <a:rPr lang="en-US" dirty="0">
                <a:solidFill>
                  <a:schemeClr val="bg1"/>
                </a:solidFill>
              </a:rPr>
              <a:t> library in Python was applied. </a:t>
            </a:r>
          </a:p>
        </p:txBody>
      </p:sp>
      <p:sp>
        <p:nvSpPr>
          <p:cNvPr id="11" name="Google Shape;126;p20">
            <a:extLst>
              <a:ext uri="{FF2B5EF4-FFF2-40B4-BE49-F238E27FC236}">
                <a16:creationId xmlns:a16="http://schemas.microsoft.com/office/drawing/2014/main" id="{4F0ECC1A-F617-8BC3-EA44-D9F5BE9C15D3}"/>
              </a:ext>
            </a:extLst>
          </p:cNvPr>
          <p:cNvSpPr txBox="1">
            <a:spLocks/>
          </p:cNvSpPr>
          <p:nvPr/>
        </p:nvSpPr>
        <p:spPr>
          <a:xfrm>
            <a:off x="8001800" y="592016"/>
            <a:ext cx="3589978" cy="4322000"/>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b="1" dirty="0">
                <a:solidFill>
                  <a:schemeClr val="bg1"/>
                </a:solidFill>
                <a:latin typeface="Montserrat"/>
                <a:sym typeface="Montserrat"/>
              </a:rPr>
              <a:t>EVALUATION</a:t>
            </a:r>
            <a:endParaRPr lang="en-US" b="1" dirty="0">
              <a:solidFill>
                <a:schemeClr val="bg1"/>
              </a:solidFill>
            </a:endParaRPr>
          </a:p>
          <a:p>
            <a:pPr marL="0" indent="0">
              <a:lnSpc>
                <a:spcPct val="150000"/>
              </a:lnSpc>
              <a:buFont typeface="Arial" panose="020B0604020202020204" pitchFamily="34" charset="0"/>
              <a:buNone/>
            </a:pPr>
            <a:r>
              <a:rPr lang="en-US" dirty="0">
                <a:solidFill>
                  <a:schemeClr val="bg1"/>
                </a:solidFill>
              </a:rPr>
              <a:t>The Mean Absolute Error and Root Mean Squared Error were computed and found to be 5627882 and 9640520 respectively.</a:t>
            </a:r>
          </a:p>
        </p:txBody>
      </p:sp>
    </p:spTree>
    <p:extLst>
      <p:ext uri="{BB962C8B-B14F-4D97-AF65-F5344CB8AC3E}">
        <p14:creationId xmlns:p14="http://schemas.microsoft.com/office/powerpoint/2010/main" val="473200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EB6D6"/>
        </a:solid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1219204" y="2826704"/>
            <a:ext cx="9694841" cy="1545299"/>
          </a:xfrm>
          <a:prstGeom prst="rect">
            <a:avLst/>
          </a:prstGeom>
        </p:spPr>
        <p:txBody>
          <a:bodyPr spcFirstLastPara="1" vert="horz" wrap="square" lIns="0" tIns="0" rIns="0" bIns="0" rtlCol="0" anchor="ctr" anchorCtr="0">
            <a:noAutofit/>
          </a:bodyPr>
          <a:lstStyle/>
          <a:p>
            <a:r>
              <a:rPr lang="en" b="1" dirty="0">
                <a:solidFill>
                  <a:schemeClr val="bg1">
                    <a:lumMod val="95000"/>
                    <a:lumOff val="5000"/>
                  </a:schemeClr>
                </a:solidFill>
              </a:rPr>
              <a:t>CONCLUSIONS AND RECOMMEDATIONS</a:t>
            </a:r>
            <a:endParaRPr b="1" dirty="0">
              <a:solidFill>
                <a:schemeClr val="bg1">
                  <a:lumMod val="95000"/>
                  <a:lumOff val="5000"/>
                </a:schemeClr>
              </a:solidFill>
            </a:endParaRPr>
          </a:p>
        </p:txBody>
      </p:sp>
      <p:sp>
        <p:nvSpPr>
          <p:cNvPr id="59" name="Google Shape;59;p12"/>
          <p:cNvSpPr/>
          <p:nvPr/>
        </p:nvSpPr>
        <p:spPr>
          <a:xfrm>
            <a:off x="5673473" y="682798"/>
            <a:ext cx="845120" cy="76867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tx1"/>
          </a:solidFill>
          <a:ln>
            <a:solidFill>
              <a:schemeClr val="bg1"/>
            </a:solidFill>
          </a:ln>
        </p:spPr>
        <p:txBody>
          <a:bodyPr spcFirstLastPara="1" wrap="square" lIns="121900" tIns="121900" rIns="121900" bIns="121900" anchor="ctr" anchorCtr="0">
            <a:noAutofit/>
          </a:bodyPr>
          <a:lstStyle/>
          <a:p>
            <a:endParaRPr sz="2400" dirty="0">
              <a:solidFill>
                <a:schemeClr val="bg1"/>
              </a:solidFill>
            </a:endParaRPr>
          </a:p>
        </p:txBody>
      </p:sp>
    </p:spTree>
    <p:extLst>
      <p:ext uri="{BB962C8B-B14F-4D97-AF65-F5344CB8AC3E}">
        <p14:creationId xmlns:p14="http://schemas.microsoft.com/office/powerpoint/2010/main" val="15967238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TotalTime>
  <Words>642</Words>
  <Application>Microsoft Office PowerPoint</Application>
  <PresentationFormat>Widescreen</PresentationFormat>
  <Paragraphs>75</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 Light</vt:lpstr>
      <vt:lpstr>Calibri</vt:lpstr>
      <vt:lpstr>Calibri Light</vt:lpstr>
      <vt:lpstr>Droid Serif</vt:lpstr>
      <vt:lpstr>Montserrat</vt:lpstr>
      <vt:lpstr>Segoe UI Light</vt:lpstr>
      <vt:lpstr>Office Theme</vt:lpstr>
      <vt:lpstr>Tourism in Tanzania</vt:lpstr>
      <vt:lpstr>BUSINESS OVERVIEW</vt:lpstr>
      <vt:lpstr>PowerPoint Presentation</vt:lpstr>
      <vt:lpstr>PowerPoint Presentation</vt:lpstr>
      <vt:lpstr>INSIGHTS</vt:lpstr>
      <vt:lpstr>PowerPoint Presentation</vt:lpstr>
      <vt:lpstr>MODEL OVERVIEW</vt:lpstr>
      <vt:lpstr>PowerPoint Presentation</vt:lpstr>
      <vt:lpstr>CONCLUSIONS AND RECOMMEDATIONS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in Tanzania</dc:title>
  <dc:creator>Margaret Awojide</dc:creator>
  <cp:lastModifiedBy>Margaret Awojide</cp:lastModifiedBy>
  <cp:revision>12</cp:revision>
  <dcterms:created xsi:type="dcterms:W3CDTF">2022-06-06T11:13:47Z</dcterms:created>
  <dcterms:modified xsi:type="dcterms:W3CDTF">2022-06-06T20:41:31Z</dcterms:modified>
</cp:coreProperties>
</file>