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80" r:id="rId1"/>
  </p:sldMasterIdLst>
  <p:sldIdLst>
    <p:sldId id="256" r:id="rId2"/>
    <p:sldId id="257" r:id="rId3"/>
    <p:sldId id="258" r:id="rId4"/>
    <p:sldId id="263" r:id="rId5"/>
    <p:sldId id="278" r:id="rId6"/>
    <p:sldId id="276" r:id="rId7"/>
    <p:sldId id="275" r:id="rId8"/>
    <p:sldId id="286" r:id="rId9"/>
    <p:sldId id="289" r:id="rId10"/>
    <p:sldId id="288" r:id="rId11"/>
    <p:sldId id="287" r:id="rId12"/>
    <p:sldId id="279" r:id="rId13"/>
    <p:sldId id="284" r:id="rId14"/>
    <p:sldId id="264" r:id="rId15"/>
    <p:sldId id="285" r:id="rId16"/>
    <p:sldId id="273" r:id="rId17"/>
    <p:sldId id="296" r:id="rId18"/>
    <p:sldId id="261" r:id="rId19"/>
    <p:sldId id="262" r:id="rId20"/>
    <p:sldId id="266" r:id="rId21"/>
    <p:sldId id="268" r:id="rId22"/>
    <p:sldId id="267" r:id="rId23"/>
    <p:sldId id="282" r:id="rId24"/>
    <p:sldId id="283" r:id="rId25"/>
    <p:sldId id="269" r:id="rId26"/>
    <p:sldId id="298" r:id="rId27"/>
    <p:sldId id="297" r:id="rId28"/>
    <p:sldId id="281" r:id="rId29"/>
    <p:sldId id="265" r:id="rId30"/>
    <p:sldId id="290" r:id="rId31"/>
    <p:sldId id="272" r:id="rId32"/>
    <p:sldId id="291" r:id="rId33"/>
    <p:sldId id="299" r:id="rId34"/>
    <p:sldId id="270" r:id="rId35"/>
    <p:sldId id="294" r:id="rId36"/>
    <p:sldId id="293" r:id="rId37"/>
    <p:sldId id="295" r:id="rId38"/>
    <p:sldId id="27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3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8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92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3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703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528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5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7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-ci.org/redhat/jenkins-ci.org.ke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56.101:8080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git@github.com:awolniew/luczniczqaRobo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56.101:8080/job/luczniczqa-robot-CommonTests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olniew/luczniczqaRobo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%20-o%20get-pip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5D9-E1A9-4ACD-B396-EF52F09F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Wprowadzenie do robot </a:t>
            </a:r>
            <a:r>
              <a:rPr lang="pl-PL" dirty="0" err="1"/>
              <a:t>framework</a:t>
            </a:r>
            <a:endParaRPr lang="pl-PL" dirty="0"/>
          </a:p>
        </p:txBody>
      </p:sp>
      <p:pic>
        <p:nvPicPr>
          <p:cNvPr id="1028" name="Picture 4" descr="Znalezione obrazy dla zapytania robot framework icon">
            <a:extLst>
              <a:ext uri="{FF2B5EF4-FFF2-40B4-BE49-F238E27FC236}">
                <a16:creationId xmlns:a16="http://schemas.microsoft.com/office/drawing/2014/main" id="{E2CF49D5-1F69-4CC7-BC92-EC5C3DF0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36" y="450103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3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Pythonowe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Importujemy plik z </a:t>
            </a:r>
            <a:r>
              <a:rPr lang="pl-PL" dirty="0" err="1"/>
              <a:t>keywordami</a:t>
            </a:r>
            <a:r>
              <a:rPr lang="pl-PL" dirty="0"/>
              <a:t> tak jak każdą inną bibliotekę zewnętrzną.</a:t>
            </a:r>
          </a:p>
          <a:p>
            <a:pPr marL="0" indent="0">
              <a:buNone/>
            </a:pPr>
            <a:r>
              <a:rPr lang="pl-PL" dirty="0"/>
              <a:t>Budowa </a:t>
            </a:r>
            <a:r>
              <a:rPr lang="pl-PL" dirty="0" err="1"/>
              <a:t>keyworda</a:t>
            </a:r>
            <a:r>
              <a:rPr lang="pl-PL" dirty="0"/>
              <a:t> w </a:t>
            </a:r>
            <a:r>
              <a:rPr lang="pl-PL" dirty="0" err="1"/>
              <a:t>Pythonie</a:t>
            </a:r>
            <a:r>
              <a:rPr lang="pl-PL" dirty="0"/>
              <a:t> jest następująca: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95F57-D6B1-43B5-A7C5-00324419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18" y="4023083"/>
            <a:ext cx="4429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1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Pythonowe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Wołamy </a:t>
            </a:r>
            <a:r>
              <a:rPr lang="pl-PL" dirty="0" err="1"/>
              <a:t>keyword</a:t>
            </a:r>
            <a:r>
              <a:rPr lang="pl-PL" dirty="0"/>
              <a:t> w sposób następujący: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32DB9-B340-4CA1-9183-E0868BD5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7" y="3630016"/>
            <a:ext cx="6858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8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dokumentacja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1. </a:t>
            </a:r>
            <a:r>
              <a:rPr lang="pl-PL" b="1" dirty="0"/>
              <a:t>Kursywa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_tekst pisany kursywą_</a:t>
            </a:r>
          </a:p>
          <a:p>
            <a:pPr marL="0" indent="0">
              <a:buNone/>
            </a:pPr>
            <a:r>
              <a:rPr lang="pl-PL" b="1" dirty="0"/>
              <a:t>2. Pogrubienie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tekst pogrubiony *</a:t>
            </a:r>
          </a:p>
          <a:p>
            <a:pPr marL="0" indent="0">
              <a:buNone/>
            </a:pPr>
            <a:r>
              <a:rPr lang="pl-PL" b="1" dirty="0"/>
              <a:t>3. Tabelki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| Tabelka | z trzema | kolumnami |</a:t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| I dwoma | wierszami |</a:t>
            </a:r>
          </a:p>
        </p:txBody>
      </p:sp>
    </p:spTree>
    <p:extLst>
      <p:ext uri="{BB962C8B-B14F-4D97-AF65-F5344CB8AC3E}">
        <p14:creationId xmlns:p14="http://schemas.microsoft.com/office/powerpoint/2010/main" val="340033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Przykład Podpowiedzi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A9F55D-9BC2-4224-B8C5-FCD21CA3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72" y="3261282"/>
            <a:ext cx="7060821" cy="20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Setup, teardown, </a:t>
            </a:r>
            <a:r>
              <a:rPr lang="pl-PL" dirty="0" err="1"/>
              <a:t>timeout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Setup – konfiguracja przed testem (inicjalizacja zmiennych, otwarcie sesji SSH, otwarcie przeglądarki)</a:t>
            </a:r>
          </a:p>
          <a:p>
            <a:pPr marL="0" indent="0">
              <a:buNone/>
            </a:pPr>
            <a:r>
              <a:rPr lang="pl-PL" dirty="0"/>
              <a:t>Teardown – „posprzątanie” po teście</a:t>
            </a:r>
          </a:p>
          <a:p>
            <a:pPr marL="0" indent="0">
              <a:buNone/>
            </a:pPr>
            <a:r>
              <a:rPr lang="pl-PL" dirty="0" err="1"/>
              <a:t>Timeout</a:t>
            </a:r>
            <a:r>
              <a:rPr lang="pl-PL" dirty="0"/>
              <a:t> – określony, maksymalny czas wykonywania testu/</a:t>
            </a:r>
            <a:r>
              <a:rPr lang="pl-PL" dirty="0" err="1"/>
              <a:t>keyworda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3108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Setup, teardown, </a:t>
            </a:r>
            <a:r>
              <a:rPr lang="pl-PL" dirty="0" err="1"/>
              <a:t>timeout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03DF24-558F-4D16-9F4C-86086DDCB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6628"/>
              </p:ext>
            </p:extLst>
          </p:nvPr>
        </p:nvGraphicFramePr>
        <p:xfrm>
          <a:off x="4549545" y="2852708"/>
          <a:ext cx="66813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920">
                  <a:extLst>
                    <a:ext uri="{9D8B030D-6E8A-4147-A177-3AD203B41FA5}">
                      <a16:colId xmlns:a16="http://schemas.microsoft.com/office/drawing/2014/main" val="3854223486"/>
                    </a:ext>
                  </a:extLst>
                </a:gridCol>
                <a:gridCol w="4810404">
                  <a:extLst>
                    <a:ext uri="{9D8B030D-6E8A-4147-A177-3AD203B41FA5}">
                      <a16:colId xmlns:a16="http://schemas.microsoft.com/office/drawing/2014/main" val="1446438066"/>
                    </a:ext>
                  </a:extLst>
                </a:gridCol>
              </a:tblGrid>
              <a:tr h="309916">
                <a:tc>
                  <a:txBody>
                    <a:bodyPr/>
                    <a:lstStyle/>
                    <a:p>
                      <a:r>
                        <a:rPr lang="pl-PL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Działanie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04197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Suite 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wykona się na początku/końcu zestawu testów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2066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Test 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 poziomu zestawu testów definiujemy uniwersalny Test Setup/Teardown dla wszystkich testów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23764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 poziomu testu definiujemy setup/teardown dla danego testu (zastępuje Test Setup/Teardown zdefiniowany na poziomie </a:t>
                      </a:r>
                      <a:r>
                        <a:rPr lang="pl-PL" dirty="0" err="1"/>
                        <a:t>Suite’a</a:t>
                      </a:r>
                      <a:r>
                        <a:rPr lang="pl-P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150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</a:t>
            </a:r>
            <a:r>
              <a:rPr lang="pl-PL" dirty="0" err="1"/>
              <a:t>templates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C701971-DBB8-4167-A413-E463EE24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2959815"/>
            <a:ext cx="7108815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BDD w robocie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DC6390A-1544-4B04-A9A3-7830BAA5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367" y="2620518"/>
            <a:ext cx="5589016" cy="35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0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Skalary, listy i słowniki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${skalar}     Set </a:t>
            </a:r>
            <a:r>
              <a:rPr lang="pl-PL" dirty="0" err="1"/>
              <a:t>Variable</a:t>
            </a:r>
            <a:r>
              <a:rPr lang="pl-PL" dirty="0"/>
              <a:t>    wartość zmiennej</a:t>
            </a:r>
          </a:p>
          <a:p>
            <a:r>
              <a:rPr lang="pl-PL" dirty="0"/>
              <a:t>@{lista}       Create List      jeden    dwa    trzy</a:t>
            </a:r>
          </a:p>
          <a:p>
            <a:r>
              <a:rPr lang="pl-PL" dirty="0"/>
              <a:t>&amp;{słownik}    Create Dictionary    1=jeden    2=dwa</a:t>
            </a:r>
          </a:p>
        </p:txBody>
      </p:sp>
    </p:spTree>
    <p:extLst>
      <p:ext uri="{BB962C8B-B14F-4D97-AF65-F5344CB8AC3E}">
        <p14:creationId xmlns:p14="http://schemas.microsoft.com/office/powerpoint/2010/main" val="2481394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Zmienne lokalne i globalne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Set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Set Test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Set Suite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Set Global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Zewnętrzne pliki konfiguracyjne ze zmiennymi</a:t>
            </a:r>
          </a:p>
          <a:p>
            <a:r>
              <a:rPr lang="pl-PL" dirty="0"/>
              <a:t>Przekazywanie zmiennych przy uruchamianiu testów</a:t>
            </a:r>
          </a:p>
        </p:txBody>
      </p:sp>
    </p:spTree>
    <p:extLst>
      <p:ext uri="{BB962C8B-B14F-4D97-AF65-F5344CB8AC3E}">
        <p14:creationId xmlns:p14="http://schemas.microsoft.com/office/powerpoint/2010/main" val="311526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/>
              <a:t>Selenium W pythonie</a:t>
            </a:r>
            <a:endParaRPr lang="pl-P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6708901-26BE-4165-A4DA-8C52ED1B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88" y="2682076"/>
            <a:ext cx="5260573" cy="34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Pętle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: FOR    ${element}    IN    @{lista}</a:t>
            </a:r>
          </a:p>
          <a:p>
            <a:pPr marL="0" indent="0">
              <a:buNone/>
            </a:pPr>
            <a:r>
              <a:rPr lang="pl-PL" sz="2000" dirty="0"/>
              <a:t>    Log    ${element}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en-US" sz="2000" dirty="0"/>
              <a:t>: FOR	${</a:t>
            </a:r>
            <a:r>
              <a:rPr lang="en-US" sz="2000" dirty="0" err="1"/>
              <a:t>i</a:t>
            </a:r>
            <a:r>
              <a:rPr lang="en-US" sz="2000" dirty="0"/>
              <a:t>}	IN RANGE	10		</a:t>
            </a:r>
          </a:p>
          <a:p>
            <a:pPr marL="0" indent="0">
              <a:buNone/>
            </a:pPr>
            <a:r>
              <a:rPr lang="en-US" sz="2000" dirty="0"/>
              <a:t>	Log	${</a:t>
            </a:r>
            <a:r>
              <a:rPr lang="en-US" sz="2000" dirty="0" err="1"/>
              <a:t>i</a:t>
            </a:r>
            <a:r>
              <a:rPr lang="pl-PL" sz="2000" dirty="0"/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err="1"/>
              <a:t>Wait</a:t>
            </a:r>
            <a:r>
              <a:rPr lang="pl-PL" sz="2000" dirty="0"/>
              <a:t> </a:t>
            </a:r>
            <a:r>
              <a:rPr lang="pl-PL" sz="2000" dirty="0" err="1"/>
              <a:t>Until</a:t>
            </a:r>
            <a:r>
              <a:rPr lang="pl-PL" sz="2000" dirty="0"/>
              <a:t> </a:t>
            </a:r>
            <a:r>
              <a:rPr lang="pl-PL" sz="2000" dirty="0" err="1"/>
              <a:t>Keyword</a:t>
            </a:r>
            <a:r>
              <a:rPr lang="pl-PL" sz="2000" dirty="0"/>
              <a:t> </a:t>
            </a:r>
            <a:r>
              <a:rPr lang="pl-PL" sz="2000" dirty="0" err="1"/>
              <a:t>Succeeds</a:t>
            </a:r>
            <a:r>
              <a:rPr lang="pl-PL" sz="2000" dirty="0"/>
              <a:t>    </a:t>
            </a:r>
            <a:r>
              <a:rPr lang="pl-PL" sz="2000" dirty="0" err="1"/>
              <a:t>retry</a:t>
            </a:r>
            <a:r>
              <a:rPr lang="pl-PL" sz="2000" dirty="0"/>
              <a:t>=10s    </a:t>
            </a:r>
            <a:r>
              <a:rPr lang="pl-PL" sz="2000" dirty="0" err="1"/>
              <a:t>retry_interval</a:t>
            </a:r>
            <a:r>
              <a:rPr lang="pl-PL" sz="2000" dirty="0"/>
              <a:t>=0.1s</a:t>
            </a:r>
          </a:p>
        </p:txBody>
      </p:sp>
    </p:spTree>
    <p:extLst>
      <p:ext uri="{BB962C8B-B14F-4D97-AF65-F5344CB8AC3E}">
        <p14:creationId xmlns:p14="http://schemas.microsoft.com/office/powerpoint/2010/main" val="1394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Logowanie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Log    Wartość zmiennej x=${x}!   WARN</a:t>
            </a:r>
          </a:p>
          <a:p>
            <a:pPr marL="0" indent="0">
              <a:buNone/>
            </a:pPr>
            <a:r>
              <a:rPr lang="pl-PL" dirty="0"/>
              <a:t>Poziomy logowania: INFO, DEBUG, WARN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Inne </a:t>
            </a:r>
            <a:r>
              <a:rPr lang="pl-PL" dirty="0" err="1"/>
              <a:t>keywordy</a:t>
            </a:r>
            <a:r>
              <a:rPr lang="pl-PL" dirty="0"/>
              <a:t> dotyczące logowania:</a:t>
            </a:r>
          </a:p>
          <a:p>
            <a:pPr marL="0" indent="0">
              <a:buNone/>
            </a:pPr>
            <a:r>
              <a:rPr lang="pl-PL" dirty="0"/>
              <a:t>Log </a:t>
            </a:r>
            <a:r>
              <a:rPr lang="pl-PL" dirty="0" err="1"/>
              <a:t>Location</a:t>
            </a:r>
            <a:r>
              <a:rPr lang="pl-PL" dirty="0"/>
              <a:t>/Many/Source/</a:t>
            </a:r>
            <a:r>
              <a:rPr lang="pl-PL" dirty="0" err="1"/>
              <a:t>Title</a:t>
            </a:r>
            <a:r>
              <a:rPr lang="pl-PL" dirty="0"/>
              <a:t>/To </a:t>
            </a:r>
            <a:r>
              <a:rPr lang="pl-PL" dirty="0" err="1"/>
              <a:t>Console</a:t>
            </a:r>
            <a:r>
              <a:rPr lang="pl-PL" dirty="0"/>
              <a:t>/</a:t>
            </a:r>
            <a:r>
              <a:rPr lang="pl-PL" dirty="0" err="1"/>
              <a:t>Variables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2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selektory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id			</a:t>
            </a:r>
            <a:r>
              <a:rPr lang="pl-PL" dirty="0" err="1"/>
              <a:t>xpath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B93AF-0F0A-4EC0-9565-4B7EF069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49" y="2711679"/>
            <a:ext cx="6268992" cy="24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8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Wait</a:t>
            </a:r>
            <a:r>
              <a:rPr lang="pl-PL" dirty="0"/>
              <a:t> and </a:t>
            </a:r>
            <a:r>
              <a:rPr lang="pl-PL" dirty="0" err="1"/>
              <a:t>click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4699FD-24E5-4BA6-9D93-1C14F747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95" y="2779122"/>
            <a:ext cx="713422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DCA76-D977-401E-950A-9DF5095C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95" y="3774370"/>
            <a:ext cx="7134225" cy="782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01D7F-6BEC-4042-9006-0BAFDFA70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095" y="4898771"/>
            <a:ext cx="7134225" cy="10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1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Asercje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Should</a:t>
            </a:r>
            <a:r>
              <a:rPr lang="pl-PL" b="1" dirty="0"/>
              <a:t> </a:t>
            </a:r>
            <a:r>
              <a:rPr lang="pl-PL" b="1" dirty="0" err="1"/>
              <a:t>Contain</a:t>
            </a:r>
            <a:r>
              <a:rPr lang="pl-PL" b="1" dirty="0"/>
              <a:t> </a:t>
            </a:r>
            <a:r>
              <a:rPr lang="pl-PL" dirty="0"/>
              <a:t>(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button</a:t>
            </a:r>
            <a:r>
              <a:rPr lang="pl-PL" dirty="0"/>
              <a:t>/</a:t>
            </a:r>
            <a:r>
              <a:rPr lang="pl-PL" dirty="0" err="1"/>
              <a:t>checkbox</a:t>
            </a:r>
            <a:r>
              <a:rPr lang="pl-PL" dirty="0"/>
              <a:t>/element)</a:t>
            </a:r>
          </a:p>
          <a:p>
            <a:pPr marL="0" indent="0">
              <a:buNone/>
            </a:pP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Should</a:t>
            </a:r>
            <a:r>
              <a:rPr lang="pl-PL" b="1" dirty="0"/>
              <a:t> Not </a:t>
            </a:r>
            <a:r>
              <a:rPr lang="pl-PL" b="1" dirty="0" err="1"/>
              <a:t>Contain</a:t>
            </a:r>
            <a:r>
              <a:rPr lang="pl-PL" b="1" dirty="0"/>
              <a:t> </a:t>
            </a:r>
            <a:r>
              <a:rPr lang="pl-PL" dirty="0"/>
              <a:t>(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button</a:t>
            </a:r>
            <a:r>
              <a:rPr lang="pl-PL" dirty="0"/>
              <a:t>/</a:t>
            </a:r>
            <a:r>
              <a:rPr lang="pl-PL" dirty="0" err="1"/>
              <a:t>checkbox</a:t>
            </a:r>
            <a:r>
              <a:rPr lang="pl-PL" dirty="0"/>
              <a:t>/element)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err="1"/>
              <a:t>Should</a:t>
            </a:r>
            <a:r>
              <a:rPr lang="pl-PL" b="1" dirty="0"/>
              <a:t> Be </a:t>
            </a:r>
            <a:r>
              <a:rPr lang="pl-PL" dirty="0"/>
              <a:t>(</a:t>
            </a:r>
            <a:r>
              <a:rPr lang="pl-PL" dirty="0" err="1"/>
              <a:t>equal</a:t>
            </a:r>
            <a:r>
              <a:rPr lang="pl-PL" dirty="0"/>
              <a:t>/</a:t>
            </a:r>
            <a:r>
              <a:rPr lang="pl-PL" dirty="0" err="1"/>
              <a:t>empty</a:t>
            </a:r>
            <a:r>
              <a:rPr lang="pl-PL" dirty="0"/>
              <a:t>/</a:t>
            </a:r>
            <a:r>
              <a:rPr lang="pl-PL" dirty="0" err="1"/>
              <a:t>uppercase</a:t>
            </a:r>
            <a:r>
              <a:rPr lang="pl-PL" dirty="0"/>
              <a:t>/</a:t>
            </a:r>
            <a:r>
              <a:rPr lang="pl-PL" dirty="0" err="1"/>
              <a:t>lowercase</a:t>
            </a:r>
            <a:r>
              <a:rPr lang="pl-PL" dirty="0"/>
              <a:t>/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b="1" dirty="0" err="1"/>
              <a:t>Should</a:t>
            </a:r>
            <a:r>
              <a:rPr lang="pl-PL" b="1" dirty="0"/>
              <a:t> Not Be </a:t>
            </a:r>
            <a:r>
              <a:rPr lang="pl-PL" dirty="0"/>
              <a:t>(</a:t>
            </a:r>
            <a:r>
              <a:rPr lang="pl-PL" dirty="0" err="1"/>
              <a:t>equal</a:t>
            </a:r>
            <a:r>
              <a:rPr lang="pl-PL" dirty="0"/>
              <a:t>/</a:t>
            </a:r>
            <a:r>
              <a:rPr lang="pl-PL" dirty="0" err="1"/>
              <a:t>empty</a:t>
            </a:r>
            <a:r>
              <a:rPr lang="pl-PL" dirty="0"/>
              <a:t>/</a:t>
            </a:r>
            <a:r>
              <a:rPr lang="pl-PL" dirty="0" err="1"/>
              <a:t>uppercase</a:t>
            </a:r>
            <a:r>
              <a:rPr lang="pl-PL" dirty="0"/>
              <a:t>/</a:t>
            </a:r>
            <a:r>
              <a:rPr lang="pl-PL" dirty="0" err="1"/>
              <a:t>lowercase</a:t>
            </a:r>
            <a:r>
              <a:rPr lang="pl-PL" dirty="0"/>
              <a:t>/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Directory/File/List/Dictionary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35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Standardowe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Builtin</a:t>
            </a:r>
            <a:r>
              <a:rPr lang="pl-PL" dirty="0"/>
              <a:t> – nie wymaga importu, dostarcza podstawowe </a:t>
            </a:r>
            <a:r>
              <a:rPr lang="pl-PL" dirty="0" err="1"/>
              <a:t>keywordy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Collections</a:t>
            </a:r>
            <a:r>
              <a:rPr lang="pl-PL" dirty="0"/>
              <a:t> – zawiera </a:t>
            </a:r>
            <a:r>
              <a:rPr lang="pl-PL" dirty="0" err="1"/>
              <a:t>keywordy</a:t>
            </a:r>
            <a:r>
              <a:rPr lang="pl-PL" dirty="0"/>
              <a:t> dotyczące operowania na listach i słownikach</a:t>
            </a:r>
          </a:p>
          <a:p>
            <a:pPr marL="0" indent="0">
              <a:buNone/>
            </a:pPr>
            <a:r>
              <a:rPr lang="pl-PL" dirty="0" err="1"/>
              <a:t>DateTime</a:t>
            </a:r>
            <a:r>
              <a:rPr lang="pl-PL" dirty="0"/>
              <a:t> – dodawanie/odejmowanie/konwertowanie dat</a:t>
            </a:r>
          </a:p>
          <a:p>
            <a:pPr marL="0" indent="0">
              <a:buNone/>
            </a:pPr>
            <a:r>
              <a:rPr lang="pl-PL" dirty="0" err="1"/>
              <a:t>Dialogs</a:t>
            </a:r>
            <a:r>
              <a:rPr lang="pl-PL" dirty="0"/>
              <a:t> – wprowadza przerwy w testach i pobieranie </a:t>
            </a:r>
            <a:r>
              <a:rPr lang="pl-PL" dirty="0" err="1"/>
              <a:t>inputu</a:t>
            </a:r>
            <a:r>
              <a:rPr lang="pl-PL" dirty="0"/>
              <a:t> od użytkownika</a:t>
            </a:r>
          </a:p>
        </p:txBody>
      </p:sp>
    </p:spTree>
    <p:extLst>
      <p:ext uri="{BB962C8B-B14F-4D97-AF65-F5344CB8AC3E}">
        <p14:creationId xmlns:p14="http://schemas.microsoft.com/office/powerpoint/2010/main" val="360443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Standardowe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OperatingSystem</a:t>
            </a:r>
            <a:r>
              <a:rPr lang="pl-PL" dirty="0"/>
              <a:t> – operacje na plikach/folderach/zmiennych środowiskowych</a:t>
            </a:r>
          </a:p>
          <a:p>
            <a:pPr marL="0" indent="0">
              <a:buNone/>
            </a:pPr>
            <a:r>
              <a:rPr lang="pl-PL" dirty="0" err="1"/>
              <a:t>Process</a:t>
            </a:r>
            <a:r>
              <a:rPr lang="pl-PL" dirty="0"/>
              <a:t> – pobieranie ID procesów, sprawdzanie ich stanu</a:t>
            </a:r>
          </a:p>
          <a:p>
            <a:pPr marL="0" indent="0">
              <a:buNone/>
            </a:pPr>
            <a:r>
              <a:rPr lang="pl-PL" dirty="0"/>
              <a:t>String – </a:t>
            </a:r>
            <a:r>
              <a:rPr lang="pl-PL" dirty="0" err="1"/>
              <a:t>split</a:t>
            </a:r>
            <a:r>
              <a:rPr lang="pl-PL" dirty="0"/>
              <a:t>, </a:t>
            </a:r>
            <a:r>
              <a:rPr lang="pl-PL" dirty="0" err="1"/>
              <a:t>strip</a:t>
            </a:r>
            <a:r>
              <a:rPr lang="pl-PL" dirty="0"/>
              <a:t>, </a:t>
            </a:r>
            <a:r>
              <a:rPr lang="pl-PL" dirty="0" err="1"/>
              <a:t>convert</a:t>
            </a:r>
            <a:r>
              <a:rPr lang="pl-PL" dirty="0"/>
              <a:t> to </a:t>
            </a:r>
            <a:r>
              <a:rPr lang="pl-PL" dirty="0" err="1"/>
              <a:t>lower</a:t>
            </a:r>
            <a:r>
              <a:rPr lang="pl-PL" dirty="0"/>
              <a:t>/</a:t>
            </a:r>
            <a:r>
              <a:rPr lang="pl-PL" dirty="0" err="1"/>
              <a:t>upper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, </a:t>
            </a:r>
            <a:r>
              <a:rPr lang="pl-PL" dirty="0" err="1"/>
              <a:t>get</a:t>
            </a:r>
            <a:r>
              <a:rPr lang="pl-PL" dirty="0"/>
              <a:t> lines</a:t>
            </a:r>
          </a:p>
          <a:p>
            <a:pPr marL="0" indent="0">
              <a:buNone/>
            </a:pPr>
            <a:r>
              <a:rPr lang="pl-PL" dirty="0" err="1"/>
              <a:t>Screenshot</a:t>
            </a:r>
            <a:r>
              <a:rPr lang="pl-PL" dirty="0"/>
              <a:t> – </a:t>
            </a:r>
            <a:r>
              <a:rPr lang="pl-PL" dirty="0" err="1"/>
              <a:t>keywordy</a:t>
            </a:r>
            <a:r>
              <a:rPr lang="pl-PL" dirty="0"/>
              <a:t> powiązane z zrzutami ekranu w raportach</a:t>
            </a:r>
          </a:p>
          <a:p>
            <a:pPr marL="0" indent="0">
              <a:buNone/>
            </a:pPr>
            <a:r>
              <a:rPr lang="pl-PL" dirty="0"/>
              <a:t>XML – dodawanie/odejmowanie/szukanie elementów w plikach XML</a:t>
            </a:r>
          </a:p>
        </p:txBody>
      </p:sp>
    </p:spTree>
    <p:extLst>
      <p:ext uri="{BB962C8B-B14F-4D97-AF65-F5344CB8AC3E}">
        <p14:creationId xmlns:p14="http://schemas.microsoft.com/office/powerpoint/2010/main" val="318769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Zewnętrzne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AppiumLibrary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robotframework-appiumlibrary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FTP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robotframework-ftplibrary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HTTP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--</a:t>
            </a:r>
            <a:r>
              <a:rPr lang="pl-PL" dirty="0" err="1"/>
              <a:t>upgrade</a:t>
            </a:r>
            <a:r>
              <a:rPr lang="pl-PL" dirty="0"/>
              <a:t> </a:t>
            </a:r>
            <a:r>
              <a:rPr lang="pl-PL" dirty="0" err="1"/>
              <a:t>robotframework-httplibrary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ImageHorizonLibrary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robotframework-imagehorizonlibrary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iOS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robotframework-ioslibrary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0429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Zewnętrzne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RESTinstance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RESTinstance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SapGuiLibrary</a:t>
            </a:r>
            <a:r>
              <a:rPr lang="pl-PL" dirty="0"/>
              <a:t> –pip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robotframework-sapguilibrary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SeleniumLibrary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robotframework-seleniumlibrary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SSHLibrary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robotframework-sshlibrary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WhiteLibrary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robotframework-whitelibrary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5580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Tagi</a:t>
            </a:r>
            <a:r>
              <a:rPr lang="pl-PL" dirty="0"/>
              <a:t> i Raporty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Testom przypisujemy identyfikatory, według których możemy:</a:t>
            </a:r>
          </a:p>
          <a:p>
            <a:r>
              <a:rPr lang="pl-PL" dirty="0"/>
              <a:t>- odnaleźć ich wyniki w raportach</a:t>
            </a:r>
          </a:p>
          <a:p>
            <a:pPr marL="0" indent="0">
              <a:buNone/>
            </a:pPr>
            <a:r>
              <a:rPr lang="pl-PL" dirty="0"/>
              <a:t> - budować polecenia wykonania określonych podzbiorów</a:t>
            </a:r>
          </a:p>
          <a:p>
            <a:pPr marL="0" indent="0">
              <a:buNone/>
            </a:pPr>
            <a:r>
              <a:rPr lang="pl-PL" dirty="0"/>
              <a:t> - tworzyć wątki testów</a:t>
            </a:r>
          </a:p>
          <a:p>
            <a:pPr marL="0" indent="0">
              <a:buNone/>
            </a:pPr>
            <a:r>
              <a:rPr lang="pl-PL" dirty="0"/>
              <a:t> - określać, które testy nie są </a:t>
            </a:r>
            <a:r>
              <a:rPr lang="pl-PL" b="1" dirty="0" err="1"/>
              <a:t>critical</a:t>
            </a:r>
            <a:endParaRPr lang="pl-P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86ACD-C28B-4AF8-ACAC-07600DAB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822" y="5592903"/>
            <a:ext cx="4848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Selenium W Robocie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0BD1ED9-1E04-4E1B-A2E7-99124378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99" y="2860265"/>
            <a:ext cx="6743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17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Tagi</a:t>
            </a:r>
            <a:r>
              <a:rPr lang="pl-PL" dirty="0"/>
              <a:t> i Raporty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Raporty zawierają:</a:t>
            </a:r>
          </a:p>
          <a:p>
            <a:r>
              <a:rPr lang="pl-PL" dirty="0"/>
              <a:t> - informacje o wszystkich wykonanych krokach testów</a:t>
            </a:r>
          </a:p>
          <a:p>
            <a:r>
              <a:rPr lang="pl-PL" dirty="0"/>
              <a:t> - statystyki wykonania</a:t>
            </a:r>
          </a:p>
          <a:p>
            <a:r>
              <a:rPr lang="pl-PL" dirty="0"/>
              <a:t> -  scenariusze podzielone są według zestawów testów oraz </a:t>
            </a:r>
            <a:r>
              <a:rPr lang="pl-PL" dirty="0" err="1"/>
              <a:t>tagów</a:t>
            </a:r>
            <a:endParaRPr lang="pl-P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484DD5-B9E7-4336-A22A-D64DFE448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37750"/>
              </p:ext>
            </p:extLst>
          </p:nvPr>
        </p:nvGraphicFramePr>
        <p:xfrm>
          <a:off x="4064000" y="5088358"/>
          <a:ext cx="3959683" cy="11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Packager Shell Object" showAsIcon="1" r:id="rId3" imgW="1390680" imgH="394560" progId="Package">
                  <p:embed/>
                </p:oleObj>
              </mc:Choice>
              <mc:Fallback>
                <p:oleObj name="Packager Shell Object" showAsIcon="1" r:id="rId3" imgW="139068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4000" y="5088358"/>
                        <a:ext cx="3959683" cy="11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254DF21-03E5-4180-BDA5-CE2903708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899106"/>
              </p:ext>
            </p:extLst>
          </p:nvPr>
        </p:nvGraphicFramePr>
        <p:xfrm>
          <a:off x="7849430" y="5064561"/>
          <a:ext cx="3548336" cy="11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Packager Shell Object" showAsIcon="1" r:id="rId5" imgW="1245600" imgH="394560" progId="Package">
                  <p:embed/>
                </p:oleObj>
              </mc:Choice>
              <mc:Fallback>
                <p:oleObj name="Packager Shell Object" showAsIcon="1" r:id="rId5" imgW="124560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9430" y="5064561"/>
                        <a:ext cx="3548336" cy="11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255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Zmienne </a:t>
            </a:r>
            <a:r>
              <a:rPr lang="pl-PL" dirty="0" err="1"/>
              <a:t>built</a:t>
            </a:r>
            <a:r>
              <a:rPr lang="pl-PL" dirty="0"/>
              <a:t>-in	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${CURDIR}</a:t>
            </a:r>
          </a:p>
          <a:p>
            <a:pPr marL="0" indent="0">
              <a:buNone/>
            </a:pPr>
            <a:r>
              <a:rPr lang="pl-PL" dirty="0"/>
              <a:t>${EXECDIR}</a:t>
            </a:r>
          </a:p>
          <a:p>
            <a:pPr marL="0" indent="0">
              <a:buNone/>
            </a:pPr>
            <a:r>
              <a:rPr lang="pl-PL" dirty="0"/>
              <a:t>${TEST_NAME}</a:t>
            </a:r>
          </a:p>
          <a:p>
            <a:pPr marL="0" indent="0">
              <a:buNone/>
            </a:pPr>
            <a:r>
              <a:rPr lang="pl-PL" dirty="0"/>
              <a:t>${TEST_DOCUMENTATION}</a:t>
            </a:r>
          </a:p>
          <a:p>
            <a:pPr marL="0" indent="0">
              <a:buNone/>
            </a:pPr>
            <a:r>
              <a:rPr lang="pl-PL" dirty="0"/>
              <a:t>${</a:t>
            </a:r>
            <a:r>
              <a:rPr lang="pl-PL" dirty="0" err="1"/>
              <a:t>testStatus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59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Uruchamianie testów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include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exclude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suite-name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dryrun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variable</a:t>
            </a:r>
            <a:r>
              <a:rPr lang="pl-PL" dirty="0"/>
              <a:t> </a:t>
            </a:r>
            <a:r>
              <a:rPr lang="pl-PL" dirty="0" err="1"/>
              <a:t>name:values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noncritical</a:t>
            </a:r>
            <a:r>
              <a:rPr lang="pl-PL" dirty="0"/>
              <a:t> </a:t>
            </a:r>
            <a:r>
              <a:rPr lang="pl-PL" dirty="0" err="1"/>
              <a:t>tagOfNoncriticalTests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robot --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=THREAD-1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CommonTests.robot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0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Uruchamianie testów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E6F8FA1-29EB-4111-8578-F4EC02A7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95" y="3345875"/>
            <a:ext cx="6432073" cy="14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9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</a:t>
            </a:r>
            <a:r>
              <a:rPr lang="pl-PL" dirty="0" err="1"/>
              <a:t>jenkins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048B4B-8845-4C1D-9314-A2EB76F88100}"/>
              </a:ext>
            </a:extLst>
          </p:cNvPr>
          <p:cNvSpPr/>
          <p:nvPr/>
        </p:nvSpPr>
        <p:spPr>
          <a:xfrm>
            <a:off x="4542188" y="271096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java-1.8.0-openjdk-devel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http://pkg.jenkins-ci.org/redhat-stable/jenkins.repo |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yum.repos.d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jenkins.repo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rpm --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https://jenkins-ci.org/redhat/jenkins-ci.org.key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8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</a:t>
            </a:r>
            <a:r>
              <a:rPr lang="pl-PL" dirty="0" err="1"/>
              <a:t>jenkins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048B4B-8845-4C1D-9314-A2EB76F88100}"/>
              </a:ext>
            </a:extLst>
          </p:cNvPr>
          <p:cNvSpPr/>
          <p:nvPr/>
        </p:nvSpPr>
        <p:spPr>
          <a:xfrm>
            <a:off x="4542188" y="2710965"/>
            <a:ext cx="6096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start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firewall-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--permanent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=public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-port=8080/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firewall-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l-PL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http://192.168.56.101:8080/</a:t>
            </a:r>
            <a:r>
              <a:rPr lang="pl-PL" sz="2400" b="1" dirty="0"/>
              <a:t> admin</a:t>
            </a:r>
            <a:r>
              <a:rPr lang="pl-PL" sz="2400" b="1"/>
              <a:t>/admin</a:t>
            </a:r>
            <a:endParaRPr lang="pl-P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2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23C1FA-DFE9-4931-83F0-7DC0EDBC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fontScale="92500"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New </a:t>
            </a:r>
            <a:r>
              <a:rPr lang="pl-PL" dirty="0" err="1"/>
              <a:t>Item</a:t>
            </a:r>
            <a:r>
              <a:rPr lang="pl-PL" dirty="0"/>
              <a:t> -&gt; Freestyle </a:t>
            </a:r>
            <a:r>
              <a:rPr lang="pl-PL" dirty="0" err="1"/>
              <a:t>project</a:t>
            </a:r>
            <a:r>
              <a:rPr lang="pl-PL" dirty="0"/>
              <a:t> -&gt; Git -&gt; </a:t>
            </a:r>
          </a:p>
          <a:p>
            <a:r>
              <a:rPr lang="pl-PL" dirty="0" err="1"/>
              <a:t>Repository</a:t>
            </a:r>
            <a:r>
              <a:rPr lang="pl-PL" dirty="0"/>
              <a:t> URL: </a:t>
            </a:r>
            <a:r>
              <a:rPr lang="pl-P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git@github.com:awolniew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l-P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luczniczqaRobot.git</a:t>
            </a:r>
            <a:r>
              <a:rPr lang="pl-PL" dirty="0"/>
              <a:t> </a:t>
            </a:r>
          </a:p>
          <a:p>
            <a:r>
              <a:rPr lang="pl-PL" dirty="0"/>
              <a:t>-&gt; Add </a:t>
            </a:r>
            <a:r>
              <a:rPr lang="pl-PL" dirty="0" err="1"/>
              <a:t>build</a:t>
            </a:r>
            <a:r>
              <a:rPr lang="pl-PL" dirty="0"/>
              <a:t> step: robot –</a:t>
            </a:r>
            <a:r>
              <a:rPr lang="pl-PL" dirty="0" err="1"/>
              <a:t>include</a:t>
            </a:r>
            <a:r>
              <a:rPr lang="pl-PL" dirty="0"/>
              <a:t>=</a:t>
            </a:r>
            <a:r>
              <a:rPr lang="pl-PL" dirty="0" err="1"/>
              <a:t>CommonTests</a:t>
            </a:r>
            <a:r>
              <a:rPr lang="pl-PL" dirty="0"/>
              <a:t> . </a:t>
            </a:r>
          </a:p>
          <a:p>
            <a:r>
              <a:rPr lang="pl-PL" dirty="0"/>
              <a:t>-&gt; Add post-</a:t>
            </a:r>
            <a:r>
              <a:rPr lang="pl-PL" dirty="0" err="1"/>
              <a:t>build</a:t>
            </a:r>
            <a:r>
              <a:rPr lang="pl-PL" dirty="0"/>
              <a:t> step: </a:t>
            </a:r>
            <a:r>
              <a:rPr lang="en-US" dirty="0"/>
              <a:t>Publish Robot Framework test results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4D39D-CCFC-4F53-877E-2FF396F2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36" y="1019048"/>
            <a:ext cx="2847975" cy="4895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76541-6532-4062-882F-0C2AADF9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73" y="2760199"/>
            <a:ext cx="7007192" cy="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156CE2F-30F3-40C3-BF75-F1FCE60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62" y="1815505"/>
            <a:ext cx="3255942" cy="3226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EE2A4-91E0-4A55-B02A-BDB1D22D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99" y="2964065"/>
            <a:ext cx="6057900" cy="2381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9665FA-85C3-465A-BC88-FD3CC2E463FF}"/>
              </a:ext>
            </a:extLst>
          </p:cNvPr>
          <p:cNvSpPr/>
          <p:nvPr/>
        </p:nvSpPr>
        <p:spPr>
          <a:xfrm>
            <a:off x="4744966" y="5648479"/>
            <a:ext cx="6681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http://192.168.56.101:8080/job/luczniczqa-robot-CommonTests/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651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5D9-E1A9-4ACD-B396-EF52F09F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pic>
        <p:nvPicPr>
          <p:cNvPr id="4" name="Picture 2" descr="Znalezione obrazy dla zapytania robot framework icon">
            <a:extLst>
              <a:ext uri="{FF2B5EF4-FFF2-40B4-BE49-F238E27FC236}">
                <a16:creationId xmlns:a16="http://schemas.microsoft.com/office/drawing/2014/main" id="{771236FA-B293-4DA4-A624-84D5B156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06" y="208679"/>
            <a:ext cx="4994787" cy="499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5A5732-167A-4480-94C5-69AB16AD6993}"/>
              </a:ext>
            </a:extLst>
          </p:cNvPr>
          <p:cNvSpPr/>
          <p:nvPr/>
        </p:nvSpPr>
        <p:spPr>
          <a:xfrm>
            <a:off x="265360" y="6154683"/>
            <a:ext cx="664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Materiały dostępne na: https://github.com/awolniew/luczniczqaRobot</a:t>
            </a:r>
            <a:endParaRPr lang="pl-PL" u="sng" dirty="0"/>
          </a:p>
        </p:txBody>
      </p:sp>
    </p:spTree>
    <p:extLst>
      <p:ext uri="{BB962C8B-B14F-4D97-AF65-F5344CB8AC3E}">
        <p14:creationId xmlns:p14="http://schemas.microsoft.com/office/powerpoint/2010/main" val="30594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RIDE</a:t>
            </a:r>
          </a:p>
          <a:p>
            <a:pPr marL="0" indent="0">
              <a:buNone/>
            </a:pPr>
            <a:r>
              <a:rPr lang="pl-PL" dirty="0"/>
              <a:t>RED</a:t>
            </a:r>
          </a:p>
          <a:p>
            <a:pPr marL="0" indent="0">
              <a:buNone/>
            </a:pPr>
            <a:r>
              <a:rPr lang="pl-PL" dirty="0" err="1"/>
              <a:t>Eclipse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Visual Studio </a:t>
            </a:r>
            <a:r>
              <a:rPr lang="pl-PL" dirty="0" err="1"/>
              <a:t>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CD6D5-DFE0-4F3C-A1E6-655877B3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86" y="4848098"/>
            <a:ext cx="1466850" cy="1066800"/>
          </a:xfrm>
          <a:prstGeom prst="rect">
            <a:avLst/>
          </a:prstGeom>
        </p:spPr>
      </p:pic>
      <p:pic>
        <p:nvPicPr>
          <p:cNvPr id="10" name="Picture 4" descr="Znalezione obrazy dla zapytania robot framework icon">
            <a:extLst>
              <a:ext uri="{FF2B5EF4-FFF2-40B4-BE49-F238E27FC236}">
                <a16:creationId xmlns:a16="http://schemas.microsoft.com/office/drawing/2014/main" id="{E60B923D-2600-4E98-938B-08BA6952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45" y="4445303"/>
            <a:ext cx="1871728" cy="18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72344-2B43-4AB9-BF10-A3B4627A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91" y="4823085"/>
            <a:ext cx="1146762" cy="109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9136D-3433-4FE2-983C-7717D1812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808" y="4790478"/>
            <a:ext cx="1051996" cy="10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5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Instalacja Środowiska Testowego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596322"/>
            <a:ext cx="7001491" cy="3319228"/>
          </a:xfrm>
        </p:spPr>
        <p:txBody>
          <a:bodyPr>
            <a:normAutofit fontScale="92500" lnSpcReduction="10000"/>
          </a:bodyPr>
          <a:lstStyle/>
          <a:p>
            <a:r>
              <a:rPr lang="pl-PL" altLang="zh-CN" sz="2000" dirty="0">
                <a:ea typeface="ヒラギノ角ゴ Pro W3"/>
                <a:cs typeface="ヒラギノ角ゴ Pro W3"/>
              </a:rPr>
              <a:t>1.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Python</a:t>
            </a:r>
            <a:r>
              <a:rPr lang="pl-PL" altLang="zh-CN" sz="2000" dirty="0">
                <a:ea typeface="ヒラギノ角ゴ Pro W3"/>
                <a:cs typeface="ヒラギノ角ゴ Pro W3"/>
              </a:rPr>
              <a:t>, pip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</a:t>
            </a:r>
            <a:r>
              <a:rPr lang="en-US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curl </a:t>
            </a:r>
            <a:r>
              <a:rPr lang="en-US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https://bootstrap.pypa.io/get-pip.py -o get-pip.py</a:t>
            </a:r>
            <a:b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</a:b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</a:t>
            </a:r>
            <a:r>
              <a:rPr lang="pl-PL" altLang="zh-CN" sz="15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python</a:t>
            </a: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get-pip.py</a:t>
            </a: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2. Robot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framework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biblioteki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</a:t>
            </a:r>
            <a:b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robotframework-selenium2library</a:t>
            </a:r>
            <a:b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robotframework-sshlibrary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3. Chrome/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Firefox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chromedriver</a:t>
            </a:r>
            <a:r>
              <a:rPr lang="pl-PL" altLang="zh-CN" sz="2000" dirty="0">
                <a:ea typeface="ヒラギノ角ゴ Pro W3"/>
                <a:cs typeface="ヒラギノ角ゴ Pro W3"/>
              </a:rPr>
              <a:t>/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geckodriver</a:t>
            </a:r>
            <a:endParaRPr lang="pl-PL" altLang="zh-CN" sz="2000" dirty="0">
              <a:ea typeface="ヒラギノ角ゴ Pro W3"/>
              <a:cs typeface="ヒラギノ角ゴ Pro W3"/>
            </a:endParaRP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4. Dodanie zmiennych środowiskowych</a:t>
            </a: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5. Opcjonalnie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wxPython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RIDE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altLang="zh-CN" sz="2800" dirty="0">
                <a:ea typeface="ヒラギノ角ゴ Pro W3"/>
                <a:cs typeface="ヒラギノ角ゴ Pro W3"/>
              </a:rPr>
              <a:t> </a:t>
            </a:r>
            <a: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pip </a:t>
            </a:r>
            <a:r>
              <a:rPr lang="pl-PL" altLang="zh-CN" sz="14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install</a:t>
            </a:r>
            <a: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</a:t>
            </a:r>
            <a:r>
              <a:rPr lang="pl-PL" altLang="zh-CN" sz="14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robotframework-ride</a:t>
            </a:r>
            <a:b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</a:br>
            <a:r>
              <a:rPr lang="pl-PL" altLang="zh-CN" sz="1500" dirty="0">
                <a:ea typeface="ヒラギノ角ゴ Pro W3"/>
                <a:cs typeface="ヒラギノ角ゴ Pro W3"/>
              </a:rPr>
              <a:t>  </a:t>
            </a:r>
            <a:r>
              <a:rPr lang="pl-PL" altLang="zh-CN" sz="10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pip </a:t>
            </a:r>
            <a:r>
              <a:rPr lang="pl-PL" altLang="zh-CN" sz="10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install</a:t>
            </a:r>
            <a:r>
              <a:rPr lang="pl-PL" altLang="zh-CN" sz="10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-U -r https://raw.githubusercontent.com/robotframework/RIDE/master/requirements.txt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543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Suite, test </a:t>
            </a:r>
            <a:r>
              <a:rPr lang="pl-PL" dirty="0" err="1"/>
              <a:t>case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Test </a:t>
            </a:r>
            <a:r>
              <a:rPr lang="pl-PL" dirty="0" err="1"/>
              <a:t>suite</a:t>
            </a:r>
            <a:r>
              <a:rPr lang="pl-PL" dirty="0"/>
              <a:t> – zestaw testów</a:t>
            </a:r>
          </a:p>
          <a:p>
            <a:pPr marL="0" indent="0">
              <a:buNone/>
            </a:pPr>
            <a:r>
              <a:rPr lang="pl-PL" dirty="0"/>
              <a:t>Test </a:t>
            </a:r>
            <a:r>
              <a:rPr lang="pl-PL" dirty="0" err="1"/>
              <a:t>case</a:t>
            </a:r>
            <a:r>
              <a:rPr lang="pl-PL" dirty="0"/>
              <a:t> – pojedynczy scenariusz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FDF3EA-DA1C-442B-AF1C-C725838B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1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Resources</a:t>
            </a:r>
            <a:r>
              <a:rPr lang="pl-PL" dirty="0"/>
              <a:t>, </a:t>
            </a:r>
            <a:r>
              <a:rPr lang="pl-PL" dirty="0" err="1"/>
              <a:t>libraries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80DC4EF-AD90-4CF8-9CEF-554D4F51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C12067-63B1-4227-A31E-9B3D17F4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6" y="2711679"/>
            <a:ext cx="5929167" cy="34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6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Robotowe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Umieszczamy je w plikach *.robot</a:t>
            </a:r>
          </a:p>
          <a:p>
            <a:pPr marL="0" indent="0">
              <a:buNone/>
            </a:pPr>
            <a:r>
              <a:rPr lang="pl-PL" dirty="0"/>
              <a:t>Składają się z:</a:t>
            </a:r>
          </a:p>
          <a:p>
            <a:pPr lvl="1">
              <a:buFontTx/>
              <a:buChar char="-"/>
            </a:pPr>
            <a:r>
              <a:rPr lang="pl-PL" dirty="0"/>
              <a:t>Dokumentacji</a:t>
            </a:r>
          </a:p>
          <a:p>
            <a:pPr lvl="1">
              <a:buFontTx/>
              <a:buChar char="-"/>
            </a:pPr>
            <a:r>
              <a:rPr lang="pl-PL" dirty="0" err="1"/>
              <a:t>Tagów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Argumentów</a:t>
            </a:r>
          </a:p>
          <a:p>
            <a:pPr lvl="1">
              <a:buFontTx/>
              <a:buChar char="-"/>
            </a:pPr>
            <a:r>
              <a:rPr lang="pl-PL" dirty="0"/>
              <a:t>Instrukcji wewnątrz </a:t>
            </a:r>
            <a:r>
              <a:rPr lang="pl-PL" dirty="0" err="1"/>
              <a:t>keyworda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 err="1"/>
              <a:t>Teardownu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Wartości zwracanej</a:t>
            </a:r>
          </a:p>
          <a:p>
            <a:pPr lvl="1">
              <a:buFontTx/>
              <a:buChar char="-"/>
            </a:pPr>
            <a:r>
              <a:rPr lang="pl-PL" dirty="0" err="1"/>
              <a:t>Timeoutu</a:t>
            </a:r>
            <a:endParaRPr lang="pl-PL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9607BD-D43C-4CF5-B4E9-0AAF7F7D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Robotowe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DB65BCC-B168-412B-B622-B18CB780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84" y="3094090"/>
            <a:ext cx="6924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852</Words>
  <Application>Microsoft Office PowerPoint</Application>
  <PresentationFormat>Widescreen</PresentationFormat>
  <Paragraphs>179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Courier New</vt:lpstr>
      <vt:lpstr>Tw Cen MT</vt:lpstr>
      <vt:lpstr>Tw Cen MT Condensed</vt:lpstr>
      <vt:lpstr>Wingdings 3</vt:lpstr>
      <vt:lpstr>ヒラギノ角ゴ Pro W3</vt:lpstr>
      <vt:lpstr>Integral</vt:lpstr>
      <vt:lpstr>Packager Shell Object</vt:lpstr>
      <vt:lpstr>Wprowadzenie do robot framework</vt:lpstr>
      <vt:lpstr>Selenium W pythonie</vt:lpstr>
      <vt:lpstr>Selenium W Robocie</vt:lpstr>
      <vt:lpstr>IDE</vt:lpstr>
      <vt:lpstr>Instalacja Środowiska Testowego</vt:lpstr>
      <vt:lpstr>Test Suite, test case</vt:lpstr>
      <vt:lpstr>Resources, libraries</vt:lpstr>
      <vt:lpstr>Keywordy Robotowe</vt:lpstr>
      <vt:lpstr>Keywordy Robotowe</vt:lpstr>
      <vt:lpstr>Keywordy Pythonowe</vt:lpstr>
      <vt:lpstr>Keywordy Pythonowe</vt:lpstr>
      <vt:lpstr>dokumentacja</vt:lpstr>
      <vt:lpstr>Przykład Podpowiedzi</vt:lpstr>
      <vt:lpstr>Setup, teardown, timeout</vt:lpstr>
      <vt:lpstr>Setup, teardown, timeout</vt:lpstr>
      <vt:lpstr>Test templates</vt:lpstr>
      <vt:lpstr>BDD w robocie</vt:lpstr>
      <vt:lpstr>Skalary, listy i słowniki</vt:lpstr>
      <vt:lpstr>Zmienne lokalne i globalne</vt:lpstr>
      <vt:lpstr>Pętle</vt:lpstr>
      <vt:lpstr>Logowanie</vt:lpstr>
      <vt:lpstr>selektory</vt:lpstr>
      <vt:lpstr>Wait and click</vt:lpstr>
      <vt:lpstr>Asercje</vt:lpstr>
      <vt:lpstr>Biblioteki Standardowe – wybrane przykłady</vt:lpstr>
      <vt:lpstr>Biblioteki Standardowe – wybrane przykłady</vt:lpstr>
      <vt:lpstr>Biblioteki Zewnętrzne – wybrane przykłady</vt:lpstr>
      <vt:lpstr>Biblioteki Zewnętrzne – wybrane przykłady</vt:lpstr>
      <vt:lpstr>Tagi i Raporty</vt:lpstr>
      <vt:lpstr>Tagi i Raporty</vt:lpstr>
      <vt:lpstr>Zmienne built-in </vt:lpstr>
      <vt:lpstr>Uruchamianie testów</vt:lpstr>
      <vt:lpstr>Uruchamianie testów</vt:lpstr>
      <vt:lpstr>Robot i jenkins</vt:lpstr>
      <vt:lpstr>Robot i jenkins</vt:lpstr>
      <vt:lpstr>Robot i Jenkins</vt:lpstr>
      <vt:lpstr>Robot i Jenkins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robot framework</dc:title>
  <dc:creator>Wolniewicz, Adam (Nokia - PL/Bydgoszcz)</dc:creator>
  <cp:lastModifiedBy>Wolniewicz, Adam (Nokia - PL/Bydgoszcz)</cp:lastModifiedBy>
  <cp:revision>144</cp:revision>
  <dcterms:created xsi:type="dcterms:W3CDTF">2019-07-17T19:27:04Z</dcterms:created>
  <dcterms:modified xsi:type="dcterms:W3CDTF">2019-07-30T08:47:54Z</dcterms:modified>
</cp:coreProperties>
</file>