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6398" y="2785403"/>
            <a:ext cx="10260226" cy="783682"/>
          </a:xfrm>
        </p:spPr>
        <p:txBody>
          <a:bodyPr/>
          <a:lstStyle/>
          <a:p>
            <a:r>
              <a:rPr lang="ru-RU" dirty="0" smtClean="0"/>
              <a:t>Алгоритмы Хеширования данных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543007" y="5401993"/>
            <a:ext cx="1973617" cy="707886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85000"/>
                  </a:schemeClr>
                </a:solidFill>
                <a:latin typeface="+mj-lt"/>
              </a:rPr>
              <a:t>Артамонов О.Ю.</a:t>
            </a:r>
          </a:p>
          <a:p>
            <a:r>
              <a:rPr lang="ru-RU" sz="2000" dirty="0" smtClean="0">
                <a:solidFill>
                  <a:schemeClr val="tx1">
                    <a:lumMod val="85000"/>
                  </a:schemeClr>
                </a:solidFill>
                <a:latin typeface="+mj-lt"/>
              </a:rPr>
              <a:t>Группа ТВ-61</a:t>
            </a:r>
            <a:endParaRPr lang="ru-RU" sz="2000" dirty="0">
              <a:solidFill>
                <a:schemeClr val="tx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63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2261" y="2615247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810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 </a:t>
            </a:r>
            <a:r>
              <a:rPr lang="ru-RU" b="1" dirty="0" smtClean="0"/>
              <a:t>хеширование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преобразование</a:t>
            </a:r>
            <a:r>
              <a:rPr lang="ru-RU" sz="2800" dirty="0"/>
              <a:t> </a:t>
            </a:r>
            <a:r>
              <a:rPr lang="ru-RU" sz="2800" dirty="0"/>
              <a:t>массива входных данных произвольной длины в (выходную) </a:t>
            </a:r>
            <a:r>
              <a:rPr lang="ru-RU" sz="2800" dirty="0"/>
              <a:t>битовую</a:t>
            </a:r>
            <a:r>
              <a:rPr lang="ru-RU" sz="2800" dirty="0"/>
              <a:t> строку фиксированной длины, выполняемое </a:t>
            </a:r>
            <a:r>
              <a:rPr lang="ru-RU" sz="2800" dirty="0"/>
              <a:t>определённым алгоритмом</a:t>
            </a:r>
            <a:r>
              <a:rPr lang="ru-RU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8772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Хеш-Функции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/>
              <a:t>Хэш-функции – это функции, предназначенные для «сжатия» произвольного сообщения или набора данных, записанных, как правило, в двоичном алфавите, в некоторую битовую комбинацию фиксированной длины, называемую сверткой.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6276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1082" y="763876"/>
            <a:ext cx="9366656" cy="1478570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Построение хеш-функции методом деления с остатком (</a:t>
            </a:r>
            <a:r>
              <a:rPr lang="ru-RU" dirty="0" err="1"/>
              <a:t>division</a:t>
            </a:r>
            <a:r>
              <a:rPr lang="ru-RU" dirty="0"/>
              <a:t> </a:t>
            </a:r>
            <a:r>
              <a:rPr lang="ru-RU" dirty="0" err="1"/>
              <a:t>method</a:t>
            </a:r>
            <a:r>
              <a:rPr lang="ru-RU" dirty="0"/>
              <a:t>)</a:t>
            </a:r>
            <a:endParaRPr lang="ru-RU" dirty="0"/>
          </a:p>
        </p:txBody>
      </p:sp>
      <p:sp useBgFill="1">
        <p:nvSpPr>
          <p:cNvPr id="9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752746" y="2565098"/>
            <a:ext cx="4683328" cy="2534706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  <p:txBody>
          <a:bodyPr vert="horz" wrap="square" lIns="360000" tIns="360000" rIns="360000" bIns="36000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/>
              <a:t> </a:t>
            </a:r>
            <a:r>
              <a:rPr lang="en-US" sz="2800" dirty="0" smtClean="0"/>
              <a:t>Hash(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key</a:t>
            </a:r>
            <a:r>
              <a:rPr lang="en-US" sz="2800" dirty="0" smtClean="0"/>
              <a:t>)</a:t>
            </a:r>
            <a:r>
              <a:rPr lang="ru-RU" sz="2800" dirty="0" smtClean="0"/>
              <a:t> {</a:t>
            </a:r>
            <a:endParaRPr lang="ru-RU" sz="2800" dirty="0"/>
          </a:p>
          <a:p>
            <a:pPr marL="0" indent="0">
              <a:buNone/>
            </a:pPr>
            <a:r>
              <a:rPr lang="ru-RU" sz="2800" dirty="0" smtClean="0">
                <a:solidFill>
                  <a:srgbClr val="0000FF"/>
                </a:solidFill>
              </a:rPr>
              <a:t>	</a:t>
            </a:r>
            <a:r>
              <a:rPr lang="en-US" sz="2800" dirty="0" smtClean="0">
                <a:solidFill>
                  <a:srgbClr val="0000FF"/>
                </a:solidFill>
              </a:rPr>
              <a:t>return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key</a:t>
            </a:r>
            <a:r>
              <a:rPr lang="en-US" sz="2800" dirty="0"/>
              <a:t> %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sz="2800" dirty="0" smtClean="0"/>
              <a:t>; </a:t>
            </a:r>
            <a:endParaRPr lang="en-US" sz="2800" dirty="0"/>
          </a:p>
          <a:p>
            <a:pPr marL="0" indent="0">
              <a:buNone/>
            </a:pPr>
            <a:r>
              <a:rPr lang="ru-RU" sz="2800" dirty="0"/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1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1083" y="770917"/>
            <a:ext cx="9366656" cy="1478570"/>
          </a:xfrm>
        </p:spPr>
        <p:txBody>
          <a:bodyPr/>
          <a:lstStyle/>
          <a:p>
            <a:pPr algn="ctr"/>
            <a:r>
              <a:rPr lang="ru-RU" dirty="0"/>
              <a:t>Построение хеш-функции </a:t>
            </a:r>
            <a:r>
              <a:rPr lang="ru-RU" dirty="0" smtClean="0"/>
              <a:t>методом</a:t>
            </a:r>
            <a:r>
              <a:rPr lang="en-US" dirty="0" smtClean="0"/>
              <a:t> </a:t>
            </a:r>
            <a:r>
              <a:rPr lang="ru-RU" dirty="0"/>
              <a:t>умножения (</a:t>
            </a:r>
            <a:r>
              <a:rPr lang="ru-RU" dirty="0" err="1"/>
              <a:t>multiplication</a:t>
            </a:r>
            <a:r>
              <a:rPr lang="ru-RU" dirty="0"/>
              <a:t> </a:t>
            </a:r>
            <a:r>
              <a:rPr lang="ru-RU" dirty="0" err="1"/>
              <a:t>method</a:t>
            </a:r>
            <a:r>
              <a:rPr lang="ru-RU" dirty="0"/>
              <a:t>)</a:t>
            </a:r>
            <a:endParaRPr lang="ru-RU" dirty="0"/>
          </a:p>
        </p:txBody>
      </p:sp>
      <p:sp useBgFill="1"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3391750" y="2572139"/>
            <a:ext cx="5405321" cy="2534706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  <p:txBody>
          <a:bodyPr vert="horz" wrap="square" lIns="360000" tIns="360000" rIns="360000" bIns="36000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/>
              <a:t> Hash(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key</a:t>
            </a:r>
            <a:r>
              <a:rPr lang="en-US" sz="2800" dirty="0" smtClean="0"/>
              <a:t>)</a:t>
            </a:r>
            <a:r>
              <a:rPr lang="ru-RU" sz="2800" dirty="0" smtClean="0"/>
              <a:t> {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0000FF"/>
                </a:solidFill>
              </a:rPr>
              <a:t>	</a:t>
            </a:r>
            <a:r>
              <a:rPr lang="en-US" sz="2800" dirty="0" smtClean="0">
                <a:solidFill>
                  <a:srgbClr val="0000FF"/>
                </a:solidFill>
              </a:rPr>
              <a:t>return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m </a:t>
            </a:r>
            <a:r>
              <a:rPr lang="en-US" sz="2800" dirty="0" smtClean="0"/>
              <a:t>* ((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key </a:t>
            </a:r>
            <a:r>
              <a:rPr lang="en-US" sz="2800" dirty="0" smtClean="0"/>
              <a:t>* </a:t>
            </a:r>
            <a:r>
              <a:rPr lang="en-US" sz="2800" dirty="0"/>
              <a:t>A) % 1</a:t>
            </a:r>
            <a:r>
              <a:rPr lang="en-US" sz="2800" dirty="0" smtClean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800" dirty="0" smtClean="0"/>
              <a:t>}</a:t>
            </a:r>
            <a:endParaRPr lang="ru-RU" altLang="ru-RU" sz="28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38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411083" y="320751"/>
            <a:ext cx="9366656" cy="1478570"/>
          </a:xfrm>
        </p:spPr>
        <p:txBody>
          <a:bodyPr/>
          <a:lstStyle/>
          <a:p>
            <a:pPr algn="ctr"/>
            <a:r>
              <a:rPr lang="ru-RU" dirty="0"/>
              <a:t>Построение хеш-функции </a:t>
            </a:r>
            <a:r>
              <a:rPr lang="ru-RU" dirty="0" smtClean="0"/>
              <a:t>для строкового ключа</a:t>
            </a:r>
            <a:endParaRPr lang="ru-RU" dirty="0"/>
          </a:p>
        </p:txBody>
      </p:sp>
      <p:sp useBgFill="1"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2951000" y="1799321"/>
            <a:ext cx="6286822" cy="4470620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  <p:txBody>
          <a:bodyPr vert="horz" wrap="square" lIns="360000" tIns="360000" rIns="360000" bIns="36000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/>
              <a:t> H</a:t>
            </a:r>
            <a:r>
              <a:rPr lang="en-US" sz="2800" dirty="0" smtClean="0"/>
              <a:t>ash(char</a:t>
            </a:r>
            <a:r>
              <a:rPr lang="en-US" sz="2800" dirty="0"/>
              <a:t>*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str</a:t>
            </a:r>
            <a:r>
              <a:rPr lang="en-US" sz="2800" dirty="0"/>
              <a:t>) {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0000FF"/>
                </a:solidFill>
              </a:rPr>
              <a:t>	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/>
              <a:t> h </a:t>
            </a:r>
            <a:r>
              <a:rPr lang="en-US" sz="2800" dirty="0"/>
              <a:t>= 0;</a:t>
            </a:r>
          </a:p>
          <a:p>
            <a:pPr marL="0" indent="0">
              <a:buNone/>
            </a:pPr>
            <a:r>
              <a:rPr lang="ru-RU" sz="2800" dirty="0" smtClean="0"/>
              <a:t>	</a:t>
            </a:r>
            <a:r>
              <a:rPr lang="en-US" sz="2800" dirty="0" smtClean="0"/>
              <a:t>for (</a:t>
            </a: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= 0; </a:t>
            </a:r>
            <a:r>
              <a:rPr lang="en-US" sz="2800" dirty="0"/>
              <a:t>i</a:t>
            </a:r>
            <a:r>
              <a:rPr lang="en-US" sz="2800" dirty="0" smtClean="0"/>
              <a:t> &lt; n; </a:t>
            </a:r>
            <a:r>
              <a:rPr lang="en-US" sz="2800" dirty="0" err="1"/>
              <a:t>i</a:t>
            </a:r>
            <a:r>
              <a:rPr lang="en-US" sz="2800" dirty="0" smtClean="0"/>
              <a:t>++)</a:t>
            </a:r>
            <a:endParaRPr lang="en-US" sz="2800" dirty="0"/>
          </a:p>
          <a:p>
            <a:pPr marL="0" indent="0">
              <a:buNone/>
            </a:pPr>
            <a:r>
              <a:rPr lang="ru-RU" sz="2800" dirty="0" smtClean="0"/>
              <a:t>		</a:t>
            </a:r>
            <a:r>
              <a:rPr lang="en-US" sz="2800" dirty="0" smtClean="0"/>
              <a:t>h </a:t>
            </a:r>
            <a:r>
              <a:rPr lang="en-US" sz="2800" dirty="0"/>
              <a:t>= (h*C + 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/>
              <a:t>(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str</a:t>
            </a:r>
            <a:r>
              <a:rPr lang="en-US" sz="2800" dirty="0" smtClean="0"/>
              <a:t>[</a:t>
            </a:r>
            <a:r>
              <a:rPr lang="en-US" sz="2800" dirty="0" err="1" smtClean="0"/>
              <a:t>i</a:t>
            </a:r>
            <a:r>
              <a:rPr lang="en-US" sz="2800" dirty="0"/>
              <a:t>])) %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>
                <a:solidFill>
                  <a:srgbClr val="0000FF"/>
                </a:solidFill>
              </a:rPr>
              <a:t>	</a:t>
            </a:r>
            <a:r>
              <a:rPr lang="en-US" sz="2800" dirty="0" smtClean="0">
                <a:solidFill>
                  <a:srgbClr val="0000FF"/>
                </a:solidFill>
              </a:rPr>
              <a:t>return</a:t>
            </a:r>
            <a:r>
              <a:rPr lang="en-US" sz="2800" dirty="0" smtClean="0"/>
              <a:t> h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ru-RU" sz="2800" dirty="0"/>
              <a:t>}</a:t>
            </a:r>
            <a:endParaRPr lang="ru-RU" altLang="ru-RU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0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2427" y="633047"/>
            <a:ext cx="9905998" cy="1027943"/>
          </a:xfrm>
        </p:spPr>
        <p:txBody>
          <a:bodyPr/>
          <a:lstStyle/>
          <a:p>
            <a:pPr algn="ctr"/>
            <a:r>
              <a:rPr lang="ru-RU" dirty="0" smtClean="0"/>
              <a:t>Алгоритм хеширования </a:t>
            </a:r>
            <a:r>
              <a:rPr lang="ru-RU" dirty="0"/>
              <a:t>CRC32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228" y="1660990"/>
            <a:ext cx="8422395" cy="4553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3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хеширования </a:t>
            </a:r>
            <a:r>
              <a:rPr lang="en-US" dirty="0" smtClean="0"/>
              <a:t>MD5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4324608" cy="3844097"/>
          </a:xfrm>
        </p:spPr>
      </p:pic>
      <p:sp>
        <p:nvSpPr>
          <p:cNvPr id="5" name="TextBox 4"/>
          <p:cNvSpPr txBox="1"/>
          <p:nvPr/>
        </p:nvSpPr>
        <p:spPr>
          <a:xfrm>
            <a:off x="2067320" y="5741130"/>
            <a:ext cx="247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СХЕМА РАБОТЫ </a:t>
            </a:r>
            <a:r>
              <a:rPr lang="en-US" sz="2000" dirty="0" smtClean="0"/>
              <a:t>MD5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179" y="2342665"/>
            <a:ext cx="5027232" cy="33529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08405" y="5741128"/>
            <a:ext cx="3650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 smtClean="0"/>
              <a:t>Ро́нальд</a:t>
            </a:r>
            <a:r>
              <a:rPr lang="ru-RU" sz="2000" dirty="0" smtClean="0"/>
              <a:t> </a:t>
            </a:r>
            <a:r>
              <a:rPr lang="ru-RU" sz="2000" dirty="0" err="1" smtClean="0"/>
              <a:t>Линн</a:t>
            </a:r>
            <a:r>
              <a:rPr lang="en-US" sz="2000" dirty="0" smtClean="0"/>
              <a:t> </a:t>
            </a:r>
            <a:r>
              <a:rPr lang="ru-RU" sz="2000" dirty="0" err="1" smtClean="0"/>
              <a:t>Риве́ст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3225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4860"/>
          </a:xfrm>
        </p:spPr>
        <p:txBody>
          <a:bodyPr/>
          <a:lstStyle/>
          <a:p>
            <a:pPr algn="ctr"/>
            <a:r>
              <a:rPr lang="ru-RU" dirty="0"/>
              <a:t>Алгоритм хеширования </a:t>
            </a:r>
            <a:r>
              <a:rPr lang="en-US" dirty="0" smtClean="0"/>
              <a:t>SHA-1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360" y="1533378"/>
            <a:ext cx="4244104" cy="4241341"/>
          </a:xfrm>
        </p:spPr>
      </p:pic>
      <p:sp>
        <p:nvSpPr>
          <p:cNvPr id="6" name="TextBox 5"/>
          <p:cNvSpPr txBox="1"/>
          <p:nvPr/>
        </p:nvSpPr>
        <p:spPr>
          <a:xfrm>
            <a:off x="4772255" y="5971667"/>
            <a:ext cx="2644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СХЕМА РАБОТЫ </a:t>
            </a:r>
            <a:r>
              <a:rPr lang="en-US" sz="2000" dirty="0" smtClean="0"/>
              <a:t>SHA-1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80545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261</TotalTime>
  <Words>106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Контур</vt:lpstr>
      <vt:lpstr>Алгоритмы Хеширования данных</vt:lpstr>
      <vt:lpstr> хеширование</vt:lpstr>
      <vt:lpstr>Хеш-Функции</vt:lpstr>
      <vt:lpstr>Построение хеш-функции методом деления с остатком (division method)</vt:lpstr>
      <vt:lpstr>Построение хеш-функции методом умножения (multiplication method)</vt:lpstr>
      <vt:lpstr>Построение хеш-функции для строкового ключа</vt:lpstr>
      <vt:lpstr>Алгоритм хеширования CRC32</vt:lpstr>
      <vt:lpstr>Алгоритм хеширования MD5</vt:lpstr>
      <vt:lpstr>Алгоритм хеширования SHA-1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Хеширования данных</dc:title>
  <dc:creator>Алексей Артамонов</dc:creator>
  <cp:lastModifiedBy>Алексей Артамонов</cp:lastModifiedBy>
  <cp:revision>15</cp:revision>
  <dcterms:created xsi:type="dcterms:W3CDTF">2017-12-09T15:24:05Z</dcterms:created>
  <dcterms:modified xsi:type="dcterms:W3CDTF">2017-12-09T19:45:49Z</dcterms:modified>
</cp:coreProperties>
</file>