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0903" autoAdjust="0"/>
  </p:normalViewPr>
  <p:slideViewPr>
    <p:cSldViewPr snapToGrid="0" showGuides="1">
      <p:cViewPr>
        <p:scale>
          <a:sx n="66" d="100"/>
          <a:sy n="66" d="100"/>
        </p:scale>
        <p:origin x="1314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E09F9-D664-4B18-A55F-B3C41451A66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7335-CD90-48F0-8241-6BFE20A1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function must produce any design from arguments.</a:t>
            </a:r>
          </a:p>
          <a:p>
            <a:endParaRPr lang="en-US" dirty="0"/>
          </a:p>
          <a:p>
            <a:r>
              <a:rPr lang="en-US" dirty="0"/>
              <a:t>Simulator script should incorporate error assessment against numerical optimization problems using </a:t>
            </a:r>
            <a:r>
              <a:rPr lang="en-US" dirty="0" err="1"/>
              <a:t>tryCatch</a:t>
            </a:r>
            <a:r>
              <a:rPr lang="en-US" dirty="0"/>
              <a:t>, or discard overly sparse datasets. </a:t>
            </a:r>
          </a:p>
          <a:p>
            <a:endParaRPr lang="en-US" dirty="0"/>
          </a:p>
          <a:p>
            <a:r>
              <a:rPr lang="en-US" dirty="0"/>
              <a:t>Data library should include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truth data for SCR &amp; occupancy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act.ctr</a:t>
            </a:r>
            <a:r>
              <a:rPr lang="en-US" dirty="0"/>
              <a:t>.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trap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occ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scr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ID’s for each combination of settings and simulation.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library might look like a .</a:t>
            </a:r>
            <a:r>
              <a:rPr lang="en-US" dirty="0" err="1"/>
              <a:t>Rdata</a:t>
            </a:r>
            <a:r>
              <a:rPr lang="en-US" dirty="0"/>
              <a:t> file containing a nested list of the above components. Every combination of `d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 [[setting]] [[replicate]]` will have a unique task ID. There will be [#settings] * [#simulations] tasks to perform.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Probably structure the truth data in the same way for ease of 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big-data formats may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avoid having to load entire datasets into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we simulate occupancy data using an SCR structure? i.e. condense SCR detections down into non-individual count data? Or will we simulate occupancy data of the population separately, using only a probability of detection under some prescribed grid?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FA97B7-0344-4034-B7DD-7FE595918D49}"/>
              </a:ext>
            </a:extLst>
          </p:cNvPr>
          <p:cNvSpPr txBox="1"/>
          <p:nvPr/>
        </p:nvSpPr>
        <p:spPr>
          <a:xfrm>
            <a:off x="6934202" y="601579"/>
            <a:ext cx="44196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CT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8D9AD-9B42-424B-BA8A-D670AB47684F}"/>
              </a:ext>
            </a:extLst>
          </p:cNvPr>
          <p:cNvSpPr txBox="1"/>
          <p:nvPr/>
        </p:nvSpPr>
        <p:spPr>
          <a:xfrm>
            <a:off x="8001002" y="1741714"/>
            <a:ext cx="2278744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Obtain primary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8DB50-DF0E-4D68-8096-1A954B670735}"/>
              </a:ext>
            </a:extLst>
          </p:cNvPr>
          <p:cNvSpPr txBox="1"/>
          <p:nvPr/>
        </p:nvSpPr>
        <p:spPr>
          <a:xfrm>
            <a:off x="8492673" y="2172601"/>
            <a:ext cx="12954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Refactor script to include functions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E63633-9BD0-47CA-9BAD-B8984C964A7B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9140374" y="1987935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69388-CC31-42CD-9826-C06AF4370DC0}"/>
              </a:ext>
            </a:extLst>
          </p:cNvPr>
          <p:cNvSpPr txBox="1"/>
          <p:nvPr/>
        </p:nvSpPr>
        <p:spPr>
          <a:xfrm>
            <a:off x="5992969" y="2954574"/>
            <a:ext cx="1457451" cy="24622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General design function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0E3414-6DD8-4284-8C76-0CB2BD34B7D2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7740104" y="1554303"/>
            <a:ext cx="381863" cy="2418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0E710B-39E8-435D-9013-B25981F98CB2}"/>
              </a:ext>
            </a:extLst>
          </p:cNvPr>
          <p:cNvSpPr txBox="1"/>
          <p:nvPr/>
        </p:nvSpPr>
        <p:spPr>
          <a:xfrm>
            <a:off x="8313060" y="5649242"/>
            <a:ext cx="1654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3EE48-833D-49B7-8981-2D85245D077C}"/>
              </a:ext>
            </a:extLst>
          </p:cNvPr>
          <p:cNvSpPr txBox="1"/>
          <p:nvPr/>
        </p:nvSpPr>
        <p:spPr>
          <a:xfrm>
            <a:off x="8400144" y="3720346"/>
            <a:ext cx="14804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Generate data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643F6-A14D-4195-834B-1492B62F2821}"/>
              </a:ext>
            </a:extLst>
          </p:cNvPr>
          <p:cNvSpPr txBox="1"/>
          <p:nvPr/>
        </p:nvSpPr>
        <p:spPr>
          <a:xfrm>
            <a:off x="13299625" y="1341604"/>
            <a:ext cx="17498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FTP server to host task list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75507-9CE6-4CD3-8C14-69AE5E673FD6}"/>
              </a:ext>
            </a:extLst>
          </p:cNvPr>
          <p:cNvSpPr txBox="1"/>
          <p:nvPr/>
        </p:nvSpPr>
        <p:spPr>
          <a:xfrm>
            <a:off x="6924855" y="7637473"/>
            <a:ext cx="155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 checksums to validate data library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D5778-C7F5-40C5-B734-214D83117564}"/>
              </a:ext>
            </a:extLst>
          </p:cNvPr>
          <p:cNvSpPr txBox="1"/>
          <p:nvPr/>
        </p:nvSpPr>
        <p:spPr>
          <a:xfrm>
            <a:off x="8630260" y="8706690"/>
            <a:ext cx="10287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 </a:t>
            </a:r>
            <a:r>
              <a:rPr lang="en-US" sz="1000" b="1" dirty="0"/>
              <a:t>free</a:t>
            </a:r>
            <a:r>
              <a:rPr lang="en-US" sz="1000" dirty="0"/>
              <a:t> task from task list (see example)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0442EF-97C3-4C28-91AF-DF1994C9E6E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7671259" y="2251231"/>
            <a:ext cx="519551" cy="2418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4A5E3A-DC47-4623-8FE6-070F0995BDE6}"/>
              </a:ext>
            </a:extLst>
          </p:cNvPr>
          <p:cNvSpPr txBox="1"/>
          <p:nvPr/>
        </p:nvSpPr>
        <p:spPr>
          <a:xfrm>
            <a:off x="10364340" y="2959182"/>
            <a:ext cx="13144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Simulator function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1FF908C-739B-4994-8F19-1B37E757A672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16200000" flipH="1">
            <a:off x="9887734" y="1825351"/>
            <a:ext cx="386471" cy="1881190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BDF1CA-4C95-4CC2-911F-6070AA8E291D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 rot="5400000">
            <a:off x="9823498" y="2522279"/>
            <a:ext cx="514943" cy="1881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FD5E91-F22F-4400-8E31-58B2602F5FE9}"/>
              </a:ext>
            </a:extLst>
          </p:cNvPr>
          <p:cNvSpPr txBox="1"/>
          <p:nvPr/>
        </p:nvSpPr>
        <p:spPr>
          <a:xfrm>
            <a:off x="10831287" y="8706690"/>
            <a:ext cx="111986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which task taken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D986BA-150A-4C6D-B0F4-F95ED21807CF}"/>
              </a:ext>
            </a:extLst>
          </p:cNvPr>
          <p:cNvCxnSpPr>
            <a:stCxn id="44" idx="3"/>
            <a:endCxn id="73" idx="1"/>
          </p:cNvCxnSpPr>
          <p:nvPr/>
        </p:nvCxnSpPr>
        <p:spPr>
          <a:xfrm>
            <a:off x="9658960" y="8983689"/>
            <a:ext cx="11723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C802957-D09E-4724-930B-4292C54C836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8849120" y="1446831"/>
            <a:ext cx="586137" cy="36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35383B3-988A-40F3-908E-19A31B02D73A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11566269" y="-1266691"/>
            <a:ext cx="186027" cy="5030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FE5F0D-6525-4A5E-963F-69C7D265C55A}"/>
              </a:ext>
            </a:extLst>
          </p:cNvPr>
          <p:cNvSpPr txBox="1"/>
          <p:nvPr/>
        </p:nvSpPr>
        <p:spPr>
          <a:xfrm>
            <a:off x="13601248" y="1972546"/>
            <a:ext cx="17562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Trial multiple reads/writes of tasks to be performed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44DF29C-8DC1-4ED3-8CFE-2BEC00902DB0}"/>
              </a:ext>
            </a:extLst>
          </p:cNvPr>
          <p:cNvCxnSpPr>
            <a:cxnSpLocks/>
            <a:stCxn id="34" idx="2"/>
            <a:endCxn id="82" idx="0"/>
          </p:cNvCxnSpPr>
          <p:nvPr/>
        </p:nvCxnSpPr>
        <p:spPr>
          <a:xfrm rot="16200000" flipH="1">
            <a:off x="14211546" y="1704731"/>
            <a:ext cx="230832" cy="3047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16A26F-D8C1-4CBE-BF8F-0C1C78DC73B1}"/>
              </a:ext>
            </a:extLst>
          </p:cNvPr>
          <p:cNvSpPr txBox="1"/>
          <p:nvPr/>
        </p:nvSpPr>
        <p:spPr>
          <a:xfrm>
            <a:off x="490768" y="1494061"/>
            <a:ext cx="2563582" cy="40011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</a:t>
            </a:r>
            <a:r>
              <a:rPr lang="en-US" sz="1000" dirty="0" err="1"/>
              <a:t>github</a:t>
            </a:r>
            <a:r>
              <a:rPr lang="en-US" sz="1000" dirty="0"/>
              <a:t> project, and get participants up to speed on deployment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27BC7AD-A95B-42B4-B017-F7E85C7EA8D4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 rot="5400000">
            <a:off x="5289039" y="-2360902"/>
            <a:ext cx="338484" cy="73714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1D0EBCD-1E44-467D-B052-CED36E434E93}"/>
              </a:ext>
            </a:extLst>
          </p:cNvPr>
          <p:cNvSpPr txBox="1"/>
          <p:nvPr/>
        </p:nvSpPr>
        <p:spPr>
          <a:xfrm>
            <a:off x="13844361" y="4373214"/>
            <a:ext cx="3875312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Ex.:</a:t>
            </a:r>
          </a:p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 &amp;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0){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task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owner = NAME;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perform simulation with settings[task];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else{next}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Probably don’t want to use a for loop literally, but you get the idea. Best to query the conditions in the for loop and just grab the first one available.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the above, tasks 1 and 2 are completed with output saved. Task 3 is in progress, and task 4 is free for analysis.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Some overlap may be tolerated, but minimal if read/write is fast. Only results in replicated analyses, no loss of tasks.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event of unexpected shutdown, include function to reset NAME’s tasks to </a:t>
            </a:r>
            <a:r>
              <a:rPr lang="en-US" sz="1000" dirty="0" err="1">
                <a:latin typeface="+mj-lt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+mj-lt"/>
                <a:cs typeface="Courier New" panose="02070309020205020404" pitchFamily="49" charset="0"/>
              </a:rPr>
              <a:t> = 0 if saved == 0 upon restart.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6E61978-E9F2-4527-8D60-B8CF3C13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0941"/>
              </p:ext>
            </p:extLst>
          </p:nvPr>
        </p:nvGraphicFramePr>
        <p:xfrm>
          <a:off x="13932863" y="2559071"/>
          <a:ext cx="4029922" cy="175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43676964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168646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4718218"/>
                    </a:ext>
                  </a:extLst>
                </a:gridCol>
                <a:gridCol w="1401985">
                  <a:extLst>
                    <a:ext uri="{9D8B030D-6E8A-4147-A177-3AD203B41FA5}">
                      <a16:colId xmlns:a16="http://schemas.microsoft.com/office/drawing/2014/main" val="724155852"/>
                    </a:ext>
                  </a:extLst>
                </a:gridCol>
              </a:tblGrid>
              <a:tr h="5382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Task_ID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In_progress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678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5152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9716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Vanessa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77635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59721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9925ACC-19F7-4245-9BAE-79EB81339D35}"/>
              </a:ext>
            </a:extLst>
          </p:cNvPr>
          <p:cNvSpPr txBox="1"/>
          <p:nvPr/>
        </p:nvSpPr>
        <p:spPr>
          <a:xfrm>
            <a:off x="8255002" y="4108197"/>
            <a:ext cx="17707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Validate data library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A034A1-B381-4999-875D-8896183907F1}"/>
              </a:ext>
            </a:extLst>
          </p:cNvPr>
          <p:cNvCxnSpPr>
            <a:stCxn id="33" idx="2"/>
            <a:endCxn id="104" idx="0"/>
          </p:cNvCxnSpPr>
          <p:nvPr/>
        </p:nvCxnSpPr>
        <p:spPr>
          <a:xfrm flipH="1">
            <a:off x="9140372" y="3966567"/>
            <a:ext cx="1" cy="1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F6E00C-6A82-4FB5-99E6-F19032D115E3}"/>
              </a:ext>
            </a:extLst>
          </p:cNvPr>
          <p:cNvSpPr txBox="1"/>
          <p:nvPr/>
        </p:nvSpPr>
        <p:spPr>
          <a:xfrm>
            <a:off x="6697424" y="4541245"/>
            <a:ext cx="17859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diagnostics on data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99BA5A-9745-4344-B956-A297A64E026D}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 rot="5400000">
            <a:off x="8271961" y="3672833"/>
            <a:ext cx="186827" cy="1549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83F6E3C-2685-4520-8FD5-929F24589344}"/>
              </a:ext>
            </a:extLst>
          </p:cNvPr>
          <p:cNvSpPr txBox="1"/>
          <p:nvPr/>
        </p:nvSpPr>
        <p:spPr>
          <a:xfrm>
            <a:off x="8668206" y="4541245"/>
            <a:ext cx="30871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Ensure with documentation correct data simulation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1DC8C6-BF42-44CB-B912-33F649E1C8A2}"/>
              </a:ext>
            </a:extLst>
          </p:cNvPr>
          <p:cNvCxnSpPr>
            <a:stCxn id="104" idx="2"/>
            <a:endCxn id="111" idx="0"/>
          </p:cNvCxnSpPr>
          <p:nvPr/>
        </p:nvCxnSpPr>
        <p:spPr>
          <a:xfrm rot="16200000" flipH="1">
            <a:off x="9582672" y="3912118"/>
            <a:ext cx="186827" cy="1071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E364D92-123F-4C8F-A4B8-852B5759C00C}"/>
              </a:ext>
            </a:extLst>
          </p:cNvPr>
          <p:cNvSpPr txBox="1"/>
          <p:nvPr/>
        </p:nvSpPr>
        <p:spPr>
          <a:xfrm>
            <a:off x="15459074" y="1264660"/>
            <a:ext cx="2374900" cy="55399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Alternatively, incorporate task list into </a:t>
            </a:r>
            <a:r>
              <a:rPr lang="en-US" sz="1000" dirty="0" err="1"/>
              <a:t>github</a:t>
            </a:r>
            <a:r>
              <a:rPr lang="en-US" sz="1000" dirty="0"/>
              <a:t> with dynamic or static assignments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46F7F3-51BC-4103-A80C-AB8DE86117D5}"/>
              </a:ext>
            </a:extLst>
          </p:cNvPr>
          <p:cNvCxnSpPr>
            <a:stCxn id="34" idx="3"/>
            <a:endCxn id="123" idx="1"/>
          </p:cNvCxnSpPr>
          <p:nvPr/>
        </p:nvCxnSpPr>
        <p:spPr>
          <a:xfrm>
            <a:off x="15049501" y="1541659"/>
            <a:ext cx="4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42978E9-CC2C-45D4-9C1F-18CE32C3775C}"/>
              </a:ext>
            </a:extLst>
          </p:cNvPr>
          <p:cNvSpPr txBox="1"/>
          <p:nvPr/>
        </p:nvSpPr>
        <p:spPr>
          <a:xfrm>
            <a:off x="8337095" y="9498288"/>
            <a:ext cx="16065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analysis on slice of data indicated by task ID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671F1D-386A-4747-B3A1-9263065932E7}"/>
              </a:ext>
            </a:extLst>
          </p:cNvPr>
          <p:cNvSpPr txBox="1"/>
          <p:nvPr/>
        </p:nvSpPr>
        <p:spPr>
          <a:xfrm>
            <a:off x="8227106" y="6195178"/>
            <a:ext cx="18265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obtains </a:t>
            </a:r>
            <a:r>
              <a:rPr lang="en-US" sz="1000" dirty="0" err="1"/>
              <a:t>github</a:t>
            </a:r>
            <a:r>
              <a:rPr lang="en-US" sz="1000" dirty="0"/>
              <a:t> project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BD0407-11F1-458C-B38E-702F346CEF2C}"/>
              </a:ext>
            </a:extLst>
          </p:cNvPr>
          <p:cNvCxnSpPr>
            <a:stCxn id="32" idx="2"/>
            <a:endCxn id="137" idx="0"/>
          </p:cNvCxnSpPr>
          <p:nvPr/>
        </p:nvCxnSpPr>
        <p:spPr>
          <a:xfrm rot="5400000">
            <a:off x="8990516" y="6045319"/>
            <a:ext cx="299715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695DBB7-6EC2-4BEE-AC6D-C20562122350}"/>
              </a:ext>
            </a:extLst>
          </p:cNvPr>
          <p:cNvSpPr txBox="1"/>
          <p:nvPr/>
        </p:nvSpPr>
        <p:spPr>
          <a:xfrm>
            <a:off x="7038981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generates data library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9EDC438-2BC5-4233-B63E-4F232359CF63}"/>
              </a:ext>
            </a:extLst>
          </p:cNvPr>
          <p:cNvSpPr txBox="1"/>
          <p:nvPr/>
        </p:nvSpPr>
        <p:spPr>
          <a:xfrm>
            <a:off x="9339947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Github</a:t>
            </a:r>
            <a:r>
              <a:rPr lang="en-US" sz="1000" dirty="0"/>
              <a:t> project contains data library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FCF0322-681C-4930-AB08-F5FA9E812BB7}"/>
              </a:ext>
            </a:extLst>
          </p:cNvPr>
          <p:cNvCxnSpPr>
            <a:stCxn id="143" idx="2"/>
            <a:endCxn id="40" idx="0"/>
          </p:cNvCxnSpPr>
          <p:nvPr/>
        </p:nvCxnSpPr>
        <p:spPr>
          <a:xfrm rot="5400000">
            <a:off x="7678539" y="7324531"/>
            <a:ext cx="338495" cy="28738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13EB116B-A389-42A8-AE10-8C75E5D3A640}"/>
              </a:ext>
            </a:extLst>
          </p:cNvPr>
          <p:cNvCxnSpPr>
            <a:stCxn id="44" idx="2"/>
            <a:endCxn id="134" idx="0"/>
          </p:cNvCxnSpPr>
          <p:nvPr/>
        </p:nvCxnSpPr>
        <p:spPr>
          <a:xfrm rot="5400000">
            <a:off x="9023691" y="9377369"/>
            <a:ext cx="237600" cy="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8362B8D-4D73-4011-B5D5-C3C10F3F64B1}"/>
              </a:ext>
            </a:extLst>
          </p:cNvPr>
          <p:cNvSpPr txBox="1"/>
          <p:nvPr/>
        </p:nvSpPr>
        <p:spPr>
          <a:xfrm>
            <a:off x="3719079" y="10312576"/>
            <a:ext cx="19914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3A16ACD-4C80-47F8-A470-76BC1F8723D9}"/>
              </a:ext>
            </a:extLst>
          </p:cNvPr>
          <p:cNvSpPr txBox="1"/>
          <p:nvPr/>
        </p:nvSpPr>
        <p:spPr>
          <a:xfrm>
            <a:off x="1909805" y="10909805"/>
            <a:ext cx="15192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individual outputs 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E8D413-B978-4E50-B1A7-73341F875271}"/>
              </a:ext>
            </a:extLst>
          </p:cNvPr>
          <p:cNvSpPr txBox="1"/>
          <p:nvPr/>
        </p:nvSpPr>
        <p:spPr>
          <a:xfrm>
            <a:off x="3889751" y="10831771"/>
            <a:ext cx="164371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selective output into matrix/</a:t>
            </a:r>
            <a:r>
              <a:rPr lang="en-US" sz="1000" dirty="0" err="1"/>
              <a:t>data.frame</a:t>
            </a:r>
            <a:r>
              <a:rPr lang="en-US" sz="1000" dirty="0"/>
              <a:t> format, into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DA5C722-2881-486E-BC8D-709B2482AEB3}"/>
              </a:ext>
            </a:extLst>
          </p:cNvPr>
          <p:cNvCxnSpPr>
            <a:stCxn id="158" idx="3"/>
            <a:endCxn id="159" idx="1"/>
          </p:cNvCxnSpPr>
          <p:nvPr/>
        </p:nvCxnSpPr>
        <p:spPr>
          <a:xfrm flipV="1">
            <a:off x="3429011" y="11108770"/>
            <a:ext cx="460740" cy="1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F2AA49B-0CD7-488A-9B7E-168E116A4E3C}"/>
              </a:ext>
            </a:extLst>
          </p:cNvPr>
          <p:cNvSpPr txBox="1"/>
          <p:nvPr/>
        </p:nvSpPr>
        <p:spPr>
          <a:xfrm>
            <a:off x="5825730" y="10832861"/>
            <a:ext cx="28424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 into some sort of lazy database evaluator for quicker future assessment (	Apache spark, </a:t>
            </a:r>
            <a:r>
              <a:rPr lang="en-US" sz="1000" dirty="0" err="1"/>
              <a:t>sparklyr</a:t>
            </a:r>
            <a:r>
              <a:rPr lang="en-US" sz="1000" dirty="0"/>
              <a:t>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EC02F2-3577-4BD0-936D-F03450EEDBED}"/>
              </a:ext>
            </a:extLst>
          </p:cNvPr>
          <p:cNvCxnSpPr>
            <a:cxnSpLocks/>
            <a:stCxn id="159" idx="3"/>
            <a:endCxn id="165" idx="1"/>
          </p:cNvCxnSpPr>
          <p:nvPr/>
        </p:nvCxnSpPr>
        <p:spPr>
          <a:xfrm>
            <a:off x="5533463" y="11108770"/>
            <a:ext cx="292267" cy="1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8E52F45-1330-4B4C-9706-041DF63D82F0}"/>
              </a:ext>
            </a:extLst>
          </p:cNvPr>
          <p:cNvCxnSpPr>
            <a:cxnSpLocks/>
            <a:stCxn id="134" idx="2"/>
            <a:endCxn id="157" idx="3"/>
          </p:cNvCxnSpPr>
          <p:nvPr/>
        </p:nvCxnSpPr>
        <p:spPr>
          <a:xfrm rot="5400000">
            <a:off x="7233728" y="8529043"/>
            <a:ext cx="383401" cy="34298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E34A-DFF7-4015-8667-B6AD85CB12EA}"/>
              </a:ext>
            </a:extLst>
          </p:cNvPr>
          <p:cNvSpPr txBox="1"/>
          <p:nvPr/>
        </p:nvSpPr>
        <p:spPr>
          <a:xfrm>
            <a:off x="10348008" y="10389463"/>
            <a:ext cx="20864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when task completed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5F7622E-4788-405D-9E57-3B2376A077F1}"/>
              </a:ext>
            </a:extLst>
          </p:cNvPr>
          <p:cNvCxnSpPr>
            <a:stCxn id="134" idx="2"/>
            <a:endCxn id="172" idx="1"/>
          </p:cNvCxnSpPr>
          <p:nvPr/>
        </p:nvCxnSpPr>
        <p:spPr>
          <a:xfrm rot="16200000" flipH="1">
            <a:off x="9475573" y="9717083"/>
            <a:ext cx="537232" cy="120763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143CC2-472E-4807-9AC9-86E281E82D65}"/>
              </a:ext>
            </a:extLst>
          </p:cNvPr>
          <p:cNvSpPr txBox="1"/>
          <p:nvPr/>
        </p:nvSpPr>
        <p:spPr>
          <a:xfrm>
            <a:off x="8616028" y="8244268"/>
            <a:ext cx="10486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Query free tasks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0ABCD81-E9AF-436F-8803-3B5C477EFE89}"/>
              </a:ext>
            </a:extLst>
          </p:cNvPr>
          <p:cNvCxnSpPr>
            <a:stCxn id="177" idx="2"/>
            <a:endCxn id="44" idx="0"/>
          </p:cNvCxnSpPr>
          <p:nvPr/>
        </p:nvCxnSpPr>
        <p:spPr>
          <a:xfrm>
            <a:off x="9140371" y="8490489"/>
            <a:ext cx="4239" cy="21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CDD9F85-E57B-436C-A9C4-772F2A39CFEC}"/>
              </a:ext>
            </a:extLst>
          </p:cNvPr>
          <p:cNvCxnSpPr>
            <a:stCxn id="157" idx="2"/>
            <a:endCxn id="159" idx="0"/>
          </p:cNvCxnSpPr>
          <p:nvPr/>
        </p:nvCxnSpPr>
        <p:spPr>
          <a:xfrm rot="5400000">
            <a:off x="4576708" y="10693697"/>
            <a:ext cx="272974" cy="31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72F8AD5-C15B-4736-95D2-B60335DE28EC}"/>
              </a:ext>
            </a:extLst>
          </p:cNvPr>
          <p:cNvSpPr txBox="1"/>
          <p:nvPr/>
        </p:nvSpPr>
        <p:spPr>
          <a:xfrm>
            <a:off x="691244" y="3566457"/>
            <a:ext cx="216262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documentation on </a:t>
            </a:r>
            <a:r>
              <a:rPr lang="en-US" sz="1000" dirty="0" err="1"/>
              <a:t>github</a:t>
            </a:r>
            <a:r>
              <a:rPr lang="en-US" sz="1000" dirty="0"/>
              <a:t> with each new function, with demonstration of proper function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8D0857-A163-46CA-AFDA-C7656D3E6F85}"/>
              </a:ext>
            </a:extLst>
          </p:cNvPr>
          <p:cNvCxnSpPr>
            <a:cxnSpLocks/>
            <a:stCxn id="87" idx="2"/>
            <a:endCxn id="190" idx="0"/>
          </p:cNvCxnSpPr>
          <p:nvPr/>
        </p:nvCxnSpPr>
        <p:spPr>
          <a:xfrm>
            <a:off x="1772559" y="1894171"/>
            <a:ext cx="0" cy="16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45ED104-50DC-4B02-A2DC-9FDB60191338}"/>
              </a:ext>
            </a:extLst>
          </p:cNvPr>
          <p:cNvCxnSpPr>
            <a:stCxn id="21" idx="2"/>
            <a:endCxn id="190" idx="0"/>
          </p:cNvCxnSpPr>
          <p:nvPr/>
        </p:nvCxnSpPr>
        <p:spPr>
          <a:xfrm rot="5400000">
            <a:off x="4959594" y="-614323"/>
            <a:ext cx="993746" cy="7367815"/>
          </a:xfrm>
          <a:prstGeom prst="bentConnector3">
            <a:avLst>
              <a:gd name="adj1" fmla="val 193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08BF528-D48B-4F84-B7AF-40753FA63B69}"/>
              </a:ext>
            </a:extLst>
          </p:cNvPr>
          <p:cNvCxnSpPr>
            <a:stCxn id="111" idx="2"/>
            <a:endCxn id="190" idx="2"/>
          </p:cNvCxnSpPr>
          <p:nvPr/>
        </p:nvCxnSpPr>
        <p:spPr>
          <a:xfrm rot="5400000" flipH="1">
            <a:off x="5658673" y="234342"/>
            <a:ext cx="667011" cy="8439239"/>
          </a:xfrm>
          <a:prstGeom prst="bentConnector3">
            <a:avLst>
              <a:gd name="adj1" fmla="val -34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51A22A97-1732-48DB-B96E-64D2DB04CCB9}"/>
              </a:ext>
            </a:extLst>
          </p:cNvPr>
          <p:cNvCxnSpPr>
            <a:stCxn id="108" idx="2"/>
            <a:endCxn id="32" idx="0"/>
          </p:cNvCxnSpPr>
          <p:nvPr/>
        </p:nvCxnSpPr>
        <p:spPr>
          <a:xfrm rot="16200000" flipH="1">
            <a:off x="7934487" y="4443355"/>
            <a:ext cx="861776" cy="15499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5F107814-AD2D-47C3-BD1D-EFEDF6775E04}"/>
              </a:ext>
            </a:extLst>
          </p:cNvPr>
          <p:cNvCxnSpPr>
            <a:stCxn id="111" idx="2"/>
            <a:endCxn id="32" idx="0"/>
          </p:cNvCxnSpPr>
          <p:nvPr/>
        </p:nvCxnSpPr>
        <p:spPr>
          <a:xfrm rot="5400000">
            <a:off x="9245198" y="4682642"/>
            <a:ext cx="861776" cy="10714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A0A6DFB-80E5-48D9-A235-C3ABB55D1097}"/>
              </a:ext>
            </a:extLst>
          </p:cNvPr>
          <p:cNvCxnSpPr>
            <a:cxnSpLocks/>
            <a:stCxn id="144" idx="2"/>
            <a:endCxn id="177" idx="0"/>
          </p:cNvCxnSpPr>
          <p:nvPr/>
        </p:nvCxnSpPr>
        <p:spPr>
          <a:xfrm rot="5400000">
            <a:off x="9243764" y="7195586"/>
            <a:ext cx="945290" cy="11520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DB52748-E19A-44B7-A612-6987E3153D23}"/>
              </a:ext>
            </a:extLst>
          </p:cNvPr>
          <p:cNvCxnSpPr>
            <a:stCxn id="40" idx="2"/>
            <a:endCxn id="177" idx="0"/>
          </p:cNvCxnSpPr>
          <p:nvPr/>
        </p:nvCxnSpPr>
        <p:spPr>
          <a:xfrm rot="16200000" flipH="1">
            <a:off x="8318889" y="7422785"/>
            <a:ext cx="206685" cy="1436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44CC22A3-CA0D-456F-8847-5BCFC77A5567}"/>
              </a:ext>
            </a:extLst>
          </p:cNvPr>
          <p:cNvCxnSpPr>
            <a:stCxn id="137" idx="2"/>
            <a:endCxn id="143" idx="3"/>
          </p:cNvCxnSpPr>
          <p:nvPr/>
        </p:nvCxnSpPr>
        <p:spPr>
          <a:xfrm rot="5400000">
            <a:off x="8790359" y="6748909"/>
            <a:ext cx="503635" cy="19639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AF2DDCD-2152-4358-9296-DBC302628B2F}"/>
              </a:ext>
            </a:extLst>
          </p:cNvPr>
          <p:cNvCxnSpPr>
            <a:stCxn id="137" idx="2"/>
            <a:endCxn id="144" idx="1"/>
          </p:cNvCxnSpPr>
          <p:nvPr/>
        </p:nvCxnSpPr>
        <p:spPr>
          <a:xfrm rot="16200000" flipH="1">
            <a:off x="8988342" y="6747317"/>
            <a:ext cx="503635" cy="19957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B85959-5A67-4C07-9467-5311AA0B89F0}"/>
              </a:ext>
            </a:extLst>
          </p:cNvPr>
          <p:cNvSpPr txBox="1"/>
          <p:nvPr/>
        </p:nvSpPr>
        <p:spPr>
          <a:xfrm>
            <a:off x="13221015" y="2049489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9A77-411D-492D-BB12-457610F50BEC}"/>
              </a:ext>
            </a:extLst>
          </p:cNvPr>
          <p:cNvSpPr txBox="1"/>
          <p:nvPr/>
        </p:nvSpPr>
        <p:spPr>
          <a:xfrm>
            <a:off x="5610688" y="2954573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09A8-6368-42FF-8FFC-F8F3800B0052}"/>
              </a:ext>
            </a:extLst>
          </p:cNvPr>
          <p:cNvSpPr txBox="1"/>
          <p:nvPr/>
        </p:nvSpPr>
        <p:spPr>
          <a:xfrm>
            <a:off x="3054350" y="1569916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DCB46C-6088-4A39-A199-DFB7FE1FAC68}"/>
              </a:ext>
            </a:extLst>
          </p:cNvPr>
          <p:cNvSpPr txBox="1"/>
          <p:nvPr/>
        </p:nvSpPr>
        <p:spPr>
          <a:xfrm>
            <a:off x="15566092" y="1018439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EDFF-60AD-46DB-8DE2-6F2D2408B5ED}"/>
              </a:ext>
            </a:extLst>
          </p:cNvPr>
          <p:cNvSpPr txBox="1"/>
          <p:nvPr/>
        </p:nvSpPr>
        <p:spPr>
          <a:xfrm>
            <a:off x="6436107" y="8783634"/>
            <a:ext cx="11198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Push to git which task(s) taken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E135D2-5E51-437A-B7D7-DA4EF8E68500}"/>
              </a:ext>
            </a:extLst>
          </p:cNvPr>
          <p:cNvCxnSpPr>
            <a:stCxn id="70" idx="3"/>
            <a:endCxn id="44" idx="1"/>
          </p:cNvCxnSpPr>
          <p:nvPr/>
        </p:nvCxnSpPr>
        <p:spPr>
          <a:xfrm>
            <a:off x="7555976" y="8983689"/>
            <a:ext cx="10742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4AF220-36A0-4830-92B2-EBBE654E68E3}"/>
              </a:ext>
            </a:extLst>
          </p:cNvPr>
          <p:cNvSpPr txBox="1"/>
          <p:nvPr/>
        </p:nvSpPr>
        <p:spPr>
          <a:xfrm>
            <a:off x="6324007" y="8299051"/>
            <a:ext cx="12570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Pull task list from git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BE2FC8-A73A-438F-911E-3ED17425B4E4}"/>
              </a:ext>
            </a:extLst>
          </p:cNvPr>
          <p:cNvCxnSpPr>
            <a:stCxn id="7" idx="3"/>
            <a:endCxn id="177" idx="1"/>
          </p:cNvCxnSpPr>
          <p:nvPr/>
        </p:nvCxnSpPr>
        <p:spPr>
          <a:xfrm flipV="1">
            <a:off x="7581082" y="8367379"/>
            <a:ext cx="1034946" cy="547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49049D-AE2F-402A-AF37-614746B66EB8}"/>
              </a:ext>
            </a:extLst>
          </p:cNvPr>
          <p:cNvSpPr txBox="1"/>
          <p:nvPr/>
        </p:nvSpPr>
        <p:spPr>
          <a:xfrm>
            <a:off x="10793867" y="8014193"/>
            <a:ext cx="111986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Read from FTP server which task taken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BF7879-291D-4461-84E5-48874401B8F2}"/>
              </a:ext>
            </a:extLst>
          </p:cNvPr>
          <p:cNvCxnSpPr>
            <a:stCxn id="177" idx="3"/>
            <a:endCxn id="77" idx="1"/>
          </p:cNvCxnSpPr>
          <p:nvPr/>
        </p:nvCxnSpPr>
        <p:spPr>
          <a:xfrm flipV="1">
            <a:off x="9664713" y="8291192"/>
            <a:ext cx="1129154" cy="761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7429500" y="476250"/>
            <a:ext cx="4229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Design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7733-7ED9-4276-914F-F1D59773A7A9}"/>
              </a:ext>
            </a:extLst>
          </p:cNvPr>
          <p:cNvSpPr txBox="1"/>
          <p:nvPr/>
        </p:nvSpPr>
        <p:spPr>
          <a:xfrm>
            <a:off x="8467726" y="1778001"/>
            <a:ext cx="21526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Define simulation settings to trial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CC6DC86-6904-4E6B-BEEB-FB3CF786D8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9285590" y="1519539"/>
            <a:ext cx="51692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3A4DCA-6AB5-4216-853D-147286C035CC}"/>
              </a:ext>
            </a:extLst>
          </p:cNvPr>
          <p:cNvSpPr txBox="1"/>
          <p:nvPr/>
        </p:nvSpPr>
        <p:spPr>
          <a:xfrm>
            <a:off x="4181475" y="2287144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Survey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CF19C-986F-4DDC-A4C0-011771AF07F6}"/>
              </a:ext>
            </a:extLst>
          </p:cNvPr>
          <p:cNvSpPr txBox="1"/>
          <p:nvPr/>
        </p:nvSpPr>
        <p:spPr>
          <a:xfrm>
            <a:off x="6648447" y="2772918"/>
            <a:ext cx="8763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396B1-7088-4741-8FC1-0F19BDEEF801}"/>
              </a:ext>
            </a:extLst>
          </p:cNvPr>
          <p:cNvSpPr txBox="1"/>
          <p:nvPr/>
        </p:nvSpPr>
        <p:spPr>
          <a:xfrm>
            <a:off x="13670644" y="2210199"/>
            <a:ext cx="15430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Population 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BBE17-0092-406C-84E2-E0E052633144}"/>
              </a:ext>
            </a:extLst>
          </p:cNvPr>
          <p:cNvSpPr txBox="1"/>
          <p:nvPr/>
        </p:nvSpPr>
        <p:spPr>
          <a:xfrm>
            <a:off x="2171700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spacing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2D215-4558-41ED-9D03-73F5BC5C9850}"/>
              </a:ext>
            </a:extLst>
          </p:cNvPr>
          <p:cNvSpPr txBox="1"/>
          <p:nvPr/>
        </p:nvSpPr>
        <p:spPr>
          <a:xfrm>
            <a:off x="3657599" y="2774063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D8F9C-CCE2-4941-81D3-B60DFB879DE2}"/>
              </a:ext>
            </a:extLst>
          </p:cNvPr>
          <p:cNvSpPr txBox="1"/>
          <p:nvPr/>
        </p:nvSpPr>
        <p:spPr>
          <a:xfrm>
            <a:off x="5143498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D65E3-7F39-4220-8346-9BDD3ABE712E}"/>
              </a:ext>
            </a:extLst>
          </p:cNvPr>
          <p:cNvSpPr txBox="1"/>
          <p:nvPr/>
        </p:nvSpPr>
        <p:spPr>
          <a:xfrm>
            <a:off x="12791170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Sigma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8950A-0387-4855-8D49-F4DFD0D0E1DA}"/>
              </a:ext>
            </a:extLst>
          </p:cNvPr>
          <p:cNvSpPr txBox="1"/>
          <p:nvPr/>
        </p:nvSpPr>
        <p:spPr>
          <a:xfrm>
            <a:off x="14346919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P(detect)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9DDA0-114A-472B-A89B-446D962CC1CA}"/>
              </a:ext>
            </a:extLst>
          </p:cNvPr>
          <p:cNvSpPr txBox="1"/>
          <p:nvPr/>
        </p:nvSpPr>
        <p:spPr>
          <a:xfrm>
            <a:off x="13073474" y="3817983"/>
            <a:ext cx="20415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Individual heterogeneity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70396-E568-4D91-83BB-E8CA5261D953}"/>
              </a:ext>
            </a:extLst>
          </p:cNvPr>
          <p:cNvSpPr txBox="1"/>
          <p:nvPr/>
        </p:nvSpPr>
        <p:spPr>
          <a:xfrm>
            <a:off x="13347702" y="2655894"/>
            <a:ext cx="9284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SCR 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AF790-77A6-4725-B8A5-3C07FEF4F1D6}"/>
              </a:ext>
            </a:extLst>
          </p:cNvPr>
          <p:cNvSpPr txBox="1"/>
          <p:nvPr/>
        </p:nvSpPr>
        <p:spPr>
          <a:xfrm>
            <a:off x="14659339" y="2659864"/>
            <a:ext cx="1318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Occupancy scenarios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2541EE-7A72-425B-A4E7-8B5CE1E350D2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5400000">
            <a:off x="14871117" y="2867663"/>
            <a:ext cx="408931" cy="485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9AC2ABE-1A74-4FC1-8EFE-E7908D50BB88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rot="16200000" flipH="1">
            <a:off x="14115863" y="2598184"/>
            <a:ext cx="412901" cy="10207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8558E4-4B10-4306-B211-08A99F6DACE8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rot="5400000">
            <a:off x="13337989" y="2841072"/>
            <a:ext cx="412901" cy="5349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77E184-FD6D-4875-A2EA-E4B9566F27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16200000" flipH="1">
            <a:off x="13557217" y="3280964"/>
            <a:ext cx="256746" cy="8172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742207-BE38-48E9-BD0F-93DF7EAA8EF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14335092" y="3320381"/>
            <a:ext cx="256746" cy="7384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B087EC1-D6E5-4D3F-8F29-581ACA5DFF99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7062296" y="-194611"/>
            <a:ext cx="262922" cy="4700588"/>
          </a:xfrm>
          <a:prstGeom prst="bentConnector3">
            <a:avLst>
              <a:gd name="adj1" fmla="val 64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F94EBA-2721-4B02-B94C-05E1EEE864B6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11900122" y="-331848"/>
            <a:ext cx="185977" cy="48981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501066-93D1-44BD-92E7-9F15BB6821F3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5400000">
            <a:off x="14093242" y="2089788"/>
            <a:ext cx="408931" cy="2041524"/>
          </a:xfrm>
          <a:prstGeom prst="bentConnector3">
            <a:avLst>
              <a:gd name="adj1" fmla="val 2670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2DD897-A694-4161-A50F-9461CBCD1098}"/>
              </a:ext>
            </a:extLst>
          </p:cNvPr>
          <p:cNvSpPr txBox="1"/>
          <p:nvPr/>
        </p:nvSpPr>
        <p:spPr>
          <a:xfrm>
            <a:off x="592454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traps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61791C-A6E2-4CE4-8ECF-C524C86D89F2}"/>
              </a:ext>
            </a:extLst>
          </p:cNvPr>
          <p:cNvSpPr txBox="1"/>
          <p:nvPr/>
        </p:nvSpPr>
        <p:spPr>
          <a:xfrm>
            <a:off x="720280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visits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243488-9476-4B06-A51C-8028CDDF4A13}"/>
              </a:ext>
            </a:extLst>
          </p:cNvPr>
          <p:cNvCxnSpPr>
            <a:stCxn id="10" idx="2"/>
            <a:endCxn id="53" idx="0"/>
          </p:cNvCxnSpPr>
          <p:nvPr/>
        </p:nvCxnSpPr>
        <p:spPr>
          <a:xfrm rot="5400000">
            <a:off x="6633860" y="2862278"/>
            <a:ext cx="295877" cy="609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60FBD8F-934D-4975-8302-7339AB653BC7}"/>
              </a:ext>
            </a:extLst>
          </p:cNvPr>
          <p:cNvCxnSpPr>
            <a:stCxn id="10" idx="2"/>
            <a:endCxn id="54" idx="0"/>
          </p:cNvCxnSpPr>
          <p:nvPr/>
        </p:nvCxnSpPr>
        <p:spPr>
          <a:xfrm rot="16200000" flipH="1">
            <a:off x="7272990" y="2832746"/>
            <a:ext cx="295877" cy="668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6286500" y="476250"/>
            <a:ext cx="6515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Simulation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4640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B05EC-2EA5-4229-A37A-1EC20DD71A62}"/>
              </a:ext>
            </a:extLst>
          </p:cNvPr>
          <p:cNvSpPr txBox="1"/>
          <p:nvPr/>
        </p:nvSpPr>
        <p:spPr>
          <a:xfrm>
            <a:off x="5225143" y="639679"/>
            <a:ext cx="783771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Simulation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2B14B-E295-4E03-B10E-513AF56C0B32}"/>
              </a:ext>
            </a:extLst>
          </p:cNvPr>
          <p:cNvSpPr txBox="1"/>
          <p:nvPr/>
        </p:nvSpPr>
        <p:spPr>
          <a:xfrm>
            <a:off x="8650841" y="2483815"/>
            <a:ext cx="11176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Obtain truth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D3EC-1C10-4654-925D-21331134D0C7}"/>
              </a:ext>
            </a:extLst>
          </p:cNvPr>
          <p:cNvSpPr txBox="1"/>
          <p:nvPr/>
        </p:nvSpPr>
        <p:spPr>
          <a:xfrm>
            <a:off x="8185970" y="3052448"/>
            <a:ext cx="2047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Extract simulation analysis outputs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BB2F8AD-A456-41D8-B51A-4D8479A406E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9048443" y="2891242"/>
            <a:ext cx="32241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69CDE4-7E83-473B-A19A-8F0BF32E20FB}"/>
              </a:ext>
            </a:extLst>
          </p:cNvPr>
          <p:cNvSpPr txBox="1"/>
          <p:nvPr/>
        </p:nvSpPr>
        <p:spPr>
          <a:xfrm>
            <a:off x="7937653" y="3649040"/>
            <a:ext cx="2543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comparisons of parameter estimates with data-generating settings.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EEBBAC-EE64-4DE6-BC25-E0D47566398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9034463" y="3473854"/>
            <a:ext cx="35037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269E38-9F61-4F84-A15F-EF03822B21DA}"/>
              </a:ext>
            </a:extLst>
          </p:cNvPr>
          <p:cNvSpPr txBox="1"/>
          <p:nvPr/>
        </p:nvSpPr>
        <p:spPr>
          <a:xfrm>
            <a:off x="7423943" y="4322140"/>
            <a:ext cx="841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Relative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EF5C1-6A1A-4921-AEE4-B52F654D214F}"/>
              </a:ext>
            </a:extLst>
          </p:cNvPr>
          <p:cNvSpPr txBox="1"/>
          <p:nvPr/>
        </p:nvSpPr>
        <p:spPr>
          <a:xfrm>
            <a:off x="8561495" y="4322139"/>
            <a:ext cx="4908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RMSE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0B1A4-7A7F-41B1-A9E6-838FA92F6E4E}"/>
              </a:ext>
            </a:extLst>
          </p:cNvPr>
          <p:cNvSpPr txBox="1"/>
          <p:nvPr/>
        </p:nvSpPr>
        <p:spPr>
          <a:xfrm>
            <a:off x="9347989" y="4319639"/>
            <a:ext cx="700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83DF4-148A-49E9-8956-611ED302421F}"/>
              </a:ext>
            </a:extLst>
          </p:cNvPr>
          <p:cNvSpPr txBox="1"/>
          <p:nvPr/>
        </p:nvSpPr>
        <p:spPr>
          <a:xfrm>
            <a:off x="7995062" y="1785257"/>
            <a:ext cx="2486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Generate function to perform the following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6BACE-4922-4B4D-A40A-EBDA1EC35F6A}"/>
              </a:ext>
            </a:extLst>
          </p:cNvPr>
          <p:cNvSpPr txBox="1"/>
          <p:nvPr/>
        </p:nvSpPr>
        <p:spPr>
          <a:xfrm>
            <a:off x="10344476" y="4319638"/>
            <a:ext cx="8996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Standard dev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5F7EF2-3DD5-4FA2-99F5-7B88C9B4FE6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8390775" y="3503268"/>
            <a:ext cx="272990" cy="13647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5DA1BD-05B6-4A00-8445-B755C58AB6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8871787" y="3984278"/>
            <a:ext cx="272989" cy="4027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43BFDA6-087C-41DE-9102-85F7EF0D140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9318782" y="3940014"/>
            <a:ext cx="270489" cy="4887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3E7E5F-26EA-4D2F-B938-25AFA426DE4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9866719" y="3392078"/>
            <a:ext cx="270488" cy="15846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3F4E8F-E210-4ED9-B50E-114DCE3D8850}"/>
              </a:ext>
            </a:extLst>
          </p:cNvPr>
          <p:cNvSpPr txBox="1"/>
          <p:nvPr/>
        </p:nvSpPr>
        <p:spPr>
          <a:xfrm>
            <a:off x="5040247" y="4914900"/>
            <a:ext cx="3766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 most effective designs for SCR, occupancy, or both</a:t>
            </a:r>
          </a:p>
          <a:p>
            <a:pPr algn="ctr"/>
            <a:r>
              <a:rPr lang="en-US" sz="1000" dirty="0"/>
              <a:t>i.e. smallest bias, RMSE, SD, largest coverage.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03D610-E7F9-4484-BA85-57E5F940023A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5400000">
            <a:off x="7210968" y="4280975"/>
            <a:ext cx="346539" cy="9213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8814A3-3827-4712-82E7-109652EE1481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rot="5400000">
            <a:off x="7691978" y="3799963"/>
            <a:ext cx="346540" cy="1883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2660663-DB7C-4C35-BDD1-3BDDA39FE304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8136474" y="3352968"/>
            <a:ext cx="349040" cy="2774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8849A9-3034-45F3-B771-15825FB49176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rot="5400000">
            <a:off x="8684410" y="2805030"/>
            <a:ext cx="349041" cy="38706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932C61-4CF1-4575-9EFC-92D19F74AAFF}"/>
              </a:ext>
            </a:extLst>
          </p:cNvPr>
          <p:cNvSpPr txBox="1"/>
          <p:nvPr/>
        </p:nvSpPr>
        <p:spPr>
          <a:xfrm>
            <a:off x="9144000" y="4953744"/>
            <a:ext cx="3997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graphics illustrating the previous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77165D-7569-4824-9C1A-B2EEB6CF4957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 rot="16200000" flipH="1">
            <a:off x="9301207" y="3112046"/>
            <a:ext cx="385383" cy="3298012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75F1DCB-7B3A-4BE8-A316-10B85DF39E7D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 rot="16200000" flipH="1">
            <a:off x="9782217" y="3593057"/>
            <a:ext cx="385384" cy="2335989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FCB432-99D0-4849-A559-77874E71F9BC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rot="16200000" flipH="1">
            <a:off x="10226713" y="4037553"/>
            <a:ext cx="387884" cy="1444498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D42F44-52B9-439E-9C17-096DB726CC1D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 rot="16200000" flipH="1">
            <a:off x="10774649" y="4585488"/>
            <a:ext cx="387885" cy="348625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546</Words>
  <Application>Microsoft Office PowerPoint</Application>
  <PresentationFormat>Custom</PresentationFormat>
  <Paragraphs>119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17</cp:revision>
  <dcterms:created xsi:type="dcterms:W3CDTF">2018-03-11T17:00:47Z</dcterms:created>
  <dcterms:modified xsi:type="dcterms:W3CDTF">2018-03-15T14:53:37Z</dcterms:modified>
</cp:coreProperties>
</file>