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70" r:id="rId2"/>
    <p:sldId id="276" r:id="rId3"/>
    <p:sldId id="277" r:id="rId4"/>
    <p:sldId id="278" r:id="rId5"/>
    <p:sldId id="279" r:id="rId6"/>
    <p:sldId id="312" r:id="rId7"/>
    <p:sldId id="280" r:id="rId8"/>
    <p:sldId id="281" r:id="rId9"/>
    <p:sldId id="316" r:id="rId10"/>
    <p:sldId id="317" r:id="rId11"/>
    <p:sldId id="318" r:id="rId12"/>
    <p:sldId id="319" r:id="rId13"/>
    <p:sldId id="285" r:id="rId14"/>
    <p:sldId id="286" r:id="rId15"/>
    <p:sldId id="320" r:id="rId16"/>
    <p:sldId id="321" r:id="rId17"/>
    <p:sldId id="322" r:id="rId18"/>
    <p:sldId id="287" r:id="rId19"/>
    <p:sldId id="291" r:id="rId20"/>
    <p:sldId id="331" r:id="rId21"/>
    <p:sldId id="292" r:id="rId22"/>
    <p:sldId id="294" r:id="rId23"/>
    <p:sldId id="324" r:id="rId24"/>
    <p:sldId id="297" r:id="rId25"/>
    <p:sldId id="298" r:id="rId26"/>
    <p:sldId id="325" r:id="rId27"/>
    <p:sldId id="301" r:id="rId28"/>
    <p:sldId id="302" r:id="rId29"/>
    <p:sldId id="303" r:id="rId30"/>
    <p:sldId id="326" r:id="rId31"/>
    <p:sldId id="304" r:id="rId32"/>
    <p:sldId id="305" r:id="rId33"/>
    <p:sldId id="306" r:id="rId34"/>
    <p:sldId id="307" r:id="rId35"/>
    <p:sldId id="308" r:id="rId36"/>
    <p:sldId id="327" r:id="rId37"/>
    <p:sldId id="315" r:id="rId38"/>
    <p:sldId id="310" r:id="rId39"/>
    <p:sldId id="311" r:id="rId40"/>
    <p:sldId id="313" r:id="rId41"/>
    <p:sldId id="314" r:id="rId42"/>
    <p:sldId id="332" r:id="rId43"/>
    <p:sldId id="328" r:id="rId44"/>
    <p:sldId id="329" r:id="rId45"/>
    <p:sldId id="330" r:id="rId46"/>
    <p:sldId id="333" r:id="rId47"/>
    <p:sldId id="334" r:id="rId48"/>
    <p:sldId id="341" r:id="rId49"/>
    <p:sldId id="336" r:id="rId50"/>
    <p:sldId id="340" r:id="rId51"/>
    <p:sldId id="335" r:id="rId52"/>
    <p:sldId id="337" r:id="rId53"/>
    <p:sldId id="342" r:id="rId54"/>
    <p:sldId id="338" r:id="rId55"/>
    <p:sldId id="339" r:id="rId56"/>
    <p:sldId id="275" r:id="rId5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A0"/>
    <a:srgbClr val="007AC5"/>
    <a:srgbClr val="F58B03"/>
    <a:srgbClr val="24A234"/>
    <a:srgbClr val="FAD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29" autoAdjust="0"/>
  </p:normalViewPr>
  <p:slideViewPr>
    <p:cSldViewPr snapToGrid="0">
      <p:cViewPr varScale="1">
        <p:scale>
          <a:sx n="112" d="100"/>
          <a:sy n="112" d="100"/>
        </p:scale>
        <p:origin x="-432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228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B68DB1-F838-4170-A948-9B5B39781B29}" type="datetime2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2020年3月11日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548DC7D-4717-4966-8DF7-9C554E3C83F2}" type="datetime2">
              <a:rPr lang="zh-TW" altLang="en-US" smtClean="0"/>
              <a:pPr/>
              <a:t>2020年3月11日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B9A179D-2D27-49E2-B022-8EDDA2EFE68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98090" y="1873584"/>
            <a:ext cx="6998110" cy="2560320"/>
          </a:xfrm>
        </p:spPr>
        <p:txBody>
          <a:bodyPr rtlCol="0" anchor="b">
            <a:normAutofit/>
          </a:bodyPr>
          <a:lstStyle>
            <a:lvl1pPr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8090" y="4572000"/>
            <a:ext cx="6998110" cy="16002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100000"/>
              </a:lnSpc>
              <a:spcBef>
                <a:spcPts val="600"/>
              </a:spcBef>
              <a:buNone/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rtl="0"/>
            <a:r>
              <a:rPr lang="zh-TW" altLang="en-US" dirty="0"/>
              <a:t>按一下以編輯母片子標題樣式</a:t>
            </a:r>
            <a:endParaRPr lang="en-US" altLang="zh-TW" dirty="0"/>
          </a:p>
        </p:txBody>
      </p:sp>
      <p:grpSp>
        <p:nvGrpSpPr>
          <p:cNvPr id="4" name="群組 3">
            <a:extLst>
              <a:ext uri="{FF2B5EF4-FFF2-40B4-BE49-F238E27FC236}">
                <a16:creationId xmlns="" xmlns:a16="http://schemas.microsoft.com/office/drawing/2014/main" id="{F597EF25-7B3E-49E7-B78A-F5F43E8E4D64}"/>
              </a:ext>
            </a:extLst>
          </p:cNvPr>
          <p:cNvGrpSpPr/>
          <p:nvPr userDrawn="1"/>
        </p:nvGrpSpPr>
        <p:grpSpPr>
          <a:xfrm>
            <a:off x="8154280" y="0"/>
            <a:ext cx="1715192" cy="6858000"/>
            <a:chOff x="8154280" y="0"/>
            <a:chExt cx="1715192" cy="6858000"/>
          </a:xfrm>
        </p:grpSpPr>
        <p:sp>
          <p:nvSpPr>
            <p:cNvPr id="26" name="手繪多邊形 7">
              <a:extLst>
                <a:ext uri="{FF2B5EF4-FFF2-40B4-BE49-F238E27FC236}">
                  <a16:creationId xmlns="" xmlns:a16="http://schemas.microsoft.com/office/drawing/2014/main" id="{B5769F41-E2BE-4111-AF27-DBE8794FB9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4280" y="0"/>
              <a:ext cx="1528232" cy="6858000"/>
            </a:xfrm>
            <a:custGeom>
              <a:avLst/>
              <a:gdLst/>
              <a:ahLst/>
              <a:cxnLst/>
              <a:rect l="l" t="t" r="r" b="b"/>
              <a:pathLst>
                <a:path w="1146174" h="6858000">
                  <a:moveTo>
                    <a:pt x="0" y="0"/>
                  </a:moveTo>
                  <a:lnTo>
                    <a:pt x="253999" y="0"/>
                  </a:lnTo>
                  <a:lnTo>
                    <a:pt x="1146174" y="4337050"/>
                  </a:lnTo>
                  <a:lnTo>
                    <a:pt x="511174" y="6858000"/>
                  </a:lnTo>
                  <a:lnTo>
                    <a:pt x="254000" y="6858000"/>
                  </a:lnTo>
                  <a:lnTo>
                    <a:pt x="892175" y="4337050"/>
                  </a:lnTo>
                  <a:close/>
                </a:path>
              </a:pathLst>
            </a:custGeom>
            <a:solidFill>
              <a:srgbClr val="007AC5"/>
            </a:solidFill>
            <a:ln>
              <a:noFill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lvl="0" rtl="0"/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8247327" y="0"/>
              <a:ext cx="1528232" cy="6858000"/>
            </a:xfrm>
            <a:custGeom>
              <a:avLst/>
              <a:gdLst/>
              <a:ahLst/>
              <a:cxnLst/>
              <a:rect l="l" t="t" r="r" b="b"/>
              <a:pathLst>
                <a:path w="1146174" h="6858000">
                  <a:moveTo>
                    <a:pt x="0" y="0"/>
                  </a:moveTo>
                  <a:lnTo>
                    <a:pt x="253999" y="0"/>
                  </a:lnTo>
                  <a:lnTo>
                    <a:pt x="1146174" y="4337050"/>
                  </a:lnTo>
                  <a:lnTo>
                    <a:pt x="511174" y="6858000"/>
                  </a:lnTo>
                  <a:lnTo>
                    <a:pt x="254000" y="6858000"/>
                  </a:lnTo>
                  <a:lnTo>
                    <a:pt x="892175" y="4337050"/>
                  </a:lnTo>
                  <a:close/>
                </a:path>
              </a:pathLst>
            </a:custGeom>
            <a:solidFill>
              <a:srgbClr val="F58B03"/>
            </a:solidFill>
            <a:ln>
              <a:noFill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lvl="0" rtl="0"/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手繪多邊形 7">
              <a:extLst>
                <a:ext uri="{FF2B5EF4-FFF2-40B4-BE49-F238E27FC236}">
                  <a16:creationId xmlns="" xmlns:a16="http://schemas.microsoft.com/office/drawing/2014/main" id="{FF23AA51-BDB1-4BCD-9656-5AFE14BDE3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41240" y="0"/>
              <a:ext cx="1528232" cy="6858000"/>
            </a:xfrm>
            <a:custGeom>
              <a:avLst/>
              <a:gdLst/>
              <a:ahLst/>
              <a:cxnLst/>
              <a:rect l="l" t="t" r="r" b="b"/>
              <a:pathLst>
                <a:path w="1146174" h="6858000">
                  <a:moveTo>
                    <a:pt x="0" y="0"/>
                  </a:moveTo>
                  <a:lnTo>
                    <a:pt x="253999" y="0"/>
                  </a:lnTo>
                  <a:lnTo>
                    <a:pt x="1146174" y="4337050"/>
                  </a:lnTo>
                  <a:lnTo>
                    <a:pt x="511174" y="6858000"/>
                  </a:lnTo>
                  <a:lnTo>
                    <a:pt x="254000" y="6858000"/>
                  </a:lnTo>
                  <a:lnTo>
                    <a:pt x="892175" y="4337050"/>
                  </a:lnTo>
                  <a:close/>
                </a:path>
              </a:pathLst>
            </a:custGeom>
            <a:solidFill>
              <a:srgbClr val="24A234"/>
            </a:solidFill>
            <a:ln>
              <a:noFill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lvl="0" rtl="0"/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2" name="手繪多邊形 11"/>
          <p:cNvSpPr>
            <a:spLocks noChangeArrowheads="1"/>
          </p:cNvSpPr>
          <p:nvPr/>
        </p:nvSpPr>
        <p:spPr bwMode="white">
          <a:xfrm>
            <a:off x="8429021" y="0"/>
            <a:ext cx="3762979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rgbClr val="0055A0"/>
          </a:solidFill>
          <a:ln>
            <a:noFill/>
          </a:ln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zh-TW" altLang="en-US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="" xmlns:a16="http://schemas.microsoft.com/office/drawing/2014/main" id="{563A5556-D5F3-4CD3-B637-E6D2B24151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090" y="177761"/>
            <a:ext cx="697536" cy="101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412955" y="1828800"/>
            <a:ext cx="5454445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zh-TW" altLang="en-US" dirty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412955" y="2705100"/>
            <a:ext cx="5454445" cy="3467100"/>
          </a:xfrm>
        </p:spPr>
        <p:txBody>
          <a:bodyPr rtlCol="0"/>
          <a:lstStyle/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4600" y="1828802"/>
            <a:ext cx="5454444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zh-TW" altLang="en-US" dirty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4599" y="2705100"/>
            <a:ext cx="5454443" cy="3467100"/>
          </a:xfrm>
        </p:spPr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DC430D-CDB4-48EC-BA00-B8862F20C86F}" type="datetime2">
              <a:rPr lang="zh-TW" altLang="en-US" smtClean="0"/>
              <a:t>2020年3月11日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="" xmlns:a16="http://schemas.microsoft.com/office/drawing/2014/main" id="{93900A4B-55A4-4C7E-8C89-3EE900C1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55" y="255134"/>
            <a:ext cx="10483645" cy="688763"/>
          </a:xfrm>
        </p:spPr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EFC78A-86F8-4D5C-9D99-0B8F56CEB158}" type="datetime2">
              <a:rPr lang="zh-TW" altLang="en-US" smtClean="0"/>
              <a:t>2020年3月11日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+版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F23839D7-8B12-416E-87D8-049FC928F072}"/>
              </a:ext>
            </a:extLst>
          </p:cNvPr>
          <p:cNvSpPr/>
          <p:nvPr userDrawn="1"/>
        </p:nvSpPr>
        <p:spPr>
          <a:xfrm>
            <a:off x="9517484" y="6374999"/>
            <a:ext cx="19207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0" dirty="0">
                <a:solidFill>
                  <a:schemeClr val="tx1"/>
                </a:solidFill>
              </a:rPr>
              <a:t>中華電信研究院 版權所有</a:t>
            </a:r>
          </a:p>
        </p:txBody>
      </p:sp>
    </p:spTree>
    <p:extLst>
      <p:ext uri="{BB962C8B-B14F-4D97-AF65-F5344CB8AC3E}">
        <p14:creationId xmlns:p14="http://schemas.microsoft.com/office/powerpoint/2010/main" val="77215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784105-653E-4151-AF5F-90CBFB6059CC}" type="datetime2">
              <a:rPr lang="zh-TW" altLang="en-US" smtClean="0"/>
              <a:t>2020年3月11日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fld id="{18F2A3BC-9CF9-4204-A345-9A796476868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+版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fld id="{18F2A3BC-9CF9-4204-A345-9A796476868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A74CF61D-054D-4500-BD19-ED723F57E539}"/>
              </a:ext>
            </a:extLst>
          </p:cNvPr>
          <p:cNvSpPr/>
          <p:nvPr userDrawn="1"/>
        </p:nvSpPr>
        <p:spPr>
          <a:xfrm>
            <a:off x="9517484" y="6374999"/>
            <a:ext cx="19207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0" dirty="0">
                <a:solidFill>
                  <a:schemeClr val="tx1"/>
                </a:solidFill>
              </a:rPr>
              <a:t>中華電信研究院 版權所有</a:t>
            </a:r>
          </a:p>
        </p:txBody>
      </p:sp>
    </p:spTree>
    <p:extLst>
      <p:ext uri="{BB962C8B-B14F-4D97-AF65-F5344CB8AC3E}">
        <p14:creationId xmlns:p14="http://schemas.microsoft.com/office/powerpoint/2010/main" val="18040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728209" y="1828800"/>
            <a:ext cx="7050836" cy="4343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8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412955" y="1828800"/>
            <a:ext cx="3889625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zh-TW" altLang="en-US" dirty="0"/>
              <a:t>按一下以編輯母片文樣式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8F81FD-52F7-45AC-8521-A0BB1FADC803}" type="datetime2">
              <a:rPr lang="zh-TW" altLang="en-US" smtClean="0"/>
              <a:t>2020年3月11日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="" xmlns:a16="http://schemas.microsoft.com/office/drawing/2014/main" id="{6B200CB7-3E41-4967-B8A4-63DC36A4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55" y="255134"/>
            <a:ext cx="10483645" cy="688763"/>
          </a:xfrm>
        </p:spPr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7054645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zh-TW" altLang="en-US" dirty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412955" y="1828800"/>
            <a:ext cx="3889625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900"/>
              </a:spcBef>
              <a:buNone/>
              <a:defRPr sz="2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zh-TW" altLang="en-US" dirty="0"/>
              <a:t>按一下以編輯母片文樣式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C61CDFE-7B7E-437D-83E4-20ED65BD6735}" type="datetime2">
              <a:rPr lang="zh-TW" altLang="en-US" smtClean="0"/>
              <a:t>2020年3月11日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="" xmlns:a16="http://schemas.microsoft.com/office/drawing/2014/main" id="{94E822E1-CD2E-464C-A4BA-647810EE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55" y="255134"/>
            <a:ext cx="10483645" cy="688763"/>
          </a:xfrm>
        </p:spPr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兩張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409907" y="5257800"/>
            <a:ext cx="5457493" cy="914400"/>
          </a:xfrm>
          <a:prstGeom prst="rect">
            <a:avLst/>
          </a:prstGeom>
          <a:solidFill>
            <a:srgbClr val="005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invGray">
          <a:xfrm>
            <a:off x="6324599" y="5257800"/>
            <a:ext cx="5454444" cy="914400"/>
          </a:xfrm>
          <a:prstGeom prst="rect">
            <a:avLst/>
          </a:prstGeom>
          <a:solidFill>
            <a:srgbClr val="005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859" y="5257800"/>
            <a:ext cx="5460541" cy="54867"/>
          </a:xfrm>
          <a:prstGeom prst="rect">
            <a:avLst/>
          </a:prstGeom>
          <a:solidFill>
            <a:srgbClr val="F58B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24599" y="5257802"/>
            <a:ext cx="5454444" cy="54865"/>
          </a:xfrm>
          <a:prstGeom prst="rect">
            <a:avLst/>
          </a:prstGeom>
          <a:solidFill>
            <a:srgbClr val="F58B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412955" y="1828803"/>
            <a:ext cx="5457493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zh-TW" altLang="en-US" dirty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invGray">
          <a:xfrm>
            <a:off x="406859" y="5333098"/>
            <a:ext cx="5384667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zh-TW" altLang="en-US" dirty="0"/>
              <a:t>編輯母片文字樣式</a:t>
            </a:r>
          </a:p>
        </p:txBody>
      </p:sp>
      <p:sp>
        <p:nvSpPr>
          <p:cNvPr id="8" name="圖片預留位置 2" descr="要新增影像的空白預留位置。按一下預留位置，然後選取您要新增的影像"/>
          <p:cNvSpPr>
            <a:spLocks noGrp="1"/>
          </p:cNvSpPr>
          <p:nvPr>
            <p:ph type="pic" idx="13"/>
          </p:nvPr>
        </p:nvSpPr>
        <p:spPr>
          <a:xfrm>
            <a:off x="6324599" y="1828803"/>
            <a:ext cx="5454445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zh-TW" altLang="en-US" dirty="0"/>
              <a:t>按一下圖示以新增圖片</a:t>
            </a:r>
          </a:p>
        </p:txBody>
      </p:sp>
      <p:sp>
        <p:nvSpPr>
          <p:cNvPr id="13" name="文字預留位置 3"/>
          <p:cNvSpPr>
            <a:spLocks noGrp="1"/>
          </p:cNvSpPr>
          <p:nvPr>
            <p:ph type="body" sz="half" idx="14"/>
          </p:nvPr>
        </p:nvSpPr>
        <p:spPr bwMode="invGray">
          <a:xfrm>
            <a:off x="6412955" y="5333098"/>
            <a:ext cx="5366088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zh-TW" altLang="en-US" dirty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B9340FA1-D076-47D5-BF25-D616F14CC63B}" type="datetime2">
              <a:rPr lang="zh-TW" altLang="en-US" smtClean="0"/>
              <a:t>2020年3月11日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7F8E3F6-DE14-48B2-B2BC-6FABA9630FB8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4" name="標題 1">
            <a:extLst>
              <a:ext uri="{FF2B5EF4-FFF2-40B4-BE49-F238E27FC236}">
                <a16:creationId xmlns="" xmlns:a16="http://schemas.microsoft.com/office/drawing/2014/main" id="{704AB651-6B17-4461-8501-8BAF6DD0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55" y="255134"/>
            <a:ext cx="10483645" cy="688763"/>
          </a:xfrm>
        </p:spPr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27A3B9-A430-4323-BA89-77778D5482F5}" type="datetime2">
              <a:rPr lang="zh-TW" altLang="en-US" smtClean="0"/>
              <a:t>2020年3月11日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 rot="5400000">
            <a:off x="7562851" y="2228851"/>
            <a:ext cx="6858000" cy="2400300"/>
          </a:xfrm>
          <a:prstGeom prst="rect">
            <a:avLst/>
          </a:prstGeom>
          <a:solidFill>
            <a:srgbClr val="005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 rot="5400000">
            <a:off x="6340375" y="3387911"/>
            <a:ext cx="6858000" cy="82183"/>
          </a:xfrm>
          <a:prstGeom prst="rect">
            <a:avLst/>
          </a:prstGeom>
          <a:solidFill>
            <a:srgbClr val="F58B0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 rot="5400000">
            <a:off x="6269901" y="3387911"/>
            <a:ext cx="6858000" cy="82183"/>
          </a:xfrm>
          <a:prstGeom prst="rect">
            <a:avLst/>
          </a:prstGeom>
          <a:solidFill>
            <a:srgbClr val="24A23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475215" y="685800"/>
            <a:ext cx="1033272" cy="5486400"/>
          </a:xfrm>
        </p:spPr>
        <p:txBody>
          <a:bodyPr vert="eaVert" rtlCol="0">
            <a:noAutofit/>
          </a:bodyPr>
          <a:lstStyle>
            <a:lvl1pPr algn="ctr"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412955" y="1193838"/>
            <a:ext cx="8859200" cy="4978362"/>
          </a:xfrm>
        </p:spPr>
        <p:txBody>
          <a:bodyPr vert="eaVert"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7F8E3F6-DE14-48B2-B2BC-6FABA9630FB8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4E02F8A1-4908-4392-BC85-34111B4798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090" y="177761"/>
            <a:ext cx="697536" cy="101607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12AB2A11-7883-40CC-B743-601A1D336FAB}"/>
              </a:ext>
            </a:extLst>
          </p:cNvPr>
          <p:cNvSpPr/>
          <p:nvPr userDrawn="1"/>
        </p:nvSpPr>
        <p:spPr>
          <a:xfrm rot="5400000">
            <a:off x="6198388" y="3387907"/>
            <a:ext cx="6858000" cy="82183"/>
          </a:xfrm>
          <a:prstGeom prst="rect">
            <a:avLst/>
          </a:prstGeom>
          <a:solidFill>
            <a:srgbClr val="007AC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+版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98090" y="1873584"/>
            <a:ext cx="6998110" cy="2560320"/>
          </a:xfrm>
        </p:spPr>
        <p:txBody>
          <a:bodyPr rtlCol="0" anchor="b">
            <a:normAutofit/>
          </a:bodyPr>
          <a:lstStyle>
            <a:lvl1pPr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8090" y="4572000"/>
            <a:ext cx="6998110" cy="16002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100000"/>
              </a:lnSpc>
              <a:spcBef>
                <a:spcPts val="600"/>
              </a:spcBef>
              <a:buNone/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rtl="0"/>
            <a:r>
              <a:rPr lang="zh-TW" altLang="en-US" dirty="0"/>
              <a:t>按一下以編輯母片子標題樣式</a:t>
            </a:r>
            <a:endParaRPr lang="en-US" altLang="zh-TW" dirty="0"/>
          </a:p>
        </p:txBody>
      </p:sp>
      <p:grpSp>
        <p:nvGrpSpPr>
          <p:cNvPr id="4" name="群組 3">
            <a:extLst>
              <a:ext uri="{FF2B5EF4-FFF2-40B4-BE49-F238E27FC236}">
                <a16:creationId xmlns="" xmlns:a16="http://schemas.microsoft.com/office/drawing/2014/main" id="{F597EF25-7B3E-49E7-B78A-F5F43E8E4D64}"/>
              </a:ext>
            </a:extLst>
          </p:cNvPr>
          <p:cNvGrpSpPr/>
          <p:nvPr userDrawn="1"/>
        </p:nvGrpSpPr>
        <p:grpSpPr>
          <a:xfrm>
            <a:off x="8154280" y="0"/>
            <a:ext cx="1715192" cy="6858000"/>
            <a:chOff x="8154280" y="0"/>
            <a:chExt cx="1715192" cy="6858000"/>
          </a:xfrm>
        </p:grpSpPr>
        <p:sp>
          <p:nvSpPr>
            <p:cNvPr id="26" name="手繪多邊形 7">
              <a:extLst>
                <a:ext uri="{FF2B5EF4-FFF2-40B4-BE49-F238E27FC236}">
                  <a16:creationId xmlns="" xmlns:a16="http://schemas.microsoft.com/office/drawing/2014/main" id="{B5769F41-E2BE-4111-AF27-DBE8794FB9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4280" y="0"/>
              <a:ext cx="1528232" cy="6858000"/>
            </a:xfrm>
            <a:custGeom>
              <a:avLst/>
              <a:gdLst/>
              <a:ahLst/>
              <a:cxnLst/>
              <a:rect l="l" t="t" r="r" b="b"/>
              <a:pathLst>
                <a:path w="1146174" h="6858000">
                  <a:moveTo>
                    <a:pt x="0" y="0"/>
                  </a:moveTo>
                  <a:lnTo>
                    <a:pt x="253999" y="0"/>
                  </a:lnTo>
                  <a:lnTo>
                    <a:pt x="1146174" y="4337050"/>
                  </a:lnTo>
                  <a:lnTo>
                    <a:pt x="511174" y="6858000"/>
                  </a:lnTo>
                  <a:lnTo>
                    <a:pt x="254000" y="6858000"/>
                  </a:lnTo>
                  <a:lnTo>
                    <a:pt x="892175" y="4337050"/>
                  </a:lnTo>
                  <a:close/>
                </a:path>
              </a:pathLst>
            </a:custGeom>
            <a:solidFill>
              <a:srgbClr val="007AC5"/>
            </a:solidFill>
            <a:ln>
              <a:noFill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lvl="0" rtl="0"/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8247327" y="0"/>
              <a:ext cx="1528232" cy="6858000"/>
            </a:xfrm>
            <a:custGeom>
              <a:avLst/>
              <a:gdLst/>
              <a:ahLst/>
              <a:cxnLst/>
              <a:rect l="l" t="t" r="r" b="b"/>
              <a:pathLst>
                <a:path w="1146174" h="6858000">
                  <a:moveTo>
                    <a:pt x="0" y="0"/>
                  </a:moveTo>
                  <a:lnTo>
                    <a:pt x="253999" y="0"/>
                  </a:lnTo>
                  <a:lnTo>
                    <a:pt x="1146174" y="4337050"/>
                  </a:lnTo>
                  <a:lnTo>
                    <a:pt x="511174" y="6858000"/>
                  </a:lnTo>
                  <a:lnTo>
                    <a:pt x="254000" y="6858000"/>
                  </a:lnTo>
                  <a:lnTo>
                    <a:pt x="892175" y="4337050"/>
                  </a:lnTo>
                  <a:close/>
                </a:path>
              </a:pathLst>
            </a:custGeom>
            <a:solidFill>
              <a:srgbClr val="F58B03"/>
            </a:solidFill>
            <a:ln>
              <a:noFill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lvl="0" rtl="0"/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手繪多邊形 7">
              <a:extLst>
                <a:ext uri="{FF2B5EF4-FFF2-40B4-BE49-F238E27FC236}">
                  <a16:creationId xmlns="" xmlns:a16="http://schemas.microsoft.com/office/drawing/2014/main" id="{FF23AA51-BDB1-4BCD-9656-5AFE14BDE3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41240" y="0"/>
              <a:ext cx="1528232" cy="6858000"/>
            </a:xfrm>
            <a:custGeom>
              <a:avLst/>
              <a:gdLst/>
              <a:ahLst/>
              <a:cxnLst/>
              <a:rect l="l" t="t" r="r" b="b"/>
              <a:pathLst>
                <a:path w="1146174" h="6858000">
                  <a:moveTo>
                    <a:pt x="0" y="0"/>
                  </a:moveTo>
                  <a:lnTo>
                    <a:pt x="253999" y="0"/>
                  </a:lnTo>
                  <a:lnTo>
                    <a:pt x="1146174" y="4337050"/>
                  </a:lnTo>
                  <a:lnTo>
                    <a:pt x="511174" y="6858000"/>
                  </a:lnTo>
                  <a:lnTo>
                    <a:pt x="254000" y="6858000"/>
                  </a:lnTo>
                  <a:lnTo>
                    <a:pt x="892175" y="4337050"/>
                  </a:lnTo>
                  <a:close/>
                </a:path>
              </a:pathLst>
            </a:custGeom>
            <a:solidFill>
              <a:srgbClr val="24A234"/>
            </a:solidFill>
            <a:ln>
              <a:noFill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lvl="0" rtl="0"/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2" name="手繪多邊形 11"/>
          <p:cNvSpPr>
            <a:spLocks noChangeArrowheads="1"/>
          </p:cNvSpPr>
          <p:nvPr/>
        </p:nvSpPr>
        <p:spPr bwMode="white">
          <a:xfrm>
            <a:off x="8429021" y="0"/>
            <a:ext cx="3762979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rgbClr val="0055A0"/>
          </a:solidFill>
          <a:ln>
            <a:noFill/>
          </a:ln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zh-TW" altLang="en-US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="" xmlns:a16="http://schemas.microsoft.com/office/drawing/2014/main" id="{563A5556-D5F3-4CD3-B637-E6D2B24151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090" y="177761"/>
            <a:ext cx="697536" cy="101607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890BCFAB-7EDC-4AA0-BC1C-8B534ADA4780}"/>
              </a:ext>
            </a:extLst>
          </p:cNvPr>
          <p:cNvSpPr/>
          <p:nvPr userDrawn="1"/>
        </p:nvSpPr>
        <p:spPr>
          <a:xfrm>
            <a:off x="9517484" y="6374999"/>
            <a:ext cx="19207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solidFill>
                  <a:schemeClr val="bg1"/>
                </a:solidFill>
              </a:rPr>
              <a:t>中華電信研究院 版權所有</a:t>
            </a:r>
          </a:p>
        </p:txBody>
      </p:sp>
    </p:spTree>
    <p:extLst>
      <p:ext uri="{BB962C8B-B14F-4D97-AF65-F5344CB8AC3E}">
        <p14:creationId xmlns:p14="http://schemas.microsoft.com/office/powerpoint/2010/main" val="344562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CE7773F-3351-415B-906F-74B93D0869B1}" type="datetime2">
              <a:rPr lang="zh-TW" altLang="en-US" smtClean="0"/>
              <a:t>2020年3月11日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+版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74FFD94B-54AA-431B-BBCB-FB8CC2FC78E2}"/>
              </a:ext>
            </a:extLst>
          </p:cNvPr>
          <p:cNvSpPr/>
          <p:nvPr userDrawn="1"/>
        </p:nvSpPr>
        <p:spPr>
          <a:xfrm>
            <a:off x="9517484" y="6374999"/>
            <a:ext cx="19207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0" dirty="0">
                <a:solidFill>
                  <a:schemeClr val="tx1"/>
                </a:solidFill>
              </a:rPr>
              <a:t>中華電信研究院 版權所有</a:t>
            </a:r>
          </a:p>
        </p:txBody>
      </p:sp>
    </p:spTree>
    <p:extLst>
      <p:ext uri="{BB962C8B-B14F-4D97-AF65-F5344CB8AC3E}">
        <p14:creationId xmlns:p14="http://schemas.microsoft.com/office/powerpoint/2010/main" val="49729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含圖片的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07923" y="1873584"/>
            <a:ext cx="5708118" cy="2560320"/>
          </a:xfrm>
        </p:spPr>
        <p:txBody>
          <a:bodyPr rtlCol="0" anchor="b">
            <a:normAutofit/>
          </a:bodyPr>
          <a:lstStyle>
            <a:lvl1pPr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14" name="副標題 2">
            <a:extLst>
              <a:ext uri="{FF2B5EF4-FFF2-40B4-BE49-F238E27FC236}">
                <a16:creationId xmlns="" xmlns:a16="http://schemas.microsoft.com/office/drawing/2014/main" id="{5F080A08-9F7F-4D43-A597-311C48667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090" y="4572000"/>
            <a:ext cx="5717951" cy="16002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100000"/>
              </a:lnSpc>
              <a:spcBef>
                <a:spcPts val="600"/>
              </a:spcBef>
              <a:buNone/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rtl="0"/>
            <a:r>
              <a:rPr lang="zh-TW" altLang="en-US" dirty="0"/>
              <a:t>按一下以編輯母片子標題樣式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="" xmlns:a16="http://schemas.microsoft.com/office/drawing/2014/main" id="{B80DF57C-200B-4378-8B41-EDE4FA28A8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090" y="177761"/>
            <a:ext cx="697536" cy="1016077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="" xmlns:a16="http://schemas.microsoft.com/office/drawing/2014/main" id="{DC0A0E8D-8FA8-491D-BDCF-2ACDEF930DA9}"/>
              </a:ext>
            </a:extLst>
          </p:cNvPr>
          <p:cNvGrpSpPr/>
          <p:nvPr userDrawn="1"/>
        </p:nvGrpSpPr>
        <p:grpSpPr>
          <a:xfrm>
            <a:off x="6471572" y="0"/>
            <a:ext cx="1715192" cy="6858000"/>
            <a:chOff x="8154280" y="0"/>
            <a:chExt cx="1715192" cy="6858000"/>
          </a:xfrm>
        </p:grpSpPr>
        <p:sp>
          <p:nvSpPr>
            <p:cNvPr id="11" name="手繪多邊形 7">
              <a:extLst>
                <a:ext uri="{FF2B5EF4-FFF2-40B4-BE49-F238E27FC236}">
                  <a16:creationId xmlns="" xmlns:a16="http://schemas.microsoft.com/office/drawing/2014/main" id="{3C7174FE-4E8C-4E86-ADB1-AD46B736E8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4280" y="0"/>
              <a:ext cx="1528232" cy="6858000"/>
            </a:xfrm>
            <a:custGeom>
              <a:avLst/>
              <a:gdLst/>
              <a:ahLst/>
              <a:cxnLst/>
              <a:rect l="l" t="t" r="r" b="b"/>
              <a:pathLst>
                <a:path w="1146174" h="6858000">
                  <a:moveTo>
                    <a:pt x="0" y="0"/>
                  </a:moveTo>
                  <a:lnTo>
                    <a:pt x="253999" y="0"/>
                  </a:lnTo>
                  <a:lnTo>
                    <a:pt x="1146174" y="4337050"/>
                  </a:lnTo>
                  <a:lnTo>
                    <a:pt x="511174" y="6858000"/>
                  </a:lnTo>
                  <a:lnTo>
                    <a:pt x="254000" y="6858000"/>
                  </a:lnTo>
                  <a:lnTo>
                    <a:pt x="892175" y="4337050"/>
                  </a:lnTo>
                  <a:close/>
                </a:path>
              </a:pathLst>
            </a:custGeom>
            <a:solidFill>
              <a:srgbClr val="007AC5"/>
            </a:solidFill>
            <a:ln>
              <a:noFill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lvl="0" rtl="0"/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手繪多邊形 7">
              <a:extLst>
                <a:ext uri="{FF2B5EF4-FFF2-40B4-BE49-F238E27FC236}">
                  <a16:creationId xmlns="" xmlns:a16="http://schemas.microsoft.com/office/drawing/2014/main" id="{0C075BE5-F562-4B7A-A759-B36F38E06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7327" y="0"/>
              <a:ext cx="1528232" cy="6858000"/>
            </a:xfrm>
            <a:custGeom>
              <a:avLst/>
              <a:gdLst/>
              <a:ahLst/>
              <a:cxnLst/>
              <a:rect l="l" t="t" r="r" b="b"/>
              <a:pathLst>
                <a:path w="1146174" h="6858000">
                  <a:moveTo>
                    <a:pt x="0" y="0"/>
                  </a:moveTo>
                  <a:lnTo>
                    <a:pt x="253999" y="0"/>
                  </a:lnTo>
                  <a:lnTo>
                    <a:pt x="1146174" y="4337050"/>
                  </a:lnTo>
                  <a:lnTo>
                    <a:pt x="511174" y="6858000"/>
                  </a:lnTo>
                  <a:lnTo>
                    <a:pt x="254000" y="6858000"/>
                  </a:lnTo>
                  <a:lnTo>
                    <a:pt x="892175" y="4337050"/>
                  </a:lnTo>
                  <a:close/>
                </a:path>
              </a:pathLst>
            </a:custGeom>
            <a:solidFill>
              <a:srgbClr val="F58B03"/>
            </a:solidFill>
            <a:ln>
              <a:noFill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lvl="0" rtl="0"/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手繪多邊形 7">
              <a:extLst>
                <a:ext uri="{FF2B5EF4-FFF2-40B4-BE49-F238E27FC236}">
                  <a16:creationId xmlns="" xmlns:a16="http://schemas.microsoft.com/office/drawing/2014/main" id="{48CA5AD4-A502-4787-A862-5F1EDC4E74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41240" y="0"/>
              <a:ext cx="1528232" cy="6858000"/>
            </a:xfrm>
            <a:custGeom>
              <a:avLst/>
              <a:gdLst/>
              <a:ahLst/>
              <a:cxnLst/>
              <a:rect l="l" t="t" r="r" b="b"/>
              <a:pathLst>
                <a:path w="1146174" h="6858000">
                  <a:moveTo>
                    <a:pt x="0" y="0"/>
                  </a:moveTo>
                  <a:lnTo>
                    <a:pt x="253999" y="0"/>
                  </a:lnTo>
                  <a:lnTo>
                    <a:pt x="1146174" y="4337050"/>
                  </a:lnTo>
                  <a:lnTo>
                    <a:pt x="511174" y="6858000"/>
                  </a:lnTo>
                  <a:lnTo>
                    <a:pt x="254000" y="6858000"/>
                  </a:lnTo>
                  <a:lnTo>
                    <a:pt x="892175" y="4337050"/>
                  </a:lnTo>
                  <a:close/>
                </a:path>
              </a:pathLst>
            </a:custGeom>
            <a:solidFill>
              <a:srgbClr val="24A234"/>
            </a:solidFill>
            <a:ln>
              <a:noFill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lvl="0" rtl="0"/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5" name="圖片預留位置 14" descr="要新增影像的空白預留位置。按一下預留位置，然後選取您要新增的影像"/>
          <p:cNvSpPr>
            <a:spLocks noGrp="1"/>
          </p:cNvSpPr>
          <p:nvPr>
            <p:ph type="pic" sz="quarter" idx="10"/>
          </p:nvPr>
        </p:nvSpPr>
        <p:spPr>
          <a:xfrm>
            <a:off x="6743704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solidFill>
            <a:srgbClr val="0055A0"/>
          </a:solidFill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含圖片的標題投影片+版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07923" y="1873584"/>
            <a:ext cx="5708118" cy="2560320"/>
          </a:xfrm>
        </p:spPr>
        <p:txBody>
          <a:bodyPr rtlCol="0" anchor="b">
            <a:normAutofit/>
          </a:bodyPr>
          <a:lstStyle>
            <a:lvl1pPr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14" name="副標題 2">
            <a:extLst>
              <a:ext uri="{FF2B5EF4-FFF2-40B4-BE49-F238E27FC236}">
                <a16:creationId xmlns="" xmlns:a16="http://schemas.microsoft.com/office/drawing/2014/main" id="{5F080A08-9F7F-4D43-A597-311C48667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090" y="4572000"/>
            <a:ext cx="5717951" cy="16002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100000"/>
              </a:lnSpc>
              <a:spcBef>
                <a:spcPts val="600"/>
              </a:spcBef>
              <a:buNone/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rtl="0"/>
            <a:r>
              <a:rPr lang="zh-TW" altLang="en-US" dirty="0"/>
              <a:t>按一下以編輯母片子標題樣式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="" xmlns:a16="http://schemas.microsoft.com/office/drawing/2014/main" id="{B80DF57C-200B-4378-8B41-EDE4FA28A8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090" y="177761"/>
            <a:ext cx="697536" cy="1016077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="" xmlns:a16="http://schemas.microsoft.com/office/drawing/2014/main" id="{DC0A0E8D-8FA8-491D-BDCF-2ACDEF930DA9}"/>
              </a:ext>
            </a:extLst>
          </p:cNvPr>
          <p:cNvGrpSpPr/>
          <p:nvPr userDrawn="1"/>
        </p:nvGrpSpPr>
        <p:grpSpPr>
          <a:xfrm>
            <a:off x="6471572" y="0"/>
            <a:ext cx="1715192" cy="6858000"/>
            <a:chOff x="8154280" y="0"/>
            <a:chExt cx="1715192" cy="6858000"/>
          </a:xfrm>
        </p:grpSpPr>
        <p:sp>
          <p:nvSpPr>
            <p:cNvPr id="11" name="手繪多邊形 7">
              <a:extLst>
                <a:ext uri="{FF2B5EF4-FFF2-40B4-BE49-F238E27FC236}">
                  <a16:creationId xmlns="" xmlns:a16="http://schemas.microsoft.com/office/drawing/2014/main" id="{3C7174FE-4E8C-4E86-ADB1-AD46B736E8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4280" y="0"/>
              <a:ext cx="1528232" cy="6858000"/>
            </a:xfrm>
            <a:custGeom>
              <a:avLst/>
              <a:gdLst/>
              <a:ahLst/>
              <a:cxnLst/>
              <a:rect l="l" t="t" r="r" b="b"/>
              <a:pathLst>
                <a:path w="1146174" h="6858000">
                  <a:moveTo>
                    <a:pt x="0" y="0"/>
                  </a:moveTo>
                  <a:lnTo>
                    <a:pt x="253999" y="0"/>
                  </a:lnTo>
                  <a:lnTo>
                    <a:pt x="1146174" y="4337050"/>
                  </a:lnTo>
                  <a:lnTo>
                    <a:pt x="511174" y="6858000"/>
                  </a:lnTo>
                  <a:lnTo>
                    <a:pt x="254000" y="6858000"/>
                  </a:lnTo>
                  <a:lnTo>
                    <a:pt x="892175" y="4337050"/>
                  </a:lnTo>
                  <a:close/>
                </a:path>
              </a:pathLst>
            </a:custGeom>
            <a:solidFill>
              <a:srgbClr val="007AC5"/>
            </a:solidFill>
            <a:ln>
              <a:noFill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lvl="0" rtl="0"/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手繪多邊形 7">
              <a:extLst>
                <a:ext uri="{FF2B5EF4-FFF2-40B4-BE49-F238E27FC236}">
                  <a16:creationId xmlns="" xmlns:a16="http://schemas.microsoft.com/office/drawing/2014/main" id="{0C075BE5-F562-4B7A-A759-B36F38E06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7327" y="0"/>
              <a:ext cx="1528232" cy="6858000"/>
            </a:xfrm>
            <a:custGeom>
              <a:avLst/>
              <a:gdLst/>
              <a:ahLst/>
              <a:cxnLst/>
              <a:rect l="l" t="t" r="r" b="b"/>
              <a:pathLst>
                <a:path w="1146174" h="6858000">
                  <a:moveTo>
                    <a:pt x="0" y="0"/>
                  </a:moveTo>
                  <a:lnTo>
                    <a:pt x="253999" y="0"/>
                  </a:lnTo>
                  <a:lnTo>
                    <a:pt x="1146174" y="4337050"/>
                  </a:lnTo>
                  <a:lnTo>
                    <a:pt x="511174" y="6858000"/>
                  </a:lnTo>
                  <a:lnTo>
                    <a:pt x="254000" y="6858000"/>
                  </a:lnTo>
                  <a:lnTo>
                    <a:pt x="892175" y="4337050"/>
                  </a:lnTo>
                  <a:close/>
                </a:path>
              </a:pathLst>
            </a:custGeom>
            <a:solidFill>
              <a:srgbClr val="F58B03"/>
            </a:solidFill>
            <a:ln>
              <a:noFill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lvl="0" rtl="0"/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手繪多邊形 7">
              <a:extLst>
                <a:ext uri="{FF2B5EF4-FFF2-40B4-BE49-F238E27FC236}">
                  <a16:creationId xmlns="" xmlns:a16="http://schemas.microsoft.com/office/drawing/2014/main" id="{48CA5AD4-A502-4787-A862-5F1EDC4E74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41240" y="0"/>
              <a:ext cx="1528232" cy="6858000"/>
            </a:xfrm>
            <a:custGeom>
              <a:avLst/>
              <a:gdLst/>
              <a:ahLst/>
              <a:cxnLst/>
              <a:rect l="l" t="t" r="r" b="b"/>
              <a:pathLst>
                <a:path w="1146174" h="6858000">
                  <a:moveTo>
                    <a:pt x="0" y="0"/>
                  </a:moveTo>
                  <a:lnTo>
                    <a:pt x="253999" y="0"/>
                  </a:lnTo>
                  <a:lnTo>
                    <a:pt x="1146174" y="4337050"/>
                  </a:lnTo>
                  <a:lnTo>
                    <a:pt x="511174" y="6858000"/>
                  </a:lnTo>
                  <a:lnTo>
                    <a:pt x="254000" y="6858000"/>
                  </a:lnTo>
                  <a:lnTo>
                    <a:pt x="892175" y="4337050"/>
                  </a:lnTo>
                  <a:close/>
                </a:path>
              </a:pathLst>
            </a:custGeom>
            <a:solidFill>
              <a:srgbClr val="24A234"/>
            </a:solidFill>
            <a:ln>
              <a:noFill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lvl="0" rtl="0"/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5" name="圖片預留位置 14" descr="要新增影像的空白預留位置。按一下預留位置，然後選取您要新增的影像"/>
          <p:cNvSpPr>
            <a:spLocks noGrp="1"/>
          </p:cNvSpPr>
          <p:nvPr>
            <p:ph type="pic" sz="quarter" idx="10"/>
          </p:nvPr>
        </p:nvSpPr>
        <p:spPr>
          <a:xfrm>
            <a:off x="6743704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solidFill>
            <a:srgbClr val="0055A0"/>
          </a:solidFill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按一下圖示以新增圖片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BDD1E6EA-767D-423C-87D1-9AC4A1B05910}"/>
              </a:ext>
            </a:extLst>
          </p:cNvPr>
          <p:cNvSpPr/>
          <p:nvPr userDrawn="1"/>
        </p:nvSpPr>
        <p:spPr>
          <a:xfrm>
            <a:off x="9517484" y="6374999"/>
            <a:ext cx="19207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solidFill>
                  <a:schemeClr val="bg1"/>
                </a:solidFill>
              </a:rPr>
              <a:t>中華電信研究院 版權所有</a:t>
            </a:r>
          </a:p>
        </p:txBody>
      </p:sp>
    </p:spTree>
    <p:extLst>
      <p:ext uri="{BB962C8B-B14F-4D97-AF65-F5344CB8AC3E}">
        <p14:creationId xmlns:p14="http://schemas.microsoft.com/office/powerpoint/2010/main" val="365368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7923" y="2914650"/>
            <a:ext cx="8634196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707922" y="4589465"/>
            <a:ext cx="8634195" cy="1011237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dirty="0"/>
              <a:t>編輯母片文字樣式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5AB1406E-3F17-401E-AB84-C94B1226A4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090" y="177761"/>
            <a:ext cx="697536" cy="1016077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="" xmlns:a16="http://schemas.microsoft.com/office/drawing/2014/main" id="{D9B98932-AE50-48B8-9AFF-F4BB5FF2965C}"/>
              </a:ext>
            </a:extLst>
          </p:cNvPr>
          <p:cNvGrpSpPr/>
          <p:nvPr userDrawn="1"/>
        </p:nvGrpSpPr>
        <p:grpSpPr>
          <a:xfrm>
            <a:off x="9343000" y="0"/>
            <a:ext cx="1715192" cy="6858000"/>
            <a:chOff x="8154280" y="0"/>
            <a:chExt cx="1715192" cy="6858000"/>
          </a:xfrm>
        </p:grpSpPr>
        <p:sp>
          <p:nvSpPr>
            <p:cNvPr id="10" name="手繪多邊形 7">
              <a:extLst>
                <a:ext uri="{FF2B5EF4-FFF2-40B4-BE49-F238E27FC236}">
                  <a16:creationId xmlns="" xmlns:a16="http://schemas.microsoft.com/office/drawing/2014/main" id="{8DE4E1AA-60FC-4E60-9CDE-1960457C2D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4280" y="0"/>
              <a:ext cx="1528232" cy="6858000"/>
            </a:xfrm>
            <a:custGeom>
              <a:avLst/>
              <a:gdLst/>
              <a:ahLst/>
              <a:cxnLst/>
              <a:rect l="l" t="t" r="r" b="b"/>
              <a:pathLst>
                <a:path w="1146174" h="6858000">
                  <a:moveTo>
                    <a:pt x="0" y="0"/>
                  </a:moveTo>
                  <a:lnTo>
                    <a:pt x="253999" y="0"/>
                  </a:lnTo>
                  <a:lnTo>
                    <a:pt x="1146174" y="4337050"/>
                  </a:lnTo>
                  <a:lnTo>
                    <a:pt x="511174" y="6858000"/>
                  </a:lnTo>
                  <a:lnTo>
                    <a:pt x="254000" y="6858000"/>
                  </a:lnTo>
                  <a:lnTo>
                    <a:pt x="892175" y="4337050"/>
                  </a:lnTo>
                  <a:close/>
                </a:path>
              </a:pathLst>
            </a:custGeom>
            <a:solidFill>
              <a:srgbClr val="007AC5"/>
            </a:solidFill>
            <a:ln>
              <a:noFill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lvl="0" rtl="0"/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手繪多邊形 7">
              <a:extLst>
                <a:ext uri="{FF2B5EF4-FFF2-40B4-BE49-F238E27FC236}">
                  <a16:creationId xmlns="" xmlns:a16="http://schemas.microsoft.com/office/drawing/2014/main" id="{F55809B0-5D71-41A5-9FA8-07D492F87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7327" y="0"/>
              <a:ext cx="1528232" cy="6858000"/>
            </a:xfrm>
            <a:custGeom>
              <a:avLst/>
              <a:gdLst/>
              <a:ahLst/>
              <a:cxnLst/>
              <a:rect l="l" t="t" r="r" b="b"/>
              <a:pathLst>
                <a:path w="1146174" h="6858000">
                  <a:moveTo>
                    <a:pt x="0" y="0"/>
                  </a:moveTo>
                  <a:lnTo>
                    <a:pt x="253999" y="0"/>
                  </a:lnTo>
                  <a:lnTo>
                    <a:pt x="1146174" y="4337050"/>
                  </a:lnTo>
                  <a:lnTo>
                    <a:pt x="511174" y="6858000"/>
                  </a:lnTo>
                  <a:lnTo>
                    <a:pt x="254000" y="6858000"/>
                  </a:lnTo>
                  <a:lnTo>
                    <a:pt x="892175" y="4337050"/>
                  </a:lnTo>
                  <a:close/>
                </a:path>
              </a:pathLst>
            </a:custGeom>
            <a:solidFill>
              <a:srgbClr val="F58B03"/>
            </a:solidFill>
            <a:ln>
              <a:noFill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lvl="0" rtl="0"/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手繪多邊形 7">
              <a:extLst>
                <a:ext uri="{FF2B5EF4-FFF2-40B4-BE49-F238E27FC236}">
                  <a16:creationId xmlns="" xmlns:a16="http://schemas.microsoft.com/office/drawing/2014/main" id="{523B7313-BE02-483E-A872-165AF30CD2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41240" y="0"/>
              <a:ext cx="1528232" cy="6858000"/>
            </a:xfrm>
            <a:custGeom>
              <a:avLst/>
              <a:gdLst/>
              <a:ahLst/>
              <a:cxnLst/>
              <a:rect l="l" t="t" r="r" b="b"/>
              <a:pathLst>
                <a:path w="1146174" h="6858000">
                  <a:moveTo>
                    <a:pt x="0" y="0"/>
                  </a:moveTo>
                  <a:lnTo>
                    <a:pt x="253999" y="0"/>
                  </a:lnTo>
                  <a:lnTo>
                    <a:pt x="1146174" y="4337050"/>
                  </a:lnTo>
                  <a:lnTo>
                    <a:pt x="511174" y="6858000"/>
                  </a:lnTo>
                  <a:lnTo>
                    <a:pt x="254000" y="6858000"/>
                  </a:lnTo>
                  <a:lnTo>
                    <a:pt x="892175" y="4337050"/>
                  </a:lnTo>
                  <a:close/>
                </a:path>
              </a:pathLst>
            </a:custGeom>
            <a:solidFill>
              <a:srgbClr val="24A234"/>
            </a:solidFill>
            <a:ln>
              <a:noFill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lvl="0" rtl="0"/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7" name="矩形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rgbClr val="0055A0"/>
          </a:solidFill>
          <a:ln>
            <a:noFill/>
          </a:ln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+版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7923" y="2914650"/>
            <a:ext cx="8634196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707922" y="4589465"/>
            <a:ext cx="8634195" cy="1011237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dirty="0"/>
              <a:t>編輯母片文字樣式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5AB1406E-3F17-401E-AB84-C94B1226A4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090" y="177761"/>
            <a:ext cx="697536" cy="1016077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="" xmlns:a16="http://schemas.microsoft.com/office/drawing/2014/main" id="{D9B98932-AE50-48B8-9AFF-F4BB5FF2965C}"/>
              </a:ext>
            </a:extLst>
          </p:cNvPr>
          <p:cNvGrpSpPr/>
          <p:nvPr userDrawn="1"/>
        </p:nvGrpSpPr>
        <p:grpSpPr>
          <a:xfrm>
            <a:off x="9343000" y="0"/>
            <a:ext cx="1715192" cy="6858000"/>
            <a:chOff x="8154280" y="0"/>
            <a:chExt cx="1715192" cy="6858000"/>
          </a:xfrm>
        </p:grpSpPr>
        <p:sp>
          <p:nvSpPr>
            <p:cNvPr id="10" name="手繪多邊形 7">
              <a:extLst>
                <a:ext uri="{FF2B5EF4-FFF2-40B4-BE49-F238E27FC236}">
                  <a16:creationId xmlns="" xmlns:a16="http://schemas.microsoft.com/office/drawing/2014/main" id="{8DE4E1AA-60FC-4E60-9CDE-1960457C2D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4280" y="0"/>
              <a:ext cx="1528232" cy="6858000"/>
            </a:xfrm>
            <a:custGeom>
              <a:avLst/>
              <a:gdLst/>
              <a:ahLst/>
              <a:cxnLst/>
              <a:rect l="l" t="t" r="r" b="b"/>
              <a:pathLst>
                <a:path w="1146174" h="6858000">
                  <a:moveTo>
                    <a:pt x="0" y="0"/>
                  </a:moveTo>
                  <a:lnTo>
                    <a:pt x="253999" y="0"/>
                  </a:lnTo>
                  <a:lnTo>
                    <a:pt x="1146174" y="4337050"/>
                  </a:lnTo>
                  <a:lnTo>
                    <a:pt x="511174" y="6858000"/>
                  </a:lnTo>
                  <a:lnTo>
                    <a:pt x="254000" y="6858000"/>
                  </a:lnTo>
                  <a:lnTo>
                    <a:pt x="892175" y="4337050"/>
                  </a:lnTo>
                  <a:close/>
                </a:path>
              </a:pathLst>
            </a:custGeom>
            <a:solidFill>
              <a:srgbClr val="007AC5"/>
            </a:solidFill>
            <a:ln>
              <a:noFill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lvl="0" rtl="0"/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手繪多邊形 7">
              <a:extLst>
                <a:ext uri="{FF2B5EF4-FFF2-40B4-BE49-F238E27FC236}">
                  <a16:creationId xmlns="" xmlns:a16="http://schemas.microsoft.com/office/drawing/2014/main" id="{F55809B0-5D71-41A5-9FA8-07D492F87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7327" y="0"/>
              <a:ext cx="1528232" cy="6858000"/>
            </a:xfrm>
            <a:custGeom>
              <a:avLst/>
              <a:gdLst/>
              <a:ahLst/>
              <a:cxnLst/>
              <a:rect l="l" t="t" r="r" b="b"/>
              <a:pathLst>
                <a:path w="1146174" h="6858000">
                  <a:moveTo>
                    <a:pt x="0" y="0"/>
                  </a:moveTo>
                  <a:lnTo>
                    <a:pt x="253999" y="0"/>
                  </a:lnTo>
                  <a:lnTo>
                    <a:pt x="1146174" y="4337050"/>
                  </a:lnTo>
                  <a:lnTo>
                    <a:pt x="511174" y="6858000"/>
                  </a:lnTo>
                  <a:lnTo>
                    <a:pt x="254000" y="6858000"/>
                  </a:lnTo>
                  <a:lnTo>
                    <a:pt x="892175" y="4337050"/>
                  </a:lnTo>
                  <a:close/>
                </a:path>
              </a:pathLst>
            </a:custGeom>
            <a:solidFill>
              <a:srgbClr val="F58B03"/>
            </a:solidFill>
            <a:ln>
              <a:noFill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lvl="0" rtl="0"/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手繪多邊形 7">
              <a:extLst>
                <a:ext uri="{FF2B5EF4-FFF2-40B4-BE49-F238E27FC236}">
                  <a16:creationId xmlns="" xmlns:a16="http://schemas.microsoft.com/office/drawing/2014/main" id="{523B7313-BE02-483E-A872-165AF30CD2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41240" y="0"/>
              <a:ext cx="1528232" cy="6858000"/>
            </a:xfrm>
            <a:custGeom>
              <a:avLst/>
              <a:gdLst/>
              <a:ahLst/>
              <a:cxnLst/>
              <a:rect l="l" t="t" r="r" b="b"/>
              <a:pathLst>
                <a:path w="1146174" h="6858000">
                  <a:moveTo>
                    <a:pt x="0" y="0"/>
                  </a:moveTo>
                  <a:lnTo>
                    <a:pt x="253999" y="0"/>
                  </a:lnTo>
                  <a:lnTo>
                    <a:pt x="1146174" y="4337050"/>
                  </a:lnTo>
                  <a:lnTo>
                    <a:pt x="511174" y="6858000"/>
                  </a:lnTo>
                  <a:lnTo>
                    <a:pt x="254000" y="6858000"/>
                  </a:lnTo>
                  <a:lnTo>
                    <a:pt x="892175" y="4337050"/>
                  </a:lnTo>
                  <a:close/>
                </a:path>
              </a:pathLst>
            </a:custGeom>
            <a:solidFill>
              <a:srgbClr val="24A234"/>
            </a:solidFill>
            <a:ln>
              <a:noFill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lvl="0" rtl="0"/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7" name="矩形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rgbClr val="0055A0"/>
          </a:solidFill>
          <a:ln>
            <a:noFill/>
          </a:ln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11AB1B8C-6A83-48E4-AB0F-45B7FF090413}"/>
              </a:ext>
            </a:extLst>
          </p:cNvPr>
          <p:cNvSpPr/>
          <p:nvPr userDrawn="1"/>
        </p:nvSpPr>
        <p:spPr>
          <a:xfrm>
            <a:off x="10107116" y="6439007"/>
            <a:ext cx="19207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solidFill>
                  <a:schemeClr val="bg1"/>
                </a:solidFill>
              </a:rPr>
              <a:t>中華電信研究院 版權所有</a:t>
            </a:r>
          </a:p>
        </p:txBody>
      </p:sp>
    </p:spTree>
    <p:extLst>
      <p:ext uri="{BB962C8B-B14F-4D97-AF65-F5344CB8AC3E}">
        <p14:creationId xmlns:p14="http://schemas.microsoft.com/office/powerpoint/2010/main" val="114684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412955" y="1828800"/>
            <a:ext cx="5454445" cy="4343400"/>
          </a:xfrm>
        </p:spPr>
        <p:txBody>
          <a:bodyPr rtlCol="0"/>
          <a:lstStyle>
            <a:lvl2pPr>
              <a:defRPr/>
            </a:lvl2pPr>
          </a:lstStyle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599" y="1828801"/>
            <a:ext cx="5454445" cy="4343401"/>
          </a:xfrm>
        </p:spPr>
        <p:txBody>
          <a:bodyPr rtlCol="0"/>
          <a:lstStyle/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B29D62-C8B8-42B5-9833-A3B7526B9465}" type="datetime2">
              <a:rPr lang="zh-TW" altLang="en-US" smtClean="0"/>
              <a:t>2020年3月11日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white">
          <a:xfrm>
            <a:off x="0" y="0"/>
            <a:ext cx="12192000" cy="1139399"/>
          </a:xfrm>
          <a:prstGeom prst="rect">
            <a:avLst/>
          </a:prstGeom>
          <a:solidFill>
            <a:srgbClr val="005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115961"/>
            <a:ext cx="12192000" cy="82183"/>
          </a:xfrm>
          <a:prstGeom prst="rect">
            <a:avLst/>
          </a:prstGeom>
          <a:solidFill>
            <a:srgbClr val="F58B0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1187367"/>
            <a:ext cx="12192000" cy="82183"/>
          </a:xfrm>
          <a:prstGeom prst="rect">
            <a:avLst/>
          </a:prstGeom>
          <a:solidFill>
            <a:srgbClr val="24A23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412955" y="255134"/>
            <a:ext cx="10483645" cy="688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412955" y="1818969"/>
            <a:ext cx="11366090" cy="4353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412955" y="6367657"/>
            <a:ext cx="8354682" cy="28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941824" y="6366372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41EFEB7-6A92-4B90-A1DB-CF63680B32E1}" type="datetime2">
              <a:rPr lang="zh-TW" altLang="en-US" smtClean="0"/>
              <a:t>2020年3月11日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96716" y="6374999"/>
            <a:ext cx="118232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7F8E3F6-DE14-48B2-B2BC-6FABA9630FB8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="" xmlns:a16="http://schemas.microsoft.com/office/drawing/2014/main" id="{C7FF411E-74CD-4080-BBF8-7367CE40A6A9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1110452" y="75939"/>
            <a:ext cx="668593" cy="9739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9AA54B6B-DE20-4DDF-9047-6AE3AEBD77C5}"/>
              </a:ext>
            </a:extLst>
          </p:cNvPr>
          <p:cNvSpPr/>
          <p:nvPr userDrawn="1"/>
        </p:nvSpPr>
        <p:spPr>
          <a:xfrm>
            <a:off x="0" y="1242381"/>
            <a:ext cx="12192000" cy="82183"/>
          </a:xfrm>
          <a:prstGeom prst="rect">
            <a:avLst/>
          </a:prstGeom>
          <a:solidFill>
            <a:srgbClr val="007AC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2" r:id="rId4"/>
    <p:sldLayoutId id="2147483660" r:id="rId5"/>
    <p:sldLayoutId id="2147483663" r:id="rId6"/>
    <p:sldLayoutId id="2147483651" r:id="rId7"/>
    <p:sldLayoutId id="2147483667" r:id="rId8"/>
    <p:sldLayoutId id="2147483652" r:id="rId9"/>
    <p:sldLayoutId id="2147483653" r:id="rId10"/>
    <p:sldLayoutId id="2147483654" r:id="rId11"/>
    <p:sldLayoutId id="2147483665" r:id="rId12"/>
    <p:sldLayoutId id="2147483655" r:id="rId13"/>
    <p:sldLayoutId id="2147483666" r:id="rId14"/>
    <p:sldLayoutId id="2147483656" r:id="rId15"/>
    <p:sldLayoutId id="2147483657" r:id="rId16"/>
    <p:sldLayoutId id="2147483661" r:id="rId17"/>
    <p:sldLayoutId id="2147483658" r:id="rId18"/>
    <p:sldLayoutId id="214748365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05740" indent="-205740" algn="l" defTabSz="68580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41148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61722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82296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9441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6586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21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dk.java.net/archive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isite.elearning.cht.com.tw/board.php?courseID=146&amp;f=doc&amp;folderID=1600&amp;cid=24386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isite.elearning.cht.com.tw/board.php?courseID=146&amp;f=doc&amp;folderID=1600&amp;cid=24386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isite.elearning.cht.com.tw/board.php?courseID=146&amp;f=doc&amp;folderID=1600&amp;cid=24416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isite.elearning.cht.com.tw/class/opensourc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boxe.cht.com.tw/CgnyHV/ICTINV/ossuploadToolkit.zip?a=HdukeAyJbmQ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xe.cht.com.tw/CgnyHV/ICTINV/advscan.zip?a=Zn9rJi5F4kY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xe.cht.com.tw/CgnyHV/ICTINV/wss-unified-agent.zip?a=-NQV8rwg0n0" TargetMode="External"/><Relationship Id="rId2" Type="http://schemas.openxmlformats.org/officeDocument/2006/relationships/hyperlink" Target="https://www.boxe.cht.com.tw/CgnyHV/ICTINV/wss-unified-agent.config?a=AFjaCRSon7Q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dk.java.net/archive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8CA0A9C-F95D-471C-8082-063EFE376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/>
              <a:t>OSS</a:t>
            </a:r>
            <a:r>
              <a:rPr lang="zh-TW" altLang="en-US" sz="3600" b="1" dirty="0" smtClean="0"/>
              <a:t>檢測</a:t>
            </a:r>
            <a:r>
              <a:rPr lang="en-US" altLang="zh-TW" sz="3600" b="1" dirty="0" smtClean="0"/>
              <a:t>(109</a:t>
            </a:r>
            <a:r>
              <a:rPr lang="zh-TW" altLang="en-US" sz="3600" b="1" dirty="0" smtClean="0"/>
              <a:t>年全區檢測</a:t>
            </a:r>
            <a:r>
              <a:rPr lang="en-US" altLang="zh-TW" sz="3600" b="1" dirty="0" smtClean="0"/>
              <a:t>)</a:t>
            </a:r>
            <a:br>
              <a:rPr lang="en-US" altLang="zh-TW" sz="3600" b="1" dirty="0" smtClean="0"/>
            </a:br>
            <a:r>
              <a:rPr lang="zh-TW" altLang="en-US" sz="3600" b="1" dirty="0" smtClean="0"/>
              <a:t>教育訓練簡報</a:t>
            </a:r>
            <a:endParaRPr lang="zh-TW" altLang="en-US" sz="3600" b="1" dirty="0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87C92EBF-49CD-4A78-A9A3-609926C7B7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電信研究院測試中心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3E070725-FF6D-4CFD-A14A-759DC5E3E6CF}"/>
              </a:ext>
            </a:extLst>
          </p:cNvPr>
          <p:cNvSpPr/>
          <p:nvPr/>
        </p:nvSpPr>
        <p:spPr>
          <a:xfrm>
            <a:off x="571496" y="107853"/>
            <a:ext cx="1017159" cy="1055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C4841F0F-42BE-4192-9BA2-70E1394D6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3" y="243864"/>
            <a:ext cx="1304763" cy="883871"/>
          </a:xfrm>
          <a:prstGeom prst="rect">
            <a:avLst/>
          </a:prstGeom>
        </p:spPr>
      </p:pic>
      <p:pic>
        <p:nvPicPr>
          <p:cNvPr id="15" name="圖片版面配置區 14">
            <a:extLst>
              <a:ext uri="{FF2B5EF4-FFF2-40B4-BE49-F238E27FC236}">
                <a16:creationId xmlns="" xmlns:a16="http://schemas.microsoft.com/office/drawing/2014/main" id="{3AF047FF-9369-4401-A11B-F5628BD0295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0278" t="5255" r="14453"/>
          <a:stretch/>
        </p:blipFill>
        <p:spPr>
          <a:xfrm>
            <a:off x="6742544" y="-1459"/>
            <a:ext cx="5449456" cy="6859459"/>
          </a:xfrm>
        </p:spPr>
      </p:pic>
      <p:pic>
        <p:nvPicPr>
          <p:cNvPr id="13" name="圖片 12">
            <a:extLst>
              <a:ext uri="{FF2B5EF4-FFF2-40B4-BE49-F238E27FC236}">
                <a16:creationId xmlns="" xmlns:a16="http://schemas.microsoft.com/office/drawing/2014/main" id="{FF9278CE-ADA9-4425-BFB6-6185B951C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580" y="5599571"/>
            <a:ext cx="2881148" cy="114525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18533" y="6537871"/>
            <a:ext cx="1739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</a:rPr>
              <a:t>教材版號 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Version 2.1.3</a:t>
            </a:r>
            <a:endParaRPr lang="zh-TW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7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 </a:t>
            </a:r>
            <a:r>
              <a:rPr lang="zh-TW" altLang="en-US" dirty="0"/>
              <a:t>確認</a:t>
            </a:r>
            <a:r>
              <a:rPr lang="en-US" altLang="zh-TW" dirty="0"/>
              <a:t>JRE</a:t>
            </a:r>
            <a:r>
              <a:rPr lang="zh-TW" altLang="en-US" dirty="0" smtClean="0"/>
              <a:t>環境 </a:t>
            </a:r>
            <a:r>
              <a:rPr lang="en-US" altLang="zh-TW" dirty="0"/>
              <a:t>(Windows</a:t>
            </a:r>
            <a:r>
              <a:rPr lang="zh-TW" altLang="en-US" dirty="0"/>
              <a:t>環境</a:t>
            </a:r>
            <a:r>
              <a:rPr lang="zh-TW" altLang="en-US" dirty="0" smtClean="0"/>
              <a:t>安裝 </a:t>
            </a:r>
            <a:r>
              <a:rPr lang="en-US" altLang="zh-TW" dirty="0"/>
              <a:t>2</a:t>
            </a:r>
            <a:r>
              <a:rPr lang="en-US" altLang="zh-TW" dirty="0" smtClean="0"/>
              <a:t>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2955" y="1482832"/>
            <a:ext cx="11366090" cy="540391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2000"/>
              </a:spcBef>
              <a:buFont typeface="+mj-lt"/>
              <a:buAutoNum type="arabicPeriod" startAt="3"/>
            </a:pPr>
            <a:r>
              <a:rPr lang="zh-TW" altLang="en-US" b="1" dirty="0" smtClean="0"/>
              <a:t>將所下載的</a:t>
            </a:r>
            <a:r>
              <a:rPr lang="en-US" altLang="zh-TW" b="1" dirty="0" err="1"/>
              <a:t>OpenJDK</a:t>
            </a:r>
            <a:r>
              <a:rPr lang="zh-TW" altLang="en-US" b="1" dirty="0" smtClean="0"/>
              <a:t>檔案解壓縮</a:t>
            </a:r>
            <a:endParaRPr lang="en-US" altLang="zh-TW" b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10</a:t>
            </a:fld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67" y="2089610"/>
            <a:ext cx="4561698" cy="10397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橢圓 8"/>
          <p:cNvSpPr/>
          <p:nvPr/>
        </p:nvSpPr>
        <p:spPr>
          <a:xfrm>
            <a:off x="4863634" y="1992213"/>
            <a:ext cx="498764" cy="49876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/>
              <a:t>1</a:t>
            </a:r>
            <a:endParaRPr lang="zh-TW" altLang="en-US" sz="32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67" y="3374715"/>
            <a:ext cx="4095750" cy="1095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橢圓 9"/>
          <p:cNvSpPr/>
          <p:nvPr/>
        </p:nvSpPr>
        <p:spPr>
          <a:xfrm>
            <a:off x="4614252" y="3307209"/>
            <a:ext cx="498764" cy="49876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/>
              <a:t>2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5208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 </a:t>
            </a:r>
            <a:r>
              <a:rPr lang="zh-TW" altLang="en-US" dirty="0"/>
              <a:t>確認</a:t>
            </a:r>
            <a:r>
              <a:rPr lang="en-US" altLang="zh-TW" dirty="0"/>
              <a:t>JRE</a:t>
            </a:r>
            <a:r>
              <a:rPr lang="zh-TW" altLang="en-US" dirty="0" smtClean="0"/>
              <a:t>環境 </a:t>
            </a:r>
            <a:r>
              <a:rPr lang="en-US" altLang="zh-TW" dirty="0"/>
              <a:t>(Windows</a:t>
            </a:r>
            <a:r>
              <a:rPr lang="zh-TW" altLang="en-US" dirty="0"/>
              <a:t>環境</a:t>
            </a:r>
            <a:r>
              <a:rPr lang="zh-TW" altLang="en-US" dirty="0" smtClean="0"/>
              <a:t>安裝 </a:t>
            </a:r>
            <a:r>
              <a:rPr lang="en-US" altLang="zh-TW" dirty="0" smtClean="0"/>
              <a:t>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2955" y="1550928"/>
            <a:ext cx="10610645" cy="4353232"/>
          </a:xfrm>
        </p:spPr>
        <p:txBody>
          <a:bodyPr/>
          <a:lstStyle/>
          <a:p>
            <a:pPr marL="514350" indent="-514350">
              <a:spcBef>
                <a:spcPts val="2000"/>
              </a:spcBef>
              <a:buFont typeface="+mj-lt"/>
              <a:buAutoNum type="arabicPeriod" startAt="4"/>
            </a:pPr>
            <a:r>
              <a:rPr lang="zh-TW" altLang="en-US" b="1" dirty="0" smtClean="0"/>
              <a:t>執行確認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指定路徑</a:t>
            </a:r>
            <a:r>
              <a:rPr lang="en-US" altLang="zh-TW" b="1" dirty="0" smtClean="0"/>
              <a:t>)</a:t>
            </a:r>
          </a:p>
          <a:p>
            <a:pPr marL="514350" indent="-514350">
              <a:spcBef>
                <a:spcPts val="2000"/>
              </a:spcBef>
              <a:buFont typeface="+mj-lt"/>
              <a:buAutoNum type="arabicPeriod" startAt="4"/>
            </a:pPr>
            <a:endParaRPr lang="en-US" altLang="zh-TW" b="1" dirty="0"/>
          </a:p>
          <a:p>
            <a:pPr marL="514350" indent="-514350">
              <a:spcBef>
                <a:spcPts val="2000"/>
              </a:spcBef>
              <a:buFont typeface="+mj-lt"/>
              <a:buAutoNum type="arabicPeriod" startAt="4"/>
            </a:pPr>
            <a:endParaRPr lang="en-US" altLang="zh-TW" b="1" dirty="0" smtClean="0"/>
          </a:p>
          <a:p>
            <a:pPr marL="514350" indent="-514350">
              <a:spcBef>
                <a:spcPts val="2000"/>
              </a:spcBef>
              <a:buFont typeface="+mj-lt"/>
              <a:buAutoNum type="arabicPeriod" startAt="4"/>
            </a:pPr>
            <a:endParaRPr lang="en-US" altLang="zh-TW" b="1" dirty="0"/>
          </a:p>
        </p:txBody>
      </p:sp>
      <p:sp>
        <p:nvSpPr>
          <p:cNvPr id="10" name="矩形 9"/>
          <p:cNvSpPr/>
          <p:nvPr/>
        </p:nvSpPr>
        <p:spPr>
          <a:xfrm>
            <a:off x="468842" y="2326117"/>
            <a:ext cx="11587690" cy="5680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i="1" dirty="0" smtClean="0">
                <a:solidFill>
                  <a:srgbClr val="C00000"/>
                </a:solidFill>
              </a:rPr>
              <a:t> </a:t>
            </a:r>
            <a:r>
              <a:rPr lang="en-US" altLang="zh-TW" sz="2400" i="1" dirty="0">
                <a:solidFill>
                  <a:srgbClr val="C00000"/>
                </a:solidFill>
              </a:rPr>
              <a:t>C:\Program </a:t>
            </a:r>
            <a:r>
              <a:rPr lang="en-US" altLang="zh-TW" sz="2400" i="1" dirty="0" smtClean="0">
                <a:solidFill>
                  <a:srgbClr val="C00000"/>
                </a:solidFill>
              </a:rPr>
              <a:t>Files\Java\jdk-11.0.2&gt;bin\java 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-version</a:t>
            </a:r>
            <a:endParaRPr lang="zh-TW" alt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8842" y="1999120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此為範例，請依實際解壓縮版本調整路徑名稱</a:t>
            </a:r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zh-TW" altLang="en-US" dirty="0" smtClean="0">
                <a:solidFill>
                  <a:srgbClr val="C00000"/>
                </a:solidFill>
              </a:rPr>
              <a:t>紅色</a:t>
            </a:r>
            <a:r>
              <a:rPr lang="en-US" altLang="zh-TW" dirty="0" smtClean="0">
                <a:solidFill>
                  <a:srgbClr val="C00000"/>
                </a:solidFill>
              </a:rPr>
              <a:t>mark</a:t>
            </a:r>
            <a:r>
              <a:rPr lang="zh-TW" altLang="en-US" dirty="0" smtClean="0">
                <a:solidFill>
                  <a:srgbClr val="C00000"/>
                </a:solidFill>
              </a:rPr>
              <a:t>處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1" y="2975483"/>
            <a:ext cx="6265687" cy="97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2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 </a:t>
            </a:r>
            <a:r>
              <a:rPr lang="zh-TW" altLang="en-US" dirty="0"/>
              <a:t>確認</a:t>
            </a:r>
            <a:r>
              <a:rPr lang="en-US" altLang="zh-TW" dirty="0"/>
              <a:t>JRE</a:t>
            </a:r>
            <a:r>
              <a:rPr lang="zh-TW" altLang="en-US" dirty="0" smtClean="0"/>
              <a:t>環境 </a:t>
            </a:r>
            <a:r>
              <a:rPr lang="en-US" altLang="zh-TW" dirty="0" smtClean="0"/>
              <a:t>(Linux-based</a:t>
            </a:r>
            <a:r>
              <a:rPr lang="zh-TW" altLang="en-US" dirty="0" smtClean="0"/>
              <a:t>環境安裝 </a:t>
            </a:r>
            <a:r>
              <a:rPr lang="en-US" altLang="zh-TW" smtClean="0"/>
              <a:t>1/7)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2955" y="1614233"/>
            <a:ext cx="11366090" cy="45733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 以</a:t>
            </a:r>
            <a:r>
              <a:rPr lang="en-US" altLang="zh-TW" dirty="0"/>
              <a:t>CentOS</a:t>
            </a:r>
            <a:r>
              <a:rPr lang="zh-TW" altLang="en-US" dirty="0" smtClean="0"/>
              <a:t>為</a:t>
            </a:r>
            <a:r>
              <a:rPr lang="zh-TW" altLang="en-US" dirty="0"/>
              <a:t>例</a:t>
            </a:r>
            <a:r>
              <a:rPr lang="zh-TW" altLang="en-US" dirty="0" smtClean="0"/>
              <a:t>說明</a:t>
            </a:r>
            <a:r>
              <a:rPr lang="en-US" altLang="zh-TW" dirty="0"/>
              <a:t>Linux-based</a:t>
            </a:r>
            <a:r>
              <a:rPr lang="zh-TW" altLang="en-US" dirty="0" smtClean="0"/>
              <a:t>環境</a:t>
            </a:r>
            <a:r>
              <a:rPr lang="zh-TW" altLang="en-US" dirty="0"/>
              <a:t>安裝流程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spcBef>
                <a:spcPts val="1000"/>
              </a:spcBef>
              <a:buNone/>
            </a:pPr>
            <a:r>
              <a:rPr lang="zh-TW" altLang="en-US" b="1" dirty="0"/>
              <a:t>如何確認主機上有無</a:t>
            </a:r>
            <a:r>
              <a:rPr lang="en-US" altLang="zh-TW" b="1" dirty="0"/>
              <a:t>JAVA</a:t>
            </a:r>
            <a:r>
              <a:rPr lang="zh-TW" altLang="en-US" b="1" dirty="0" smtClean="0"/>
              <a:t>環境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及</a:t>
            </a:r>
            <a:r>
              <a:rPr lang="en-US" altLang="zh-TW" b="1" dirty="0" smtClean="0"/>
              <a:t>JAVA</a:t>
            </a:r>
            <a:r>
              <a:rPr lang="zh-TW" altLang="en-US" b="1" dirty="0" smtClean="0"/>
              <a:t>版本</a:t>
            </a:r>
            <a:r>
              <a:rPr lang="en-US" altLang="zh-TW" b="1" dirty="0" smtClean="0"/>
              <a:t>)</a:t>
            </a:r>
          </a:p>
          <a:p>
            <a:pPr marL="514350" indent="-514350">
              <a:spcBef>
                <a:spcPts val="1000"/>
              </a:spcBef>
              <a:buFont typeface="+mj-lt"/>
              <a:buAutoNum type="arabicPeriod"/>
            </a:pPr>
            <a:endParaRPr lang="en-US" altLang="zh-TW" b="1" dirty="0" smtClean="0"/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endParaRPr lang="en-US" altLang="zh-TW" b="1" dirty="0" smtClean="0"/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endParaRPr lang="en-US" altLang="zh-TW" b="1" dirty="0" smtClean="0"/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endParaRPr lang="en-US" altLang="zh-TW" b="1" dirty="0"/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endParaRPr lang="en-US" altLang="zh-TW" b="1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12</a:t>
            </a:fld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39090" y="2578132"/>
            <a:ext cx="9712036" cy="486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i="1" dirty="0" smtClean="0">
                <a:solidFill>
                  <a:schemeClr val="bg1">
                    <a:lumMod val="50000"/>
                  </a:schemeClr>
                </a:solidFill>
              </a:rPr>
              <a:t>java -version</a:t>
            </a:r>
            <a:endParaRPr lang="zh-TW" alt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1" y="3139037"/>
            <a:ext cx="9673874" cy="119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4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 </a:t>
            </a:r>
            <a:r>
              <a:rPr lang="zh-TW" altLang="en-US" dirty="0"/>
              <a:t>確認</a:t>
            </a:r>
            <a:r>
              <a:rPr lang="en-US" altLang="zh-TW" dirty="0"/>
              <a:t>JRE</a:t>
            </a:r>
            <a:r>
              <a:rPr lang="zh-TW" altLang="en-US" dirty="0" smtClean="0"/>
              <a:t>環境 </a:t>
            </a:r>
            <a:r>
              <a:rPr lang="en-US" altLang="zh-TW" dirty="0" smtClean="0"/>
              <a:t>(Linux-based</a:t>
            </a:r>
            <a:r>
              <a:rPr lang="zh-TW" altLang="en-US" dirty="0" smtClean="0"/>
              <a:t>環境安裝 </a:t>
            </a:r>
            <a:r>
              <a:rPr lang="en-US" altLang="zh-TW" dirty="0" smtClean="0"/>
              <a:t>2/7)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2955" y="1614233"/>
            <a:ext cx="11366090" cy="45733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 以</a:t>
            </a:r>
            <a:r>
              <a:rPr lang="en-US" altLang="zh-TW" dirty="0"/>
              <a:t>CentOS</a:t>
            </a:r>
            <a:r>
              <a:rPr lang="zh-TW" altLang="en-US" dirty="0" smtClean="0"/>
              <a:t>為</a:t>
            </a:r>
            <a:r>
              <a:rPr lang="zh-TW" altLang="en-US" dirty="0"/>
              <a:t>例</a:t>
            </a:r>
            <a:r>
              <a:rPr lang="zh-TW" altLang="en-US" dirty="0" smtClean="0"/>
              <a:t>說明</a:t>
            </a:r>
            <a:r>
              <a:rPr lang="en-US" altLang="zh-TW" dirty="0"/>
              <a:t>Linux-based</a:t>
            </a:r>
            <a:r>
              <a:rPr lang="zh-TW" altLang="en-US" dirty="0" smtClean="0"/>
              <a:t>環境</a:t>
            </a:r>
            <a:r>
              <a:rPr lang="zh-TW" altLang="en-US" dirty="0"/>
              <a:t>安裝流程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b="1" dirty="0" smtClean="0"/>
              <a:t>【</a:t>
            </a:r>
            <a:r>
              <a:rPr lang="zh-TW" altLang="en-US" b="1" dirty="0" smtClean="0"/>
              <a:t>方法</a:t>
            </a:r>
            <a:r>
              <a:rPr lang="en-US" altLang="zh-TW" b="1" dirty="0" smtClean="0"/>
              <a:t>1: </a:t>
            </a:r>
            <a:r>
              <a:rPr lang="zh-TW" altLang="en-US" b="1" dirty="0" smtClean="0"/>
              <a:t>使用</a:t>
            </a:r>
            <a:r>
              <a:rPr lang="en-US" altLang="zh-TW" b="1" dirty="0" smtClean="0"/>
              <a:t>yum】</a:t>
            </a:r>
            <a:endParaRPr lang="en-US" altLang="zh-TW" b="1" dirty="0"/>
          </a:p>
          <a:p>
            <a:pPr marL="514350" indent="-514350">
              <a:spcBef>
                <a:spcPts val="1000"/>
              </a:spcBef>
              <a:buFont typeface="+mj-lt"/>
              <a:buAutoNum type="arabicPeriod"/>
            </a:pPr>
            <a:r>
              <a:rPr lang="en-US" altLang="zh-TW" b="1" dirty="0" smtClean="0"/>
              <a:t>CentOS</a:t>
            </a:r>
            <a:r>
              <a:rPr lang="zh-TW" altLang="en-US" b="1" dirty="0" smtClean="0"/>
              <a:t> 使用</a:t>
            </a:r>
            <a:r>
              <a:rPr lang="zh-TW" altLang="en-US" b="1" dirty="0"/>
              <a:t>套件管理工具</a:t>
            </a:r>
            <a:r>
              <a:rPr lang="en-US" altLang="zh-TW" b="1" dirty="0"/>
              <a:t>yum</a:t>
            </a:r>
            <a:r>
              <a:rPr lang="zh-TW" altLang="en-US" b="1" dirty="0"/>
              <a:t>安裝</a:t>
            </a:r>
            <a:r>
              <a:rPr lang="en-US" altLang="zh-TW" b="1" dirty="0" err="1" smtClean="0"/>
              <a:t>OpenJDK</a:t>
            </a:r>
            <a:endParaRPr lang="en-US" altLang="zh-TW" b="1" dirty="0"/>
          </a:p>
          <a:p>
            <a:pPr marL="514350" indent="-514350">
              <a:spcBef>
                <a:spcPts val="1000"/>
              </a:spcBef>
              <a:buFont typeface="+mj-lt"/>
              <a:buAutoNum type="arabicPeriod"/>
            </a:pPr>
            <a:r>
              <a:rPr lang="zh-TW" altLang="en-US" b="1" dirty="0" smtClean="0"/>
              <a:t>安裝</a:t>
            </a:r>
            <a:r>
              <a:rPr lang="en-US" altLang="zh-TW" b="1" dirty="0" err="1"/>
              <a:t>OpenJDK</a:t>
            </a:r>
            <a:r>
              <a:rPr lang="zh-TW" altLang="en-US" b="1" dirty="0"/>
              <a:t> </a:t>
            </a:r>
            <a:r>
              <a:rPr lang="en-US" altLang="zh-TW" b="1" dirty="0" smtClean="0"/>
              <a:t>11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JRE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TW" sz="2000" dirty="0" smtClean="0">
                <a:solidFill>
                  <a:srgbClr val="C00000"/>
                </a:solidFill>
              </a:rPr>
              <a:t>(</a:t>
            </a:r>
            <a:r>
              <a:rPr lang="zh-TW" altLang="en-US" sz="2000" dirty="0" smtClean="0">
                <a:solidFill>
                  <a:srgbClr val="C00000"/>
                </a:solidFill>
              </a:rPr>
              <a:t>注意</a:t>
            </a:r>
            <a:r>
              <a:rPr lang="en-US" altLang="zh-TW" sz="2000" dirty="0" smtClean="0">
                <a:solidFill>
                  <a:srgbClr val="C00000"/>
                </a:solidFill>
              </a:rPr>
              <a:t>, </a:t>
            </a:r>
            <a:r>
              <a:rPr lang="zh-TW" altLang="en-US" sz="2000" dirty="0" smtClean="0">
                <a:solidFill>
                  <a:srgbClr val="C00000"/>
                </a:solidFill>
              </a:rPr>
              <a:t>執行後會蓋掉原有</a:t>
            </a:r>
            <a:r>
              <a:rPr lang="en-US" altLang="zh-TW" sz="2000" dirty="0" smtClean="0">
                <a:solidFill>
                  <a:srgbClr val="C00000"/>
                </a:solidFill>
              </a:rPr>
              <a:t>java</a:t>
            </a:r>
            <a:r>
              <a:rPr lang="zh-TW" altLang="en-US" sz="2000" dirty="0" smtClean="0">
                <a:solidFill>
                  <a:srgbClr val="C00000"/>
                </a:solidFill>
              </a:rPr>
              <a:t>設定</a:t>
            </a:r>
            <a:r>
              <a:rPr lang="en-US" altLang="zh-TW" sz="2000" dirty="0" smtClean="0">
                <a:solidFill>
                  <a:srgbClr val="C00000"/>
                </a:solidFill>
              </a:rPr>
              <a:t>/</a:t>
            </a:r>
            <a:r>
              <a:rPr lang="zh-TW" altLang="en-US" sz="2000" dirty="0" smtClean="0">
                <a:solidFill>
                  <a:srgbClr val="C00000"/>
                </a:solidFill>
              </a:rPr>
              <a:t>版本</a:t>
            </a:r>
            <a:r>
              <a:rPr lang="en-US" altLang="zh-TW" sz="2000" dirty="0" smtClean="0">
                <a:solidFill>
                  <a:srgbClr val="C00000"/>
                </a:solidFill>
              </a:rPr>
              <a:t>, </a:t>
            </a:r>
            <a:r>
              <a:rPr lang="zh-TW" altLang="en-US" sz="2000" dirty="0" smtClean="0">
                <a:solidFill>
                  <a:srgbClr val="C00000"/>
                </a:solidFill>
              </a:rPr>
              <a:t>若不想蓋掉請參考方法</a:t>
            </a:r>
            <a:r>
              <a:rPr lang="en-US" altLang="zh-TW" sz="2000" dirty="0" smtClean="0">
                <a:solidFill>
                  <a:srgbClr val="C00000"/>
                </a:solidFill>
              </a:rPr>
              <a:t>2)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endParaRPr lang="en-US" altLang="zh-TW" b="1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13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2955" y="4137972"/>
            <a:ext cx="9712036" cy="46720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i="1" dirty="0" err="1" smtClean="0">
                <a:solidFill>
                  <a:schemeClr val="bg1">
                    <a:lumMod val="50000"/>
                  </a:schemeClr>
                </a:solidFill>
              </a:rPr>
              <a:t>sudo</a:t>
            </a:r>
            <a:r>
              <a:rPr lang="en-US" altLang="zh-TW" sz="24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yum install </a:t>
            </a:r>
            <a:r>
              <a:rPr lang="en-US" altLang="zh-TW" sz="2400" i="1" dirty="0" smtClean="0">
                <a:solidFill>
                  <a:schemeClr val="bg1">
                    <a:lumMod val="50000"/>
                  </a:schemeClr>
                </a:solidFill>
              </a:rPr>
              <a:t>java-11-openjdk</a:t>
            </a:r>
            <a:endParaRPr lang="zh-TW" alt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72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 </a:t>
            </a:r>
            <a:r>
              <a:rPr lang="zh-TW" altLang="en-US" dirty="0"/>
              <a:t>確認</a:t>
            </a:r>
            <a:r>
              <a:rPr lang="en-US" altLang="zh-TW" dirty="0"/>
              <a:t>JRE</a:t>
            </a:r>
            <a:r>
              <a:rPr lang="zh-TW" altLang="en-US" dirty="0" smtClean="0"/>
              <a:t>環境 </a:t>
            </a:r>
            <a:r>
              <a:rPr lang="en-US" altLang="zh-TW" dirty="0" smtClean="0"/>
              <a:t>(Linux-based</a:t>
            </a:r>
            <a:r>
              <a:rPr lang="zh-TW" altLang="en-US" dirty="0" smtClean="0"/>
              <a:t>環境安裝 </a:t>
            </a:r>
            <a:r>
              <a:rPr lang="en-US" altLang="zh-TW" dirty="0" smtClean="0"/>
              <a:t>3/7)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2955" y="1624228"/>
            <a:ext cx="11366090" cy="4353232"/>
          </a:xfrm>
        </p:spPr>
        <p:txBody>
          <a:bodyPr/>
          <a:lstStyle/>
          <a:p>
            <a:pPr marL="514350" indent="-514350">
              <a:spcBef>
                <a:spcPts val="2000"/>
              </a:spcBef>
              <a:buFont typeface="+mj-lt"/>
              <a:buAutoNum type="arabicPeriod" startAt="4"/>
            </a:pPr>
            <a:r>
              <a:rPr lang="zh-TW" altLang="en-US" b="1" dirty="0"/>
              <a:t>驗證是否已</a:t>
            </a:r>
            <a:r>
              <a:rPr lang="zh-TW" altLang="en-US" b="1" dirty="0" smtClean="0"/>
              <a:t>安裝</a:t>
            </a:r>
            <a:endParaRPr lang="en-US" altLang="zh-TW" b="1" dirty="0"/>
          </a:p>
          <a:p>
            <a:pPr marL="514350" indent="-514350">
              <a:spcBef>
                <a:spcPts val="2000"/>
              </a:spcBef>
              <a:buFont typeface="+mj-lt"/>
              <a:buAutoNum type="arabicPeriod" startAt="4"/>
            </a:pPr>
            <a:endParaRPr lang="en-US" altLang="zh-TW" b="1" dirty="0" smtClean="0"/>
          </a:p>
          <a:p>
            <a:pPr marL="514350" indent="-514350">
              <a:spcBef>
                <a:spcPts val="2000"/>
              </a:spcBef>
              <a:buFont typeface="+mj-lt"/>
              <a:buAutoNum type="arabicPeriod" startAt="4"/>
            </a:pPr>
            <a:endParaRPr lang="en-US" altLang="zh-TW" b="1" dirty="0" smtClean="0"/>
          </a:p>
          <a:p>
            <a:pPr marL="514350" indent="-514350">
              <a:spcBef>
                <a:spcPts val="3600"/>
              </a:spcBef>
              <a:buFont typeface="+mj-lt"/>
              <a:buAutoNum type="arabicPeriod" startAt="4"/>
            </a:pPr>
            <a:r>
              <a:rPr lang="zh-TW" altLang="en-US" b="1" dirty="0" smtClean="0"/>
              <a:t>執行確認</a:t>
            </a:r>
            <a:endParaRPr lang="en-US" altLang="zh-TW" b="1" dirty="0" smtClean="0"/>
          </a:p>
          <a:p>
            <a:pPr marL="514350" indent="-514350">
              <a:buFont typeface="+mj-lt"/>
              <a:buAutoNum type="arabicPeriod" startAt="4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596716" y="6400400"/>
            <a:ext cx="1182329" cy="274320"/>
          </a:xfrm>
        </p:spPr>
        <p:txBody>
          <a:bodyPr/>
          <a:lstStyle/>
          <a:p>
            <a:pPr rtl="0"/>
            <a:fld id="{A7F8E3F6-DE14-48B2-B2BC-6FABA9630FB8}" type="slidenum">
              <a:rPr lang="en-US" altLang="zh-TW" smtClean="0"/>
              <a:t>14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39091" y="4178338"/>
            <a:ext cx="9712036" cy="5680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i="1" dirty="0" smtClean="0">
                <a:solidFill>
                  <a:schemeClr val="bg1">
                    <a:lumMod val="50000"/>
                  </a:schemeClr>
                </a:solidFill>
              </a:rPr>
              <a:t>java -version</a:t>
            </a:r>
            <a:endParaRPr lang="zh-TW" alt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39091" y="2052389"/>
            <a:ext cx="9712036" cy="5680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sudo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 yum list installed |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grep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openjdk</a:t>
            </a:r>
            <a:endParaRPr lang="zh-TW" alt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89" y="2696858"/>
            <a:ext cx="9712037" cy="10410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0" y="4839078"/>
            <a:ext cx="9712038" cy="11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5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108" y="3706443"/>
            <a:ext cx="6044359" cy="13693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 </a:t>
            </a:r>
            <a:r>
              <a:rPr lang="zh-TW" altLang="en-US" dirty="0"/>
              <a:t>確認</a:t>
            </a:r>
            <a:r>
              <a:rPr lang="en-US" altLang="zh-TW" dirty="0"/>
              <a:t>JRE</a:t>
            </a:r>
            <a:r>
              <a:rPr lang="zh-TW" altLang="en-US" dirty="0" smtClean="0"/>
              <a:t>環境 </a:t>
            </a:r>
            <a:r>
              <a:rPr lang="en-US" altLang="zh-TW" dirty="0" smtClean="0"/>
              <a:t>(Linux-based</a:t>
            </a:r>
            <a:r>
              <a:rPr lang="zh-TW" altLang="en-US" dirty="0" smtClean="0"/>
              <a:t>環境安裝 </a:t>
            </a:r>
            <a:r>
              <a:rPr lang="en-US" altLang="zh-TW" dirty="0" smtClean="0"/>
              <a:t>4/7)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5219" y="1681969"/>
            <a:ext cx="5783450" cy="4573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 smtClean="0"/>
              <a:t>【</a:t>
            </a:r>
            <a:r>
              <a:rPr lang="zh-TW" altLang="en-US" b="1" dirty="0" smtClean="0"/>
              <a:t>方法</a:t>
            </a:r>
            <a:r>
              <a:rPr lang="en-US" altLang="zh-TW" b="1" dirty="0" smtClean="0"/>
              <a:t>2】</a:t>
            </a:r>
            <a:r>
              <a:rPr lang="zh-TW" altLang="en-US" b="1" dirty="0" smtClean="0"/>
              <a:t>使用免安裝版</a:t>
            </a:r>
            <a:r>
              <a:rPr lang="en-US" altLang="zh-TW" b="1" dirty="0" err="1" smtClean="0"/>
              <a:t>OpenJDK</a:t>
            </a:r>
            <a:endParaRPr lang="en-US" altLang="zh-TW" b="1" dirty="0" smtClean="0"/>
          </a:p>
          <a:p>
            <a:pPr marL="514350" indent="-514350">
              <a:spcBef>
                <a:spcPts val="1000"/>
              </a:spcBef>
              <a:buFont typeface="+mj-lt"/>
              <a:buAutoNum type="arabicPeriod"/>
            </a:pPr>
            <a:r>
              <a:rPr lang="zh-TW" altLang="en-US" b="1" dirty="0" smtClean="0"/>
              <a:t>以瀏覽器開啟</a:t>
            </a:r>
            <a:r>
              <a:rPr lang="en-US" altLang="zh-TW" dirty="0">
                <a:hlinkClick r:id="rId3"/>
              </a:rPr>
              <a:t>https://jdk.java.net/archive</a:t>
            </a:r>
            <a:r>
              <a:rPr lang="en-US" altLang="zh-TW" dirty="0" smtClean="0">
                <a:hlinkClick r:id="rId3"/>
              </a:rPr>
              <a:t>/</a:t>
            </a:r>
            <a:r>
              <a:rPr lang="zh-TW" altLang="en-US" dirty="0" smtClean="0"/>
              <a:t>並下載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版的壓縮檔</a:t>
            </a:r>
            <a:endParaRPr lang="en-US" altLang="zh-TW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err="1"/>
              <a:t>OpenJDK</a:t>
            </a:r>
            <a:r>
              <a:rPr lang="zh-TW" altLang="en-US" b="1" dirty="0"/>
              <a:t>建議</a:t>
            </a:r>
            <a:r>
              <a:rPr lang="zh-TW" altLang="en-US" b="1" dirty="0">
                <a:solidFill>
                  <a:srgbClr val="C00000"/>
                </a:solidFill>
              </a:rPr>
              <a:t>選擇</a:t>
            </a:r>
            <a:r>
              <a:rPr lang="zh-TW" altLang="en-US" b="1" dirty="0" smtClean="0">
                <a:solidFill>
                  <a:srgbClr val="C00000"/>
                </a:solidFill>
              </a:rPr>
              <a:t>版本</a:t>
            </a:r>
            <a:r>
              <a:rPr lang="en-US" altLang="zh-TW" b="1" dirty="0" smtClean="0">
                <a:solidFill>
                  <a:srgbClr val="C00000"/>
                </a:solidFill>
              </a:rPr>
              <a:t>11</a:t>
            </a:r>
            <a:r>
              <a:rPr lang="zh-TW" altLang="en-US" b="1" dirty="0" smtClean="0"/>
              <a:t>的</a:t>
            </a:r>
            <a:r>
              <a:rPr lang="zh-TW" altLang="en-US" b="1" dirty="0"/>
              <a:t>檔案</a:t>
            </a:r>
            <a:r>
              <a:rPr lang="zh-TW" altLang="en-US" b="1" dirty="0" smtClean="0"/>
              <a:t>下載</a:t>
            </a:r>
            <a:endParaRPr lang="en-US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15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86"/>
          <a:stretch/>
        </p:blipFill>
        <p:spPr>
          <a:xfrm>
            <a:off x="652772" y="4568920"/>
            <a:ext cx="6044359" cy="19444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弧形接點 7"/>
          <p:cNvCxnSpPr>
            <a:stCxn id="6" idx="3"/>
            <a:endCxn id="7" idx="2"/>
          </p:cNvCxnSpPr>
          <p:nvPr/>
        </p:nvCxnSpPr>
        <p:spPr>
          <a:xfrm flipV="1">
            <a:off x="6697131" y="5075797"/>
            <a:ext cx="2227157" cy="465358"/>
          </a:xfrm>
          <a:prstGeom prst="curvedConnector2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 </a:t>
            </a:r>
            <a:r>
              <a:rPr lang="zh-TW" altLang="en-US" dirty="0"/>
              <a:t>確認</a:t>
            </a:r>
            <a:r>
              <a:rPr lang="en-US" altLang="zh-TW" dirty="0"/>
              <a:t>JRE</a:t>
            </a:r>
            <a:r>
              <a:rPr lang="zh-TW" altLang="en-US" dirty="0" smtClean="0"/>
              <a:t>環境 </a:t>
            </a:r>
            <a:r>
              <a:rPr lang="en-US" altLang="zh-TW" dirty="0" smtClean="0"/>
              <a:t>(Linux-based</a:t>
            </a:r>
            <a:r>
              <a:rPr lang="zh-TW" altLang="en-US" dirty="0" smtClean="0"/>
              <a:t>環境安裝 </a:t>
            </a:r>
            <a:r>
              <a:rPr lang="en-US" altLang="zh-TW" dirty="0" smtClean="0"/>
              <a:t>5/7)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2955" y="1614233"/>
            <a:ext cx="11366090" cy="4573364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000"/>
              </a:spcBef>
              <a:buFont typeface="+mj-lt"/>
              <a:buAutoNum type="arabicPeriod" startAt="2"/>
            </a:pPr>
            <a:r>
              <a:rPr lang="zh-TW" altLang="en-US" b="1" dirty="0" smtClean="0"/>
              <a:t>或是複製鏈結後在終端機中直接下載後解壓縮</a:t>
            </a:r>
            <a:endParaRPr lang="en-US" altLang="zh-TW" b="1" dirty="0" smtClean="0"/>
          </a:p>
          <a:p>
            <a:pPr marL="514350" indent="-514350">
              <a:buFont typeface="+mj-lt"/>
              <a:buAutoNum type="arabicPeriod" startAt="2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16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39" y="2181299"/>
            <a:ext cx="9190476" cy="2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2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 </a:t>
            </a:r>
            <a:r>
              <a:rPr lang="zh-TW" altLang="en-US" dirty="0"/>
              <a:t>確認</a:t>
            </a:r>
            <a:r>
              <a:rPr lang="en-US" altLang="zh-TW" dirty="0"/>
              <a:t>JRE</a:t>
            </a:r>
            <a:r>
              <a:rPr lang="zh-TW" altLang="en-US" dirty="0" smtClean="0"/>
              <a:t>環境 </a:t>
            </a:r>
            <a:r>
              <a:rPr lang="en-US" altLang="zh-TW" dirty="0" smtClean="0"/>
              <a:t>(Linux-based</a:t>
            </a:r>
            <a:r>
              <a:rPr lang="zh-TW" altLang="en-US" dirty="0" smtClean="0"/>
              <a:t>環境安裝 </a:t>
            </a:r>
            <a:r>
              <a:rPr lang="en-US" altLang="zh-TW" dirty="0" smtClean="0"/>
              <a:t>6/7)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2955" y="1614233"/>
            <a:ext cx="11366090" cy="4573364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000"/>
              </a:spcBef>
              <a:buFont typeface="+mj-lt"/>
              <a:buAutoNum type="arabicPeriod" startAt="3"/>
            </a:pPr>
            <a:r>
              <a:rPr lang="zh-TW" altLang="en-US" b="1" dirty="0" smtClean="0"/>
              <a:t>未來執行時需指定</a:t>
            </a:r>
            <a:r>
              <a:rPr lang="en-US" altLang="zh-TW" b="1" dirty="0" smtClean="0"/>
              <a:t>java</a:t>
            </a:r>
            <a:r>
              <a:rPr lang="zh-TW" altLang="en-US" b="1" dirty="0" smtClean="0"/>
              <a:t>路徑</a:t>
            </a:r>
            <a:endParaRPr lang="en-US" altLang="zh-TW" b="1" dirty="0" smtClean="0"/>
          </a:p>
          <a:p>
            <a:pPr marL="514350" indent="-514350">
              <a:buFont typeface="+mj-lt"/>
              <a:buAutoNum type="arabicPeriod" startAt="3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17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55" y="2196264"/>
            <a:ext cx="8295238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8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3.3</a:t>
            </a:r>
            <a:r>
              <a:rPr lang="en-US" altLang="zh-TW" dirty="0">
                <a:solidFill>
                  <a:srgbClr val="FFC000"/>
                </a:solidFill>
              </a:rPr>
              <a:t>【</a:t>
            </a:r>
            <a:r>
              <a:rPr lang="zh-TW" altLang="en-US" b="1" dirty="0">
                <a:solidFill>
                  <a:srgbClr val="FFC000"/>
                </a:solidFill>
              </a:rPr>
              <a:t>方案一</a:t>
            </a:r>
            <a:r>
              <a:rPr lang="en-US" altLang="zh-TW" b="1" dirty="0">
                <a:solidFill>
                  <a:srgbClr val="FFC000"/>
                </a:solidFill>
              </a:rPr>
              <a:t>】</a:t>
            </a:r>
            <a:r>
              <a:rPr lang="en-US" altLang="zh-TW" dirty="0" err="1" smtClean="0"/>
              <a:t>Online+Windows</a:t>
            </a:r>
            <a:r>
              <a:rPr lang="zh-TW" altLang="en-US" dirty="0" smtClean="0"/>
              <a:t>檢測步驟</a:t>
            </a:r>
            <a:r>
              <a:rPr lang="en-US" altLang="zh-TW" dirty="0" smtClean="0"/>
              <a:t>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ts val="3800"/>
              </a:lnSpc>
              <a:buFont typeface="+mj-lt"/>
              <a:buAutoNum type="arabicPeriod"/>
            </a:pPr>
            <a:r>
              <a:rPr lang="zh-TW" altLang="en-US" dirty="0" smtClean="0"/>
              <a:t>以系統管理員身分執行開啟命令提示</a:t>
            </a:r>
            <a:r>
              <a:rPr lang="zh-TW" altLang="en-US" dirty="0"/>
              <a:t>字元視窗。</a:t>
            </a:r>
            <a:endParaRPr lang="en-US" altLang="zh-TW" dirty="0" smtClean="0"/>
          </a:p>
          <a:p>
            <a:pPr marL="514350" indent="-514350">
              <a:lnSpc>
                <a:spcPts val="3800"/>
              </a:lnSpc>
              <a:buFont typeface="+mj-lt"/>
              <a:buAutoNum type="arabicPeriod"/>
            </a:pPr>
            <a:r>
              <a:rPr lang="zh-TW" altLang="en-US" dirty="0" smtClean="0"/>
              <a:t>切換</a:t>
            </a:r>
            <a:r>
              <a:rPr lang="zh-TW" altLang="en-US" dirty="0"/>
              <a:t>到</a:t>
            </a:r>
            <a:r>
              <a:rPr lang="en-US" altLang="zh-TW" dirty="0"/>
              <a:t>Unified</a:t>
            </a:r>
            <a:r>
              <a:rPr lang="zh-TW" altLang="en-US" dirty="0"/>
              <a:t> </a:t>
            </a:r>
            <a:r>
              <a:rPr lang="en-US" altLang="zh-TW" dirty="0"/>
              <a:t>Agent</a:t>
            </a:r>
            <a:r>
              <a:rPr lang="zh-TW" altLang="en-US" dirty="0"/>
              <a:t>檔所在目錄。</a:t>
            </a:r>
            <a:endParaRPr lang="en-US" altLang="zh-TW" dirty="0" smtClean="0"/>
          </a:p>
          <a:p>
            <a:pPr marL="514350" indent="-514350">
              <a:lnSpc>
                <a:spcPts val="3800"/>
              </a:lnSpc>
              <a:buFont typeface="+mj-lt"/>
              <a:buAutoNum type="arabicPeriod"/>
            </a:pPr>
            <a:r>
              <a:rPr lang="zh-TW" altLang="en-US" dirty="0" smtClean="0"/>
              <a:t>確認</a:t>
            </a:r>
            <a:r>
              <a:rPr lang="en-US" altLang="zh-TW" dirty="0" err="1"/>
              <a:t>Config</a:t>
            </a:r>
            <a:r>
              <a:rPr lang="zh-TW" altLang="en-US" dirty="0"/>
              <a:t>檔內容中的</a:t>
            </a:r>
            <a:r>
              <a:rPr lang="en-US" altLang="zh-TW" dirty="0" err="1"/>
              <a:t>ProductName</a:t>
            </a:r>
            <a:r>
              <a:rPr lang="zh-TW" altLang="en-US" dirty="0"/>
              <a:t>為</a:t>
            </a:r>
            <a:r>
              <a:rPr lang="en-US" altLang="zh-TW" dirty="0"/>
              <a:t>【</a:t>
            </a:r>
            <a:r>
              <a:rPr lang="zh-TW" altLang="en-US" dirty="0"/>
              <a:t>分公司代號，如</a:t>
            </a:r>
            <a:r>
              <a:rPr lang="en-US" altLang="zh-TW" dirty="0"/>
              <a:t>8080】</a:t>
            </a:r>
            <a:r>
              <a:rPr lang="zh-TW" altLang="en-US" dirty="0"/>
              <a:t>、且</a:t>
            </a:r>
            <a:r>
              <a:rPr lang="en-US" altLang="zh-TW" dirty="0" err="1"/>
              <a:t>ProjectName</a:t>
            </a:r>
            <a:r>
              <a:rPr lang="zh-TW" altLang="en-US" dirty="0"/>
              <a:t>為</a:t>
            </a:r>
            <a:r>
              <a:rPr lang="en-US" altLang="zh-TW" dirty="0"/>
              <a:t>【</a:t>
            </a:r>
            <a:r>
              <a:rPr lang="zh-TW" altLang="en-US" dirty="0"/>
              <a:t>受測主機之資產</a:t>
            </a:r>
            <a:r>
              <a:rPr lang="en-US" altLang="zh-TW" dirty="0"/>
              <a:t>ID</a:t>
            </a:r>
            <a:r>
              <a:rPr lang="zh-TW" altLang="en-US" dirty="0"/>
              <a:t>，</a:t>
            </a:r>
            <a:r>
              <a:rPr lang="zh-TW" altLang="en-US" dirty="0" smtClean="0"/>
              <a:t>如</a:t>
            </a:r>
            <a:r>
              <a:rPr lang="en-US" altLang="zh-TW" dirty="0" err="1" smtClean="0"/>
              <a:t>xxxxx</a:t>
            </a:r>
            <a:r>
              <a:rPr lang="en-US" altLang="zh-TW" dirty="0"/>
              <a:t>】 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marL="514350" indent="-514350">
              <a:lnSpc>
                <a:spcPts val="3800"/>
              </a:lnSpc>
              <a:buFont typeface="+mj-lt"/>
              <a:buAutoNum type="arabicPeriod"/>
            </a:pPr>
            <a:r>
              <a:rPr lang="zh-TW" altLang="en-US" dirty="0">
                <a:solidFill>
                  <a:srgbClr val="C00000"/>
                </a:solidFill>
              </a:rPr>
              <a:t>檢視環境使用之記憶體使用量，設定可用記憶體</a:t>
            </a:r>
            <a:r>
              <a:rPr lang="en-US" altLang="zh-TW" dirty="0">
                <a:solidFill>
                  <a:srgbClr val="C00000"/>
                </a:solidFill>
              </a:rPr>
              <a:t>2/3</a:t>
            </a:r>
            <a:r>
              <a:rPr lang="zh-TW" altLang="en-US" dirty="0">
                <a:solidFill>
                  <a:srgbClr val="C00000"/>
                </a:solidFill>
              </a:rPr>
              <a:t>來執行檢測</a:t>
            </a:r>
            <a:r>
              <a:rPr lang="zh-TW" altLang="en-US" dirty="0"/>
              <a:t>。例如：若為</a:t>
            </a:r>
            <a:r>
              <a:rPr lang="en-US" altLang="zh-TW" dirty="0"/>
              <a:t>8GB RAM</a:t>
            </a:r>
            <a:r>
              <a:rPr lang="zh-TW" altLang="en-US" dirty="0"/>
              <a:t>之主機，目前可使用之</a:t>
            </a:r>
            <a:r>
              <a:rPr lang="en-US" altLang="zh-TW" dirty="0"/>
              <a:t>RAM</a:t>
            </a:r>
            <a:r>
              <a:rPr lang="zh-TW" altLang="en-US" dirty="0"/>
              <a:t>有</a:t>
            </a:r>
            <a:r>
              <a:rPr lang="en-US" altLang="zh-TW" dirty="0"/>
              <a:t>6GB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C00000"/>
                </a:solidFill>
              </a:rPr>
              <a:t>則設定 </a:t>
            </a:r>
            <a:r>
              <a:rPr lang="en-US" altLang="zh-TW" dirty="0" smtClean="0">
                <a:solidFill>
                  <a:srgbClr val="C00000"/>
                </a:solidFill>
              </a:rPr>
              <a:t>-</a:t>
            </a:r>
            <a:r>
              <a:rPr lang="en-US" altLang="zh-TW" dirty="0" err="1">
                <a:solidFill>
                  <a:srgbClr val="C00000"/>
                </a:solidFill>
              </a:rPr>
              <a:t>X</a:t>
            </a:r>
            <a:r>
              <a:rPr lang="en-US" altLang="zh-TW" dirty="0" err="1" smtClean="0">
                <a:solidFill>
                  <a:srgbClr val="C00000"/>
                </a:solidFill>
              </a:rPr>
              <a:t>mx</a:t>
            </a:r>
            <a:r>
              <a:rPr lang="zh-TW" altLang="en-US" dirty="0">
                <a:solidFill>
                  <a:srgbClr val="C00000"/>
                </a:solidFill>
              </a:rPr>
              <a:t>值為</a:t>
            </a:r>
            <a:r>
              <a:rPr lang="en-US" altLang="zh-TW" dirty="0" smtClean="0">
                <a:solidFill>
                  <a:srgbClr val="C00000"/>
                </a:solidFill>
              </a:rPr>
              <a:t>4,000m</a:t>
            </a:r>
            <a:r>
              <a:rPr lang="zh-TW" altLang="en-US" dirty="0" smtClean="0"/>
              <a:t>，</a:t>
            </a:r>
            <a:r>
              <a:rPr lang="zh-TW" altLang="en-US" dirty="0"/>
              <a:t>若設定不足則可能會發生</a:t>
            </a:r>
            <a:r>
              <a:rPr lang="en-US" altLang="zh-TW" dirty="0"/>
              <a:t>GC Exception (</a:t>
            </a:r>
            <a:r>
              <a:rPr lang="zh-TW" altLang="en-US" dirty="0"/>
              <a:t>改採方案</a:t>
            </a:r>
            <a:r>
              <a:rPr lang="en-US" altLang="zh-TW" dirty="0"/>
              <a:t>5) 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90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3.3</a:t>
            </a:r>
            <a:r>
              <a:rPr lang="en-US" altLang="zh-TW" dirty="0">
                <a:solidFill>
                  <a:srgbClr val="FFC000"/>
                </a:solidFill>
              </a:rPr>
              <a:t>【</a:t>
            </a:r>
            <a:r>
              <a:rPr lang="zh-TW" altLang="en-US" b="1" dirty="0">
                <a:solidFill>
                  <a:srgbClr val="FFC000"/>
                </a:solidFill>
              </a:rPr>
              <a:t>方案一</a:t>
            </a:r>
            <a:r>
              <a:rPr lang="en-US" altLang="zh-TW" b="1" dirty="0">
                <a:solidFill>
                  <a:srgbClr val="FFC000"/>
                </a:solidFill>
              </a:rPr>
              <a:t>】</a:t>
            </a:r>
            <a:r>
              <a:rPr lang="en-US" altLang="zh-TW" dirty="0" err="1"/>
              <a:t>Online+Windows</a:t>
            </a:r>
            <a:r>
              <a:rPr lang="zh-TW" altLang="en-US" dirty="0"/>
              <a:t>檢測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ts val="3800"/>
              </a:lnSpc>
              <a:buFont typeface="+mj-lt"/>
              <a:buAutoNum type="arabicPeriod" startAt="5"/>
            </a:pPr>
            <a:r>
              <a:rPr lang="zh-TW" altLang="en-US" dirty="0"/>
              <a:t>執行下列指令開始</a:t>
            </a:r>
            <a:r>
              <a:rPr lang="zh-TW" altLang="en-US" dirty="0" smtClean="0"/>
              <a:t>檢測。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 startAt="5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596716" y="6374999"/>
            <a:ext cx="1182329" cy="274320"/>
          </a:xfrm>
        </p:spPr>
        <p:txBody>
          <a:bodyPr/>
          <a:lstStyle/>
          <a:p>
            <a:pPr rtl="0"/>
            <a:fld id="{A7F8E3F6-DE14-48B2-B2BC-6FABA9630FB8}" type="slidenum">
              <a:rPr lang="en-US" altLang="zh-TW" smtClean="0"/>
              <a:t>19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7254" y="2412598"/>
            <a:ext cx="11466946" cy="843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TW" sz="1600" i="1" dirty="0">
                <a:solidFill>
                  <a:srgbClr val="FF0000"/>
                </a:solidFill>
              </a:rPr>
              <a:t>java </a:t>
            </a:r>
            <a:r>
              <a:rPr lang="en-US" altLang="zh-TW" sz="1600" i="1" dirty="0" smtClean="0">
                <a:solidFill>
                  <a:schemeClr val="bg1">
                    <a:lumMod val="50000"/>
                  </a:schemeClr>
                </a:solidFill>
              </a:rPr>
              <a:t>-Xmx</a:t>
            </a:r>
            <a:r>
              <a:rPr lang="en-US" altLang="zh-TW" sz="1600" i="1" dirty="0" smtClean="0">
                <a:solidFill>
                  <a:srgbClr val="FF0000"/>
                </a:solidFill>
              </a:rPr>
              <a:t>4000</a:t>
            </a:r>
            <a:r>
              <a:rPr lang="en-US" altLang="zh-TW" sz="1600" i="1" dirty="0">
                <a:solidFill>
                  <a:schemeClr val="bg1">
                    <a:lumMod val="50000"/>
                  </a:schemeClr>
                </a:solidFill>
              </a:rPr>
              <a:t>m -</a:t>
            </a:r>
            <a:r>
              <a:rPr lang="en-US" altLang="zh-TW" sz="1600" i="1" dirty="0" err="1" smtClean="0">
                <a:solidFill>
                  <a:schemeClr val="bg1">
                    <a:lumMod val="50000"/>
                  </a:schemeClr>
                </a:solidFill>
              </a:rPr>
              <a:t>Dfile.encoding</a:t>
            </a:r>
            <a:r>
              <a:rPr lang="en-US" altLang="zh-TW" sz="1600" i="1" dirty="0">
                <a:solidFill>
                  <a:schemeClr val="bg1">
                    <a:lumMod val="50000"/>
                  </a:schemeClr>
                </a:solidFill>
              </a:rPr>
              <a:t>=UTF-8 -</a:t>
            </a:r>
            <a:r>
              <a:rPr lang="en-US" altLang="zh-TW" sz="1600" i="1" dirty="0" err="1">
                <a:solidFill>
                  <a:schemeClr val="bg1">
                    <a:lumMod val="50000"/>
                  </a:schemeClr>
                </a:solidFill>
              </a:rPr>
              <a:t>Dsun.jnu.encoding</a:t>
            </a:r>
            <a:r>
              <a:rPr lang="en-US" altLang="zh-TW" sz="1600" i="1" dirty="0">
                <a:solidFill>
                  <a:schemeClr val="bg1">
                    <a:lumMod val="50000"/>
                  </a:schemeClr>
                </a:solidFill>
              </a:rPr>
              <a:t>=UTF-8 </a:t>
            </a:r>
            <a:r>
              <a:rPr lang="en-US" altLang="zh-TW" sz="1600" i="1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zh-TW" sz="1600" i="1" dirty="0">
                <a:solidFill>
                  <a:schemeClr val="bg1">
                    <a:lumMod val="50000"/>
                  </a:schemeClr>
                </a:solidFill>
              </a:rPr>
              <a:t>jar </a:t>
            </a:r>
            <a:r>
              <a:rPr lang="en-US" altLang="zh-TW" sz="1600" i="1" dirty="0" smtClean="0">
                <a:solidFill>
                  <a:schemeClr val="bg1">
                    <a:lumMod val="50000"/>
                  </a:schemeClr>
                </a:solidFill>
              </a:rPr>
              <a:t>wss-unified-agent-</a:t>
            </a:r>
            <a:r>
              <a:rPr lang="en-US" altLang="zh-TW" sz="1600" i="1" dirty="0" smtClean="0">
                <a:solidFill>
                  <a:srgbClr val="FF0000"/>
                </a:solidFill>
              </a:rPr>
              <a:t>20.1.2</a:t>
            </a:r>
            <a:r>
              <a:rPr lang="en-US" altLang="zh-TW" sz="1600" i="1" dirty="0" smtClean="0">
                <a:solidFill>
                  <a:schemeClr val="bg1">
                    <a:lumMod val="50000"/>
                  </a:schemeClr>
                </a:solidFill>
              </a:rPr>
              <a:t>.jar </a:t>
            </a:r>
            <a:r>
              <a:rPr lang="en-US" altLang="zh-TW" sz="1600" i="1" dirty="0">
                <a:solidFill>
                  <a:schemeClr val="bg1">
                    <a:lumMod val="50000"/>
                  </a:schemeClr>
                </a:solidFill>
              </a:rPr>
              <a:t>-d </a:t>
            </a:r>
            <a:r>
              <a:rPr lang="en-US" altLang="zh-TW" sz="1600" i="1" dirty="0">
                <a:solidFill>
                  <a:srgbClr val="FF0000"/>
                </a:solidFill>
              </a:rPr>
              <a:t>C:\,D</a:t>
            </a:r>
            <a:r>
              <a:rPr lang="en-US" altLang="zh-TW" sz="1600" i="1" dirty="0" smtClean="0">
                <a:solidFill>
                  <a:srgbClr val="FF0000"/>
                </a:solidFill>
              </a:rPr>
              <a:t>:\</a:t>
            </a:r>
            <a:r>
              <a:rPr lang="zh-TW" altLang="en-US" sz="1600" i="1" dirty="0" smtClean="0">
                <a:solidFill>
                  <a:srgbClr val="FF0000"/>
                </a:solidFill>
              </a:rPr>
              <a:t> </a:t>
            </a:r>
            <a:r>
              <a:rPr lang="en-US" altLang="zh-TW" sz="1600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zh-TW" altLang="en-US" sz="16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600" i="1" dirty="0" smtClean="0">
                <a:solidFill>
                  <a:srgbClr val="FF0000"/>
                </a:solidFill>
              </a:rPr>
              <a:t>osstest.log</a:t>
            </a:r>
            <a:endParaRPr lang="zh-TW" altLang="en-US" sz="1600" i="1" dirty="0">
              <a:solidFill>
                <a:srgbClr val="FF0000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654831" y="2969403"/>
            <a:ext cx="387928" cy="74063"/>
            <a:chOff x="2230582" y="3006436"/>
            <a:chExt cx="886691" cy="55418"/>
          </a:xfrm>
        </p:grpSpPr>
        <p:cxnSp>
          <p:nvCxnSpPr>
            <p:cNvPr id="7" name="直線接點 6"/>
            <p:cNvCxnSpPr/>
            <p:nvPr/>
          </p:nvCxnSpPr>
          <p:spPr>
            <a:xfrm>
              <a:off x="2230582" y="3006436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2230582" y="3061854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10032274" y="3006435"/>
            <a:ext cx="598812" cy="74063"/>
            <a:chOff x="2230582" y="3006436"/>
            <a:chExt cx="886691" cy="55418"/>
          </a:xfrm>
        </p:grpSpPr>
        <p:cxnSp>
          <p:nvCxnSpPr>
            <p:cNvPr id="13" name="直線接點 12"/>
            <p:cNvCxnSpPr/>
            <p:nvPr/>
          </p:nvCxnSpPr>
          <p:spPr>
            <a:xfrm>
              <a:off x="2230582" y="3006436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2230582" y="3061854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線單箭頭接點 15"/>
          <p:cNvCxnSpPr/>
          <p:nvPr/>
        </p:nvCxnSpPr>
        <p:spPr>
          <a:xfrm flipH="1">
            <a:off x="1924225" y="3043466"/>
            <a:ext cx="1" cy="78759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0321217" y="3080499"/>
            <a:ext cx="0" cy="53451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928253" y="3936927"/>
            <a:ext cx="3934691" cy="71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TW" altLang="en-US" sz="2000" dirty="0"/>
              <a:t>依步驟</a:t>
            </a:r>
            <a:r>
              <a:rPr lang="en-US" altLang="zh-TW" sz="2000" dirty="0"/>
              <a:t>(4)</a:t>
            </a:r>
            <a:r>
              <a:rPr lang="zh-TW" altLang="en-US" sz="2000" dirty="0"/>
              <a:t>評估後設定，若預設定給</a:t>
            </a:r>
            <a:r>
              <a:rPr lang="en-US" altLang="zh-TW" sz="2000" dirty="0"/>
              <a:t>4GB</a:t>
            </a:r>
            <a:r>
              <a:rPr lang="zh-TW" altLang="en-US" sz="2000" dirty="0"/>
              <a:t>的</a:t>
            </a:r>
            <a:r>
              <a:rPr lang="en-US" altLang="zh-TW" sz="2000" dirty="0"/>
              <a:t>RAM</a:t>
            </a:r>
            <a:r>
              <a:rPr lang="zh-TW" altLang="en-US" sz="2000" dirty="0"/>
              <a:t>則設定</a:t>
            </a:r>
            <a:r>
              <a:rPr lang="en-US" altLang="zh-TW" sz="2000" dirty="0" smtClean="0"/>
              <a:t>4000m</a:t>
            </a:r>
            <a:r>
              <a:rPr lang="zh-TW" altLang="en-US" sz="2000" dirty="0" smtClean="0"/>
              <a:t>。</a:t>
            </a:r>
            <a:endParaRPr lang="en-US" altLang="zh-TW" sz="20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8246567" y="3625543"/>
            <a:ext cx="2384519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TW" altLang="en-US" sz="2000" dirty="0"/>
              <a:t>依受測主機共有多少槽，用「</a:t>
            </a:r>
            <a:r>
              <a:rPr lang="en-US" altLang="zh-TW" sz="2000" dirty="0"/>
              <a:t>,</a:t>
            </a:r>
            <a:r>
              <a:rPr lang="zh-TW" altLang="en-US" sz="2000" dirty="0"/>
              <a:t>」隔開即可一次設定檢測多個資料</a:t>
            </a:r>
            <a:r>
              <a:rPr lang="zh-TW" altLang="en-US" sz="2000" dirty="0" smtClean="0"/>
              <a:t>磁碟。</a:t>
            </a:r>
            <a:endParaRPr lang="en-US" altLang="zh-TW" sz="2000" dirty="0"/>
          </a:p>
        </p:txBody>
      </p:sp>
      <p:grpSp>
        <p:nvGrpSpPr>
          <p:cNvPr id="31" name="群組 30"/>
          <p:cNvGrpSpPr/>
          <p:nvPr/>
        </p:nvGrpSpPr>
        <p:grpSpPr>
          <a:xfrm>
            <a:off x="10936025" y="3006436"/>
            <a:ext cx="914400" cy="74064"/>
            <a:chOff x="2230582" y="3006436"/>
            <a:chExt cx="886691" cy="55418"/>
          </a:xfrm>
        </p:grpSpPr>
        <p:cxnSp>
          <p:nvCxnSpPr>
            <p:cNvPr id="32" name="直線接點 31"/>
            <p:cNvCxnSpPr/>
            <p:nvPr/>
          </p:nvCxnSpPr>
          <p:spPr>
            <a:xfrm>
              <a:off x="2230582" y="3006436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230582" y="3061854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直線單箭頭接點 34"/>
          <p:cNvCxnSpPr/>
          <p:nvPr/>
        </p:nvCxnSpPr>
        <p:spPr>
          <a:xfrm>
            <a:off x="11242999" y="3080500"/>
            <a:ext cx="0" cy="217858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356634" y="5295858"/>
            <a:ext cx="3934691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TW" altLang="en-US" sz="2000" dirty="0"/>
              <a:t>將執行過程中的</a:t>
            </a:r>
            <a:r>
              <a:rPr lang="en-US" altLang="zh-TW" sz="2000" dirty="0"/>
              <a:t>log</a:t>
            </a:r>
            <a:r>
              <a:rPr lang="zh-TW" altLang="en-US" sz="2000" dirty="0"/>
              <a:t>，輸出儲存於相同資料夾中的</a:t>
            </a:r>
            <a:r>
              <a:rPr lang="en-US" altLang="zh-TW" sz="2000" dirty="0"/>
              <a:t>osstest.log</a:t>
            </a:r>
            <a:r>
              <a:rPr lang="en-US" altLang="zh-TW" sz="2000" dirty="0" smtClean="0"/>
              <a:t>;</a:t>
            </a:r>
            <a:r>
              <a:rPr lang="zh-TW" altLang="en-US" sz="2000" dirty="0" smtClean="0"/>
              <a:t> 於</a:t>
            </a:r>
            <a:r>
              <a:rPr lang="zh-TW" altLang="en-US" sz="2000" dirty="0"/>
              <a:t>執行過程中，可隨時開啟</a:t>
            </a:r>
            <a:r>
              <a:rPr lang="en-US" altLang="zh-TW" sz="2000" dirty="0"/>
              <a:t>osstest.log</a:t>
            </a:r>
            <a:r>
              <a:rPr lang="zh-TW" altLang="en-US" sz="2000" dirty="0"/>
              <a:t>檢視目前狀態。</a:t>
            </a:r>
            <a:endParaRPr lang="en-US" altLang="zh-TW" sz="2000" dirty="0"/>
          </a:p>
        </p:txBody>
      </p:sp>
      <p:grpSp>
        <p:nvGrpSpPr>
          <p:cNvPr id="21" name="群組 20"/>
          <p:cNvGrpSpPr/>
          <p:nvPr/>
        </p:nvGrpSpPr>
        <p:grpSpPr>
          <a:xfrm>
            <a:off x="8603326" y="2997589"/>
            <a:ext cx="886691" cy="55418"/>
            <a:chOff x="2230582" y="3006436"/>
            <a:chExt cx="886691" cy="55418"/>
          </a:xfrm>
        </p:grpSpPr>
        <p:cxnSp>
          <p:nvCxnSpPr>
            <p:cNvPr id="22" name="直線接點 21"/>
            <p:cNvCxnSpPr/>
            <p:nvPr/>
          </p:nvCxnSpPr>
          <p:spPr>
            <a:xfrm>
              <a:off x="2230582" y="3006436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2230582" y="3061854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線單箭頭接點 23"/>
          <p:cNvCxnSpPr/>
          <p:nvPr/>
        </p:nvCxnSpPr>
        <p:spPr>
          <a:xfrm flipH="1">
            <a:off x="7897902" y="3080500"/>
            <a:ext cx="801961" cy="104943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100270" y="4129931"/>
            <a:ext cx="2146297" cy="391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TW" altLang="en-US" sz="2000" dirty="0" smtClean="0"/>
              <a:t>下載檔</a:t>
            </a:r>
            <a:r>
              <a:rPr lang="zh-TW" altLang="en-US" sz="2000" dirty="0"/>
              <a:t>中的版本</a:t>
            </a:r>
            <a:r>
              <a:rPr lang="zh-TW" altLang="en-US" sz="2000" dirty="0" smtClean="0"/>
              <a:t>。</a:t>
            </a:r>
            <a:endParaRPr lang="en-US" altLang="zh-TW" sz="2000" dirty="0"/>
          </a:p>
        </p:txBody>
      </p:sp>
      <p:grpSp>
        <p:nvGrpSpPr>
          <p:cNvPr id="28" name="群組 27"/>
          <p:cNvGrpSpPr/>
          <p:nvPr/>
        </p:nvGrpSpPr>
        <p:grpSpPr>
          <a:xfrm>
            <a:off x="547254" y="3006436"/>
            <a:ext cx="536479" cy="55418"/>
            <a:chOff x="2230582" y="3006436"/>
            <a:chExt cx="886691" cy="55418"/>
          </a:xfrm>
        </p:grpSpPr>
        <p:cxnSp>
          <p:nvCxnSpPr>
            <p:cNvPr id="34" name="直線接點 33"/>
            <p:cNvCxnSpPr/>
            <p:nvPr/>
          </p:nvCxnSpPr>
          <p:spPr>
            <a:xfrm>
              <a:off x="2230582" y="3006436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230582" y="3061854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線單箭頭接點 36"/>
          <p:cNvCxnSpPr/>
          <p:nvPr/>
        </p:nvCxnSpPr>
        <p:spPr>
          <a:xfrm flipH="1">
            <a:off x="730443" y="3061854"/>
            <a:ext cx="1" cy="209434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547254" y="5165577"/>
            <a:ext cx="393469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TW" altLang="en-US" sz="2000" dirty="0" smtClean="0"/>
              <a:t>若使用新安裝的</a:t>
            </a:r>
            <a:r>
              <a:rPr lang="en-US" altLang="zh-TW" sz="2000" dirty="0"/>
              <a:t>open </a:t>
            </a:r>
            <a:r>
              <a:rPr lang="en-US" altLang="zh-TW" sz="2000" dirty="0" err="1"/>
              <a:t>jdk</a:t>
            </a:r>
            <a:r>
              <a:rPr lang="zh-TW" altLang="en-US" sz="2000" dirty="0"/>
              <a:t>執行，</a:t>
            </a:r>
            <a:r>
              <a:rPr lang="zh-TW" altLang="en-US" sz="2000" dirty="0" smtClean="0"/>
              <a:t>請在</a:t>
            </a:r>
            <a:r>
              <a:rPr lang="en-US" altLang="zh-TW" sz="2000" dirty="0" smtClean="0"/>
              <a:t>java</a:t>
            </a:r>
            <a:r>
              <a:rPr lang="zh-TW" altLang="en-US" sz="2000" dirty="0" smtClean="0"/>
              <a:t>前加上</a:t>
            </a:r>
            <a:r>
              <a:rPr lang="en-US" altLang="zh-TW" sz="2000" dirty="0" smtClean="0"/>
              <a:t>open </a:t>
            </a:r>
            <a:r>
              <a:rPr lang="en-US" altLang="zh-TW" sz="2000" dirty="0" err="1" smtClean="0"/>
              <a:t>jdk</a:t>
            </a:r>
            <a:r>
              <a:rPr lang="zh-TW" altLang="en-US" sz="2000" dirty="0" smtClean="0"/>
              <a:t>路徑</a:t>
            </a:r>
            <a:r>
              <a:rPr lang="zh-TW" altLang="en-US" sz="2000" dirty="0"/>
              <a:t>。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417741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4488" y="1700435"/>
            <a:ext cx="6241845" cy="471729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3000" b="1" dirty="0"/>
              <a:t>檢測原理及工具說明</a:t>
            </a:r>
            <a:endParaRPr lang="en-US" altLang="zh-TW" sz="3000" b="1" dirty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3000" b="1" dirty="0"/>
              <a:t>檢測</a:t>
            </a:r>
            <a:r>
              <a:rPr lang="zh-TW" altLang="en-US" sz="3000" b="1" dirty="0" smtClean="0"/>
              <a:t>模式</a:t>
            </a:r>
            <a:endParaRPr lang="en-US" altLang="zh-TW" sz="3000" b="1" dirty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3000" b="1" dirty="0" smtClean="0"/>
              <a:t>檢測步驟</a:t>
            </a:r>
            <a:endParaRPr lang="en-US" altLang="zh-TW" sz="3000" b="1" dirty="0" smtClean="0"/>
          </a:p>
          <a:p>
            <a:pPr marL="697230" lvl="1" indent="-457200"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sz="2200" dirty="0" smtClean="0"/>
              <a:t>檢測步驟說明</a:t>
            </a:r>
            <a:endParaRPr lang="en-US" altLang="zh-TW" sz="2200" dirty="0"/>
          </a:p>
          <a:p>
            <a:pPr marL="697230" lvl="1" indent="-457200"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sz="2200" b="1" dirty="0" smtClean="0"/>
              <a:t>方案</a:t>
            </a:r>
            <a:r>
              <a:rPr lang="en-US" altLang="zh-TW" sz="2200" b="1" dirty="0" smtClean="0"/>
              <a:t>1</a:t>
            </a:r>
            <a:r>
              <a:rPr lang="zh-TW" altLang="en-US" sz="2200" b="1" dirty="0" smtClean="0"/>
              <a:t>：</a:t>
            </a:r>
            <a:r>
              <a:rPr lang="en-US" altLang="zh-TW" sz="2400" dirty="0" err="1" smtClean="0"/>
              <a:t>Online+Windows</a:t>
            </a:r>
            <a:r>
              <a:rPr lang="zh-TW" altLang="en-US" sz="2400" dirty="0" smtClean="0"/>
              <a:t>檢測</a:t>
            </a:r>
            <a:r>
              <a:rPr lang="zh-TW" altLang="en-US" sz="2400" dirty="0"/>
              <a:t>步驟</a:t>
            </a:r>
            <a:endParaRPr lang="en-US" altLang="zh-TW" sz="2200" dirty="0" smtClean="0"/>
          </a:p>
          <a:p>
            <a:pPr marL="697230" lvl="1" indent="-457200"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sz="2200" b="1" dirty="0" smtClean="0"/>
              <a:t>方案</a:t>
            </a:r>
            <a:r>
              <a:rPr lang="en-US" altLang="zh-TW" sz="2200" b="1" dirty="0" smtClean="0"/>
              <a:t>2</a:t>
            </a:r>
            <a:r>
              <a:rPr lang="zh-TW" altLang="en-US" sz="2200" b="1" dirty="0" smtClean="0"/>
              <a:t>：</a:t>
            </a:r>
            <a:r>
              <a:rPr lang="en-US" altLang="zh-TW" sz="2400" dirty="0" err="1" smtClean="0"/>
              <a:t>Online+Linux-based</a:t>
            </a:r>
            <a:r>
              <a:rPr lang="zh-TW" altLang="en-US" sz="2400" dirty="0" smtClean="0"/>
              <a:t>檢測</a:t>
            </a:r>
            <a:r>
              <a:rPr lang="zh-TW" altLang="en-US" sz="2400" dirty="0"/>
              <a:t>步驟</a:t>
            </a:r>
            <a:endParaRPr lang="en-US" altLang="zh-TW" sz="2200" dirty="0" smtClean="0"/>
          </a:p>
          <a:p>
            <a:pPr marL="697230" lvl="1" indent="-457200"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sz="2200" b="1" dirty="0" smtClean="0"/>
              <a:t>方案</a:t>
            </a:r>
            <a:r>
              <a:rPr lang="en-US" altLang="zh-TW" sz="2200" b="1" dirty="0" smtClean="0"/>
              <a:t>3</a:t>
            </a:r>
            <a:r>
              <a:rPr lang="zh-TW" altLang="en-US" sz="2200" b="1" dirty="0" smtClean="0"/>
              <a:t>：</a:t>
            </a:r>
            <a:r>
              <a:rPr lang="en-US" altLang="zh-TW" sz="2400" dirty="0" err="1" smtClean="0"/>
              <a:t>Offline+Windows</a:t>
            </a:r>
            <a:r>
              <a:rPr lang="zh-TW" altLang="en-US" sz="2400" dirty="0"/>
              <a:t>檢測步驟</a:t>
            </a:r>
            <a:endParaRPr lang="en-US" altLang="zh-TW" sz="2200" dirty="0" smtClean="0"/>
          </a:p>
          <a:p>
            <a:pPr marL="697230" lvl="1" indent="-457200"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sz="2200" b="1" dirty="0" smtClean="0"/>
              <a:t>方案</a:t>
            </a:r>
            <a:r>
              <a:rPr lang="en-US" altLang="zh-TW" sz="2200" b="1" dirty="0" smtClean="0"/>
              <a:t>4</a:t>
            </a:r>
            <a:r>
              <a:rPr lang="zh-TW" altLang="en-US" sz="2200" b="1" dirty="0" smtClean="0"/>
              <a:t>：</a:t>
            </a:r>
            <a:r>
              <a:rPr lang="en-US" altLang="zh-TW" sz="2400" dirty="0" err="1" smtClean="0"/>
              <a:t>Offline+Linux-based</a:t>
            </a:r>
            <a:r>
              <a:rPr lang="zh-TW" altLang="en-US" sz="2400" dirty="0"/>
              <a:t>檢測</a:t>
            </a:r>
            <a:r>
              <a:rPr lang="zh-TW" altLang="en-US" sz="2400" dirty="0" smtClean="0"/>
              <a:t>步驟</a:t>
            </a:r>
            <a:endParaRPr lang="en-US" altLang="zh-TW" sz="2400" dirty="0" smtClean="0"/>
          </a:p>
          <a:p>
            <a:pPr marL="697230" lvl="1" indent="-457200"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sz="2200" b="1" dirty="0" smtClean="0"/>
              <a:t>方案</a:t>
            </a:r>
            <a:r>
              <a:rPr lang="en-US" altLang="zh-TW" sz="2200" b="1" dirty="0" smtClean="0"/>
              <a:t>5</a:t>
            </a:r>
            <a:r>
              <a:rPr lang="zh-TW" altLang="en-US" sz="2200" b="1" dirty="0" smtClean="0"/>
              <a:t>：</a:t>
            </a:r>
            <a:r>
              <a:rPr lang="zh-TW" altLang="en-US" sz="2400" dirty="0"/>
              <a:t>分次檢測</a:t>
            </a:r>
            <a:r>
              <a:rPr lang="zh-TW" altLang="en-US" sz="2400" dirty="0" smtClean="0"/>
              <a:t>模式</a:t>
            </a:r>
            <a:endParaRPr lang="zh-TW" altLang="en-US" sz="2200" dirty="0"/>
          </a:p>
          <a:p>
            <a:pPr marL="697230" lvl="1" indent="-457200"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AutoNum type="circleNumWdWhitePlain"/>
            </a:pPr>
            <a:endParaRPr lang="en-US" altLang="zh-TW" sz="2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2</a:t>
            </a:fld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864555" y="1700435"/>
            <a:ext cx="4302979" cy="4717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3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zh-TW" altLang="en-US" sz="3000" b="1" dirty="0" smtClean="0"/>
              <a:t>附錄</a:t>
            </a:r>
            <a:endParaRPr lang="en-US" altLang="zh-TW" sz="3000" b="1" dirty="0"/>
          </a:p>
        </p:txBody>
      </p:sp>
    </p:spTree>
    <p:extLst>
      <p:ext uri="{BB962C8B-B14F-4D97-AF65-F5344CB8AC3E}">
        <p14:creationId xmlns:p14="http://schemas.microsoft.com/office/powerpoint/2010/main" val="337012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3.3</a:t>
            </a:r>
            <a:r>
              <a:rPr lang="en-US" altLang="zh-TW" dirty="0">
                <a:solidFill>
                  <a:srgbClr val="FFC000"/>
                </a:solidFill>
              </a:rPr>
              <a:t>【</a:t>
            </a:r>
            <a:r>
              <a:rPr lang="zh-TW" altLang="en-US" b="1" dirty="0">
                <a:solidFill>
                  <a:srgbClr val="FFC000"/>
                </a:solidFill>
              </a:rPr>
              <a:t>方案一</a:t>
            </a:r>
            <a:r>
              <a:rPr lang="en-US" altLang="zh-TW" b="1" dirty="0">
                <a:solidFill>
                  <a:srgbClr val="FFC000"/>
                </a:solidFill>
              </a:rPr>
              <a:t>】</a:t>
            </a:r>
            <a:r>
              <a:rPr lang="en-US" altLang="zh-TW" dirty="0" err="1"/>
              <a:t>Online+Windows</a:t>
            </a:r>
            <a:r>
              <a:rPr lang="zh-TW" altLang="en-US" dirty="0"/>
              <a:t>檢測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(3/4)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3800"/>
              </a:lnSpc>
              <a:buNone/>
            </a:pPr>
            <a:r>
              <a:rPr lang="en-US" altLang="zh-TW" dirty="0" smtClean="0"/>
              <a:t>5.1.</a:t>
            </a:r>
            <a:r>
              <a:rPr lang="zh-TW" altLang="en-US" smtClean="0"/>
              <a:t> 掃描</a:t>
            </a:r>
            <a:r>
              <a:rPr lang="zh-TW" altLang="en-US" dirty="0" smtClean="0"/>
              <a:t>過程若出現</a:t>
            </a:r>
            <a:r>
              <a:rPr lang="en-US" altLang="zh-TW" dirty="0" smtClean="0">
                <a:solidFill>
                  <a:srgbClr val="00B050"/>
                </a:solidFill>
              </a:rPr>
              <a:t>Warning</a:t>
            </a:r>
            <a:r>
              <a:rPr lang="en-US" altLang="zh-TW" dirty="0">
                <a:solidFill>
                  <a:srgbClr val="00B050"/>
                </a:solidFill>
              </a:rPr>
              <a:t>: </a:t>
            </a:r>
            <a:r>
              <a:rPr lang="en-US" altLang="zh-TW" dirty="0" err="1">
                <a:solidFill>
                  <a:srgbClr val="00B050"/>
                </a:solidFill>
              </a:rPr>
              <a:t>Nashorn</a:t>
            </a:r>
            <a:r>
              <a:rPr lang="en-US" altLang="zh-TW" dirty="0">
                <a:solidFill>
                  <a:srgbClr val="00B050"/>
                </a:solidFill>
              </a:rPr>
              <a:t> engine is planned to be removed from a future JDK </a:t>
            </a:r>
            <a:r>
              <a:rPr lang="en-US" altLang="zh-TW" dirty="0" smtClean="0">
                <a:solidFill>
                  <a:srgbClr val="00B050"/>
                </a:solidFill>
              </a:rPr>
              <a:t>release</a:t>
            </a:r>
            <a:r>
              <a:rPr lang="zh-TW" altLang="en-US" dirty="0" smtClean="0"/>
              <a:t>，</a:t>
            </a:r>
            <a:r>
              <a:rPr lang="zh-TW" altLang="en-US" dirty="0" smtClean="0">
                <a:solidFill>
                  <a:srgbClr val="FF0000"/>
                </a:solidFill>
              </a:rPr>
              <a:t>不會影響掃描</a:t>
            </a:r>
            <a:r>
              <a:rPr lang="zh-TW" altLang="en-US" dirty="0"/>
              <a:t>，請忽略此訊息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 startAt="5"/>
            </a:pP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11" y="2849721"/>
            <a:ext cx="11291648" cy="99351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66028" y="3183467"/>
            <a:ext cx="4709815" cy="490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31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3.3</a:t>
            </a:r>
            <a:r>
              <a:rPr lang="en-US" altLang="zh-TW" dirty="0">
                <a:solidFill>
                  <a:srgbClr val="FFC000"/>
                </a:solidFill>
              </a:rPr>
              <a:t>【</a:t>
            </a:r>
            <a:r>
              <a:rPr lang="zh-TW" altLang="en-US" b="1" dirty="0">
                <a:solidFill>
                  <a:srgbClr val="FFC000"/>
                </a:solidFill>
              </a:rPr>
              <a:t>方案一</a:t>
            </a:r>
            <a:r>
              <a:rPr lang="en-US" altLang="zh-TW" b="1" dirty="0">
                <a:solidFill>
                  <a:srgbClr val="FFC000"/>
                </a:solidFill>
              </a:rPr>
              <a:t>】</a:t>
            </a:r>
            <a:r>
              <a:rPr lang="en-US" altLang="zh-TW" dirty="0" err="1"/>
              <a:t>Online+Windows</a:t>
            </a:r>
            <a:r>
              <a:rPr lang="zh-TW" altLang="en-US" dirty="0"/>
              <a:t>檢測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(4/4)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ts val="3800"/>
              </a:lnSpc>
              <a:buFont typeface="+mj-lt"/>
              <a:buAutoNum type="arabicPeriod" startAt="6"/>
            </a:pPr>
            <a:r>
              <a:rPr lang="zh-TW" altLang="en-US" dirty="0"/>
              <a:t>檢視</a:t>
            </a:r>
            <a:r>
              <a:rPr lang="en-US" altLang="zh-TW" dirty="0"/>
              <a:t>osstest.log</a:t>
            </a:r>
            <a:r>
              <a:rPr lang="zh-TW" altLang="en-US" dirty="0"/>
              <a:t>中之進度列，並確認執行</a:t>
            </a:r>
            <a:r>
              <a:rPr lang="zh-TW" altLang="en-US" dirty="0" smtClean="0"/>
              <a:t>成功。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21</a:t>
            </a:fld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94" y="4799542"/>
            <a:ext cx="7069137" cy="9637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94" y="2356909"/>
            <a:ext cx="5604405" cy="23351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6722533" y="2887134"/>
            <a:ext cx="2006600" cy="1041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目前執行的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進度列</a:t>
            </a:r>
            <a:endParaRPr lang="zh-TW" altLang="en-US" sz="2400" dirty="0"/>
          </a:p>
        </p:txBody>
      </p:sp>
      <p:cxnSp>
        <p:nvCxnSpPr>
          <p:cNvPr id="7" name="弧形接點 6"/>
          <p:cNvCxnSpPr/>
          <p:nvPr/>
        </p:nvCxnSpPr>
        <p:spPr>
          <a:xfrm rot="5400000">
            <a:off x="7495113" y="4826346"/>
            <a:ext cx="372533" cy="1282700"/>
          </a:xfrm>
          <a:prstGeom prst="curvedConnector2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8322730" y="4495801"/>
            <a:ext cx="2006600" cy="1041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檢測資料已上載成功</a:t>
            </a:r>
            <a:endParaRPr lang="zh-TW" altLang="en-US" sz="2400" dirty="0"/>
          </a:p>
        </p:txBody>
      </p:sp>
      <p:cxnSp>
        <p:nvCxnSpPr>
          <p:cNvPr id="15" name="弧形接點 14"/>
          <p:cNvCxnSpPr/>
          <p:nvPr/>
        </p:nvCxnSpPr>
        <p:spPr>
          <a:xfrm rot="5400000">
            <a:off x="6853762" y="3422651"/>
            <a:ext cx="372533" cy="1282700"/>
          </a:xfrm>
          <a:prstGeom prst="curvedConnector2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56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 </a:t>
            </a:r>
            <a:r>
              <a:rPr lang="en-US" altLang="zh-TW" dirty="0">
                <a:solidFill>
                  <a:srgbClr val="FFC000"/>
                </a:solidFill>
              </a:rPr>
              <a:t>【</a:t>
            </a:r>
            <a:r>
              <a:rPr lang="zh-TW" altLang="en-US" b="1" dirty="0" smtClean="0">
                <a:solidFill>
                  <a:srgbClr val="FFC000"/>
                </a:solidFill>
              </a:rPr>
              <a:t>方案二</a:t>
            </a:r>
            <a:r>
              <a:rPr lang="en-US" altLang="zh-TW" b="1" dirty="0" smtClean="0">
                <a:solidFill>
                  <a:srgbClr val="FFC000"/>
                </a:solidFill>
              </a:rPr>
              <a:t>】 </a:t>
            </a:r>
            <a:r>
              <a:rPr lang="en-US" altLang="zh-TW" dirty="0" err="1" smtClean="0"/>
              <a:t>Online+Linux-based</a:t>
            </a:r>
            <a:r>
              <a:rPr lang="zh-TW" altLang="en-US" dirty="0" smtClean="0"/>
              <a:t>檢測步驟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ts val="3800"/>
              </a:lnSpc>
              <a:buFont typeface="+mj-lt"/>
              <a:buAutoNum type="arabicPeriod"/>
            </a:pPr>
            <a:r>
              <a:rPr lang="zh-TW" altLang="en-US" dirty="0"/>
              <a:t>開啟連線終端機</a:t>
            </a:r>
            <a:r>
              <a:rPr lang="zh-TW" altLang="en-US" dirty="0" smtClean="0"/>
              <a:t>視窗，以</a:t>
            </a:r>
            <a:r>
              <a:rPr lang="en-US" altLang="zh-TW" dirty="0" smtClean="0"/>
              <a:t>ROOT</a:t>
            </a:r>
            <a:r>
              <a:rPr lang="zh-TW" altLang="en-US" dirty="0" smtClean="0"/>
              <a:t>權限登入</a:t>
            </a:r>
            <a:r>
              <a:rPr lang="en-US" altLang="zh-TW" sz="1900" dirty="0" smtClean="0">
                <a:solidFill>
                  <a:srgbClr val="C00000"/>
                </a:solidFill>
              </a:rPr>
              <a:t>(</a:t>
            </a:r>
            <a:r>
              <a:rPr lang="zh-TW" altLang="en-US" sz="1900" dirty="0" smtClean="0">
                <a:solidFill>
                  <a:srgbClr val="C00000"/>
                </a:solidFill>
              </a:rPr>
              <a:t>若在</a:t>
            </a:r>
            <a:r>
              <a:rPr lang="en-US" altLang="zh-TW" sz="1900" dirty="0" smtClean="0">
                <a:solidFill>
                  <a:srgbClr val="C00000"/>
                </a:solidFill>
              </a:rPr>
              <a:t>OA</a:t>
            </a:r>
            <a:r>
              <a:rPr lang="zh-TW" altLang="en-US" sz="1900" dirty="0" smtClean="0">
                <a:solidFill>
                  <a:srgbClr val="C00000"/>
                </a:solidFill>
              </a:rPr>
              <a:t>網段，請確認有設定</a:t>
            </a:r>
            <a:r>
              <a:rPr lang="en-US" altLang="zh-TW" sz="1900" dirty="0" smtClean="0">
                <a:solidFill>
                  <a:srgbClr val="C00000"/>
                </a:solidFill>
              </a:rPr>
              <a:t>proxy)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514350" indent="-514350">
              <a:lnSpc>
                <a:spcPts val="3800"/>
              </a:lnSpc>
              <a:buFont typeface="+mj-lt"/>
              <a:buAutoNum type="arabicPeriod"/>
            </a:pPr>
            <a:r>
              <a:rPr lang="zh-TW" altLang="en-US" dirty="0" smtClean="0"/>
              <a:t>切換</a:t>
            </a:r>
            <a:r>
              <a:rPr lang="zh-TW" altLang="en-US" dirty="0"/>
              <a:t>到</a:t>
            </a:r>
            <a:r>
              <a:rPr lang="en-US" altLang="zh-TW" dirty="0"/>
              <a:t>Unified</a:t>
            </a:r>
            <a:r>
              <a:rPr lang="zh-TW" altLang="en-US" dirty="0"/>
              <a:t> </a:t>
            </a:r>
            <a:r>
              <a:rPr lang="en-US" altLang="zh-TW" dirty="0"/>
              <a:t>Agent</a:t>
            </a:r>
            <a:r>
              <a:rPr lang="zh-TW" altLang="en-US" dirty="0"/>
              <a:t>檔所在目錄。</a:t>
            </a:r>
            <a:endParaRPr lang="en-US" altLang="zh-TW" dirty="0" smtClean="0"/>
          </a:p>
          <a:p>
            <a:pPr marL="514350" indent="-514350">
              <a:lnSpc>
                <a:spcPts val="3800"/>
              </a:lnSpc>
              <a:buFont typeface="+mj-lt"/>
              <a:buAutoNum type="arabicPeriod"/>
            </a:pPr>
            <a:r>
              <a:rPr lang="zh-TW" altLang="en-US" dirty="0" smtClean="0"/>
              <a:t>確認</a:t>
            </a:r>
            <a:r>
              <a:rPr lang="en-US" altLang="zh-TW" dirty="0" err="1"/>
              <a:t>Config</a:t>
            </a:r>
            <a:r>
              <a:rPr lang="zh-TW" altLang="en-US" dirty="0"/>
              <a:t>檔內容中的</a:t>
            </a:r>
            <a:r>
              <a:rPr lang="en-US" altLang="zh-TW" dirty="0" err="1"/>
              <a:t>ProductName</a:t>
            </a:r>
            <a:r>
              <a:rPr lang="zh-TW" altLang="en-US" dirty="0"/>
              <a:t>為</a:t>
            </a:r>
            <a:r>
              <a:rPr lang="en-US" altLang="zh-TW" dirty="0"/>
              <a:t>【</a:t>
            </a:r>
            <a:r>
              <a:rPr lang="zh-TW" altLang="en-US" dirty="0"/>
              <a:t>分公司代號，如</a:t>
            </a:r>
            <a:r>
              <a:rPr lang="en-US" altLang="zh-TW" dirty="0"/>
              <a:t>8080】</a:t>
            </a:r>
            <a:r>
              <a:rPr lang="zh-TW" altLang="en-US" dirty="0"/>
              <a:t>、且</a:t>
            </a:r>
            <a:r>
              <a:rPr lang="en-US" altLang="zh-TW" dirty="0" err="1"/>
              <a:t>ProjectName</a:t>
            </a:r>
            <a:r>
              <a:rPr lang="zh-TW" altLang="en-US" dirty="0"/>
              <a:t>為</a:t>
            </a:r>
            <a:r>
              <a:rPr lang="en-US" altLang="zh-TW" dirty="0"/>
              <a:t>【</a:t>
            </a:r>
            <a:r>
              <a:rPr lang="zh-TW" altLang="en-US" dirty="0"/>
              <a:t>受測主機之資產</a:t>
            </a:r>
            <a:r>
              <a:rPr lang="en-US" altLang="zh-TW" dirty="0"/>
              <a:t>ID</a:t>
            </a:r>
            <a:r>
              <a:rPr lang="zh-TW" altLang="en-US" dirty="0"/>
              <a:t>，</a:t>
            </a:r>
            <a:r>
              <a:rPr lang="zh-TW" altLang="en-US" dirty="0" smtClean="0"/>
              <a:t>如</a:t>
            </a:r>
            <a:r>
              <a:rPr lang="en-US" altLang="zh-TW" dirty="0" err="1" smtClean="0"/>
              <a:t>xxxxx</a:t>
            </a:r>
            <a:r>
              <a:rPr lang="en-US" altLang="zh-TW" dirty="0"/>
              <a:t>】 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marL="514350" indent="-514350">
              <a:lnSpc>
                <a:spcPts val="3800"/>
              </a:lnSpc>
              <a:buFont typeface="+mj-lt"/>
              <a:buAutoNum type="arabicPeriod"/>
            </a:pPr>
            <a:r>
              <a:rPr lang="zh-TW" altLang="en-US" dirty="0">
                <a:solidFill>
                  <a:srgbClr val="C00000"/>
                </a:solidFill>
              </a:rPr>
              <a:t>檢視環境使用之記憶體使用量，設定可用記憶體</a:t>
            </a:r>
            <a:r>
              <a:rPr lang="en-US" altLang="zh-TW" dirty="0">
                <a:solidFill>
                  <a:srgbClr val="C00000"/>
                </a:solidFill>
              </a:rPr>
              <a:t>2/3</a:t>
            </a:r>
            <a:r>
              <a:rPr lang="zh-TW" altLang="en-US" dirty="0">
                <a:solidFill>
                  <a:srgbClr val="C00000"/>
                </a:solidFill>
              </a:rPr>
              <a:t>來執行檢測</a:t>
            </a:r>
            <a:r>
              <a:rPr lang="zh-TW" altLang="en-US" dirty="0"/>
              <a:t>。例如：若為</a:t>
            </a:r>
            <a:r>
              <a:rPr lang="en-US" altLang="zh-TW" dirty="0"/>
              <a:t>8GB RAM</a:t>
            </a:r>
            <a:r>
              <a:rPr lang="zh-TW" altLang="en-US" dirty="0"/>
              <a:t>之主機，目前可使用之</a:t>
            </a:r>
            <a:r>
              <a:rPr lang="en-US" altLang="zh-TW" dirty="0"/>
              <a:t>RAM</a:t>
            </a:r>
            <a:r>
              <a:rPr lang="zh-TW" altLang="en-US" dirty="0"/>
              <a:t>有</a:t>
            </a:r>
            <a:r>
              <a:rPr lang="en-US" altLang="zh-TW" dirty="0"/>
              <a:t>6GB</a:t>
            </a:r>
            <a:r>
              <a:rPr lang="zh-TW" altLang="en-US" dirty="0"/>
              <a:t>，則設定 </a:t>
            </a:r>
            <a:r>
              <a:rPr lang="en-US" altLang="zh-TW" dirty="0" smtClean="0">
                <a:solidFill>
                  <a:srgbClr val="C00000"/>
                </a:solidFill>
              </a:rPr>
              <a:t>-</a:t>
            </a:r>
            <a:r>
              <a:rPr lang="en-US" altLang="zh-TW" dirty="0" err="1" smtClean="0">
                <a:solidFill>
                  <a:srgbClr val="C00000"/>
                </a:solidFill>
              </a:rPr>
              <a:t>Xmx</a:t>
            </a:r>
            <a:r>
              <a:rPr lang="zh-TW" altLang="en-US" dirty="0">
                <a:solidFill>
                  <a:srgbClr val="C00000"/>
                </a:solidFill>
              </a:rPr>
              <a:t>值為</a:t>
            </a:r>
            <a:r>
              <a:rPr lang="en-US" altLang="zh-TW" dirty="0" smtClean="0">
                <a:solidFill>
                  <a:srgbClr val="C00000"/>
                </a:solidFill>
              </a:rPr>
              <a:t>4,000m</a:t>
            </a:r>
            <a:r>
              <a:rPr lang="zh-TW" altLang="en-US" dirty="0" smtClean="0"/>
              <a:t>，</a:t>
            </a:r>
            <a:r>
              <a:rPr lang="zh-TW" altLang="en-US" dirty="0"/>
              <a:t>若設定不足則可能會發生</a:t>
            </a:r>
            <a:r>
              <a:rPr lang="en-US" altLang="zh-TW" dirty="0"/>
              <a:t>GC Exception (</a:t>
            </a:r>
            <a:r>
              <a:rPr lang="zh-TW" altLang="en-US" dirty="0"/>
              <a:t>改採方案</a:t>
            </a:r>
            <a:r>
              <a:rPr lang="en-US" altLang="zh-TW" dirty="0"/>
              <a:t>5) 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039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 </a:t>
            </a:r>
            <a:r>
              <a:rPr lang="en-US" altLang="zh-TW" dirty="0">
                <a:solidFill>
                  <a:srgbClr val="FFC000"/>
                </a:solidFill>
              </a:rPr>
              <a:t>【</a:t>
            </a:r>
            <a:r>
              <a:rPr lang="zh-TW" altLang="en-US" b="1" dirty="0">
                <a:solidFill>
                  <a:srgbClr val="FFC000"/>
                </a:solidFill>
              </a:rPr>
              <a:t>方案二</a:t>
            </a:r>
            <a:r>
              <a:rPr lang="en-US" altLang="zh-TW" b="1" dirty="0">
                <a:solidFill>
                  <a:srgbClr val="FFC000"/>
                </a:solidFill>
              </a:rPr>
              <a:t>】 </a:t>
            </a:r>
            <a:r>
              <a:rPr lang="en-US" altLang="zh-TW" dirty="0" err="1"/>
              <a:t>Online+Linux-based</a:t>
            </a:r>
            <a:r>
              <a:rPr lang="zh-TW" altLang="en-US" dirty="0"/>
              <a:t>檢測步驟</a:t>
            </a:r>
            <a:r>
              <a:rPr lang="en-US" altLang="zh-TW" dirty="0"/>
              <a:t>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ts val="3800"/>
              </a:lnSpc>
              <a:buFont typeface="+mj-lt"/>
              <a:buAutoNum type="arabicPeriod" startAt="5"/>
            </a:pPr>
            <a:r>
              <a:rPr lang="zh-TW" altLang="en-US" dirty="0"/>
              <a:t>執行下列指令開始</a:t>
            </a:r>
            <a:r>
              <a:rPr lang="zh-TW" altLang="en-US" dirty="0" smtClean="0"/>
              <a:t>檢測。</a:t>
            </a:r>
            <a:r>
              <a:rPr lang="zh-TW" altLang="en-US" sz="1600" b="1" dirty="0">
                <a:solidFill>
                  <a:prstClr val="black"/>
                </a:solidFill>
                <a:hlinkClick r:id="rId2"/>
              </a:rPr>
              <a:t>延伸議題：使用</a:t>
            </a:r>
            <a:r>
              <a:rPr lang="en-US" altLang="zh-TW" sz="1600" b="1" dirty="0" err="1">
                <a:solidFill>
                  <a:prstClr val="black"/>
                </a:solidFill>
                <a:hlinkClick r:id="rId2"/>
              </a:rPr>
              <a:t>nohup</a:t>
            </a:r>
            <a:r>
              <a:rPr lang="zh-TW" altLang="en-US" sz="1600" b="1" dirty="0">
                <a:solidFill>
                  <a:prstClr val="black"/>
                </a:solidFill>
                <a:hlinkClick r:id="rId2"/>
              </a:rPr>
              <a:t>方式進行檢測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 startAt="5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596716" y="6374999"/>
            <a:ext cx="1182329" cy="274320"/>
          </a:xfrm>
        </p:spPr>
        <p:txBody>
          <a:bodyPr/>
          <a:lstStyle/>
          <a:p>
            <a:pPr rtl="0"/>
            <a:fld id="{A7F8E3F6-DE14-48B2-B2BC-6FABA9630FB8}" type="slidenum">
              <a:rPr lang="en-US" altLang="zh-TW" smtClean="0"/>
              <a:t>23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7254" y="2412598"/>
            <a:ext cx="11466946" cy="843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zh-TW" sz="1600" i="1" dirty="0">
                <a:solidFill>
                  <a:srgbClr val="FF0000"/>
                </a:solidFill>
              </a:rPr>
              <a:t>java </a:t>
            </a:r>
            <a:r>
              <a:rPr lang="en-US" altLang="zh-TW" sz="1600" i="1" dirty="0" smtClean="0">
                <a:solidFill>
                  <a:schemeClr val="bg1">
                    <a:lumMod val="50000"/>
                  </a:schemeClr>
                </a:solidFill>
              </a:rPr>
              <a:t>-Xmx</a:t>
            </a:r>
            <a:r>
              <a:rPr lang="en-US" altLang="zh-TW" sz="1600" i="1" dirty="0" smtClean="0">
                <a:solidFill>
                  <a:srgbClr val="FF0000"/>
                </a:solidFill>
              </a:rPr>
              <a:t>4000</a:t>
            </a:r>
            <a:r>
              <a:rPr lang="en-US" altLang="zh-TW" sz="1600" i="1" dirty="0">
                <a:solidFill>
                  <a:schemeClr val="bg1">
                    <a:lumMod val="50000"/>
                  </a:schemeClr>
                </a:solidFill>
              </a:rPr>
              <a:t>m -</a:t>
            </a:r>
            <a:r>
              <a:rPr lang="en-US" altLang="zh-TW" sz="1600" i="1" dirty="0" err="1" smtClean="0">
                <a:solidFill>
                  <a:schemeClr val="bg1">
                    <a:lumMod val="50000"/>
                  </a:schemeClr>
                </a:solidFill>
              </a:rPr>
              <a:t>Dfile.encoding</a:t>
            </a:r>
            <a:r>
              <a:rPr lang="en-US" altLang="zh-TW" sz="1600" i="1" dirty="0">
                <a:solidFill>
                  <a:schemeClr val="bg1">
                    <a:lumMod val="50000"/>
                  </a:schemeClr>
                </a:solidFill>
              </a:rPr>
              <a:t>=UTF-8 -</a:t>
            </a:r>
            <a:r>
              <a:rPr lang="en-US" altLang="zh-TW" sz="1600" i="1" dirty="0" err="1">
                <a:solidFill>
                  <a:schemeClr val="bg1">
                    <a:lumMod val="50000"/>
                  </a:schemeClr>
                </a:solidFill>
              </a:rPr>
              <a:t>Dsun.jnu.encoding</a:t>
            </a:r>
            <a:r>
              <a:rPr lang="en-US" altLang="zh-TW" sz="1600" i="1" dirty="0">
                <a:solidFill>
                  <a:schemeClr val="bg1">
                    <a:lumMod val="50000"/>
                  </a:schemeClr>
                </a:solidFill>
              </a:rPr>
              <a:t>=UTF-8 </a:t>
            </a:r>
            <a:r>
              <a:rPr lang="en-US" altLang="zh-TW" sz="1600" i="1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zh-TW" sz="1600" i="1" dirty="0">
                <a:solidFill>
                  <a:schemeClr val="bg1">
                    <a:lumMod val="50000"/>
                  </a:schemeClr>
                </a:solidFill>
              </a:rPr>
              <a:t>jar </a:t>
            </a:r>
            <a:r>
              <a:rPr lang="en-US" altLang="zh-TW" sz="1600" i="1" dirty="0" smtClean="0">
                <a:solidFill>
                  <a:schemeClr val="bg1">
                    <a:lumMod val="50000"/>
                  </a:schemeClr>
                </a:solidFill>
              </a:rPr>
              <a:t>wss-unified-agent-</a:t>
            </a:r>
            <a:r>
              <a:rPr lang="en-US" altLang="zh-TW" sz="1600" i="1" dirty="0" smtClean="0">
                <a:solidFill>
                  <a:srgbClr val="FF0000"/>
                </a:solidFill>
              </a:rPr>
              <a:t>20.1.2</a:t>
            </a:r>
            <a:r>
              <a:rPr lang="en-US" altLang="zh-TW" sz="1600" i="1" dirty="0" smtClean="0">
                <a:solidFill>
                  <a:schemeClr val="bg1">
                    <a:lumMod val="50000"/>
                  </a:schemeClr>
                </a:solidFill>
              </a:rPr>
              <a:t>.jar </a:t>
            </a:r>
            <a:r>
              <a:rPr lang="en-US" altLang="zh-TW" sz="1600" i="1" dirty="0">
                <a:solidFill>
                  <a:schemeClr val="bg1">
                    <a:lumMod val="50000"/>
                  </a:schemeClr>
                </a:solidFill>
              </a:rPr>
              <a:t>-d </a:t>
            </a:r>
            <a:r>
              <a:rPr lang="en-US" altLang="zh-TW" sz="1600" i="1" dirty="0">
                <a:solidFill>
                  <a:srgbClr val="FF0000"/>
                </a:solidFill>
              </a:rPr>
              <a:t>/</a:t>
            </a:r>
            <a:r>
              <a:rPr lang="zh-TW" altLang="en-US" sz="1600" i="1" dirty="0" smtClean="0">
                <a:solidFill>
                  <a:srgbClr val="FF0000"/>
                </a:solidFill>
              </a:rPr>
              <a:t> </a:t>
            </a:r>
            <a:r>
              <a:rPr lang="en-US" altLang="zh-TW" sz="1600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zh-TW" altLang="en-US" sz="16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600" i="1" dirty="0" smtClean="0">
                <a:solidFill>
                  <a:srgbClr val="FF0000"/>
                </a:solidFill>
              </a:rPr>
              <a:t>osstest.log</a:t>
            </a:r>
            <a:endParaRPr lang="zh-TW" altLang="en-US" sz="1600" i="1" dirty="0">
              <a:solidFill>
                <a:srgbClr val="FF0000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443164" y="3006436"/>
            <a:ext cx="886691" cy="55418"/>
            <a:chOff x="2230582" y="3006436"/>
            <a:chExt cx="886691" cy="55418"/>
          </a:xfrm>
        </p:grpSpPr>
        <p:cxnSp>
          <p:nvCxnSpPr>
            <p:cNvPr id="7" name="直線接點 6"/>
            <p:cNvCxnSpPr/>
            <p:nvPr/>
          </p:nvCxnSpPr>
          <p:spPr>
            <a:xfrm>
              <a:off x="2230582" y="3006436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2230582" y="3061854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9862194" y="3006435"/>
            <a:ext cx="443345" cy="74063"/>
            <a:chOff x="2230582" y="3006436"/>
            <a:chExt cx="886691" cy="55418"/>
          </a:xfrm>
        </p:grpSpPr>
        <p:cxnSp>
          <p:nvCxnSpPr>
            <p:cNvPr id="13" name="直線接點 12"/>
            <p:cNvCxnSpPr/>
            <p:nvPr/>
          </p:nvCxnSpPr>
          <p:spPr>
            <a:xfrm>
              <a:off x="2230582" y="3006436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2230582" y="3061854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線單箭頭接點 15"/>
          <p:cNvCxnSpPr/>
          <p:nvPr/>
        </p:nvCxnSpPr>
        <p:spPr>
          <a:xfrm flipH="1">
            <a:off x="2161291" y="3061854"/>
            <a:ext cx="1" cy="78759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0182425" y="3080499"/>
            <a:ext cx="0" cy="53451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928253" y="3936927"/>
            <a:ext cx="3934691" cy="71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TW" altLang="en-US" sz="2000" dirty="0"/>
              <a:t>依步驟</a:t>
            </a:r>
            <a:r>
              <a:rPr lang="en-US" altLang="zh-TW" sz="2000" dirty="0"/>
              <a:t>(4)</a:t>
            </a:r>
            <a:r>
              <a:rPr lang="zh-TW" altLang="en-US" sz="2000" dirty="0"/>
              <a:t>評估後設定，若預設定給</a:t>
            </a:r>
            <a:r>
              <a:rPr lang="en-US" altLang="zh-TW" sz="2000" dirty="0"/>
              <a:t>4GB</a:t>
            </a:r>
            <a:r>
              <a:rPr lang="zh-TW" altLang="en-US" sz="2000" dirty="0"/>
              <a:t>的</a:t>
            </a:r>
            <a:r>
              <a:rPr lang="en-US" altLang="zh-TW" sz="2000" dirty="0"/>
              <a:t>RAM</a:t>
            </a:r>
            <a:r>
              <a:rPr lang="zh-TW" altLang="en-US" sz="2000" dirty="0"/>
              <a:t>則設定</a:t>
            </a:r>
            <a:r>
              <a:rPr lang="en-US" altLang="zh-TW" sz="2000" dirty="0" smtClean="0"/>
              <a:t>4000m</a:t>
            </a:r>
            <a:r>
              <a:rPr lang="zh-TW" altLang="en-US" sz="2000" dirty="0" smtClean="0"/>
              <a:t>。</a:t>
            </a:r>
            <a:endParaRPr lang="en-US" altLang="zh-TW" sz="20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9131719" y="3625543"/>
            <a:ext cx="2384519" cy="71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TW" altLang="en-US" sz="2000" dirty="0"/>
              <a:t>使用</a:t>
            </a:r>
            <a:r>
              <a:rPr lang="en-US" altLang="zh-TW" sz="2000" dirty="0"/>
              <a:t>ROOT</a:t>
            </a:r>
            <a:r>
              <a:rPr lang="zh-TW" altLang="en-US" sz="2000" dirty="0"/>
              <a:t>權限登入，執行檢測「</a:t>
            </a:r>
            <a:r>
              <a:rPr lang="en-US" altLang="zh-TW" sz="2000" dirty="0"/>
              <a:t>/</a:t>
            </a:r>
            <a:r>
              <a:rPr lang="zh-TW" altLang="en-US" sz="2000" dirty="0"/>
              <a:t>」。</a:t>
            </a:r>
            <a:endParaRPr lang="en-US" altLang="zh-TW" sz="2000" dirty="0"/>
          </a:p>
        </p:txBody>
      </p:sp>
      <p:grpSp>
        <p:nvGrpSpPr>
          <p:cNvPr id="31" name="群組 30"/>
          <p:cNvGrpSpPr/>
          <p:nvPr/>
        </p:nvGrpSpPr>
        <p:grpSpPr>
          <a:xfrm>
            <a:off x="10393318" y="3006436"/>
            <a:ext cx="1246909" cy="55418"/>
            <a:chOff x="2230582" y="3006436"/>
            <a:chExt cx="886691" cy="55418"/>
          </a:xfrm>
        </p:grpSpPr>
        <p:cxnSp>
          <p:nvCxnSpPr>
            <p:cNvPr id="32" name="直線接點 31"/>
            <p:cNvCxnSpPr/>
            <p:nvPr/>
          </p:nvCxnSpPr>
          <p:spPr>
            <a:xfrm>
              <a:off x="2230582" y="3006436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230582" y="3061854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直線單箭頭接點 34"/>
          <p:cNvCxnSpPr/>
          <p:nvPr/>
        </p:nvCxnSpPr>
        <p:spPr>
          <a:xfrm>
            <a:off x="11376182" y="3080498"/>
            <a:ext cx="0" cy="217858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356634" y="5295858"/>
            <a:ext cx="3934691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TW" altLang="en-US" sz="2000" dirty="0"/>
              <a:t>將執行過程中的</a:t>
            </a:r>
            <a:r>
              <a:rPr lang="en-US" altLang="zh-TW" sz="2000" dirty="0"/>
              <a:t>log</a:t>
            </a:r>
            <a:r>
              <a:rPr lang="zh-TW" altLang="en-US" sz="2000" dirty="0"/>
              <a:t>，輸出儲存於相同資料夾中的</a:t>
            </a:r>
            <a:r>
              <a:rPr lang="en-US" altLang="zh-TW" sz="2000" dirty="0"/>
              <a:t>osstest.log</a:t>
            </a:r>
            <a:r>
              <a:rPr lang="en-US" altLang="zh-TW" sz="2000" dirty="0" smtClean="0"/>
              <a:t>;</a:t>
            </a:r>
            <a:r>
              <a:rPr lang="zh-TW" altLang="en-US" sz="2000" dirty="0" smtClean="0"/>
              <a:t> 於</a:t>
            </a:r>
            <a:r>
              <a:rPr lang="zh-TW" altLang="en-US" sz="2000" dirty="0"/>
              <a:t>執行過程中，可隨時開啟</a:t>
            </a:r>
            <a:r>
              <a:rPr lang="en-US" altLang="zh-TW" sz="2000" dirty="0"/>
              <a:t>osstest.log</a:t>
            </a:r>
            <a:r>
              <a:rPr lang="zh-TW" altLang="en-US" sz="2000" dirty="0"/>
              <a:t>檢視目前狀態。</a:t>
            </a:r>
            <a:endParaRPr lang="en-US" altLang="zh-TW" sz="2000" dirty="0"/>
          </a:p>
        </p:txBody>
      </p:sp>
      <p:grpSp>
        <p:nvGrpSpPr>
          <p:cNvPr id="21" name="群組 20"/>
          <p:cNvGrpSpPr/>
          <p:nvPr/>
        </p:nvGrpSpPr>
        <p:grpSpPr>
          <a:xfrm>
            <a:off x="8642998" y="3006436"/>
            <a:ext cx="886691" cy="55418"/>
            <a:chOff x="2230582" y="3006436"/>
            <a:chExt cx="886691" cy="55418"/>
          </a:xfrm>
        </p:grpSpPr>
        <p:cxnSp>
          <p:nvCxnSpPr>
            <p:cNvPr id="22" name="直線接點 21"/>
            <p:cNvCxnSpPr/>
            <p:nvPr/>
          </p:nvCxnSpPr>
          <p:spPr>
            <a:xfrm>
              <a:off x="2230582" y="3006436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2230582" y="3061854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線單箭頭接點 23"/>
          <p:cNvCxnSpPr>
            <a:endCxn id="26" idx="0"/>
          </p:cNvCxnSpPr>
          <p:nvPr/>
        </p:nvCxnSpPr>
        <p:spPr>
          <a:xfrm flipH="1">
            <a:off x="7918515" y="3061854"/>
            <a:ext cx="843016" cy="106807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845366" y="4129931"/>
            <a:ext cx="2146297" cy="391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TW" altLang="en-US" sz="2000" dirty="0" smtClean="0"/>
              <a:t>下載檔</a:t>
            </a:r>
            <a:r>
              <a:rPr lang="zh-TW" altLang="en-US" sz="2000" dirty="0"/>
              <a:t>中的版本</a:t>
            </a:r>
            <a:r>
              <a:rPr lang="zh-TW" altLang="en-US" sz="2000" dirty="0" smtClean="0"/>
              <a:t>。</a:t>
            </a:r>
            <a:endParaRPr lang="en-US" altLang="zh-TW" sz="2000" dirty="0"/>
          </a:p>
        </p:txBody>
      </p:sp>
      <p:grpSp>
        <p:nvGrpSpPr>
          <p:cNvPr id="28" name="群組 27"/>
          <p:cNvGrpSpPr/>
          <p:nvPr/>
        </p:nvGrpSpPr>
        <p:grpSpPr>
          <a:xfrm>
            <a:off x="547254" y="3006435"/>
            <a:ext cx="528013" cy="74063"/>
            <a:chOff x="2230582" y="3006436"/>
            <a:chExt cx="886691" cy="55418"/>
          </a:xfrm>
        </p:grpSpPr>
        <p:cxnSp>
          <p:nvCxnSpPr>
            <p:cNvPr id="34" name="直線接點 33"/>
            <p:cNvCxnSpPr/>
            <p:nvPr/>
          </p:nvCxnSpPr>
          <p:spPr>
            <a:xfrm>
              <a:off x="2230582" y="3006436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230582" y="3061854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線單箭頭接點 36"/>
          <p:cNvCxnSpPr/>
          <p:nvPr/>
        </p:nvCxnSpPr>
        <p:spPr>
          <a:xfrm flipH="1">
            <a:off x="730443" y="3061854"/>
            <a:ext cx="1" cy="209434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547254" y="5165577"/>
            <a:ext cx="393469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TW" altLang="en-US" sz="2000" dirty="0" smtClean="0"/>
              <a:t>若使用新安裝的</a:t>
            </a:r>
            <a:r>
              <a:rPr lang="en-US" altLang="zh-TW" sz="2000" dirty="0"/>
              <a:t>open </a:t>
            </a:r>
            <a:r>
              <a:rPr lang="en-US" altLang="zh-TW" sz="2000" dirty="0" err="1"/>
              <a:t>jdk</a:t>
            </a:r>
            <a:r>
              <a:rPr lang="zh-TW" altLang="en-US" sz="2000" dirty="0"/>
              <a:t>執行，</a:t>
            </a:r>
            <a:r>
              <a:rPr lang="zh-TW" altLang="en-US" sz="2000" dirty="0" smtClean="0"/>
              <a:t>請在</a:t>
            </a:r>
            <a:r>
              <a:rPr lang="en-US" altLang="zh-TW" sz="2000" dirty="0" smtClean="0"/>
              <a:t>java</a:t>
            </a:r>
            <a:r>
              <a:rPr lang="zh-TW" altLang="en-US" sz="2000" dirty="0" smtClean="0"/>
              <a:t>前加上</a:t>
            </a:r>
            <a:r>
              <a:rPr lang="en-US" altLang="zh-TW" sz="2000" dirty="0" smtClean="0"/>
              <a:t>open </a:t>
            </a:r>
            <a:r>
              <a:rPr lang="en-US" altLang="zh-TW" sz="2000" dirty="0" err="1" smtClean="0"/>
              <a:t>jdk</a:t>
            </a:r>
            <a:r>
              <a:rPr lang="zh-TW" altLang="en-US" sz="2000" dirty="0" smtClean="0"/>
              <a:t>路徑</a:t>
            </a:r>
            <a:r>
              <a:rPr lang="zh-TW" altLang="en-US" sz="2000" dirty="0"/>
              <a:t>。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18292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 </a:t>
            </a:r>
            <a:r>
              <a:rPr lang="en-US" altLang="zh-TW" dirty="0">
                <a:solidFill>
                  <a:srgbClr val="FFC000"/>
                </a:solidFill>
              </a:rPr>
              <a:t>【</a:t>
            </a:r>
            <a:r>
              <a:rPr lang="zh-TW" altLang="en-US" b="1" dirty="0">
                <a:solidFill>
                  <a:srgbClr val="FFC000"/>
                </a:solidFill>
              </a:rPr>
              <a:t>方案二</a:t>
            </a:r>
            <a:r>
              <a:rPr lang="en-US" altLang="zh-TW" b="1" dirty="0">
                <a:solidFill>
                  <a:srgbClr val="FFC000"/>
                </a:solidFill>
              </a:rPr>
              <a:t>】 </a:t>
            </a:r>
            <a:r>
              <a:rPr lang="en-US" altLang="zh-TW" dirty="0" err="1"/>
              <a:t>Online+Linux-based</a:t>
            </a:r>
            <a:r>
              <a:rPr lang="zh-TW" altLang="en-US" dirty="0"/>
              <a:t>檢測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(3/3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ts val="3800"/>
              </a:lnSpc>
              <a:buFont typeface="+mj-lt"/>
              <a:buAutoNum type="arabicPeriod" startAt="6"/>
            </a:pPr>
            <a:r>
              <a:rPr lang="zh-TW" altLang="en-US" dirty="0"/>
              <a:t>檢視</a:t>
            </a:r>
            <a:r>
              <a:rPr lang="en-US" altLang="zh-TW" dirty="0"/>
              <a:t>osstest.log</a:t>
            </a:r>
            <a:r>
              <a:rPr lang="zh-TW" altLang="en-US" dirty="0"/>
              <a:t>中之進度列，並確認執行</a:t>
            </a:r>
            <a:r>
              <a:rPr lang="zh-TW" altLang="en-US" dirty="0" smtClean="0"/>
              <a:t>成功。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24</a:t>
            </a:fld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94" y="4799542"/>
            <a:ext cx="7069137" cy="9637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94" y="2356909"/>
            <a:ext cx="5604405" cy="23351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6722533" y="2887134"/>
            <a:ext cx="2006600" cy="1041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目前執行的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進度列</a:t>
            </a:r>
            <a:endParaRPr lang="zh-TW" altLang="en-US" sz="2400" dirty="0"/>
          </a:p>
        </p:txBody>
      </p:sp>
      <p:cxnSp>
        <p:nvCxnSpPr>
          <p:cNvPr id="7" name="弧形接點 6"/>
          <p:cNvCxnSpPr/>
          <p:nvPr/>
        </p:nvCxnSpPr>
        <p:spPr>
          <a:xfrm rot="5400000">
            <a:off x="7495113" y="4826346"/>
            <a:ext cx="372533" cy="1282700"/>
          </a:xfrm>
          <a:prstGeom prst="curvedConnector2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8322730" y="4495801"/>
            <a:ext cx="2006600" cy="1041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檢測資料已上載成功</a:t>
            </a:r>
            <a:endParaRPr lang="zh-TW" altLang="en-US" sz="2400" dirty="0"/>
          </a:p>
        </p:txBody>
      </p:sp>
      <p:cxnSp>
        <p:nvCxnSpPr>
          <p:cNvPr id="15" name="弧形接點 14"/>
          <p:cNvCxnSpPr/>
          <p:nvPr/>
        </p:nvCxnSpPr>
        <p:spPr>
          <a:xfrm rot="5400000">
            <a:off x="6853762" y="3422651"/>
            <a:ext cx="372533" cy="1282700"/>
          </a:xfrm>
          <a:prstGeom prst="curvedConnector2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8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3.5</a:t>
            </a:r>
            <a:r>
              <a:rPr lang="en-US" altLang="zh-TW" dirty="0" smtClean="0">
                <a:solidFill>
                  <a:srgbClr val="FFC000"/>
                </a:solidFill>
              </a:rPr>
              <a:t>【</a:t>
            </a:r>
            <a:r>
              <a:rPr lang="zh-TW" altLang="en-US" b="1" dirty="0" smtClean="0">
                <a:solidFill>
                  <a:srgbClr val="FFC000"/>
                </a:solidFill>
              </a:rPr>
              <a:t>方案三</a:t>
            </a:r>
            <a:r>
              <a:rPr lang="en-US" altLang="zh-TW" b="1" dirty="0" smtClean="0">
                <a:solidFill>
                  <a:srgbClr val="FFC000"/>
                </a:solidFill>
              </a:rPr>
              <a:t>】</a:t>
            </a:r>
            <a:r>
              <a:rPr lang="en-US" altLang="zh-TW" dirty="0" err="1" smtClean="0"/>
              <a:t>Offline+Windows</a:t>
            </a:r>
            <a:r>
              <a:rPr lang="zh-TW" altLang="en-US" dirty="0" smtClean="0"/>
              <a:t>檢測步驟</a:t>
            </a:r>
            <a:r>
              <a:rPr lang="en-US" altLang="zh-TW" dirty="0"/>
              <a:t>(</a:t>
            </a:r>
            <a:r>
              <a:rPr lang="en-US" altLang="zh-TW" dirty="0" smtClean="0"/>
              <a:t>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ts val="3800"/>
              </a:lnSpc>
              <a:buFont typeface="+mj-lt"/>
              <a:buAutoNum type="arabicPeriod"/>
            </a:pPr>
            <a:r>
              <a:rPr lang="zh-TW" altLang="en-US" dirty="0" smtClean="0"/>
              <a:t>以系統管理員身分執行開啟命令提示</a:t>
            </a:r>
            <a:r>
              <a:rPr lang="zh-TW" altLang="en-US" dirty="0"/>
              <a:t>字元視窗。</a:t>
            </a:r>
            <a:endParaRPr lang="en-US" altLang="zh-TW" dirty="0" smtClean="0"/>
          </a:p>
          <a:p>
            <a:pPr marL="514350" indent="-514350">
              <a:lnSpc>
                <a:spcPts val="3800"/>
              </a:lnSpc>
              <a:buFont typeface="+mj-lt"/>
              <a:buAutoNum type="arabicPeriod"/>
            </a:pPr>
            <a:r>
              <a:rPr lang="zh-TW" altLang="en-US" dirty="0" smtClean="0"/>
              <a:t>切換</a:t>
            </a:r>
            <a:r>
              <a:rPr lang="zh-TW" altLang="en-US" dirty="0"/>
              <a:t>到</a:t>
            </a:r>
            <a:r>
              <a:rPr lang="en-US" altLang="zh-TW" dirty="0"/>
              <a:t>Unified</a:t>
            </a:r>
            <a:r>
              <a:rPr lang="zh-TW" altLang="en-US" dirty="0"/>
              <a:t> </a:t>
            </a:r>
            <a:r>
              <a:rPr lang="en-US" altLang="zh-TW" dirty="0"/>
              <a:t>Agent</a:t>
            </a:r>
            <a:r>
              <a:rPr lang="zh-TW" altLang="en-US" dirty="0"/>
              <a:t>檔所在目錄。</a:t>
            </a:r>
            <a:endParaRPr lang="en-US" altLang="zh-TW" dirty="0" smtClean="0"/>
          </a:p>
          <a:p>
            <a:pPr marL="514350" indent="-514350">
              <a:lnSpc>
                <a:spcPts val="3800"/>
              </a:lnSpc>
              <a:buFont typeface="+mj-lt"/>
              <a:buAutoNum type="arabicPeriod"/>
            </a:pPr>
            <a:r>
              <a:rPr lang="zh-TW" altLang="en-US" dirty="0" smtClean="0"/>
              <a:t>確認</a:t>
            </a:r>
            <a:r>
              <a:rPr lang="en-US" altLang="zh-TW" dirty="0" err="1"/>
              <a:t>Config</a:t>
            </a:r>
            <a:r>
              <a:rPr lang="zh-TW" altLang="en-US" dirty="0"/>
              <a:t>檔內容中的</a:t>
            </a:r>
            <a:r>
              <a:rPr lang="en-US" altLang="zh-TW" dirty="0" err="1"/>
              <a:t>ProductName</a:t>
            </a:r>
            <a:r>
              <a:rPr lang="zh-TW" altLang="en-US" dirty="0"/>
              <a:t>為</a:t>
            </a:r>
            <a:r>
              <a:rPr lang="en-US" altLang="zh-TW" dirty="0"/>
              <a:t>【</a:t>
            </a:r>
            <a:r>
              <a:rPr lang="zh-TW" altLang="en-US" dirty="0"/>
              <a:t>分公司代號，如</a:t>
            </a:r>
            <a:r>
              <a:rPr lang="en-US" altLang="zh-TW" dirty="0"/>
              <a:t>8080】</a:t>
            </a:r>
            <a:r>
              <a:rPr lang="zh-TW" altLang="en-US" dirty="0"/>
              <a:t>、且</a:t>
            </a:r>
            <a:r>
              <a:rPr lang="en-US" altLang="zh-TW" dirty="0" err="1"/>
              <a:t>ProjectName</a:t>
            </a:r>
            <a:r>
              <a:rPr lang="zh-TW" altLang="en-US" dirty="0"/>
              <a:t>為</a:t>
            </a:r>
            <a:r>
              <a:rPr lang="en-US" altLang="zh-TW" dirty="0"/>
              <a:t>【</a:t>
            </a:r>
            <a:r>
              <a:rPr lang="zh-TW" altLang="en-US" dirty="0"/>
              <a:t>受測主機之資產</a:t>
            </a:r>
            <a:r>
              <a:rPr lang="en-US" altLang="zh-TW" dirty="0"/>
              <a:t>ID</a:t>
            </a:r>
            <a:r>
              <a:rPr lang="zh-TW" altLang="en-US" dirty="0"/>
              <a:t>，</a:t>
            </a:r>
            <a:r>
              <a:rPr lang="zh-TW" altLang="en-US" dirty="0" smtClean="0"/>
              <a:t>如</a:t>
            </a:r>
            <a:r>
              <a:rPr lang="en-US" altLang="zh-TW" dirty="0" err="1" smtClean="0"/>
              <a:t>xxxxx</a:t>
            </a:r>
            <a:r>
              <a:rPr lang="en-US" altLang="zh-TW" dirty="0"/>
              <a:t>】 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marL="514350" indent="-514350">
              <a:lnSpc>
                <a:spcPts val="3800"/>
              </a:lnSpc>
              <a:buFont typeface="+mj-lt"/>
              <a:buAutoNum type="arabicPeriod"/>
            </a:pPr>
            <a:r>
              <a:rPr lang="zh-TW" altLang="en-US" dirty="0">
                <a:solidFill>
                  <a:srgbClr val="C00000"/>
                </a:solidFill>
              </a:rPr>
              <a:t>檢視環境使用之記憶體使用量，設定可用記憶體</a:t>
            </a:r>
            <a:r>
              <a:rPr lang="en-US" altLang="zh-TW" dirty="0">
                <a:solidFill>
                  <a:srgbClr val="C00000"/>
                </a:solidFill>
              </a:rPr>
              <a:t>2/3</a:t>
            </a:r>
            <a:r>
              <a:rPr lang="zh-TW" altLang="en-US" dirty="0">
                <a:solidFill>
                  <a:srgbClr val="C00000"/>
                </a:solidFill>
              </a:rPr>
              <a:t>來執行檢測</a:t>
            </a:r>
            <a:r>
              <a:rPr lang="zh-TW" altLang="en-US" dirty="0"/>
              <a:t>。例如：若為</a:t>
            </a:r>
            <a:r>
              <a:rPr lang="en-US" altLang="zh-TW" dirty="0"/>
              <a:t>8GB RAM</a:t>
            </a:r>
            <a:r>
              <a:rPr lang="zh-TW" altLang="en-US" dirty="0"/>
              <a:t>之主機，目前可使用之</a:t>
            </a:r>
            <a:r>
              <a:rPr lang="en-US" altLang="zh-TW" dirty="0"/>
              <a:t>RAM</a:t>
            </a:r>
            <a:r>
              <a:rPr lang="zh-TW" altLang="en-US" dirty="0"/>
              <a:t>有</a:t>
            </a:r>
            <a:r>
              <a:rPr lang="en-US" altLang="zh-TW" dirty="0"/>
              <a:t>6GB</a:t>
            </a:r>
            <a:r>
              <a:rPr lang="zh-TW" altLang="en-US" dirty="0"/>
              <a:t>，則設定 </a:t>
            </a:r>
            <a:r>
              <a:rPr lang="en-US" altLang="zh-TW" dirty="0" smtClean="0">
                <a:solidFill>
                  <a:srgbClr val="C00000"/>
                </a:solidFill>
              </a:rPr>
              <a:t>-</a:t>
            </a:r>
            <a:r>
              <a:rPr lang="en-US" altLang="zh-TW" dirty="0" err="1">
                <a:solidFill>
                  <a:srgbClr val="C00000"/>
                </a:solidFill>
              </a:rPr>
              <a:t>X</a:t>
            </a:r>
            <a:r>
              <a:rPr lang="en-US" altLang="zh-TW" dirty="0" err="1" smtClean="0">
                <a:solidFill>
                  <a:srgbClr val="C00000"/>
                </a:solidFill>
              </a:rPr>
              <a:t>mx</a:t>
            </a:r>
            <a:r>
              <a:rPr lang="zh-TW" altLang="en-US" dirty="0">
                <a:solidFill>
                  <a:srgbClr val="C00000"/>
                </a:solidFill>
              </a:rPr>
              <a:t>值為</a:t>
            </a:r>
            <a:r>
              <a:rPr lang="en-US" altLang="zh-TW" dirty="0" smtClean="0">
                <a:solidFill>
                  <a:srgbClr val="C00000"/>
                </a:solidFill>
              </a:rPr>
              <a:t>4,000m</a:t>
            </a:r>
            <a:r>
              <a:rPr lang="zh-TW" altLang="en-US" dirty="0" smtClean="0"/>
              <a:t>，</a:t>
            </a:r>
            <a:r>
              <a:rPr lang="zh-TW" altLang="en-US" dirty="0"/>
              <a:t>若設定不足則可能會發生</a:t>
            </a:r>
            <a:r>
              <a:rPr lang="en-US" altLang="zh-TW" dirty="0"/>
              <a:t>GC Exception (</a:t>
            </a:r>
            <a:r>
              <a:rPr lang="zh-TW" altLang="en-US" dirty="0"/>
              <a:t>改採方案</a:t>
            </a:r>
            <a:r>
              <a:rPr lang="en-US" altLang="zh-TW" dirty="0"/>
              <a:t>5) 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598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3.5</a:t>
            </a:r>
            <a:r>
              <a:rPr lang="en-US" altLang="zh-TW" dirty="0">
                <a:solidFill>
                  <a:srgbClr val="FFC000"/>
                </a:solidFill>
              </a:rPr>
              <a:t>【</a:t>
            </a:r>
            <a:r>
              <a:rPr lang="zh-TW" altLang="en-US" b="1" dirty="0">
                <a:solidFill>
                  <a:srgbClr val="FFC000"/>
                </a:solidFill>
              </a:rPr>
              <a:t>方案三</a:t>
            </a:r>
            <a:r>
              <a:rPr lang="en-US" altLang="zh-TW" b="1" dirty="0">
                <a:solidFill>
                  <a:srgbClr val="FFC000"/>
                </a:solidFill>
              </a:rPr>
              <a:t>】</a:t>
            </a:r>
            <a:r>
              <a:rPr lang="en-US" altLang="zh-TW" dirty="0" err="1"/>
              <a:t>Offline+Windows</a:t>
            </a:r>
            <a:r>
              <a:rPr lang="zh-TW" altLang="en-US" dirty="0"/>
              <a:t>檢測步驟</a:t>
            </a:r>
            <a:r>
              <a:rPr lang="en-US" altLang="zh-TW" dirty="0"/>
              <a:t>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ts val="3800"/>
              </a:lnSpc>
              <a:buFont typeface="+mj-lt"/>
              <a:buAutoNum type="arabicPeriod" startAt="5"/>
            </a:pPr>
            <a:r>
              <a:rPr lang="zh-TW" altLang="en-US" dirty="0"/>
              <a:t>執行下列指令開始</a:t>
            </a:r>
            <a:r>
              <a:rPr lang="zh-TW" altLang="en-US" dirty="0" smtClean="0"/>
              <a:t>檢測。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 startAt="5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596716" y="6374999"/>
            <a:ext cx="1182329" cy="274320"/>
          </a:xfrm>
        </p:spPr>
        <p:txBody>
          <a:bodyPr/>
          <a:lstStyle/>
          <a:p>
            <a:pPr rtl="0"/>
            <a:fld id="{A7F8E3F6-DE14-48B2-B2BC-6FABA9630FB8}" type="slidenum">
              <a:rPr lang="en-US" altLang="zh-TW" smtClean="0"/>
              <a:t>26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7254" y="2412598"/>
            <a:ext cx="11466946" cy="843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i="1" dirty="0" smtClean="0">
                <a:solidFill>
                  <a:srgbClr val="FF0000"/>
                </a:solidFill>
              </a:rPr>
              <a:t> </a:t>
            </a:r>
            <a:r>
              <a:rPr lang="en-US" altLang="zh-TW" sz="1400" i="1" dirty="0">
                <a:solidFill>
                  <a:srgbClr val="FF0000"/>
                </a:solidFill>
              </a:rPr>
              <a:t>java </a:t>
            </a:r>
            <a:r>
              <a:rPr lang="en-US" altLang="zh-TW" sz="1400" i="1" dirty="0" smtClean="0">
                <a:solidFill>
                  <a:schemeClr val="bg1">
                    <a:lumMod val="50000"/>
                  </a:schemeClr>
                </a:solidFill>
              </a:rPr>
              <a:t>-Xmx</a:t>
            </a:r>
            <a:r>
              <a:rPr lang="en-US" altLang="zh-TW" sz="1400" i="1" dirty="0" smtClean="0">
                <a:solidFill>
                  <a:srgbClr val="FF0000"/>
                </a:solidFill>
              </a:rPr>
              <a:t>4000</a:t>
            </a:r>
            <a:r>
              <a:rPr lang="en-US" altLang="zh-TW" sz="1400" i="1" dirty="0">
                <a:solidFill>
                  <a:schemeClr val="bg1">
                    <a:lumMod val="50000"/>
                  </a:schemeClr>
                </a:solidFill>
              </a:rPr>
              <a:t>m -</a:t>
            </a:r>
            <a:r>
              <a:rPr lang="en-US" altLang="zh-TW" sz="1400" i="1" dirty="0" err="1" smtClean="0">
                <a:solidFill>
                  <a:schemeClr val="bg1">
                    <a:lumMod val="50000"/>
                  </a:schemeClr>
                </a:solidFill>
              </a:rPr>
              <a:t>Dfile.encoding</a:t>
            </a:r>
            <a:r>
              <a:rPr lang="en-US" altLang="zh-TW" sz="1400" i="1" dirty="0">
                <a:solidFill>
                  <a:schemeClr val="bg1">
                    <a:lumMod val="50000"/>
                  </a:schemeClr>
                </a:solidFill>
              </a:rPr>
              <a:t>=UTF-8 -</a:t>
            </a:r>
            <a:r>
              <a:rPr lang="en-US" altLang="zh-TW" sz="1400" i="1" dirty="0" err="1">
                <a:solidFill>
                  <a:schemeClr val="bg1">
                    <a:lumMod val="50000"/>
                  </a:schemeClr>
                </a:solidFill>
              </a:rPr>
              <a:t>Dsun.jnu.encoding</a:t>
            </a:r>
            <a:r>
              <a:rPr lang="en-US" altLang="zh-TW" sz="1400" i="1" dirty="0">
                <a:solidFill>
                  <a:schemeClr val="bg1">
                    <a:lumMod val="50000"/>
                  </a:schemeClr>
                </a:solidFill>
              </a:rPr>
              <a:t>=UTF-8 </a:t>
            </a:r>
            <a:r>
              <a:rPr lang="en-US" altLang="zh-TW" sz="1400" i="1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zh-TW" sz="1400" i="1" dirty="0">
                <a:solidFill>
                  <a:schemeClr val="bg1">
                    <a:lumMod val="50000"/>
                  </a:schemeClr>
                </a:solidFill>
              </a:rPr>
              <a:t>jar </a:t>
            </a:r>
            <a:r>
              <a:rPr lang="en-US" altLang="zh-TW" sz="1400" i="1" dirty="0" smtClean="0">
                <a:solidFill>
                  <a:schemeClr val="bg1">
                    <a:lumMod val="50000"/>
                  </a:schemeClr>
                </a:solidFill>
              </a:rPr>
              <a:t>wss-unified-agent-</a:t>
            </a:r>
            <a:r>
              <a:rPr lang="en-US" altLang="zh-TW" sz="1400" i="1" dirty="0" smtClean="0">
                <a:solidFill>
                  <a:srgbClr val="FF0000"/>
                </a:solidFill>
              </a:rPr>
              <a:t>20.1.2</a:t>
            </a:r>
            <a:r>
              <a:rPr lang="en-US" altLang="zh-TW" sz="1400" i="1" dirty="0" smtClean="0">
                <a:solidFill>
                  <a:schemeClr val="bg1">
                    <a:lumMod val="50000"/>
                  </a:schemeClr>
                </a:solidFill>
              </a:rPr>
              <a:t>.jar </a:t>
            </a:r>
            <a:r>
              <a:rPr lang="en-US" altLang="zh-TW" sz="1400" i="1" dirty="0">
                <a:solidFill>
                  <a:srgbClr val="FF0000"/>
                </a:solidFill>
              </a:rPr>
              <a:t>-offline true</a:t>
            </a:r>
            <a:r>
              <a:rPr lang="en-US" altLang="zh-TW" sz="14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i="1" dirty="0">
                <a:solidFill>
                  <a:schemeClr val="bg1">
                    <a:lumMod val="50000"/>
                  </a:schemeClr>
                </a:solidFill>
              </a:rPr>
              <a:t>-d </a:t>
            </a:r>
            <a:r>
              <a:rPr lang="en-US" altLang="zh-TW" sz="1400" i="1" dirty="0">
                <a:solidFill>
                  <a:srgbClr val="FF0000"/>
                </a:solidFill>
              </a:rPr>
              <a:t>C:\,D</a:t>
            </a:r>
            <a:r>
              <a:rPr lang="en-US" altLang="zh-TW" sz="1400" i="1" dirty="0" smtClean="0">
                <a:solidFill>
                  <a:srgbClr val="FF0000"/>
                </a:solidFill>
              </a:rPr>
              <a:t>:\</a:t>
            </a:r>
            <a:r>
              <a:rPr lang="zh-TW" altLang="en-US" sz="1400" i="1" dirty="0" smtClean="0">
                <a:solidFill>
                  <a:srgbClr val="FF0000"/>
                </a:solidFill>
              </a:rPr>
              <a:t> </a:t>
            </a:r>
            <a:r>
              <a:rPr lang="en-US" altLang="zh-TW" sz="1400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zh-TW" altLang="en-US" sz="14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i="1" dirty="0" smtClean="0">
                <a:solidFill>
                  <a:srgbClr val="FF0000"/>
                </a:solidFill>
              </a:rPr>
              <a:t>osstest.log</a:t>
            </a:r>
            <a:endParaRPr lang="zh-TW" altLang="en-US" sz="1400" i="1" dirty="0">
              <a:solidFill>
                <a:srgbClr val="FF0000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417750" y="2981035"/>
            <a:ext cx="614235" cy="45994"/>
            <a:chOff x="2230582" y="3006436"/>
            <a:chExt cx="886691" cy="55418"/>
          </a:xfrm>
        </p:grpSpPr>
        <p:cxnSp>
          <p:nvCxnSpPr>
            <p:cNvPr id="7" name="直線接點 6"/>
            <p:cNvCxnSpPr/>
            <p:nvPr/>
          </p:nvCxnSpPr>
          <p:spPr>
            <a:xfrm>
              <a:off x="2230582" y="3006436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2230582" y="3061854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9767542" y="3006435"/>
            <a:ext cx="591862" cy="74063"/>
            <a:chOff x="2230582" y="3006436"/>
            <a:chExt cx="886691" cy="55418"/>
          </a:xfrm>
        </p:grpSpPr>
        <p:cxnSp>
          <p:nvCxnSpPr>
            <p:cNvPr id="13" name="直線接點 12"/>
            <p:cNvCxnSpPr/>
            <p:nvPr/>
          </p:nvCxnSpPr>
          <p:spPr>
            <a:xfrm>
              <a:off x="2230582" y="3006436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2230582" y="3061854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線單箭頭接點 15"/>
          <p:cNvCxnSpPr/>
          <p:nvPr/>
        </p:nvCxnSpPr>
        <p:spPr>
          <a:xfrm flipH="1">
            <a:off x="1898814" y="3061854"/>
            <a:ext cx="1" cy="78759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9996142" y="3080499"/>
            <a:ext cx="0" cy="53451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928253" y="3936927"/>
            <a:ext cx="3934691" cy="71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TW" altLang="en-US" sz="2000" dirty="0"/>
              <a:t>依步驟</a:t>
            </a:r>
            <a:r>
              <a:rPr lang="en-US" altLang="zh-TW" sz="2000" dirty="0"/>
              <a:t>(4)</a:t>
            </a:r>
            <a:r>
              <a:rPr lang="zh-TW" altLang="en-US" sz="2000" dirty="0"/>
              <a:t>評估後設定，若預設定給</a:t>
            </a:r>
            <a:r>
              <a:rPr lang="en-US" altLang="zh-TW" sz="2000" dirty="0"/>
              <a:t>4GB</a:t>
            </a:r>
            <a:r>
              <a:rPr lang="zh-TW" altLang="en-US" sz="2000" dirty="0"/>
              <a:t>的</a:t>
            </a:r>
            <a:r>
              <a:rPr lang="en-US" altLang="zh-TW" sz="2000" dirty="0"/>
              <a:t>RAM</a:t>
            </a:r>
            <a:r>
              <a:rPr lang="zh-TW" altLang="en-US" sz="2000" dirty="0"/>
              <a:t>則設定</a:t>
            </a:r>
            <a:r>
              <a:rPr lang="en-US" altLang="zh-TW" sz="2000" dirty="0" smtClean="0"/>
              <a:t>4000m</a:t>
            </a:r>
            <a:r>
              <a:rPr lang="zh-TW" altLang="en-US" sz="2000" dirty="0" smtClean="0"/>
              <a:t>。</a:t>
            </a:r>
            <a:endParaRPr lang="en-US" altLang="zh-TW" sz="20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8246567" y="3625543"/>
            <a:ext cx="2384519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TW" altLang="en-US" sz="2000" dirty="0"/>
              <a:t>依受測主機共有多少槽，用「</a:t>
            </a:r>
            <a:r>
              <a:rPr lang="en-US" altLang="zh-TW" sz="2000" dirty="0"/>
              <a:t>,</a:t>
            </a:r>
            <a:r>
              <a:rPr lang="zh-TW" altLang="en-US" sz="2000" dirty="0"/>
              <a:t>」隔開即可一次設定檢測多個資料</a:t>
            </a:r>
            <a:r>
              <a:rPr lang="zh-TW" altLang="en-US" sz="2000" dirty="0" smtClean="0"/>
              <a:t>磁碟。</a:t>
            </a:r>
            <a:endParaRPr lang="en-US" altLang="zh-TW" sz="2000" dirty="0"/>
          </a:p>
        </p:txBody>
      </p:sp>
      <p:grpSp>
        <p:nvGrpSpPr>
          <p:cNvPr id="31" name="群組 30"/>
          <p:cNvGrpSpPr/>
          <p:nvPr/>
        </p:nvGrpSpPr>
        <p:grpSpPr>
          <a:xfrm>
            <a:off x="10509489" y="3006436"/>
            <a:ext cx="844312" cy="45993"/>
            <a:chOff x="2230582" y="3006436"/>
            <a:chExt cx="886691" cy="55418"/>
          </a:xfrm>
        </p:grpSpPr>
        <p:cxnSp>
          <p:nvCxnSpPr>
            <p:cNvPr id="32" name="直線接點 31"/>
            <p:cNvCxnSpPr/>
            <p:nvPr/>
          </p:nvCxnSpPr>
          <p:spPr>
            <a:xfrm>
              <a:off x="2230582" y="3006436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230582" y="3061854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直線單箭頭接點 34"/>
          <p:cNvCxnSpPr/>
          <p:nvPr/>
        </p:nvCxnSpPr>
        <p:spPr>
          <a:xfrm>
            <a:off x="10785799" y="3061854"/>
            <a:ext cx="0" cy="217858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356634" y="5295858"/>
            <a:ext cx="3934691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TW" altLang="en-US" sz="2000" dirty="0"/>
              <a:t>將執行過程中的</a:t>
            </a:r>
            <a:r>
              <a:rPr lang="en-US" altLang="zh-TW" sz="2000" dirty="0"/>
              <a:t>log</a:t>
            </a:r>
            <a:r>
              <a:rPr lang="zh-TW" altLang="en-US" sz="2000" dirty="0"/>
              <a:t>，輸出儲存於相同資料夾中的</a:t>
            </a:r>
            <a:r>
              <a:rPr lang="en-US" altLang="zh-TW" sz="2000" dirty="0"/>
              <a:t>osstest.log</a:t>
            </a:r>
            <a:r>
              <a:rPr lang="en-US" altLang="zh-TW" sz="2000" dirty="0" smtClean="0"/>
              <a:t>;</a:t>
            </a:r>
            <a:r>
              <a:rPr lang="zh-TW" altLang="en-US" sz="2000" dirty="0" smtClean="0"/>
              <a:t> 於</a:t>
            </a:r>
            <a:r>
              <a:rPr lang="zh-TW" altLang="en-US" sz="2000" dirty="0"/>
              <a:t>執行過程中，可隨時開啟</a:t>
            </a:r>
            <a:r>
              <a:rPr lang="en-US" altLang="zh-TW" sz="2000" dirty="0"/>
              <a:t>osstest.log</a:t>
            </a:r>
            <a:r>
              <a:rPr lang="zh-TW" altLang="en-US" sz="2000" dirty="0"/>
              <a:t>檢視目前狀態。</a:t>
            </a:r>
            <a:endParaRPr lang="en-US" altLang="zh-TW" sz="2000" dirty="0"/>
          </a:p>
        </p:txBody>
      </p:sp>
      <p:grpSp>
        <p:nvGrpSpPr>
          <p:cNvPr id="21" name="群組 20"/>
          <p:cNvGrpSpPr/>
          <p:nvPr/>
        </p:nvGrpSpPr>
        <p:grpSpPr>
          <a:xfrm>
            <a:off x="7598074" y="3006436"/>
            <a:ext cx="886691" cy="55418"/>
            <a:chOff x="2230582" y="3006436"/>
            <a:chExt cx="886691" cy="55418"/>
          </a:xfrm>
        </p:grpSpPr>
        <p:cxnSp>
          <p:nvCxnSpPr>
            <p:cNvPr id="22" name="直線接點 21"/>
            <p:cNvCxnSpPr/>
            <p:nvPr/>
          </p:nvCxnSpPr>
          <p:spPr>
            <a:xfrm>
              <a:off x="2230582" y="3006436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2230582" y="3061854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線單箭頭接點 23"/>
          <p:cNvCxnSpPr/>
          <p:nvPr/>
        </p:nvCxnSpPr>
        <p:spPr>
          <a:xfrm flipH="1">
            <a:off x="7195141" y="3061854"/>
            <a:ext cx="560326" cy="106807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100270" y="4129931"/>
            <a:ext cx="2146297" cy="391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TW" altLang="en-US" sz="2000" dirty="0" smtClean="0"/>
              <a:t>下載檔</a:t>
            </a:r>
            <a:r>
              <a:rPr lang="zh-TW" altLang="en-US" sz="2000" dirty="0"/>
              <a:t>中的版本</a:t>
            </a:r>
            <a:r>
              <a:rPr lang="zh-TW" altLang="en-US" sz="2000" dirty="0" smtClean="0"/>
              <a:t>。</a:t>
            </a:r>
            <a:endParaRPr lang="en-US" altLang="zh-TW" sz="2000" dirty="0"/>
          </a:p>
        </p:txBody>
      </p:sp>
      <p:grpSp>
        <p:nvGrpSpPr>
          <p:cNvPr id="28" name="群組 27"/>
          <p:cNvGrpSpPr/>
          <p:nvPr/>
        </p:nvGrpSpPr>
        <p:grpSpPr>
          <a:xfrm>
            <a:off x="581123" y="2997969"/>
            <a:ext cx="544946" cy="54460"/>
            <a:chOff x="2230582" y="3006436"/>
            <a:chExt cx="886691" cy="55418"/>
          </a:xfrm>
        </p:grpSpPr>
        <p:cxnSp>
          <p:nvCxnSpPr>
            <p:cNvPr id="34" name="直線接點 33"/>
            <p:cNvCxnSpPr/>
            <p:nvPr/>
          </p:nvCxnSpPr>
          <p:spPr>
            <a:xfrm>
              <a:off x="2230582" y="3006436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230582" y="3061854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線單箭頭接點 36"/>
          <p:cNvCxnSpPr/>
          <p:nvPr/>
        </p:nvCxnSpPr>
        <p:spPr>
          <a:xfrm flipH="1">
            <a:off x="730443" y="3061854"/>
            <a:ext cx="1" cy="209434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547254" y="5165577"/>
            <a:ext cx="393469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TW" altLang="en-US" sz="2000" dirty="0" smtClean="0"/>
              <a:t>若使用新安裝的</a:t>
            </a:r>
            <a:r>
              <a:rPr lang="en-US" altLang="zh-TW" sz="2000" dirty="0"/>
              <a:t>open </a:t>
            </a:r>
            <a:r>
              <a:rPr lang="en-US" altLang="zh-TW" sz="2000" dirty="0" err="1"/>
              <a:t>jdk</a:t>
            </a:r>
            <a:r>
              <a:rPr lang="zh-TW" altLang="en-US" sz="2000" dirty="0"/>
              <a:t>執行，</a:t>
            </a:r>
            <a:r>
              <a:rPr lang="zh-TW" altLang="en-US" sz="2000" dirty="0" smtClean="0"/>
              <a:t>請在</a:t>
            </a:r>
            <a:r>
              <a:rPr lang="en-US" altLang="zh-TW" sz="2000" dirty="0" smtClean="0"/>
              <a:t>java</a:t>
            </a:r>
            <a:r>
              <a:rPr lang="zh-TW" altLang="en-US" sz="2000" dirty="0" smtClean="0"/>
              <a:t>前加上</a:t>
            </a:r>
            <a:r>
              <a:rPr lang="en-US" altLang="zh-TW" sz="2000" dirty="0" smtClean="0"/>
              <a:t>open </a:t>
            </a:r>
            <a:r>
              <a:rPr lang="en-US" altLang="zh-TW" sz="2000" dirty="0" err="1" smtClean="0"/>
              <a:t>jdk</a:t>
            </a:r>
            <a:r>
              <a:rPr lang="zh-TW" altLang="en-US" sz="2000" dirty="0" smtClean="0"/>
              <a:t>路徑</a:t>
            </a:r>
            <a:r>
              <a:rPr lang="zh-TW" altLang="en-US" sz="2000" dirty="0"/>
              <a:t>。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03408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3.5</a:t>
            </a:r>
            <a:r>
              <a:rPr lang="en-US" altLang="zh-TW" dirty="0">
                <a:solidFill>
                  <a:srgbClr val="FFC000"/>
                </a:solidFill>
              </a:rPr>
              <a:t>【</a:t>
            </a:r>
            <a:r>
              <a:rPr lang="zh-TW" altLang="en-US" b="1" dirty="0">
                <a:solidFill>
                  <a:srgbClr val="FFC000"/>
                </a:solidFill>
              </a:rPr>
              <a:t>方案三</a:t>
            </a:r>
            <a:r>
              <a:rPr lang="en-US" altLang="zh-TW" b="1" dirty="0">
                <a:solidFill>
                  <a:srgbClr val="FFC000"/>
                </a:solidFill>
              </a:rPr>
              <a:t>】</a:t>
            </a:r>
            <a:r>
              <a:rPr lang="en-US" altLang="zh-TW" dirty="0" err="1"/>
              <a:t>Offline+Windows</a:t>
            </a:r>
            <a:r>
              <a:rPr lang="zh-TW" altLang="en-US" dirty="0"/>
              <a:t>檢測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(3/4)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2955" y="1641169"/>
            <a:ext cx="11366090" cy="4353232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lnSpc>
                <a:spcPts val="3800"/>
              </a:lnSpc>
              <a:buFont typeface="+mj-lt"/>
              <a:buAutoNum type="arabicPeriod" startAt="6"/>
            </a:pPr>
            <a:r>
              <a:rPr lang="zh-TW" altLang="en-US" dirty="0"/>
              <a:t>檢視</a:t>
            </a:r>
            <a:r>
              <a:rPr lang="en-US" altLang="zh-TW" dirty="0" smtClean="0"/>
              <a:t>osstest.log</a:t>
            </a:r>
            <a:r>
              <a:rPr lang="zh-TW" altLang="en-US" dirty="0"/>
              <a:t>中之進度列，並確認執行成功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514350" indent="-514350">
              <a:lnSpc>
                <a:spcPts val="3800"/>
              </a:lnSpc>
              <a:buFont typeface="+mj-lt"/>
              <a:buAutoNum type="arabicPeriod" startAt="6"/>
            </a:pPr>
            <a:endParaRPr lang="en-US" altLang="zh-TW" dirty="0"/>
          </a:p>
          <a:p>
            <a:pPr marL="514350" indent="-514350">
              <a:lnSpc>
                <a:spcPts val="3800"/>
              </a:lnSpc>
              <a:spcBef>
                <a:spcPts val="1600"/>
              </a:spcBef>
              <a:buFont typeface="+mj-lt"/>
              <a:buAutoNum type="arabicPeriod" startAt="6"/>
            </a:pPr>
            <a:r>
              <a:rPr lang="zh-TW" altLang="en-US" dirty="0" smtClean="0"/>
              <a:t>於</a:t>
            </a:r>
            <a:r>
              <a:rPr lang="en-US" altLang="zh-TW" dirty="0" smtClean="0"/>
              <a:t>Unified</a:t>
            </a:r>
            <a:r>
              <a:rPr lang="zh-TW" altLang="en-US" dirty="0" smtClean="0"/>
              <a:t> </a:t>
            </a:r>
            <a:r>
              <a:rPr lang="en-US" altLang="zh-TW" dirty="0"/>
              <a:t>Agent</a:t>
            </a:r>
            <a:r>
              <a:rPr lang="zh-TW" altLang="en-US" dirty="0"/>
              <a:t>檔所在</a:t>
            </a:r>
            <a:r>
              <a:rPr lang="zh-TW" altLang="en-US" dirty="0" smtClean="0"/>
              <a:t>目錄，檢視 </a:t>
            </a:r>
            <a:r>
              <a:rPr lang="en-US" altLang="zh-TW" dirty="0" smtClean="0">
                <a:solidFill>
                  <a:srgbClr val="C00000"/>
                </a:solidFill>
              </a:rPr>
              <a:t>\</a:t>
            </a:r>
            <a:r>
              <a:rPr lang="en-US" altLang="zh-TW" dirty="0" err="1" smtClean="0">
                <a:solidFill>
                  <a:srgbClr val="C00000"/>
                </a:solidFill>
              </a:rPr>
              <a:t>whitesource</a:t>
            </a:r>
            <a:r>
              <a:rPr lang="zh-TW" altLang="en-US" dirty="0" smtClean="0">
                <a:solidFill>
                  <a:srgbClr val="C00000"/>
                </a:solidFill>
              </a:rPr>
              <a:t>資料夾</a:t>
            </a:r>
            <a:r>
              <a:rPr lang="zh-TW" altLang="en-US" dirty="0" smtClean="0"/>
              <a:t>，確認是否裡面有一個命名為</a:t>
            </a:r>
            <a:r>
              <a:rPr lang="en-US" altLang="zh-TW" i="1" dirty="0" smtClean="0">
                <a:solidFill>
                  <a:srgbClr val="C00000"/>
                </a:solidFill>
              </a:rPr>
              <a:t>update-request.txt </a:t>
            </a:r>
            <a:r>
              <a:rPr lang="zh-TW" altLang="en-US" dirty="0" smtClean="0"/>
              <a:t>之檔案。</a:t>
            </a:r>
            <a:endParaRPr lang="en-US" altLang="zh-TW" dirty="0" smtClean="0"/>
          </a:p>
          <a:p>
            <a:pPr marL="514350" indent="-514350">
              <a:lnSpc>
                <a:spcPts val="3800"/>
              </a:lnSpc>
              <a:buFont typeface="+mj-lt"/>
              <a:buAutoNum type="arabicPeriod" startAt="6"/>
            </a:pPr>
            <a:r>
              <a:rPr lang="zh-TW" altLang="en-US" dirty="0" smtClean="0"/>
              <a:t>將</a:t>
            </a:r>
            <a:r>
              <a:rPr lang="en-US" altLang="zh-TW" i="1" dirty="0" smtClean="0">
                <a:solidFill>
                  <a:srgbClr val="C00000"/>
                </a:solidFill>
              </a:rPr>
              <a:t>update-request.txt</a:t>
            </a:r>
            <a:r>
              <a:rPr lang="zh-TW" altLang="en-US" dirty="0"/>
              <a:t> </a:t>
            </a:r>
            <a:r>
              <a:rPr lang="zh-TW" altLang="en-US" dirty="0" smtClean="0"/>
              <a:t>複製至有對外網路之主機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也需有</a:t>
            </a:r>
            <a:r>
              <a:rPr lang="en-US" altLang="zh-TW" dirty="0" smtClean="0"/>
              <a:t>JRE</a:t>
            </a:r>
            <a:r>
              <a:rPr lang="zh-TW" altLang="en-US" dirty="0" smtClean="0"/>
              <a:t>環境，並放置檢測所需之</a:t>
            </a:r>
            <a:r>
              <a:rPr lang="en-US" altLang="zh-TW" dirty="0" smtClean="0"/>
              <a:t>JAR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Config</a:t>
            </a:r>
            <a:r>
              <a:rPr lang="en-US" altLang="zh-TW" sz="1900" dirty="0" smtClean="0">
                <a:solidFill>
                  <a:srgbClr val="C00000"/>
                </a:solidFill>
              </a:rPr>
              <a:t>*</a:t>
            </a:r>
            <a:r>
              <a:rPr lang="zh-TW" altLang="en-US" sz="1900" dirty="0" smtClean="0">
                <a:solidFill>
                  <a:srgbClr val="C00000"/>
                </a:solidFill>
              </a:rPr>
              <a:t>請將</a:t>
            </a:r>
            <a:r>
              <a:rPr lang="en-US" altLang="zh-TW" sz="1900" dirty="0" err="1" smtClean="0">
                <a:solidFill>
                  <a:srgbClr val="C00000"/>
                </a:solidFill>
              </a:rPr>
              <a:t>Config</a:t>
            </a:r>
            <a:r>
              <a:rPr lang="zh-TW" altLang="en-US" sz="1900" dirty="0" smtClean="0">
                <a:solidFill>
                  <a:srgbClr val="C00000"/>
                </a:solidFill>
              </a:rPr>
              <a:t>中的</a:t>
            </a:r>
            <a:r>
              <a:rPr lang="en-US" altLang="zh-TW" sz="1900" dirty="0" err="1" smtClean="0">
                <a:solidFill>
                  <a:srgbClr val="C00000"/>
                </a:solidFill>
              </a:rPr>
              <a:t>productName</a:t>
            </a:r>
            <a:r>
              <a:rPr lang="zh-TW" altLang="en-US" sz="1900" dirty="0" smtClean="0">
                <a:solidFill>
                  <a:srgbClr val="C00000"/>
                </a:solidFill>
              </a:rPr>
              <a:t>及</a:t>
            </a:r>
            <a:r>
              <a:rPr lang="en-US" altLang="zh-TW" sz="1900" dirty="0" err="1" smtClean="0">
                <a:solidFill>
                  <a:srgbClr val="C00000"/>
                </a:solidFill>
              </a:rPr>
              <a:t>projectName</a:t>
            </a:r>
            <a:r>
              <a:rPr lang="zh-TW" altLang="en-US" sz="1900" dirty="0" smtClean="0">
                <a:solidFill>
                  <a:srgbClr val="C00000"/>
                </a:solidFill>
              </a:rPr>
              <a:t>用</a:t>
            </a:r>
            <a:r>
              <a:rPr lang="en-US" altLang="zh-TW" sz="1900" dirty="0" smtClean="0">
                <a:solidFill>
                  <a:srgbClr val="C00000"/>
                </a:solidFill>
              </a:rPr>
              <a:t>#mark</a:t>
            </a:r>
            <a:r>
              <a:rPr lang="zh-TW" altLang="en-US" sz="1900" dirty="0" smtClean="0">
                <a:solidFill>
                  <a:srgbClr val="C00000"/>
                </a:solidFill>
              </a:rPr>
              <a:t>掉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，放置於</a:t>
            </a:r>
            <a:r>
              <a:rPr lang="en-US" altLang="zh-TW" dirty="0"/>
              <a:t>Unified</a:t>
            </a:r>
            <a:r>
              <a:rPr lang="zh-TW" altLang="en-US" dirty="0"/>
              <a:t> </a:t>
            </a:r>
            <a:r>
              <a:rPr lang="en-US" altLang="zh-TW" dirty="0"/>
              <a:t>Agent</a:t>
            </a:r>
            <a:r>
              <a:rPr lang="zh-TW" altLang="en-US" dirty="0" smtClean="0"/>
              <a:t>檔相同目錄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路徑不要有中文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  <a:r>
              <a:rPr lang="zh-TW" altLang="en-US" dirty="0" smtClean="0"/>
              <a:t>，然後於</a:t>
            </a:r>
            <a:r>
              <a:rPr lang="zh-TW" altLang="en-US" dirty="0"/>
              <a:t>命令提示字元視窗</a:t>
            </a:r>
            <a:r>
              <a:rPr lang="zh-TW" altLang="en-US" dirty="0" smtClean="0"/>
              <a:t>執行以下指令。</a:t>
            </a:r>
            <a:endParaRPr lang="en-US" altLang="zh-TW" dirty="0" smtClean="0"/>
          </a:p>
          <a:p>
            <a:pPr marL="0" indent="0">
              <a:lnSpc>
                <a:spcPts val="3800"/>
              </a:lnSpc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27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799" y="5643624"/>
            <a:ext cx="12081932" cy="58829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500" i="1" dirty="0" smtClean="0">
                <a:solidFill>
                  <a:srgbClr val="C00000"/>
                </a:solidFill>
              </a:rPr>
              <a:t>java</a:t>
            </a:r>
            <a:r>
              <a:rPr lang="en-US" altLang="zh-TW" sz="15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5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zh-TW" sz="1500" i="1" dirty="0" err="1" smtClean="0">
                <a:solidFill>
                  <a:schemeClr val="bg1">
                    <a:lumMod val="50000"/>
                  </a:schemeClr>
                </a:solidFill>
              </a:rPr>
              <a:t>Dfile.encoding</a:t>
            </a:r>
            <a:r>
              <a:rPr lang="en-US" altLang="zh-TW" sz="1500" i="1" dirty="0">
                <a:solidFill>
                  <a:schemeClr val="bg1">
                    <a:lumMod val="50000"/>
                  </a:schemeClr>
                </a:solidFill>
              </a:rPr>
              <a:t>=UTF-8 -</a:t>
            </a:r>
            <a:r>
              <a:rPr lang="en-US" altLang="zh-TW" sz="1500" i="1" dirty="0" err="1">
                <a:solidFill>
                  <a:schemeClr val="bg1">
                    <a:lumMod val="50000"/>
                  </a:schemeClr>
                </a:solidFill>
              </a:rPr>
              <a:t>Dsun.jnu.encoding</a:t>
            </a:r>
            <a:r>
              <a:rPr lang="en-US" altLang="zh-TW" sz="1500" i="1" dirty="0">
                <a:solidFill>
                  <a:schemeClr val="bg1">
                    <a:lumMod val="50000"/>
                  </a:schemeClr>
                </a:solidFill>
              </a:rPr>
              <a:t>=UTF-8 -</a:t>
            </a:r>
            <a:r>
              <a:rPr lang="en-US" altLang="zh-TW" sz="1500" i="1" dirty="0" smtClean="0">
                <a:solidFill>
                  <a:schemeClr val="bg1">
                    <a:lumMod val="50000"/>
                  </a:schemeClr>
                </a:solidFill>
              </a:rPr>
              <a:t>jar wss-unified-agent-20.1.2.jar </a:t>
            </a:r>
            <a:r>
              <a:rPr lang="en-US" altLang="zh-TW" sz="1500" i="1" dirty="0" smtClean="0">
                <a:solidFill>
                  <a:srgbClr val="C00000"/>
                </a:solidFill>
              </a:rPr>
              <a:t>-</a:t>
            </a:r>
            <a:r>
              <a:rPr lang="en-US" altLang="zh-TW" sz="1500" i="1" dirty="0" err="1" smtClean="0">
                <a:solidFill>
                  <a:srgbClr val="C00000"/>
                </a:solidFill>
              </a:rPr>
              <a:t>requestFiles</a:t>
            </a:r>
            <a:r>
              <a:rPr lang="en-US" altLang="zh-TW" sz="1500" i="1" dirty="0" smtClean="0">
                <a:solidFill>
                  <a:srgbClr val="C00000"/>
                </a:solidFill>
              </a:rPr>
              <a:t> </a:t>
            </a:r>
            <a:r>
              <a:rPr lang="en-US" altLang="zh-TW" sz="1500" i="1" dirty="0">
                <a:solidFill>
                  <a:srgbClr val="C00000"/>
                </a:solidFill>
              </a:rPr>
              <a:t>update-request.txt</a:t>
            </a:r>
            <a:r>
              <a:rPr lang="en-US" altLang="zh-TW" sz="1500" dirty="0" smtClean="0">
                <a:solidFill>
                  <a:srgbClr val="C00000"/>
                </a:solidFill>
              </a:rPr>
              <a:t> </a:t>
            </a:r>
            <a:r>
              <a:rPr lang="en-US" altLang="zh-TW" sz="1500" i="1" dirty="0" smtClean="0">
                <a:solidFill>
                  <a:schemeClr val="bg1">
                    <a:lumMod val="50000"/>
                  </a:schemeClr>
                </a:solidFill>
              </a:rPr>
              <a:t>&gt; offline.log</a:t>
            </a:r>
            <a:endParaRPr lang="zh-TW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92"/>
          <a:stretch/>
        </p:blipFill>
        <p:spPr bwMode="auto">
          <a:xfrm>
            <a:off x="1011381" y="2168707"/>
            <a:ext cx="7069137" cy="6409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127002" y="6098925"/>
            <a:ext cx="584201" cy="55418"/>
            <a:chOff x="2230582" y="3006436"/>
            <a:chExt cx="886691" cy="55418"/>
          </a:xfrm>
        </p:grpSpPr>
        <p:cxnSp>
          <p:nvCxnSpPr>
            <p:cNvPr id="8" name="直線接點 7"/>
            <p:cNvCxnSpPr/>
            <p:nvPr/>
          </p:nvCxnSpPr>
          <p:spPr>
            <a:xfrm>
              <a:off x="2230582" y="3006436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2230582" y="3061854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字方塊 10"/>
          <p:cNvSpPr txBox="1"/>
          <p:nvPr/>
        </p:nvSpPr>
        <p:spPr>
          <a:xfrm>
            <a:off x="1275386" y="6406688"/>
            <a:ext cx="7132013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TW" altLang="en-US" sz="2000" dirty="0" smtClean="0"/>
              <a:t>若使用新安裝的</a:t>
            </a:r>
            <a:r>
              <a:rPr lang="en-US" altLang="zh-TW" sz="2000" dirty="0"/>
              <a:t>open </a:t>
            </a:r>
            <a:r>
              <a:rPr lang="en-US" altLang="zh-TW" sz="2000" dirty="0" err="1"/>
              <a:t>jdk</a:t>
            </a:r>
            <a:r>
              <a:rPr lang="zh-TW" altLang="en-US" sz="2000" dirty="0"/>
              <a:t>執行，</a:t>
            </a:r>
            <a:r>
              <a:rPr lang="zh-TW" altLang="en-US" sz="2000" dirty="0" smtClean="0"/>
              <a:t>請在</a:t>
            </a:r>
            <a:r>
              <a:rPr lang="en-US" altLang="zh-TW" sz="2000" dirty="0" smtClean="0"/>
              <a:t>java</a:t>
            </a:r>
            <a:r>
              <a:rPr lang="zh-TW" altLang="en-US" sz="2000" dirty="0" smtClean="0"/>
              <a:t>前加上</a:t>
            </a:r>
            <a:r>
              <a:rPr lang="en-US" altLang="zh-TW" sz="2000" dirty="0" smtClean="0"/>
              <a:t>open </a:t>
            </a:r>
            <a:r>
              <a:rPr lang="en-US" altLang="zh-TW" sz="2000" dirty="0" err="1" smtClean="0"/>
              <a:t>jdk</a:t>
            </a:r>
            <a:r>
              <a:rPr lang="zh-TW" altLang="en-US" sz="2000" dirty="0" smtClean="0"/>
              <a:t>路徑</a:t>
            </a:r>
            <a:endParaRPr lang="en-US" altLang="zh-TW" sz="2000" dirty="0"/>
          </a:p>
        </p:txBody>
      </p:sp>
      <p:cxnSp>
        <p:nvCxnSpPr>
          <p:cNvPr id="13" name="肘形接點 12"/>
          <p:cNvCxnSpPr>
            <a:endCxn id="11" idx="1"/>
          </p:cNvCxnSpPr>
          <p:nvPr/>
        </p:nvCxnSpPr>
        <p:spPr>
          <a:xfrm>
            <a:off x="575733" y="6154343"/>
            <a:ext cx="699653" cy="458812"/>
          </a:xfrm>
          <a:prstGeom prst="bentConnector3">
            <a:avLst>
              <a:gd name="adj1" fmla="val -21397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72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3.5</a:t>
            </a:r>
            <a:r>
              <a:rPr lang="en-US" altLang="zh-TW" dirty="0">
                <a:solidFill>
                  <a:srgbClr val="FFC000"/>
                </a:solidFill>
              </a:rPr>
              <a:t>【</a:t>
            </a:r>
            <a:r>
              <a:rPr lang="zh-TW" altLang="en-US" b="1" dirty="0">
                <a:solidFill>
                  <a:srgbClr val="FFC000"/>
                </a:solidFill>
              </a:rPr>
              <a:t>方案三</a:t>
            </a:r>
            <a:r>
              <a:rPr lang="en-US" altLang="zh-TW" b="1" dirty="0">
                <a:solidFill>
                  <a:srgbClr val="FFC000"/>
                </a:solidFill>
              </a:rPr>
              <a:t>】</a:t>
            </a:r>
            <a:r>
              <a:rPr lang="en-US" altLang="zh-TW" dirty="0" err="1"/>
              <a:t>Offline+Windows</a:t>
            </a:r>
            <a:r>
              <a:rPr lang="zh-TW" altLang="en-US" dirty="0"/>
              <a:t>檢測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(4/4)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ts val="3800"/>
              </a:lnSpc>
              <a:buFont typeface="+mj-lt"/>
              <a:buAutoNum type="arabicPeriod" startAt="9"/>
            </a:pPr>
            <a:r>
              <a:rPr lang="zh-TW" altLang="en-US" dirty="0" smtClean="0"/>
              <a:t>檢視</a:t>
            </a:r>
            <a:r>
              <a:rPr lang="en-US" altLang="zh-TW" dirty="0" smtClean="0"/>
              <a:t>offline.log</a:t>
            </a:r>
            <a:r>
              <a:rPr lang="zh-TW" altLang="en-US" dirty="0" smtClean="0"/>
              <a:t>中確認</a:t>
            </a:r>
            <a:r>
              <a:rPr lang="zh-TW" altLang="en-US" dirty="0"/>
              <a:t>執行</a:t>
            </a:r>
            <a:r>
              <a:rPr lang="zh-TW" altLang="en-US" dirty="0" smtClean="0"/>
              <a:t>成功。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28</a:t>
            </a:fld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9326030" y="2362203"/>
            <a:ext cx="2006600" cy="1041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檢測資料已上載成功</a:t>
            </a:r>
            <a:endParaRPr lang="zh-TW" alt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2" y="2447134"/>
            <a:ext cx="8192590" cy="1912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弧形接點 6"/>
          <p:cNvCxnSpPr/>
          <p:nvPr/>
        </p:nvCxnSpPr>
        <p:spPr>
          <a:xfrm rot="5400000">
            <a:off x="9036046" y="2948520"/>
            <a:ext cx="372533" cy="1282700"/>
          </a:xfrm>
          <a:prstGeom prst="curvedConnector2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82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3.6</a:t>
            </a:r>
            <a:r>
              <a:rPr lang="en-US" altLang="zh-TW" dirty="0" smtClean="0">
                <a:solidFill>
                  <a:srgbClr val="FFC000"/>
                </a:solidFill>
              </a:rPr>
              <a:t>【</a:t>
            </a:r>
            <a:r>
              <a:rPr lang="zh-TW" altLang="en-US" b="1" dirty="0" smtClean="0">
                <a:solidFill>
                  <a:srgbClr val="FFC000"/>
                </a:solidFill>
              </a:rPr>
              <a:t>方案四</a:t>
            </a:r>
            <a:r>
              <a:rPr lang="en-US" altLang="zh-TW" b="1" dirty="0" smtClean="0">
                <a:solidFill>
                  <a:srgbClr val="FFC000"/>
                </a:solidFill>
              </a:rPr>
              <a:t>】</a:t>
            </a:r>
            <a:r>
              <a:rPr lang="en-US" altLang="zh-TW" dirty="0" err="1" smtClean="0"/>
              <a:t>Offline+Linux-based</a:t>
            </a:r>
            <a:r>
              <a:rPr lang="zh-TW" altLang="en-US" dirty="0" smtClean="0"/>
              <a:t>檢測步驟</a:t>
            </a:r>
            <a:r>
              <a:rPr lang="en-US" altLang="zh-TW" dirty="0"/>
              <a:t>(</a:t>
            </a:r>
            <a:r>
              <a:rPr lang="en-US" altLang="zh-TW" dirty="0" smtClean="0"/>
              <a:t>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ts val="3800"/>
              </a:lnSpc>
              <a:buFont typeface="+mj-lt"/>
              <a:buAutoNum type="arabicPeriod"/>
            </a:pPr>
            <a:r>
              <a:rPr lang="zh-TW" altLang="en-US" dirty="0"/>
              <a:t>開啟連線終端機</a:t>
            </a:r>
            <a:r>
              <a:rPr lang="zh-TW" altLang="en-US" dirty="0" smtClean="0"/>
              <a:t>視窗，以</a:t>
            </a:r>
            <a:r>
              <a:rPr lang="en-US" altLang="zh-TW" dirty="0" smtClean="0"/>
              <a:t>ROOT</a:t>
            </a:r>
            <a:r>
              <a:rPr lang="zh-TW" altLang="en-US" dirty="0" smtClean="0"/>
              <a:t>權限登入。</a:t>
            </a:r>
            <a:endParaRPr lang="en-US" altLang="zh-TW" dirty="0" smtClean="0"/>
          </a:p>
          <a:p>
            <a:pPr marL="514350" indent="-514350">
              <a:lnSpc>
                <a:spcPts val="3800"/>
              </a:lnSpc>
              <a:buFont typeface="+mj-lt"/>
              <a:buAutoNum type="arabicPeriod"/>
            </a:pPr>
            <a:r>
              <a:rPr lang="zh-TW" altLang="en-US" dirty="0" smtClean="0"/>
              <a:t>切換</a:t>
            </a:r>
            <a:r>
              <a:rPr lang="zh-TW" altLang="en-US" dirty="0"/>
              <a:t>到</a:t>
            </a:r>
            <a:r>
              <a:rPr lang="en-US" altLang="zh-TW" dirty="0"/>
              <a:t>Unified</a:t>
            </a:r>
            <a:r>
              <a:rPr lang="zh-TW" altLang="en-US" dirty="0"/>
              <a:t> </a:t>
            </a:r>
            <a:r>
              <a:rPr lang="en-US" altLang="zh-TW" dirty="0"/>
              <a:t>Agent</a:t>
            </a:r>
            <a:r>
              <a:rPr lang="zh-TW" altLang="en-US" dirty="0"/>
              <a:t>檔所在目錄。</a:t>
            </a:r>
            <a:endParaRPr lang="en-US" altLang="zh-TW" dirty="0" smtClean="0"/>
          </a:p>
          <a:p>
            <a:pPr marL="514350" indent="-514350">
              <a:lnSpc>
                <a:spcPts val="3800"/>
              </a:lnSpc>
              <a:buFont typeface="+mj-lt"/>
              <a:buAutoNum type="arabicPeriod"/>
            </a:pPr>
            <a:r>
              <a:rPr lang="zh-TW" altLang="en-US" dirty="0" smtClean="0"/>
              <a:t>確認</a:t>
            </a:r>
            <a:r>
              <a:rPr lang="en-US" altLang="zh-TW" dirty="0" err="1"/>
              <a:t>Config</a:t>
            </a:r>
            <a:r>
              <a:rPr lang="zh-TW" altLang="en-US" dirty="0"/>
              <a:t>檔內容中的</a:t>
            </a:r>
            <a:r>
              <a:rPr lang="en-US" altLang="zh-TW" dirty="0" err="1"/>
              <a:t>ProductName</a:t>
            </a:r>
            <a:r>
              <a:rPr lang="zh-TW" altLang="en-US" dirty="0"/>
              <a:t>為</a:t>
            </a:r>
            <a:r>
              <a:rPr lang="en-US" altLang="zh-TW" dirty="0"/>
              <a:t>【</a:t>
            </a:r>
            <a:r>
              <a:rPr lang="zh-TW" altLang="en-US" dirty="0"/>
              <a:t>分公司代號，如</a:t>
            </a:r>
            <a:r>
              <a:rPr lang="en-US" altLang="zh-TW" dirty="0"/>
              <a:t>8080】</a:t>
            </a:r>
            <a:r>
              <a:rPr lang="zh-TW" altLang="en-US" dirty="0"/>
              <a:t>、且</a:t>
            </a:r>
            <a:r>
              <a:rPr lang="en-US" altLang="zh-TW" dirty="0" err="1"/>
              <a:t>ProjectName</a:t>
            </a:r>
            <a:r>
              <a:rPr lang="zh-TW" altLang="en-US" dirty="0"/>
              <a:t>為</a:t>
            </a:r>
            <a:r>
              <a:rPr lang="en-US" altLang="zh-TW" dirty="0"/>
              <a:t>【</a:t>
            </a:r>
            <a:r>
              <a:rPr lang="zh-TW" altLang="en-US" dirty="0"/>
              <a:t>受測主機之資產</a:t>
            </a:r>
            <a:r>
              <a:rPr lang="en-US" altLang="zh-TW" dirty="0"/>
              <a:t>ID</a:t>
            </a:r>
            <a:r>
              <a:rPr lang="zh-TW" altLang="en-US" dirty="0"/>
              <a:t>，</a:t>
            </a:r>
            <a:r>
              <a:rPr lang="zh-TW" altLang="en-US" dirty="0" smtClean="0"/>
              <a:t>如</a:t>
            </a:r>
            <a:r>
              <a:rPr lang="en-US" altLang="zh-TW" dirty="0" err="1" smtClean="0"/>
              <a:t>xxxxx</a:t>
            </a:r>
            <a:r>
              <a:rPr lang="en-US" altLang="zh-TW" dirty="0"/>
              <a:t>】 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marL="514350" indent="-514350">
              <a:lnSpc>
                <a:spcPts val="3800"/>
              </a:lnSpc>
              <a:buFont typeface="+mj-lt"/>
              <a:buAutoNum type="arabicPeriod"/>
            </a:pPr>
            <a:r>
              <a:rPr lang="zh-TW" altLang="en-US" dirty="0">
                <a:solidFill>
                  <a:srgbClr val="C00000"/>
                </a:solidFill>
              </a:rPr>
              <a:t>檢視環境使用之記憶體使用量，設定可用記憶體</a:t>
            </a:r>
            <a:r>
              <a:rPr lang="en-US" altLang="zh-TW" dirty="0">
                <a:solidFill>
                  <a:srgbClr val="C00000"/>
                </a:solidFill>
              </a:rPr>
              <a:t>2/3</a:t>
            </a:r>
            <a:r>
              <a:rPr lang="zh-TW" altLang="en-US" dirty="0">
                <a:solidFill>
                  <a:srgbClr val="C00000"/>
                </a:solidFill>
              </a:rPr>
              <a:t>來執行檢測</a:t>
            </a:r>
            <a:r>
              <a:rPr lang="zh-TW" altLang="en-US" dirty="0"/>
              <a:t>。例如：若為</a:t>
            </a:r>
            <a:r>
              <a:rPr lang="en-US" altLang="zh-TW" dirty="0"/>
              <a:t>8GB RAM</a:t>
            </a:r>
            <a:r>
              <a:rPr lang="zh-TW" altLang="en-US" dirty="0"/>
              <a:t>之主機，目前可使用之</a:t>
            </a:r>
            <a:r>
              <a:rPr lang="en-US" altLang="zh-TW" dirty="0"/>
              <a:t>RAM</a:t>
            </a:r>
            <a:r>
              <a:rPr lang="zh-TW" altLang="en-US" dirty="0"/>
              <a:t>有</a:t>
            </a:r>
            <a:r>
              <a:rPr lang="en-US" altLang="zh-TW" dirty="0"/>
              <a:t>6GB</a:t>
            </a:r>
            <a:r>
              <a:rPr lang="zh-TW" altLang="en-US" dirty="0"/>
              <a:t>，則設定 </a:t>
            </a:r>
            <a:r>
              <a:rPr lang="en-US" altLang="zh-TW" dirty="0" smtClean="0">
                <a:solidFill>
                  <a:srgbClr val="C00000"/>
                </a:solidFill>
              </a:rPr>
              <a:t>-</a:t>
            </a:r>
            <a:r>
              <a:rPr lang="en-US" altLang="zh-TW" dirty="0" err="1" smtClean="0">
                <a:solidFill>
                  <a:srgbClr val="C00000"/>
                </a:solidFill>
              </a:rPr>
              <a:t>Xmx</a:t>
            </a:r>
            <a:r>
              <a:rPr lang="zh-TW" altLang="en-US" dirty="0">
                <a:solidFill>
                  <a:srgbClr val="C00000"/>
                </a:solidFill>
              </a:rPr>
              <a:t>值為</a:t>
            </a:r>
            <a:r>
              <a:rPr lang="en-US" altLang="zh-TW" dirty="0" smtClean="0">
                <a:solidFill>
                  <a:srgbClr val="C00000"/>
                </a:solidFill>
              </a:rPr>
              <a:t>4,000m</a:t>
            </a:r>
            <a:r>
              <a:rPr lang="zh-TW" altLang="en-US" dirty="0" smtClean="0"/>
              <a:t>，</a:t>
            </a:r>
            <a:r>
              <a:rPr lang="zh-TW" altLang="en-US" dirty="0"/>
              <a:t>若設定不足則可能會發生</a:t>
            </a:r>
            <a:r>
              <a:rPr lang="en-US" altLang="zh-TW" dirty="0"/>
              <a:t>GC Exception</a:t>
            </a:r>
            <a:r>
              <a:rPr lang="en-US" altLang="zh-TW" dirty="0" smtClean="0"/>
              <a:t>(</a:t>
            </a:r>
            <a:r>
              <a:rPr lang="zh-TW" altLang="en-US" dirty="0" smtClean="0"/>
              <a:t>改採方案</a:t>
            </a:r>
            <a:r>
              <a:rPr lang="en-US" altLang="zh-TW" dirty="0" smtClean="0"/>
              <a:t>5) 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10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b="1" dirty="0"/>
              <a:t>檢測原理及工具說明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2955" y="1446421"/>
            <a:ext cx="11366090" cy="4353232"/>
          </a:xfrm>
        </p:spPr>
        <p:txBody>
          <a:bodyPr>
            <a:normAutofit/>
          </a:bodyPr>
          <a:lstStyle/>
          <a:p>
            <a:pPr>
              <a:lnSpc>
                <a:spcPts val="2880"/>
              </a:lnSpc>
              <a:buFont typeface="Wingdings" panose="05000000000000000000" pitchFamily="2" charset="2"/>
              <a:buChar char="p"/>
            </a:pPr>
            <a:r>
              <a:rPr lang="zh-TW" altLang="en-US" sz="2400" b="1" dirty="0" smtClean="0"/>
              <a:t> 工具名稱：</a:t>
            </a:r>
            <a:r>
              <a:rPr lang="en-US" altLang="zh-TW" sz="2400" b="1" dirty="0" err="1" smtClean="0">
                <a:solidFill>
                  <a:srgbClr val="007AC5"/>
                </a:solidFill>
              </a:rPr>
              <a:t>WhiteSource</a:t>
            </a:r>
            <a:endParaRPr lang="en-US" altLang="zh-TW" sz="2400" b="1" dirty="0" smtClean="0">
              <a:solidFill>
                <a:srgbClr val="007AC5"/>
              </a:solidFill>
            </a:endParaRPr>
          </a:p>
          <a:p>
            <a:pPr>
              <a:lnSpc>
                <a:spcPts val="2880"/>
              </a:lnSpc>
              <a:buFont typeface="Wingdings" panose="05000000000000000000" pitchFamily="2" charset="2"/>
              <a:buChar char="p"/>
            </a:pPr>
            <a:r>
              <a:rPr lang="zh-TW" altLang="en-US" sz="2400" b="1" dirty="0" smtClean="0"/>
              <a:t> 檢測原理：</a:t>
            </a:r>
            <a:r>
              <a:rPr lang="zh-TW" altLang="en-US" sz="2400" b="1" dirty="0">
                <a:solidFill>
                  <a:srgbClr val="007AC5"/>
                </a:solidFill>
              </a:rPr>
              <a:t>在本機使用</a:t>
            </a:r>
            <a:r>
              <a:rPr lang="en-US" altLang="zh-TW" sz="2400" b="1" dirty="0" err="1">
                <a:solidFill>
                  <a:srgbClr val="007AC5"/>
                </a:solidFill>
              </a:rPr>
              <a:t>Whitesource</a:t>
            </a:r>
            <a:r>
              <a:rPr lang="zh-TW" altLang="en-US" sz="2400" b="1" dirty="0">
                <a:solidFill>
                  <a:srgbClr val="007AC5"/>
                </a:solidFill>
              </a:rPr>
              <a:t>提供之</a:t>
            </a:r>
            <a:r>
              <a:rPr lang="en-US" altLang="zh-TW" sz="2400" b="1" dirty="0">
                <a:solidFill>
                  <a:srgbClr val="007AC5"/>
                </a:solidFill>
              </a:rPr>
              <a:t>Jar</a:t>
            </a:r>
            <a:r>
              <a:rPr lang="zh-TW" altLang="en-US" sz="2400" b="1" dirty="0">
                <a:solidFill>
                  <a:srgbClr val="007AC5"/>
                </a:solidFill>
              </a:rPr>
              <a:t>檔離線作業，將系統原始碼包裡</a:t>
            </a:r>
            <a:r>
              <a:rPr lang="zh-TW" altLang="en-US" sz="2400" b="1" dirty="0" smtClean="0">
                <a:solidFill>
                  <a:srgbClr val="007AC5"/>
                </a:solidFill>
              </a:rPr>
              <a:t>的</a:t>
            </a:r>
            <a:r>
              <a:rPr lang="en-US" altLang="zh-TW" sz="2400" b="1" dirty="0" smtClean="0">
                <a:solidFill>
                  <a:srgbClr val="007AC5"/>
                </a:solidFill>
              </a:rPr>
              <a:t>		       File</a:t>
            </a:r>
            <a:r>
              <a:rPr lang="zh-TW" altLang="en-US" sz="2400" b="1" dirty="0">
                <a:solidFill>
                  <a:srgbClr val="007AC5"/>
                </a:solidFill>
              </a:rPr>
              <a:t>運算成</a:t>
            </a:r>
            <a:r>
              <a:rPr lang="en-US" altLang="zh-TW" sz="2400" b="1" dirty="0" err="1">
                <a:solidFill>
                  <a:srgbClr val="007AC5"/>
                </a:solidFill>
              </a:rPr>
              <a:t>json</a:t>
            </a:r>
            <a:r>
              <a:rPr lang="zh-TW" altLang="en-US" sz="2400" b="1" dirty="0">
                <a:solidFill>
                  <a:srgbClr val="007AC5"/>
                </a:solidFill>
              </a:rPr>
              <a:t>格式之</a:t>
            </a:r>
            <a:r>
              <a:rPr lang="en-US" altLang="zh-TW" sz="2400" b="1" dirty="0">
                <a:solidFill>
                  <a:srgbClr val="007AC5"/>
                </a:solidFill>
              </a:rPr>
              <a:t>Fingerprint(sha1</a:t>
            </a:r>
            <a:r>
              <a:rPr lang="zh-TW" altLang="en-US" sz="2400" b="1" dirty="0">
                <a:solidFill>
                  <a:srgbClr val="007AC5"/>
                </a:solidFill>
              </a:rPr>
              <a:t>值</a:t>
            </a:r>
            <a:r>
              <a:rPr lang="en-US" altLang="zh-TW" sz="2400" b="1" dirty="0">
                <a:solidFill>
                  <a:srgbClr val="007AC5"/>
                </a:solidFill>
              </a:rPr>
              <a:t>)</a:t>
            </a:r>
            <a:r>
              <a:rPr lang="zh-TW" altLang="en-US" sz="2400" b="1" dirty="0">
                <a:solidFill>
                  <a:srgbClr val="007AC5"/>
                </a:solidFill>
              </a:rPr>
              <a:t>後上載</a:t>
            </a:r>
            <a:r>
              <a:rPr lang="en-US" altLang="zh-TW" sz="2400" b="1" dirty="0">
                <a:solidFill>
                  <a:srgbClr val="007AC5"/>
                </a:solidFill>
              </a:rPr>
              <a:t>SaaS</a:t>
            </a:r>
            <a:r>
              <a:rPr lang="zh-TW" altLang="en-US" sz="2400" b="1" dirty="0">
                <a:solidFill>
                  <a:srgbClr val="007AC5"/>
                </a:solidFill>
              </a:rPr>
              <a:t>服務分析</a:t>
            </a:r>
            <a:r>
              <a:rPr lang="zh-TW" altLang="en-US" sz="2400" b="1" dirty="0" smtClean="0">
                <a:solidFill>
                  <a:srgbClr val="007AC5"/>
                </a:solidFill>
              </a:rPr>
              <a:t>。</a:t>
            </a:r>
            <a:endParaRPr lang="zh-TW" altLang="en-US" sz="2400" b="1" dirty="0">
              <a:solidFill>
                <a:srgbClr val="007AC5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3</a:t>
            </a:fld>
            <a:endParaRPr lang="zh-TW" altLang="en-US" dirty="0"/>
          </a:p>
        </p:txBody>
      </p:sp>
      <p:pic>
        <p:nvPicPr>
          <p:cNvPr id="31" name="Picture 6" descr="C:\Users\miashih\Downloads\moni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324" y="4866999"/>
            <a:ext cx="13001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423" y="2816978"/>
            <a:ext cx="1123791" cy="1177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群組 32"/>
          <p:cNvGrpSpPr/>
          <p:nvPr/>
        </p:nvGrpSpPr>
        <p:grpSpPr>
          <a:xfrm>
            <a:off x="2724207" y="5637719"/>
            <a:ext cx="3175025" cy="742951"/>
            <a:chOff x="3269183" y="4558257"/>
            <a:chExt cx="3175025" cy="742951"/>
          </a:xfrm>
        </p:grpSpPr>
        <p:sp>
          <p:nvSpPr>
            <p:cNvPr id="34" name="圓角矩形 33"/>
            <p:cNvSpPr/>
            <p:nvPr/>
          </p:nvSpPr>
          <p:spPr>
            <a:xfrm>
              <a:off x="3635896" y="4581127"/>
              <a:ext cx="2808312" cy="72008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計算原始碼</a:t>
              </a:r>
              <a:r>
                <a:rPr lang="en-US" altLang="zh-TW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File</a:t>
              </a:r>
              <a:r>
                <a:rPr lang="zh-TW" altLang="en-US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UID (Fingerprint)</a:t>
              </a:r>
              <a:endPara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35" name="Picture 5" descr="C:\Users\miashih\AppData\Local\Temp\SNAGHTML1395ac6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9183" y="4558257"/>
              <a:ext cx="733425" cy="742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6" name="肘形接點 35"/>
          <p:cNvCxnSpPr>
            <a:endCxn id="37" idx="2"/>
          </p:cNvCxnSpPr>
          <p:nvPr/>
        </p:nvCxnSpPr>
        <p:spPr>
          <a:xfrm flipV="1">
            <a:off x="3372279" y="4145730"/>
            <a:ext cx="1694000" cy="1225325"/>
          </a:xfrm>
          <a:prstGeom prst="bent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7" descr="C:\Users\miashih\Downloads\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105" y="3039383"/>
            <a:ext cx="1106347" cy="110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圓角矩形 37"/>
          <p:cNvSpPr/>
          <p:nvPr/>
        </p:nvSpPr>
        <p:spPr>
          <a:xfrm>
            <a:off x="2092916" y="3994539"/>
            <a:ext cx="2808312" cy="72008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上載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UID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至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WhiteSource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9" name="Picture 9" descr="C:\Users\miashih\AppData\Local\Temp\SNAGHTML1398c2c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203" y="3714871"/>
            <a:ext cx="733425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橢圓 39"/>
          <p:cNvSpPr/>
          <p:nvPr/>
        </p:nvSpPr>
        <p:spPr>
          <a:xfrm rot="2094997">
            <a:off x="3511356" y="5086865"/>
            <a:ext cx="982328" cy="35885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UID</a:t>
            </a:r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 rot="2094997">
            <a:off x="3815827" y="5086865"/>
            <a:ext cx="982328" cy="35885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UID</a:t>
            </a:r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 rot="2094997">
            <a:off x="4103859" y="5086866"/>
            <a:ext cx="982328" cy="35885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UID</a:t>
            </a:r>
            <a:endParaRPr lang="zh-TW" altLang="en-US" dirty="0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1284047" y="4838029"/>
            <a:ext cx="8280920" cy="1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五邊形 43"/>
          <p:cNvSpPr/>
          <p:nvPr/>
        </p:nvSpPr>
        <p:spPr>
          <a:xfrm rot="16200000">
            <a:off x="8624681" y="3877576"/>
            <a:ext cx="360040" cy="1520532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8322828" y="449766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internet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6" name="五邊形 45"/>
          <p:cNvSpPr/>
          <p:nvPr/>
        </p:nvSpPr>
        <p:spPr>
          <a:xfrm rot="5400000">
            <a:off x="8624681" y="4326004"/>
            <a:ext cx="360040" cy="1520532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8322827" y="486699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intranet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95" y="2838792"/>
            <a:ext cx="2780439" cy="15157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9" name="肘形接點 48"/>
          <p:cNvCxnSpPr>
            <a:endCxn id="50" idx="2"/>
          </p:cNvCxnSpPr>
          <p:nvPr/>
        </p:nvCxnSpPr>
        <p:spPr>
          <a:xfrm>
            <a:off x="5248411" y="4226101"/>
            <a:ext cx="2188138" cy="231720"/>
          </a:xfrm>
          <a:prstGeom prst="bentConnector4">
            <a:avLst>
              <a:gd name="adj1" fmla="val -455"/>
              <a:gd name="adj2" fmla="val 198654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828663" y="4145730"/>
            <a:ext cx="1215772" cy="31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6688257" y="2838792"/>
            <a:ext cx="1881117" cy="72008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OSS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列表及追踨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2" name="Picture 12" descr="C:\Users\miashih\AppData\Local\Temp\SNAGHTML13cdedea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070" y="2656516"/>
            <a:ext cx="733425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526" y="5371055"/>
            <a:ext cx="2939997" cy="1353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4" name="文字方塊 53"/>
          <p:cNvSpPr txBox="1"/>
          <p:nvPr/>
        </p:nvSpPr>
        <p:spPr>
          <a:xfrm>
            <a:off x="5928657" y="5084526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 smtClean="0"/>
              <a:t>Cmd</a:t>
            </a:r>
            <a:r>
              <a:rPr lang="en-US" altLang="zh-TW" sz="1400" b="1" dirty="0" smtClean="0"/>
              <a:t> Mode</a:t>
            </a:r>
            <a:endParaRPr lang="zh-TW" altLang="en-US" sz="1400" b="1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917294" y="4684141"/>
            <a:ext cx="2366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Source Code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不上載至外部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2955" y="2903912"/>
            <a:ext cx="2709427" cy="7315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自檢人員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需</a:t>
            </a:r>
            <a:r>
              <a:rPr lang="zh-TW" altLang="en-US" dirty="0"/>
              <a:t>協助執行</a:t>
            </a:r>
            <a:r>
              <a:rPr lang="en-US" altLang="zh-TW" sz="2400" b="1" dirty="0" smtClean="0"/>
              <a:t>1</a:t>
            </a:r>
            <a:r>
              <a:rPr lang="zh-TW" altLang="en-US" dirty="0"/>
              <a:t>及</a:t>
            </a:r>
            <a:r>
              <a:rPr lang="en-US" altLang="zh-TW" sz="2400" b="1" dirty="0"/>
              <a:t>2</a:t>
            </a:r>
            <a:endParaRPr lang="zh-TW" altLang="en-US" sz="2400" b="1" dirty="0"/>
          </a:p>
        </p:txBody>
      </p:sp>
      <p:cxnSp>
        <p:nvCxnSpPr>
          <p:cNvPr id="7" name="弧形接點 6"/>
          <p:cNvCxnSpPr>
            <a:endCxn id="39" idx="1"/>
          </p:cNvCxnSpPr>
          <p:nvPr/>
        </p:nvCxnSpPr>
        <p:spPr>
          <a:xfrm rot="16200000" flipH="1">
            <a:off x="1363467" y="3723611"/>
            <a:ext cx="391990" cy="333482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弧形接點 55"/>
          <p:cNvCxnSpPr>
            <a:endCxn id="35" idx="1"/>
          </p:cNvCxnSpPr>
          <p:nvPr/>
        </p:nvCxnSpPr>
        <p:spPr>
          <a:xfrm rot="16200000" flipH="1">
            <a:off x="908444" y="4193432"/>
            <a:ext cx="2282012" cy="1349514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59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3.6</a:t>
            </a:r>
            <a:r>
              <a:rPr lang="en-US" altLang="zh-TW" dirty="0">
                <a:solidFill>
                  <a:srgbClr val="FFC000"/>
                </a:solidFill>
              </a:rPr>
              <a:t>【</a:t>
            </a:r>
            <a:r>
              <a:rPr lang="zh-TW" altLang="en-US" b="1" dirty="0">
                <a:solidFill>
                  <a:srgbClr val="FFC000"/>
                </a:solidFill>
              </a:rPr>
              <a:t>方案四</a:t>
            </a:r>
            <a:r>
              <a:rPr lang="en-US" altLang="zh-TW" b="1" dirty="0">
                <a:solidFill>
                  <a:srgbClr val="FFC000"/>
                </a:solidFill>
              </a:rPr>
              <a:t>】</a:t>
            </a:r>
            <a:r>
              <a:rPr lang="en-US" altLang="zh-TW" dirty="0" err="1"/>
              <a:t>Offline+Linux-based</a:t>
            </a:r>
            <a:r>
              <a:rPr lang="zh-TW" altLang="en-US" dirty="0"/>
              <a:t>檢測步驟</a:t>
            </a:r>
            <a:r>
              <a:rPr lang="en-US" altLang="zh-TW" dirty="0"/>
              <a:t>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執行下列指令開始檢測。 </a:t>
            </a:r>
            <a:r>
              <a:rPr lang="zh-TW" altLang="en-US" sz="1600" b="1" dirty="0" smtClean="0">
                <a:hlinkClick r:id="rId2"/>
              </a:rPr>
              <a:t>延伸議題：使用</a:t>
            </a:r>
            <a:r>
              <a:rPr lang="en-US" altLang="zh-TW" sz="1600" b="1" dirty="0" err="1" smtClean="0">
                <a:hlinkClick r:id="rId2"/>
              </a:rPr>
              <a:t>nohup</a:t>
            </a:r>
            <a:r>
              <a:rPr lang="zh-TW" altLang="en-US" sz="1600" b="1" dirty="0" smtClean="0">
                <a:hlinkClick r:id="rId2"/>
              </a:rPr>
              <a:t>方式進行檢測</a:t>
            </a:r>
            <a:r>
              <a:rPr lang="zh-TW" altLang="en-US" dirty="0"/>
              <a:t/>
            </a:r>
            <a:br>
              <a:rPr lang="zh-TW" altLang="en-US" dirty="0"/>
            </a:br>
            <a:endParaRPr lang="en-US" altLang="zh-TW" dirty="0" smtClean="0"/>
          </a:p>
          <a:p>
            <a:pPr marL="514350" indent="-514350">
              <a:buFont typeface="+mj-lt"/>
              <a:buAutoNum type="arabicPeriod" startAt="5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596716" y="6374999"/>
            <a:ext cx="1182329" cy="274320"/>
          </a:xfrm>
        </p:spPr>
        <p:txBody>
          <a:bodyPr/>
          <a:lstStyle/>
          <a:p>
            <a:pPr rtl="0"/>
            <a:fld id="{A7F8E3F6-DE14-48B2-B2BC-6FABA9630FB8}" type="slidenum">
              <a:rPr lang="en-US" altLang="zh-TW" smtClean="0"/>
              <a:t>30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7254" y="2412598"/>
            <a:ext cx="11466946" cy="843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i="1" dirty="0" smtClean="0">
                <a:solidFill>
                  <a:srgbClr val="FF0000"/>
                </a:solidFill>
              </a:rPr>
              <a:t> </a:t>
            </a:r>
            <a:r>
              <a:rPr lang="en-US" altLang="zh-TW" sz="1500" i="1" dirty="0">
                <a:solidFill>
                  <a:srgbClr val="FF0000"/>
                </a:solidFill>
              </a:rPr>
              <a:t>java </a:t>
            </a:r>
            <a:r>
              <a:rPr lang="en-US" altLang="zh-TW" sz="1500" i="1" dirty="0" smtClean="0">
                <a:solidFill>
                  <a:schemeClr val="bg1">
                    <a:lumMod val="50000"/>
                  </a:schemeClr>
                </a:solidFill>
              </a:rPr>
              <a:t>-Xmx</a:t>
            </a:r>
            <a:r>
              <a:rPr lang="en-US" altLang="zh-TW" sz="1500" i="1" dirty="0" smtClean="0">
                <a:solidFill>
                  <a:srgbClr val="FF0000"/>
                </a:solidFill>
              </a:rPr>
              <a:t>4000</a:t>
            </a:r>
            <a:r>
              <a:rPr lang="en-US" altLang="zh-TW" sz="1500" i="1" dirty="0">
                <a:solidFill>
                  <a:schemeClr val="bg1">
                    <a:lumMod val="50000"/>
                  </a:schemeClr>
                </a:solidFill>
              </a:rPr>
              <a:t>m -</a:t>
            </a:r>
            <a:r>
              <a:rPr lang="en-US" altLang="zh-TW" sz="1500" i="1" dirty="0" err="1" smtClean="0">
                <a:solidFill>
                  <a:schemeClr val="bg1">
                    <a:lumMod val="50000"/>
                  </a:schemeClr>
                </a:solidFill>
              </a:rPr>
              <a:t>Dfile.encoding</a:t>
            </a:r>
            <a:r>
              <a:rPr lang="en-US" altLang="zh-TW" sz="1500" i="1" dirty="0">
                <a:solidFill>
                  <a:schemeClr val="bg1">
                    <a:lumMod val="50000"/>
                  </a:schemeClr>
                </a:solidFill>
              </a:rPr>
              <a:t>=UTF-8 -</a:t>
            </a:r>
            <a:r>
              <a:rPr lang="en-US" altLang="zh-TW" sz="1500" i="1" dirty="0" err="1">
                <a:solidFill>
                  <a:schemeClr val="bg1">
                    <a:lumMod val="50000"/>
                  </a:schemeClr>
                </a:solidFill>
              </a:rPr>
              <a:t>Dsun.jnu.encoding</a:t>
            </a:r>
            <a:r>
              <a:rPr lang="en-US" altLang="zh-TW" sz="1500" i="1" dirty="0">
                <a:solidFill>
                  <a:schemeClr val="bg1">
                    <a:lumMod val="50000"/>
                  </a:schemeClr>
                </a:solidFill>
              </a:rPr>
              <a:t>=UTF-8 </a:t>
            </a:r>
            <a:r>
              <a:rPr lang="en-US" altLang="zh-TW" sz="1500" i="1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zh-TW" sz="1500" i="1" dirty="0">
                <a:solidFill>
                  <a:schemeClr val="bg1">
                    <a:lumMod val="50000"/>
                  </a:schemeClr>
                </a:solidFill>
              </a:rPr>
              <a:t>jar </a:t>
            </a:r>
            <a:r>
              <a:rPr lang="en-US" altLang="zh-TW" sz="1500" i="1" dirty="0" smtClean="0">
                <a:solidFill>
                  <a:schemeClr val="bg1">
                    <a:lumMod val="50000"/>
                  </a:schemeClr>
                </a:solidFill>
              </a:rPr>
              <a:t>wss-unified-agent-</a:t>
            </a:r>
            <a:r>
              <a:rPr lang="en-US" altLang="zh-TW" sz="1500" i="1" dirty="0" smtClean="0">
                <a:solidFill>
                  <a:srgbClr val="FF0000"/>
                </a:solidFill>
              </a:rPr>
              <a:t>20.1.2</a:t>
            </a:r>
            <a:r>
              <a:rPr lang="en-US" altLang="zh-TW" sz="1500" i="1" dirty="0" smtClean="0">
                <a:solidFill>
                  <a:schemeClr val="bg1">
                    <a:lumMod val="50000"/>
                  </a:schemeClr>
                </a:solidFill>
              </a:rPr>
              <a:t>.jar </a:t>
            </a:r>
            <a:r>
              <a:rPr lang="en-US" altLang="zh-TW" sz="1500" i="1" dirty="0">
                <a:solidFill>
                  <a:srgbClr val="FF0000"/>
                </a:solidFill>
              </a:rPr>
              <a:t>-offline true</a:t>
            </a:r>
            <a:r>
              <a:rPr lang="en-US" altLang="zh-TW" sz="15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500" i="1" dirty="0">
                <a:solidFill>
                  <a:schemeClr val="bg1">
                    <a:lumMod val="50000"/>
                  </a:schemeClr>
                </a:solidFill>
              </a:rPr>
              <a:t>-d </a:t>
            </a:r>
            <a:r>
              <a:rPr lang="en-US" altLang="zh-TW" sz="1500" i="1" dirty="0">
                <a:solidFill>
                  <a:srgbClr val="FF0000"/>
                </a:solidFill>
              </a:rPr>
              <a:t>/</a:t>
            </a:r>
            <a:r>
              <a:rPr lang="zh-TW" altLang="en-US" sz="1500" i="1" dirty="0" smtClean="0">
                <a:solidFill>
                  <a:srgbClr val="FF0000"/>
                </a:solidFill>
              </a:rPr>
              <a:t> </a:t>
            </a:r>
            <a:r>
              <a:rPr lang="en-US" altLang="zh-TW" sz="1500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zh-TW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500" i="1" dirty="0" smtClean="0">
                <a:solidFill>
                  <a:srgbClr val="FF0000"/>
                </a:solidFill>
              </a:rPr>
              <a:t>osstest.log</a:t>
            </a:r>
            <a:endParaRPr lang="zh-TW" altLang="en-US" sz="1500" i="1" dirty="0">
              <a:solidFill>
                <a:srgbClr val="FF0000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527821" y="2981035"/>
            <a:ext cx="614235" cy="45994"/>
            <a:chOff x="2230582" y="3006436"/>
            <a:chExt cx="886691" cy="55418"/>
          </a:xfrm>
        </p:grpSpPr>
        <p:cxnSp>
          <p:nvCxnSpPr>
            <p:cNvPr id="7" name="直線接點 6"/>
            <p:cNvCxnSpPr/>
            <p:nvPr/>
          </p:nvCxnSpPr>
          <p:spPr>
            <a:xfrm>
              <a:off x="2230582" y="3006436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2230582" y="3061854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10327880" y="2989501"/>
            <a:ext cx="357087" cy="74063"/>
            <a:chOff x="2230582" y="3006436"/>
            <a:chExt cx="886691" cy="55418"/>
          </a:xfrm>
        </p:grpSpPr>
        <p:cxnSp>
          <p:nvCxnSpPr>
            <p:cNvPr id="13" name="直線接點 12"/>
            <p:cNvCxnSpPr/>
            <p:nvPr/>
          </p:nvCxnSpPr>
          <p:spPr>
            <a:xfrm>
              <a:off x="2230582" y="3006436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2230582" y="3061854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線單箭頭接點 15"/>
          <p:cNvCxnSpPr/>
          <p:nvPr/>
        </p:nvCxnSpPr>
        <p:spPr>
          <a:xfrm flipH="1">
            <a:off x="2008885" y="3061854"/>
            <a:ext cx="1" cy="78759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0427968" y="3072032"/>
            <a:ext cx="0" cy="53451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928253" y="3936927"/>
            <a:ext cx="3934691" cy="71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TW" altLang="en-US" sz="2000" dirty="0"/>
              <a:t>依步驟</a:t>
            </a:r>
            <a:r>
              <a:rPr lang="en-US" altLang="zh-TW" sz="2000" dirty="0"/>
              <a:t>(4)</a:t>
            </a:r>
            <a:r>
              <a:rPr lang="zh-TW" altLang="en-US" sz="2000" dirty="0"/>
              <a:t>評估後設定，若預設定給</a:t>
            </a:r>
            <a:r>
              <a:rPr lang="en-US" altLang="zh-TW" sz="2000" dirty="0"/>
              <a:t>4GB</a:t>
            </a:r>
            <a:r>
              <a:rPr lang="zh-TW" altLang="en-US" sz="2000" dirty="0"/>
              <a:t>的</a:t>
            </a:r>
            <a:r>
              <a:rPr lang="en-US" altLang="zh-TW" sz="2000" dirty="0"/>
              <a:t>RAM</a:t>
            </a:r>
            <a:r>
              <a:rPr lang="zh-TW" altLang="en-US" sz="2000" dirty="0"/>
              <a:t>則設定</a:t>
            </a:r>
            <a:r>
              <a:rPr lang="en-US" altLang="zh-TW" sz="2000" dirty="0" smtClean="0"/>
              <a:t>4000m</a:t>
            </a:r>
            <a:r>
              <a:rPr lang="zh-TW" altLang="en-US" sz="2000" dirty="0" smtClean="0"/>
              <a:t>。</a:t>
            </a:r>
            <a:endParaRPr lang="en-US" altLang="zh-TW" sz="20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8763054" y="3625543"/>
            <a:ext cx="2384519" cy="71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TW" altLang="en-US" sz="2000" dirty="0"/>
              <a:t>使用</a:t>
            </a:r>
            <a:r>
              <a:rPr lang="en-US" altLang="zh-TW" sz="2000" dirty="0"/>
              <a:t>ROOT</a:t>
            </a:r>
            <a:r>
              <a:rPr lang="zh-TW" altLang="en-US" sz="2000" dirty="0"/>
              <a:t>權限登入，執行檢測「</a:t>
            </a:r>
            <a:r>
              <a:rPr lang="en-US" altLang="zh-TW" sz="2000" dirty="0"/>
              <a:t>/</a:t>
            </a:r>
            <a:r>
              <a:rPr lang="zh-TW" altLang="en-US" sz="2000" dirty="0"/>
              <a:t>」。</a:t>
            </a:r>
            <a:endParaRPr lang="en-US" altLang="zh-TW" sz="2000" dirty="0"/>
          </a:p>
        </p:txBody>
      </p:sp>
      <p:grpSp>
        <p:nvGrpSpPr>
          <p:cNvPr id="31" name="群組 30"/>
          <p:cNvGrpSpPr/>
          <p:nvPr/>
        </p:nvGrpSpPr>
        <p:grpSpPr>
          <a:xfrm>
            <a:off x="10922000" y="3006435"/>
            <a:ext cx="916763" cy="55419"/>
            <a:chOff x="2230582" y="3006436"/>
            <a:chExt cx="886691" cy="55418"/>
          </a:xfrm>
        </p:grpSpPr>
        <p:cxnSp>
          <p:nvCxnSpPr>
            <p:cNvPr id="32" name="直線接點 31"/>
            <p:cNvCxnSpPr/>
            <p:nvPr/>
          </p:nvCxnSpPr>
          <p:spPr>
            <a:xfrm>
              <a:off x="2230582" y="3006436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230582" y="3061854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直線單箭頭接點 34"/>
          <p:cNvCxnSpPr/>
          <p:nvPr/>
        </p:nvCxnSpPr>
        <p:spPr>
          <a:xfrm>
            <a:off x="11446225" y="3061854"/>
            <a:ext cx="0" cy="217858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356634" y="5295858"/>
            <a:ext cx="3934691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TW" altLang="en-US" sz="2000" dirty="0"/>
              <a:t>將執行過程中的</a:t>
            </a:r>
            <a:r>
              <a:rPr lang="en-US" altLang="zh-TW" sz="2000" dirty="0"/>
              <a:t>log</a:t>
            </a:r>
            <a:r>
              <a:rPr lang="zh-TW" altLang="en-US" sz="2000" dirty="0"/>
              <a:t>，輸出儲存於相同資料夾中的</a:t>
            </a:r>
            <a:r>
              <a:rPr lang="en-US" altLang="zh-TW" sz="2000" dirty="0"/>
              <a:t>osstest.log</a:t>
            </a:r>
            <a:r>
              <a:rPr lang="en-US" altLang="zh-TW" sz="2000" dirty="0" smtClean="0"/>
              <a:t>;</a:t>
            </a:r>
            <a:r>
              <a:rPr lang="zh-TW" altLang="en-US" sz="2000" dirty="0" smtClean="0"/>
              <a:t> 於</a:t>
            </a:r>
            <a:r>
              <a:rPr lang="zh-TW" altLang="en-US" sz="2000" dirty="0"/>
              <a:t>執行過程中，可隨時開啟</a:t>
            </a:r>
            <a:r>
              <a:rPr lang="en-US" altLang="zh-TW" sz="2000" dirty="0"/>
              <a:t>osstest.log</a:t>
            </a:r>
            <a:r>
              <a:rPr lang="zh-TW" altLang="en-US" sz="2000" dirty="0"/>
              <a:t>檢視目前狀態。</a:t>
            </a:r>
            <a:endParaRPr lang="en-US" altLang="zh-TW" sz="2000" dirty="0"/>
          </a:p>
        </p:txBody>
      </p:sp>
      <p:grpSp>
        <p:nvGrpSpPr>
          <p:cNvPr id="21" name="群組 20"/>
          <p:cNvGrpSpPr/>
          <p:nvPr/>
        </p:nvGrpSpPr>
        <p:grpSpPr>
          <a:xfrm>
            <a:off x="8356634" y="3006436"/>
            <a:ext cx="886691" cy="55418"/>
            <a:chOff x="2230582" y="3006436"/>
            <a:chExt cx="886691" cy="55418"/>
          </a:xfrm>
        </p:grpSpPr>
        <p:cxnSp>
          <p:nvCxnSpPr>
            <p:cNvPr id="22" name="直線接點 21"/>
            <p:cNvCxnSpPr/>
            <p:nvPr/>
          </p:nvCxnSpPr>
          <p:spPr>
            <a:xfrm>
              <a:off x="2230582" y="3006436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2230582" y="3061854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線單箭頭接點 23"/>
          <p:cNvCxnSpPr/>
          <p:nvPr/>
        </p:nvCxnSpPr>
        <p:spPr>
          <a:xfrm flipH="1">
            <a:off x="7195141" y="3080499"/>
            <a:ext cx="1229192" cy="104943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100270" y="4129931"/>
            <a:ext cx="2146297" cy="391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TW" altLang="en-US" sz="2000" dirty="0" smtClean="0"/>
              <a:t>下載檔</a:t>
            </a:r>
            <a:r>
              <a:rPr lang="zh-TW" altLang="en-US" sz="2000" dirty="0"/>
              <a:t>中的版本</a:t>
            </a:r>
            <a:r>
              <a:rPr lang="zh-TW" altLang="en-US" sz="2000" dirty="0" smtClean="0"/>
              <a:t>。</a:t>
            </a:r>
            <a:endParaRPr lang="en-US" altLang="zh-TW" sz="2000" dirty="0"/>
          </a:p>
        </p:txBody>
      </p:sp>
      <p:grpSp>
        <p:nvGrpSpPr>
          <p:cNvPr id="28" name="群組 27"/>
          <p:cNvGrpSpPr/>
          <p:nvPr/>
        </p:nvGrpSpPr>
        <p:grpSpPr>
          <a:xfrm>
            <a:off x="581123" y="2997969"/>
            <a:ext cx="544946" cy="54460"/>
            <a:chOff x="2230582" y="3006436"/>
            <a:chExt cx="886691" cy="55418"/>
          </a:xfrm>
        </p:grpSpPr>
        <p:cxnSp>
          <p:nvCxnSpPr>
            <p:cNvPr id="34" name="直線接點 33"/>
            <p:cNvCxnSpPr/>
            <p:nvPr/>
          </p:nvCxnSpPr>
          <p:spPr>
            <a:xfrm>
              <a:off x="2230582" y="3006436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230582" y="3061854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線單箭頭接點 36"/>
          <p:cNvCxnSpPr/>
          <p:nvPr/>
        </p:nvCxnSpPr>
        <p:spPr>
          <a:xfrm flipH="1">
            <a:off x="730443" y="3061854"/>
            <a:ext cx="1" cy="209434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547254" y="5165577"/>
            <a:ext cx="393469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TW" altLang="en-US" sz="2000" dirty="0" smtClean="0"/>
              <a:t>若使用新安裝的</a:t>
            </a:r>
            <a:r>
              <a:rPr lang="en-US" altLang="zh-TW" sz="2000" dirty="0"/>
              <a:t>open </a:t>
            </a:r>
            <a:r>
              <a:rPr lang="en-US" altLang="zh-TW" sz="2000" dirty="0" err="1"/>
              <a:t>jdk</a:t>
            </a:r>
            <a:r>
              <a:rPr lang="zh-TW" altLang="en-US" sz="2000" dirty="0"/>
              <a:t>執行，</a:t>
            </a:r>
            <a:r>
              <a:rPr lang="zh-TW" altLang="en-US" sz="2000" dirty="0" smtClean="0"/>
              <a:t>請在</a:t>
            </a:r>
            <a:r>
              <a:rPr lang="en-US" altLang="zh-TW" sz="2000" dirty="0" smtClean="0"/>
              <a:t>java</a:t>
            </a:r>
            <a:r>
              <a:rPr lang="zh-TW" altLang="en-US" sz="2000" dirty="0" smtClean="0"/>
              <a:t>前加上</a:t>
            </a:r>
            <a:r>
              <a:rPr lang="en-US" altLang="zh-TW" sz="2000" dirty="0" smtClean="0"/>
              <a:t>open </a:t>
            </a:r>
            <a:r>
              <a:rPr lang="en-US" altLang="zh-TW" sz="2000" dirty="0" err="1" smtClean="0"/>
              <a:t>jdk</a:t>
            </a:r>
            <a:r>
              <a:rPr lang="zh-TW" altLang="en-US" sz="2000" dirty="0" smtClean="0"/>
              <a:t>路徑</a:t>
            </a:r>
            <a:r>
              <a:rPr lang="zh-TW" altLang="en-US" sz="2000" dirty="0"/>
              <a:t>。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43908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3.6</a:t>
            </a:r>
            <a:r>
              <a:rPr lang="en-US" altLang="zh-TW" dirty="0">
                <a:solidFill>
                  <a:srgbClr val="FFC000"/>
                </a:solidFill>
              </a:rPr>
              <a:t>【</a:t>
            </a:r>
            <a:r>
              <a:rPr lang="zh-TW" altLang="en-US" b="1" dirty="0">
                <a:solidFill>
                  <a:srgbClr val="FFC000"/>
                </a:solidFill>
              </a:rPr>
              <a:t>方案四</a:t>
            </a:r>
            <a:r>
              <a:rPr lang="en-US" altLang="zh-TW" b="1" dirty="0">
                <a:solidFill>
                  <a:srgbClr val="FFC000"/>
                </a:solidFill>
              </a:rPr>
              <a:t>】</a:t>
            </a:r>
            <a:r>
              <a:rPr lang="en-US" altLang="zh-TW" dirty="0" err="1"/>
              <a:t>Offline+Linux-based</a:t>
            </a:r>
            <a:r>
              <a:rPr lang="zh-TW" altLang="en-US" dirty="0"/>
              <a:t>檢測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(3/4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2955" y="1641169"/>
            <a:ext cx="11366090" cy="4353232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lnSpc>
                <a:spcPts val="3800"/>
              </a:lnSpc>
              <a:buFont typeface="+mj-lt"/>
              <a:buAutoNum type="arabicPeriod" startAt="6"/>
            </a:pPr>
            <a:r>
              <a:rPr lang="zh-TW" altLang="en-US" dirty="0"/>
              <a:t>檢視</a:t>
            </a:r>
            <a:r>
              <a:rPr lang="en-US" altLang="zh-TW" dirty="0"/>
              <a:t>osstest.log</a:t>
            </a:r>
            <a:r>
              <a:rPr lang="zh-TW" altLang="en-US" dirty="0"/>
              <a:t>中之進度列，並確認執行成功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514350" indent="-514350">
              <a:lnSpc>
                <a:spcPts val="3800"/>
              </a:lnSpc>
              <a:buFont typeface="+mj-lt"/>
              <a:buAutoNum type="arabicPeriod" startAt="6"/>
            </a:pPr>
            <a:endParaRPr lang="en-US" altLang="zh-TW" dirty="0"/>
          </a:p>
          <a:p>
            <a:pPr marL="514350" indent="-514350">
              <a:lnSpc>
                <a:spcPts val="3800"/>
              </a:lnSpc>
              <a:spcBef>
                <a:spcPts val="1600"/>
              </a:spcBef>
              <a:buFont typeface="+mj-lt"/>
              <a:buAutoNum type="arabicPeriod" startAt="6"/>
            </a:pPr>
            <a:r>
              <a:rPr lang="zh-TW" altLang="en-US" dirty="0" smtClean="0"/>
              <a:t>於</a:t>
            </a:r>
            <a:r>
              <a:rPr lang="en-US" altLang="zh-TW" dirty="0" smtClean="0"/>
              <a:t>Unified</a:t>
            </a:r>
            <a:r>
              <a:rPr lang="zh-TW" altLang="en-US" dirty="0" smtClean="0"/>
              <a:t> </a:t>
            </a:r>
            <a:r>
              <a:rPr lang="en-US" altLang="zh-TW" dirty="0"/>
              <a:t>Agent</a:t>
            </a:r>
            <a:r>
              <a:rPr lang="zh-TW" altLang="en-US" dirty="0"/>
              <a:t>檔所在</a:t>
            </a:r>
            <a:r>
              <a:rPr lang="zh-TW" altLang="en-US" dirty="0" smtClean="0"/>
              <a:t>目錄，檢視 </a:t>
            </a:r>
            <a:r>
              <a:rPr lang="en-US" altLang="zh-TW" dirty="0">
                <a:solidFill>
                  <a:srgbClr val="C00000"/>
                </a:solidFill>
              </a:rPr>
              <a:t>/</a:t>
            </a:r>
            <a:r>
              <a:rPr lang="en-US" altLang="zh-TW" dirty="0" err="1" smtClean="0">
                <a:solidFill>
                  <a:srgbClr val="C00000"/>
                </a:solidFill>
              </a:rPr>
              <a:t>whitesource</a:t>
            </a:r>
            <a:r>
              <a:rPr lang="zh-TW" altLang="en-US" dirty="0" smtClean="0">
                <a:solidFill>
                  <a:srgbClr val="C00000"/>
                </a:solidFill>
              </a:rPr>
              <a:t>資料夾</a:t>
            </a:r>
            <a:r>
              <a:rPr lang="zh-TW" altLang="en-US" dirty="0" smtClean="0"/>
              <a:t>，確認是否裡面有一個命名為</a:t>
            </a:r>
            <a:r>
              <a:rPr lang="en-US" altLang="zh-TW" i="1" dirty="0" smtClean="0">
                <a:solidFill>
                  <a:srgbClr val="C00000"/>
                </a:solidFill>
              </a:rPr>
              <a:t>update-request.txt </a:t>
            </a:r>
            <a:r>
              <a:rPr lang="zh-TW" altLang="en-US" dirty="0" smtClean="0"/>
              <a:t>之檔案。</a:t>
            </a:r>
            <a:endParaRPr lang="en-US" altLang="zh-TW" dirty="0" smtClean="0"/>
          </a:p>
          <a:p>
            <a:pPr marL="514350" indent="-514350">
              <a:lnSpc>
                <a:spcPts val="3800"/>
              </a:lnSpc>
              <a:buFont typeface="+mj-lt"/>
              <a:buAutoNum type="arabicPeriod" startAt="6"/>
            </a:pPr>
            <a:r>
              <a:rPr lang="zh-TW" altLang="en-US" dirty="0" smtClean="0"/>
              <a:t>將</a:t>
            </a:r>
            <a:r>
              <a:rPr lang="en-US" altLang="zh-TW" i="1" dirty="0" smtClean="0">
                <a:solidFill>
                  <a:srgbClr val="C00000"/>
                </a:solidFill>
              </a:rPr>
              <a:t>update-request.txt</a:t>
            </a:r>
            <a:r>
              <a:rPr lang="zh-TW" altLang="en-US" dirty="0"/>
              <a:t> </a:t>
            </a:r>
            <a:r>
              <a:rPr lang="zh-TW" altLang="en-US" dirty="0" smtClean="0"/>
              <a:t>複製至有對外網路之主機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也需有</a:t>
            </a:r>
            <a:r>
              <a:rPr lang="en-US" altLang="zh-TW" dirty="0" smtClean="0"/>
              <a:t>JRE</a:t>
            </a:r>
            <a:r>
              <a:rPr lang="zh-TW" altLang="en-US" dirty="0" smtClean="0"/>
              <a:t>環境，並放置檢測所需之</a:t>
            </a:r>
            <a:r>
              <a:rPr lang="en-US" altLang="zh-TW" dirty="0" smtClean="0"/>
              <a:t>JAR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Config</a:t>
            </a:r>
            <a:r>
              <a:rPr lang="en-US" altLang="zh-TW" sz="1800" dirty="0" smtClean="0">
                <a:solidFill>
                  <a:srgbClr val="C00000"/>
                </a:solidFill>
              </a:rPr>
              <a:t> *</a:t>
            </a:r>
            <a:r>
              <a:rPr lang="zh-TW" altLang="en-US" sz="1800" dirty="0">
                <a:solidFill>
                  <a:srgbClr val="C00000"/>
                </a:solidFill>
              </a:rPr>
              <a:t>請將</a:t>
            </a:r>
            <a:r>
              <a:rPr lang="en-US" altLang="zh-TW" sz="1800" dirty="0" err="1">
                <a:solidFill>
                  <a:srgbClr val="C00000"/>
                </a:solidFill>
              </a:rPr>
              <a:t>Config</a:t>
            </a:r>
            <a:r>
              <a:rPr lang="zh-TW" altLang="en-US" sz="1800" dirty="0">
                <a:solidFill>
                  <a:srgbClr val="C00000"/>
                </a:solidFill>
              </a:rPr>
              <a:t>中的</a:t>
            </a:r>
            <a:r>
              <a:rPr lang="en-US" altLang="zh-TW" sz="1800" dirty="0" err="1">
                <a:solidFill>
                  <a:srgbClr val="C00000"/>
                </a:solidFill>
              </a:rPr>
              <a:t>productName</a:t>
            </a:r>
            <a:r>
              <a:rPr lang="zh-TW" altLang="en-US" sz="1800" dirty="0">
                <a:solidFill>
                  <a:srgbClr val="C00000"/>
                </a:solidFill>
              </a:rPr>
              <a:t>及</a:t>
            </a:r>
            <a:r>
              <a:rPr lang="en-US" altLang="zh-TW" sz="1800" dirty="0" err="1">
                <a:solidFill>
                  <a:srgbClr val="C00000"/>
                </a:solidFill>
              </a:rPr>
              <a:t>projectName</a:t>
            </a:r>
            <a:r>
              <a:rPr lang="zh-TW" altLang="en-US" sz="1800" dirty="0">
                <a:solidFill>
                  <a:srgbClr val="C00000"/>
                </a:solidFill>
              </a:rPr>
              <a:t>用</a:t>
            </a:r>
            <a:r>
              <a:rPr lang="en-US" altLang="zh-TW" sz="1800" dirty="0">
                <a:solidFill>
                  <a:srgbClr val="C00000"/>
                </a:solidFill>
              </a:rPr>
              <a:t>#mark</a:t>
            </a:r>
            <a:r>
              <a:rPr lang="zh-TW" altLang="en-US" sz="1800" dirty="0">
                <a:solidFill>
                  <a:srgbClr val="C00000"/>
                </a:solidFill>
              </a:rPr>
              <a:t>掉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，放置於</a:t>
            </a:r>
            <a:r>
              <a:rPr lang="en-US" altLang="zh-TW" dirty="0"/>
              <a:t>Unified</a:t>
            </a:r>
            <a:r>
              <a:rPr lang="zh-TW" altLang="en-US" dirty="0"/>
              <a:t> </a:t>
            </a:r>
            <a:r>
              <a:rPr lang="en-US" altLang="zh-TW" dirty="0"/>
              <a:t>Agent</a:t>
            </a:r>
            <a:r>
              <a:rPr lang="zh-TW" altLang="en-US" dirty="0" smtClean="0"/>
              <a:t>檔相同目錄</a:t>
            </a:r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zh-TW" altLang="en-US" dirty="0" smtClean="0">
                <a:solidFill>
                  <a:srgbClr val="C00000"/>
                </a:solidFill>
              </a:rPr>
              <a:t>路徑不要有中文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  <a:r>
              <a:rPr lang="zh-TW" altLang="en-US" dirty="0" smtClean="0"/>
              <a:t>，然後於</a:t>
            </a:r>
            <a:r>
              <a:rPr lang="zh-TW" altLang="en-US" dirty="0"/>
              <a:t>命令提示字元視窗</a:t>
            </a:r>
            <a:r>
              <a:rPr lang="zh-TW" altLang="en-US" dirty="0" smtClean="0"/>
              <a:t>執行以下指令。</a:t>
            </a:r>
            <a:endParaRPr lang="en-US" altLang="zh-TW" dirty="0" smtClean="0"/>
          </a:p>
          <a:p>
            <a:pPr marL="0" indent="0">
              <a:lnSpc>
                <a:spcPts val="3800"/>
              </a:lnSpc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31</a:t>
            </a:fld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92"/>
          <a:stretch/>
        </p:blipFill>
        <p:spPr bwMode="auto">
          <a:xfrm>
            <a:off x="1011381" y="2168707"/>
            <a:ext cx="7069137" cy="6409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50799" y="5660561"/>
            <a:ext cx="12081932" cy="58829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500" i="1" dirty="0" smtClean="0">
                <a:solidFill>
                  <a:srgbClr val="C00000"/>
                </a:solidFill>
              </a:rPr>
              <a:t>java</a:t>
            </a:r>
            <a:r>
              <a:rPr lang="en-US" altLang="zh-TW" sz="15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5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zh-TW" sz="1500" i="1" dirty="0" err="1" smtClean="0">
                <a:solidFill>
                  <a:schemeClr val="bg1">
                    <a:lumMod val="50000"/>
                  </a:schemeClr>
                </a:solidFill>
              </a:rPr>
              <a:t>Dfile.encoding</a:t>
            </a:r>
            <a:r>
              <a:rPr lang="en-US" altLang="zh-TW" sz="1500" i="1" dirty="0">
                <a:solidFill>
                  <a:schemeClr val="bg1">
                    <a:lumMod val="50000"/>
                  </a:schemeClr>
                </a:solidFill>
              </a:rPr>
              <a:t>=UTF-8 -</a:t>
            </a:r>
            <a:r>
              <a:rPr lang="en-US" altLang="zh-TW" sz="1500" i="1" dirty="0" err="1">
                <a:solidFill>
                  <a:schemeClr val="bg1">
                    <a:lumMod val="50000"/>
                  </a:schemeClr>
                </a:solidFill>
              </a:rPr>
              <a:t>Dsun.jnu.encoding</a:t>
            </a:r>
            <a:r>
              <a:rPr lang="en-US" altLang="zh-TW" sz="1500" i="1" dirty="0">
                <a:solidFill>
                  <a:schemeClr val="bg1">
                    <a:lumMod val="50000"/>
                  </a:schemeClr>
                </a:solidFill>
              </a:rPr>
              <a:t>=UTF-8 -</a:t>
            </a:r>
            <a:r>
              <a:rPr lang="en-US" altLang="zh-TW" sz="1500" i="1" dirty="0" smtClean="0">
                <a:solidFill>
                  <a:schemeClr val="bg1">
                    <a:lumMod val="50000"/>
                  </a:schemeClr>
                </a:solidFill>
              </a:rPr>
              <a:t>jar wss-unified-agent-20.1.2.jar </a:t>
            </a:r>
            <a:r>
              <a:rPr lang="en-US" altLang="zh-TW" sz="1500" i="1" dirty="0" smtClean="0">
                <a:solidFill>
                  <a:srgbClr val="C00000"/>
                </a:solidFill>
              </a:rPr>
              <a:t>-</a:t>
            </a:r>
            <a:r>
              <a:rPr lang="en-US" altLang="zh-TW" sz="1500" i="1" dirty="0" err="1" smtClean="0">
                <a:solidFill>
                  <a:srgbClr val="C00000"/>
                </a:solidFill>
              </a:rPr>
              <a:t>requestFiles</a:t>
            </a:r>
            <a:r>
              <a:rPr lang="en-US" altLang="zh-TW" sz="1500" i="1" dirty="0" smtClean="0">
                <a:solidFill>
                  <a:srgbClr val="C00000"/>
                </a:solidFill>
              </a:rPr>
              <a:t> </a:t>
            </a:r>
            <a:r>
              <a:rPr lang="en-US" altLang="zh-TW" sz="1500" i="1" dirty="0">
                <a:solidFill>
                  <a:srgbClr val="C00000"/>
                </a:solidFill>
              </a:rPr>
              <a:t>update-request.txt</a:t>
            </a:r>
            <a:r>
              <a:rPr lang="en-US" altLang="zh-TW" sz="1500" dirty="0" smtClean="0">
                <a:solidFill>
                  <a:srgbClr val="C00000"/>
                </a:solidFill>
              </a:rPr>
              <a:t> </a:t>
            </a:r>
            <a:r>
              <a:rPr lang="en-US" altLang="zh-TW" sz="1500" i="1" dirty="0" smtClean="0">
                <a:solidFill>
                  <a:schemeClr val="bg1">
                    <a:lumMod val="50000"/>
                  </a:schemeClr>
                </a:solidFill>
              </a:rPr>
              <a:t>&gt; offline.log</a:t>
            </a:r>
            <a:endParaRPr lang="zh-TW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127002" y="6098925"/>
            <a:ext cx="584201" cy="55418"/>
            <a:chOff x="2230582" y="3006436"/>
            <a:chExt cx="886691" cy="55418"/>
          </a:xfrm>
        </p:grpSpPr>
        <p:cxnSp>
          <p:nvCxnSpPr>
            <p:cNvPr id="14" name="直線接點 13"/>
            <p:cNvCxnSpPr/>
            <p:nvPr/>
          </p:nvCxnSpPr>
          <p:spPr>
            <a:xfrm>
              <a:off x="2230582" y="3006436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2230582" y="3061854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字方塊 15"/>
          <p:cNvSpPr txBox="1"/>
          <p:nvPr/>
        </p:nvSpPr>
        <p:spPr>
          <a:xfrm>
            <a:off x="1275386" y="6406688"/>
            <a:ext cx="7132013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TW" altLang="en-US" sz="2000" dirty="0" smtClean="0"/>
              <a:t>若使用新安裝的</a:t>
            </a:r>
            <a:r>
              <a:rPr lang="en-US" altLang="zh-TW" sz="2000" dirty="0"/>
              <a:t>open </a:t>
            </a:r>
            <a:r>
              <a:rPr lang="en-US" altLang="zh-TW" sz="2000" dirty="0" err="1"/>
              <a:t>jdk</a:t>
            </a:r>
            <a:r>
              <a:rPr lang="zh-TW" altLang="en-US" sz="2000" dirty="0"/>
              <a:t>執行，</a:t>
            </a:r>
            <a:r>
              <a:rPr lang="zh-TW" altLang="en-US" sz="2000" dirty="0" smtClean="0"/>
              <a:t>請在</a:t>
            </a:r>
            <a:r>
              <a:rPr lang="en-US" altLang="zh-TW" sz="2000" dirty="0" smtClean="0"/>
              <a:t>java</a:t>
            </a:r>
            <a:r>
              <a:rPr lang="zh-TW" altLang="en-US" sz="2000" dirty="0" smtClean="0"/>
              <a:t>前加上</a:t>
            </a:r>
            <a:r>
              <a:rPr lang="en-US" altLang="zh-TW" sz="2000" dirty="0" smtClean="0"/>
              <a:t>open </a:t>
            </a:r>
            <a:r>
              <a:rPr lang="en-US" altLang="zh-TW" sz="2000" dirty="0" err="1" smtClean="0"/>
              <a:t>jdk</a:t>
            </a:r>
            <a:r>
              <a:rPr lang="zh-TW" altLang="en-US" sz="2000" dirty="0" smtClean="0"/>
              <a:t>路徑</a:t>
            </a:r>
            <a:endParaRPr lang="en-US" altLang="zh-TW" sz="2000" dirty="0"/>
          </a:p>
        </p:txBody>
      </p:sp>
      <p:cxnSp>
        <p:nvCxnSpPr>
          <p:cNvPr id="17" name="肘形接點 16"/>
          <p:cNvCxnSpPr>
            <a:endCxn id="16" idx="1"/>
          </p:cNvCxnSpPr>
          <p:nvPr/>
        </p:nvCxnSpPr>
        <p:spPr>
          <a:xfrm>
            <a:off x="575733" y="6154343"/>
            <a:ext cx="699653" cy="458812"/>
          </a:xfrm>
          <a:prstGeom prst="bentConnector3">
            <a:avLst>
              <a:gd name="adj1" fmla="val -21397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97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3.6</a:t>
            </a:r>
            <a:r>
              <a:rPr lang="en-US" altLang="zh-TW" dirty="0">
                <a:solidFill>
                  <a:srgbClr val="FFC000"/>
                </a:solidFill>
              </a:rPr>
              <a:t>【</a:t>
            </a:r>
            <a:r>
              <a:rPr lang="zh-TW" altLang="en-US" b="1" dirty="0">
                <a:solidFill>
                  <a:srgbClr val="FFC000"/>
                </a:solidFill>
              </a:rPr>
              <a:t>方案四</a:t>
            </a:r>
            <a:r>
              <a:rPr lang="en-US" altLang="zh-TW" b="1" dirty="0">
                <a:solidFill>
                  <a:srgbClr val="FFC000"/>
                </a:solidFill>
              </a:rPr>
              <a:t>】</a:t>
            </a:r>
            <a:r>
              <a:rPr lang="en-US" altLang="zh-TW" dirty="0" err="1"/>
              <a:t>Offline+Linux-based</a:t>
            </a:r>
            <a:r>
              <a:rPr lang="zh-TW" altLang="en-US" dirty="0"/>
              <a:t>檢測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(4/4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ts val="3800"/>
              </a:lnSpc>
              <a:buFont typeface="+mj-lt"/>
              <a:buAutoNum type="arabicPeriod" startAt="9"/>
            </a:pPr>
            <a:r>
              <a:rPr lang="zh-TW" altLang="en-US" dirty="0" smtClean="0"/>
              <a:t>檢視</a:t>
            </a:r>
            <a:r>
              <a:rPr lang="en-US" altLang="zh-TW" dirty="0" smtClean="0"/>
              <a:t>offline.log</a:t>
            </a:r>
            <a:r>
              <a:rPr lang="zh-TW" altLang="en-US" dirty="0" smtClean="0"/>
              <a:t>中確認</a:t>
            </a:r>
            <a:r>
              <a:rPr lang="zh-TW" altLang="en-US" dirty="0"/>
              <a:t>執行</a:t>
            </a:r>
            <a:r>
              <a:rPr lang="zh-TW" altLang="en-US" dirty="0" smtClean="0"/>
              <a:t>成功。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32</a:t>
            </a:fld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9326030" y="2362203"/>
            <a:ext cx="2006600" cy="1041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檢測資料已上載成功</a:t>
            </a:r>
            <a:endParaRPr lang="zh-TW" alt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2" y="2447134"/>
            <a:ext cx="8192590" cy="1912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弧形接點 6"/>
          <p:cNvCxnSpPr/>
          <p:nvPr/>
        </p:nvCxnSpPr>
        <p:spPr>
          <a:xfrm rot="5400000">
            <a:off x="9036046" y="2948520"/>
            <a:ext cx="372533" cy="1282700"/>
          </a:xfrm>
          <a:prstGeom prst="curvedConnector2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6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3.7</a:t>
            </a:r>
            <a:r>
              <a:rPr lang="en-US" altLang="zh-TW" dirty="0" smtClean="0">
                <a:solidFill>
                  <a:srgbClr val="FFC000"/>
                </a:solidFill>
              </a:rPr>
              <a:t>【</a:t>
            </a:r>
            <a:r>
              <a:rPr lang="zh-TW" altLang="en-US" b="1" dirty="0" smtClean="0">
                <a:solidFill>
                  <a:srgbClr val="FFC000"/>
                </a:solidFill>
              </a:rPr>
              <a:t>方案五</a:t>
            </a:r>
            <a:r>
              <a:rPr lang="en-US" altLang="zh-TW" b="1" dirty="0" smtClean="0">
                <a:solidFill>
                  <a:srgbClr val="FFC000"/>
                </a:solidFill>
              </a:rPr>
              <a:t>】</a:t>
            </a:r>
            <a:r>
              <a:rPr lang="zh-TW" altLang="en-US" dirty="0" smtClean="0"/>
              <a:t>分次檢測模式</a:t>
            </a:r>
            <a:r>
              <a:rPr lang="en-US" altLang="zh-TW" dirty="0"/>
              <a:t>(1/4)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33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12955" y="1818969"/>
            <a:ext cx="11366090" cy="4353232"/>
          </a:xfrm>
        </p:spPr>
        <p:txBody>
          <a:bodyPr>
            <a:normAutofit fontScale="92500"/>
          </a:bodyPr>
          <a:lstStyle/>
          <a:p>
            <a:pPr>
              <a:lnSpc>
                <a:spcPts val="3800"/>
              </a:lnSpc>
              <a:buFont typeface="Wingdings" panose="05000000000000000000" pitchFamily="2" charset="2"/>
              <a:buChar char="p"/>
            </a:pPr>
            <a:r>
              <a:rPr lang="zh-TW" altLang="en-US" dirty="0" smtClean="0"/>
              <a:t> </a:t>
            </a:r>
            <a:r>
              <a:rPr lang="zh-TW" altLang="en-US" b="1" dirty="0" smtClean="0"/>
              <a:t>適用情</a:t>
            </a:r>
            <a:r>
              <a:rPr lang="zh-TW" altLang="en-US" b="1" dirty="0"/>
              <a:t>境</a:t>
            </a:r>
            <a:r>
              <a:rPr lang="zh-TW" altLang="en-US" b="1" dirty="0" smtClean="0"/>
              <a:t>：</a:t>
            </a:r>
            <a:endParaRPr lang="en-US" altLang="zh-TW" b="1" dirty="0" smtClean="0"/>
          </a:p>
          <a:p>
            <a:pPr marL="449263" indent="0">
              <a:lnSpc>
                <a:spcPts val="3800"/>
              </a:lnSpc>
              <a:buNone/>
            </a:pPr>
            <a:r>
              <a:rPr lang="zh-TW" altLang="en-US" sz="2400" dirty="0" smtClean="0"/>
              <a:t>若在檢測過程中發生</a:t>
            </a:r>
            <a:r>
              <a:rPr lang="en-US" altLang="zh-TW" sz="2400" dirty="0" smtClean="0"/>
              <a:t>GC Exception</a:t>
            </a:r>
            <a:r>
              <a:rPr lang="zh-TW" altLang="en-US" sz="2400" dirty="0" smtClean="0"/>
              <a:t>，表示主機上的資料量太大，需要使用分次檢測模式。</a:t>
            </a:r>
            <a:endParaRPr lang="en-US" altLang="zh-TW" sz="2400" dirty="0" smtClean="0"/>
          </a:p>
          <a:p>
            <a:pPr>
              <a:lnSpc>
                <a:spcPts val="3800"/>
              </a:lnSpc>
              <a:buFont typeface="Wingdings" panose="05000000000000000000" pitchFamily="2" charset="2"/>
              <a:buChar char="p"/>
            </a:pPr>
            <a:r>
              <a:rPr lang="zh-TW" altLang="en-US" dirty="0" smtClean="0"/>
              <a:t> </a:t>
            </a:r>
            <a:r>
              <a:rPr lang="zh-TW" altLang="en-US" b="1" dirty="0" smtClean="0"/>
              <a:t>執行方式：</a:t>
            </a:r>
            <a:endParaRPr lang="en-US" altLang="zh-TW" b="1" dirty="0" smtClean="0"/>
          </a:p>
          <a:p>
            <a:pPr marL="627063" lvl="1" indent="-387350">
              <a:lnSpc>
                <a:spcPts val="3500"/>
              </a:lnSpc>
              <a:buFont typeface="Wingdings" panose="05000000000000000000" pitchFamily="2" charset="2"/>
              <a:buChar char="l"/>
            </a:pPr>
            <a:r>
              <a:rPr lang="zh-TW" altLang="en-US" sz="2600" dirty="0" smtClean="0"/>
              <a:t>分次以</a:t>
            </a:r>
            <a:r>
              <a:rPr lang="en-US" altLang="zh-TW" sz="2600" b="1" dirty="0" smtClean="0">
                <a:solidFill>
                  <a:srgbClr val="C00000"/>
                </a:solidFill>
              </a:rPr>
              <a:t>Offline Mode</a:t>
            </a:r>
            <a:r>
              <a:rPr lang="zh-TW" altLang="en-US" sz="2600" dirty="0" smtClean="0"/>
              <a:t>的方式，分別掃描不同的磁碟區</a:t>
            </a:r>
            <a:r>
              <a:rPr lang="en-US" altLang="zh-TW" sz="2600" dirty="0" smtClean="0"/>
              <a:t>(</a:t>
            </a:r>
            <a:r>
              <a:rPr lang="zh-TW" altLang="en-US" sz="2600" dirty="0"/>
              <a:t>槽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、或資料夾，得到多個</a:t>
            </a:r>
            <a:r>
              <a:rPr lang="en-US" altLang="zh-TW" sz="2600" dirty="0" smtClean="0"/>
              <a:t>Offline Mode</a:t>
            </a:r>
            <a:r>
              <a:rPr lang="zh-TW" altLang="en-US" sz="2600" dirty="0" smtClean="0"/>
              <a:t>所產出的</a:t>
            </a:r>
            <a:r>
              <a:rPr lang="en-US" altLang="zh-TW" sz="2600" dirty="0" smtClean="0"/>
              <a:t>Fingerprint</a:t>
            </a:r>
            <a:r>
              <a:rPr lang="zh-TW" altLang="en-US" sz="2600" dirty="0" smtClean="0"/>
              <a:t>檔案後，再統一上載至</a:t>
            </a:r>
            <a:r>
              <a:rPr lang="en-US" altLang="zh-TW" sz="2600" dirty="0" err="1" smtClean="0"/>
              <a:t>Whitesource</a:t>
            </a:r>
            <a:r>
              <a:rPr lang="zh-TW" altLang="en-US" sz="2600" dirty="0" smtClean="0"/>
              <a:t>。</a:t>
            </a:r>
            <a:endParaRPr lang="en-US" altLang="zh-TW" sz="2600" dirty="0" smtClean="0"/>
          </a:p>
          <a:p>
            <a:pPr marL="627063" lvl="1" indent="-387350">
              <a:lnSpc>
                <a:spcPts val="3500"/>
              </a:lnSpc>
              <a:buNone/>
            </a:pPr>
            <a:r>
              <a:rPr lang="en-US" altLang="zh-TW" sz="2600" dirty="0" smtClean="0"/>
              <a:t>	</a:t>
            </a:r>
            <a:r>
              <a:rPr lang="zh-TW" altLang="en-US" sz="2600" b="1" dirty="0" smtClean="0">
                <a:solidFill>
                  <a:srgbClr val="0055A0"/>
                </a:solidFill>
              </a:rPr>
              <a:t>範例：</a:t>
            </a:r>
            <a:r>
              <a:rPr lang="zh-TW" altLang="en-US" sz="2600" dirty="0" smtClean="0">
                <a:solidFill>
                  <a:srgbClr val="0055A0"/>
                </a:solidFill>
              </a:rPr>
              <a:t>有一</a:t>
            </a:r>
            <a:r>
              <a:rPr lang="en-US" altLang="zh-TW" sz="2600" dirty="0" smtClean="0">
                <a:solidFill>
                  <a:srgbClr val="0055A0"/>
                </a:solidFill>
              </a:rPr>
              <a:t>Windows</a:t>
            </a:r>
            <a:r>
              <a:rPr lang="zh-TW" altLang="en-US" sz="2600" dirty="0" smtClean="0">
                <a:solidFill>
                  <a:srgbClr val="0055A0"/>
                </a:solidFill>
              </a:rPr>
              <a:t>系統之主機，共有</a:t>
            </a:r>
            <a:r>
              <a:rPr lang="en-US" altLang="zh-TW" sz="2600" dirty="0" smtClean="0">
                <a:solidFill>
                  <a:srgbClr val="0055A0"/>
                </a:solidFill>
              </a:rPr>
              <a:t>C</a:t>
            </a:r>
            <a:r>
              <a:rPr lang="zh-TW" altLang="en-US" sz="2600" dirty="0" smtClean="0">
                <a:solidFill>
                  <a:srgbClr val="0055A0"/>
                </a:solidFill>
              </a:rPr>
              <a:t>槽、</a:t>
            </a:r>
            <a:r>
              <a:rPr lang="en-US" altLang="zh-TW" sz="2600" dirty="0" smtClean="0">
                <a:solidFill>
                  <a:srgbClr val="0055A0"/>
                </a:solidFill>
              </a:rPr>
              <a:t>D</a:t>
            </a:r>
            <a:r>
              <a:rPr lang="zh-TW" altLang="en-US" sz="2600" dirty="0" smtClean="0">
                <a:solidFill>
                  <a:srgbClr val="0055A0"/>
                </a:solidFill>
              </a:rPr>
              <a:t>槽，因資料量太大會產生</a:t>
            </a:r>
            <a:r>
              <a:rPr lang="en-US" altLang="zh-TW" sz="2600" dirty="0" smtClean="0">
                <a:solidFill>
                  <a:srgbClr val="0055A0"/>
                </a:solidFill>
              </a:rPr>
              <a:t>GC Exception</a:t>
            </a:r>
            <a:r>
              <a:rPr lang="zh-TW" altLang="en-US" sz="2600" dirty="0" smtClean="0">
                <a:solidFill>
                  <a:srgbClr val="0055A0"/>
                </a:solidFill>
              </a:rPr>
              <a:t>，則可分次</a:t>
            </a:r>
            <a:r>
              <a:rPr lang="en-US" altLang="zh-TW" sz="2600" dirty="0" smtClean="0">
                <a:solidFill>
                  <a:srgbClr val="0055A0"/>
                </a:solidFill>
              </a:rPr>
              <a:t>Offline</a:t>
            </a:r>
            <a:r>
              <a:rPr lang="zh-TW" altLang="en-US" sz="2600" dirty="0" smtClean="0">
                <a:solidFill>
                  <a:srgbClr val="0055A0"/>
                </a:solidFill>
              </a:rPr>
              <a:t>掃描</a:t>
            </a:r>
            <a:r>
              <a:rPr lang="en-US" altLang="zh-TW" sz="2600" dirty="0">
                <a:solidFill>
                  <a:srgbClr val="0055A0"/>
                </a:solidFill>
              </a:rPr>
              <a:t>C</a:t>
            </a:r>
            <a:r>
              <a:rPr lang="zh-TW" altLang="en-US" sz="2600" dirty="0">
                <a:solidFill>
                  <a:srgbClr val="0055A0"/>
                </a:solidFill>
              </a:rPr>
              <a:t>槽和</a:t>
            </a:r>
            <a:r>
              <a:rPr lang="en-US" altLang="zh-TW" sz="2600" dirty="0">
                <a:solidFill>
                  <a:srgbClr val="0055A0"/>
                </a:solidFill>
              </a:rPr>
              <a:t>D</a:t>
            </a:r>
            <a:r>
              <a:rPr lang="zh-TW" altLang="en-US" sz="2600" dirty="0" smtClean="0">
                <a:solidFill>
                  <a:srgbClr val="0055A0"/>
                </a:solidFill>
              </a:rPr>
              <a:t>槽，再執行上載。</a:t>
            </a:r>
            <a:r>
              <a:rPr lang="en-US" altLang="zh-TW" sz="2600" dirty="0" smtClean="0">
                <a:solidFill>
                  <a:srgbClr val="C00000"/>
                </a:solidFill>
              </a:rPr>
              <a:t>(</a:t>
            </a:r>
            <a:r>
              <a:rPr lang="zh-TW" altLang="en-US" sz="2600" dirty="0">
                <a:solidFill>
                  <a:srgbClr val="C00000"/>
                </a:solidFill>
              </a:rPr>
              <a:t>簡報以</a:t>
            </a:r>
            <a:r>
              <a:rPr lang="zh-TW" altLang="en-US" sz="2600" dirty="0" smtClean="0">
                <a:solidFill>
                  <a:srgbClr val="C00000"/>
                </a:solidFill>
              </a:rPr>
              <a:t>此範例做說明</a:t>
            </a:r>
            <a:r>
              <a:rPr lang="en-US" altLang="zh-TW" sz="2600" dirty="0" smtClean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946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3.7</a:t>
            </a:r>
            <a:r>
              <a:rPr lang="en-US" altLang="zh-TW" dirty="0">
                <a:solidFill>
                  <a:srgbClr val="FFC000"/>
                </a:solidFill>
              </a:rPr>
              <a:t>【</a:t>
            </a:r>
            <a:r>
              <a:rPr lang="zh-TW" altLang="en-US" b="1" dirty="0">
                <a:solidFill>
                  <a:srgbClr val="FFC000"/>
                </a:solidFill>
              </a:rPr>
              <a:t>方案五</a:t>
            </a:r>
            <a:r>
              <a:rPr lang="en-US" altLang="zh-TW" b="1" dirty="0">
                <a:solidFill>
                  <a:srgbClr val="FFC000"/>
                </a:solidFill>
              </a:rPr>
              <a:t>】</a:t>
            </a:r>
            <a:r>
              <a:rPr lang="zh-TW" altLang="en-US" dirty="0"/>
              <a:t>分次檢測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(2/4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ts val="3800"/>
              </a:lnSpc>
              <a:buFont typeface="+mj-lt"/>
              <a:buAutoNum type="arabicPeriod"/>
            </a:pPr>
            <a:r>
              <a:rPr lang="zh-TW" altLang="en-US" dirty="0" smtClean="0"/>
              <a:t>以系統管理員身分執行開啟命令提示</a:t>
            </a:r>
            <a:r>
              <a:rPr lang="zh-TW" altLang="en-US" dirty="0"/>
              <a:t>字元視窗。</a:t>
            </a:r>
            <a:endParaRPr lang="en-US" altLang="zh-TW" dirty="0" smtClean="0"/>
          </a:p>
          <a:p>
            <a:pPr marL="514350" indent="-514350">
              <a:lnSpc>
                <a:spcPts val="3800"/>
              </a:lnSpc>
              <a:buFont typeface="+mj-lt"/>
              <a:buAutoNum type="arabicPeriod"/>
            </a:pPr>
            <a:r>
              <a:rPr lang="zh-TW" altLang="en-US" dirty="0" smtClean="0"/>
              <a:t>切換</a:t>
            </a:r>
            <a:r>
              <a:rPr lang="zh-TW" altLang="en-US" dirty="0"/>
              <a:t>到</a:t>
            </a:r>
            <a:r>
              <a:rPr lang="en-US" altLang="zh-TW" dirty="0"/>
              <a:t>Unified</a:t>
            </a:r>
            <a:r>
              <a:rPr lang="zh-TW" altLang="en-US" dirty="0"/>
              <a:t> </a:t>
            </a:r>
            <a:r>
              <a:rPr lang="en-US" altLang="zh-TW" dirty="0"/>
              <a:t>Agent</a:t>
            </a:r>
            <a:r>
              <a:rPr lang="zh-TW" altLang="en-US" dirty="0"/>
              <a:t>檔所在目錄。</a:t>
            </a:r>
            <a:endParaRPr lang="en-US" altLang="zh-TW" dirty="0" smtClean="0"/>
          </a:p>
          <a:p>
            <a:pPr marL="514350" indent="-514350">
              <a:lnSpc>
                <a:spcPts val="3800"/>
              </a:lnSpc>
              <a:buFont typeface="+mj-lt"/>
              <a:buAutoNum type="arabicPeriod"/>
            </a:pPr>
            <a:r>
              <a:rPr lang="zh-TW" altLang="en-US" dirty="0" smtClean="0"/>
              <a:t>確認</a:t>
            </a:r>
            <a:r>
              <a:rPr lang="en-US" altLang="zh-TW" dirty="0" err="1"/>
              <a:t>Config</a:t>
            </a:r>
            <a:r>
              <a:rPr lang="zh-TW" altLang="en-US" dirty="0"/>
              <a:t>檔內容中的</a:t>
            </a:r>
            <a:r>
              <a:rPr lang="en-US" altLang="zh-TW" dirty="0" err="1"/>
              <a:t>ProductName</a:t>
            </a:r>
            <a:r>
              <a:rPr lang="zh-TW" altLang="en-US" dirty="0"/>
              <a:t>為</a:t>
            </a:r>
            <a:r>
              <a:rPr lang="en-US" altLang="zh-TW" dirty="0"/>
              <a:t>【</a:t>
            </a:r>
            <a:r>
              <a:rPr lang="zh-TW" altLang="en-US" dirty="0"/>
              <a:t>分公司代號，如</a:t>
            </a:r>
            <a:r>
              <a:rPr lang="en-US" altLang="zh-TW" dirty="0"/>
              <a:t>8080】</a:t>
            </a:r>
            <a:r>
              <a:rPr lang="zh-TW" altLang="en-US" dirty="0"/>
              <a:t>、且</a:t>
            </a:r>
            <a:r>
              <a:rPr lang="en-US" altLang="zh-TW" dirty="0" err="1"/>
              <a:t>ProjectName</a:t>
            </a:r>
            <a:r>
              <a:rPr lang="zh-TW" altLang="en-US" dirty="0"/>
              <a:t>為</a:t>
            </a:r>
            <a:r>
              <a:rPr lang="en-US" altLang="zh-TW" dirty="0"/>
              <a:t>【</a:t>
            </a:r>
            <a:r>
              <a:rPr lang="zh-TW" altLang="en-US" dirty="0"/>
              <a:t>受測主機之資產</a:t>
            </a:r>
            <a:r>
              <a:rPr lang="en-US" altLang="zh-TW" dirty="0"/>
              <a:t>ID</a:t>
            </a:r>
            <a:r>
              <a:rPr lang="zh-TW" altLang="en-US" dirty="0"/>
              <a:t>，</a:t>
            </a:r>
            <a:r>
              <a:rPr lang="zh-TW" altLang="en-US" dirty="0" smtClean="0"/>
              <a:t>如</a:t>
            </a:r>
            <a:r>
              <a:rPr lang="en-US" altLang="zh-TW" dirty="0" err="1" smtClean="0"/>
              <a:t>xxxxx</a:t>
            </a:r>
            <a:r>
              <a:rPr lang="en-US" altLang="zh-TW" dirty="0"/>
              <a:t>】 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marL="514350" indent="-514350">
              <a:lnSpc>
                <a:spcPts val="3800"/>
              </a:lnSpc>
              <a:buFont typeface="+mj-lt"/>
              <a:buAutoNum type="arabicPeriod"/>
            </a:pPr>
            <a:r>
              <a:rPr lang="zh-TW" altLang="en-US" dirty="0">
                <a:solidFill>
                  <a:srgbClr val="C00000"/>
                </a:solidFill>
              </a:rPr>
              <a:t>檢視環境使用之記憶體使用量，設定可用記憶體</a:t>
            </a:r>
            <a:r>
              <a:rPr lang="en-US" altLang="zh-TW" dirty="0">
                <a:solidFill>
                  <a:srgbClr val="C00000"/>
                </a:solidFill>
              </a:rPr>
              <a:t>2/3</a:t>
            </a:r>
            <a:r>
              <a:rPr lang="zh-TW" altLang="en-US" dirty="0">
                <a:solidFill>
                  <a:srgbClr val="C00000"/>
                </a:solidFill>
              </a:rPr>
              <a:t>來執行檢測</a:t>
            </a:r>
            <a:r>
              <a:rPr lang="zh-TW" altLang="en-US" dirty="0"/>
              <a:t>。例如：若為</a:t>
            </a:r>
            <a:r>
              <a:rPr lang="en-US" altLang="zh-TW" dirty="0"/>
              <a:t>8GB RAM</a:t>
            </a:r>
            <a:r>
              <a:rPr lang="zh-TW" altLang="en-US" dirty="0"/>
              <a:t>之主機，目前可使用之</a:t>
            </a:r>
            <a:r>
              <a:rPr lang="en-US" altLang="zh-TW" dirty="0"/>
              <a:t>RAM</a:t>
            </a:r>
            <a:r>
              <a:rPr lang="zh-TW" altLang="en-US" dirty="0"/>
              <a:t>有</a:t>
            </a:r>
            <a:r>
              <a:rPr lang="en-US" altLang="zh-TW" dirty="0"/>
              <a:t>6GB</a:t>
            </a:r>
            <a:r>
              <a:rPr lang="zh-TW" altLang="en-US" dirty="0"/>
              <a:t>，則設定 </a:t>
            </a:r>
            <a:r>
              <a:rPr lang="en-US" altLang="zh-TW" dirty="0" smtClean="0">
                <a:solidFill>
                  <a:srgbClr val="C00000"/>
                </a:solidFill>
              </a:rPr>
              <a:t>-</a:t>
            </a:r>
            <a:r>
              <a:rPr lang="en-US" altLang="zh-TW" dirty="0" err="1">
                <a:solidFill>
                  <a:srgbClr val="C00000"/>
                </a:solidFill>
              </a:rPr>
              <a:t>X</a:t>
            </a:r>
            <a:r>
              <a:rPr lang="en-US" altLang="zh-TW" dirty="0" err="1" smtClean="0">
                <a:solidFill>
                  <a:srgbClr val="C00000"/>
                </a:solidFill>
              </a:rPr>
              <a:t>mx</a:t>
            </a:r>
            <a:r>
              <a:rPr lang="zh-TW" altLang="en-US" dirty="0">
                <a:solidFill>
                  <a:srgbClr val="C00000"/>
                </a:solidFill>
              </a:rPr>
              <a:t>值為</a:t>
            </a:r>
            <a:r>
              <a:rPr lang="en-US" altLang="zh-TW" dirty="0" smtClean="0">
                <a:solidFill>
                  <a:srgbClr val="C00000"/>
                </a:solidFill>
              </a:rPr>
              <a:t>4,000m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34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570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3.7</a:t>
            </a:r>
            <a:r>
              <a:rPr lang="en-US" altLang="zh-TW" dirty="0">
                <a:solidFill>
                  <a:srgbClr val="FFC000"/>
                </a:solidFill>
              </a:rPr>
              <a:t>【</a:t>
            </a:r>
            <a:r>
              <a:rPr lang="zh-TW" altLang="en-US" b="1" dirty="0">
                <a:solidFill>
                  <a:srgbClr val="FFC000"/>
                </a:solidFill>
              </a:rPr>
              <a:t>方案五</a:t>
            </a:r>
            <a:r>
              <a:rPr lang="en-US" altLang="zh-TW" b="1" dirty="0">
                <a:solidFill>
                  <a:srgbClr val="FFC000"/>
                </a:solidFill>
              </a:rPr>
              <a:t>】</a:t>
            </a:r>
            <a:r>
              <a:rPr lang="zh-TW" altLang="en-US" dirty="0"/>
              <a:t>分次檢測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(3/4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2955" y="1818969"/>
            <a:ext cx="11366090" cy="4830350"/>
          </a:xfrm>
        </p:spPr>
        <p:txBody>
          <a:bodyPr>
            <a:normAutofit/>
          </a:bodyPr>
          <a:lstStyle/>
          <a:p>
            <a:pPr marL="355600" indent="-355600">
              <a:lnSpc>
                <a:spcPts val="3800"/>
              </a:lnSpc>
              <a:buNone/>
            </a:pPr>
            <a:r>
              <a:rPr lang="en-US" altLang="zh-TW" dirty="0" smtClean="0"/>
              <a:t>5.</a:t>
            </a:r>
            <a:r>
              <a:rPr lang="zh-TW" altLang="en-US" dirty="0" smtClean="0"/>
              <a:t> 依作業系統類型，參考</a:t>
            </a:r>
            <a:r>
              <a:rPr lang="en-US" altLang="zh-TW" dirty="0" smtClean="0"/>
              <a:t>【</a:t>
            </a:r>
            <a:r>
              <a:rPr lang="zh-TW" altLang="en-US" dirty="0" smtClean="0"/>
              <a:t>方案三</a:t>
            </a:r>
            <a:r>
              <a:rPr lang="en-US" altLang="zh-TW" dirty="0" smtClean="0"/>
              <a:t>/</a:t>
            </a:r>
            <a:r>
              <a:rPr lang="zh-TW" altLang="en-US" dirty="0" smtClean="0"/>
              <a:t>四</a:t>
            </a:r>
            <a:r>
              <a:rPr lang="en-US" altLang="zh-TW" dirty="0" smtClean="0"/>
              <a:t>】Offline</a:t>
            </a:r>
            <a:r>
              <a:rPr lang="zh-TW" altLang="en-US" dirty="0" smtClean="0"/>
              <a:t>模式操作</a:t>
            </a:r>
            <a:r>
              <a:rPr lang="zh-TW" altLang="en-US" dirty="0"/>
              <a:t>步驟掃瞄</a:t>
            </a:r>
            <a:r>
              <a:rPr lang="en-US" altLang="zh-TW" dirty="0" smtClean="0"/>
              <a:t>C</a:t>
            </a:r>
            <a:r>
              <a:rPr lang="zh-TW" altLang="en-US" dirty="0"/>
              <a:t>槽，修改產出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request file</a:t>
            </a:r>
            <a:r>
              <a:rPr lang="zh-TW" altLang="en-US" dirty="0" smtClean="0"/>
              <a:t>檔名 </a:t>
            </a:r>
            <a:r>
              <a:rPr lang="en-US" altLang="zh-TW" dirty="0" smtClean="0"/>
              <a:t>(</a:t>
            </a:r>
            <a:r>
              <a:rPr lang="zh-TW" altLang="en-US" dirty="0" smtClean="0"/>
              <a:t>建議依序以流水號命名，如</a:t>
            </a:r>
            <a:r>
              <a:rPr lang="en-US" altLang="zh-TW" dirty="0" smtClean="0"/>
              <a:t>01.txt)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355600" indent="-355600">
              <a:lnSpc>
                <a:spcPts val="3800"/>
              </a:lnSpc>
              <a:buNone/>
            </a:pPr>
            <a:r>
              <a:rPr lang="en-US" altLang="zh-TW" dirty="0" smtClean="0"/>
              <a:t>6. </a:t>
            </a:r>
            <a:r>
              <a:rPr lang="zh-TW" altLang="en-US" dirty="0"/>
              <a:t>以</a:t>
            </a:r>
            <a:r>
              <a:rPr lang="zh-TW" altLang="en-US" dirty="0" smtClean="0"/>
              <a:t>上述方式，依序掃瞄完所有資料夾。</a:t>
            </a:r>
            <a:endParaRPr lang="en-US" altLang="zh-TW" dirty="0" smtClean="0"/>
          </a:p>
          <a:p>
            <a:pPr marL="355600" indent="-355600">
              <a:lnSpc>
                <a:spcPts val="3800"/>
              </a:lnSpc>
              <a:buNone/>
            </a:pPr>
            <a:r>
              <a:rPr lang="en-US" altLang="zh-TW" dirty="0" smtClean="0"/>
              <a:t>7. </a:t>
            </a:r>
            <a:r>
              <a:rPr lang="zh-TW" altLang="en-US" dirty="0" smtClean="0"/>
              <a:t>將</a:t>
            </a:r>
            <a:r>
              <a:rPr lang="zh-TW" altLang="en-US" i="1" dirty="0" smtClean="0">
                <a:solidFill>
                  <a:srgbClr val="C00000"/>
                </a:solidFill>
              </a:rPr>
              <a:t>多份</a:t>
            </a:r>
            <a:r>
              <a:rPr lang="en-US" altLang="zh-TW" i="1" dirty="0" smtClean="0">
                <a:solidFill>
                  <a:srgbClr val="C00000"/>
                </a:solidFill>
              </a:rPr>
              <a:t>txt</a:t>
            </a:r>
            <a:r>
              <a:rPr lang="zh-TW" altLang="en-US" dirty="0" smtClean="0"/>
              <a:t> </a:t>
            </a:r>
            <a:r>
              <a:rPr lang="zh-TW" altLang="en-US" i="1" dirty="0" smtClean="0">
                <a:solidFill>
                  <a:srgbClr val="C00000"/>
                </a:solidFill>
              </a:rPr>
              <a:t>資料 </a:t>
            </a:r>
            <a:r>
              <a:rPr lang="zh-TW" altLang="en-US" dirty="0" smtClean="0"/>
              <a:t>複製</a:t>
            </a:r>
            <a:r>
              <a:rPr lang="zh-TW" altLang="en-US" dirty="0"/>
              <a:t>至有對外網路之主機</a:t>
            </a:r>
            <a:r>
              <a:rPr lang="en-US" altLang="zh-TW" dirty="0"/>
              <a:t>(</a:t>
            </a:r>
            <a:r>
              <a:rPr lang="zh-TW" altLang="en-US" dirty="0"/>
              <a:t>也需有</a:t>
            </a:r>
            <a:r>
              <a:rPr lang="en-US" altLang="zh-TW" dirty="0"/>
              <a:t>JRE</a:t>
            </a:r>
            <a:r>
              <a:rPr lang="zh-TW" altLang="en-US" dirty="0"/>
              <a:t>環境，並放置檢測所需之</a:t>
            </a:r>
            <a:r>
              <a:rPr lang="en-US" altLang="zh-TW" dirty="0"/>
              <a:t>JAR</a:t>
            </a:r>
            <a:r>
              <a:rPr lang="zh-TW" altLang="en-US" dirty="0"/>
              <a:t>及</a:t>
            </a:r>
            <a:r>
              <a:rPr lang="en-US" altLang="zh-TW" dirty="0" err="1" smtClean="0"/>
              <a:t>Config</a:t>
            </a:r>
            <a:r>
              <a:rPr lang="en-US" altLang="zh-TW" sz="1800" dirty="0">
                <a:solidFill>
                  <a:srgbClr val="C00000"/>
                </a:solidFill>
              </a:rPr>
              <a:t> *</a:t>
            </a:r>
            <a:r>
              <a:rPr lang="zh-TW" altLang="en-US" sz="1800" dirty="0">
                <a:solidFill>
                  <a:srgbClr val="C00000"/>
                </a:solidFill>
              </a:rPr>
              <a:t>請將</a:t>
            </a:r>
            <a:r>
              <a:rPr lang="en-US" altLang="zh-TW" sz="1800" dirty="0" err="1">
                <a:solidFill>
                  <a:srgbClr val="C00000"/>
                </a:solidFill>
              </a:rPr>
              <a:t>Config</a:t>
            </a:r>
            <a:r>
              <a:rPr lang="zh-TW" altLang="en-US" sz="1800" dirty="0">
                <a:solidFill>
                  <a:srgbClr val="C00000"/>
                </a:solidFill>
              </a:rPr>
              <a:t>中的</a:t>
            </a:r>
            <a:r>
              <a:rPr lang="en-US" altLang="zh-TW" sz="1800" dirty="0" err="1">
                <a:solidFill>
                  <a:srgbClr val="C00000"/>
                </a:solidFill>
              </a:rPr>
              <a:t>productName</a:t>
            </a:r>
            <a:r>
              <a:rPr lang="zh-TW" altLang="en-US" sz="1800" dirty="0">
                <a:solidFill>
                  <a:srgbClr val="C00000"/>
                </a:solidFill>
              </a:rPr>
              <a:t>及</a:t>
            </a:r>
            <a:r>
              <a:rPr lang="en-US" altLang="zh-TW" sz="1800" dirty="0" err="1">
                <a:solidFill>
                  <a:srgbClr val="C00000"/>
                </a:solidFill>
              </a:rPr>
              <a:t>projectName</a:t>
            </a:r>
            <a:r>
              <a:rPr lang="zh-TW" altLang="en-US" sz="1800" dirty="0">
                <a:solidFill>
                  <a:srgbClr val="C00000"/>
                </a:solidFill>
              </a:rPr>
              <a:t>用</a:t>
            </a:r>
            <a:r>
              <a:rPr lang="en-US" altLang="zh-TW" sz="1800" dirty="0">
                <a:solidFill>
                  <a:srgbClr val="C00000"/>
                </a:solidFill>
              </a:rPr>
              <a:t>#mark</a:t>
            </a:r>
            <a:r>
              <a:rPr lang="zh-TW" altLang="en-US" sz="1800" dirty="0">
                <a:solidFill>
                  <a:srgbClr val="C00000"/>
                </a:solidFill>
              </a:rPr>
              <a:t>掉</a:t>
            </a:r>
            <a:r>
              <a:rPr lang="en-US" altLang="zh-TW" dirty="0" smtClean="0"/>
              <a:t>)</a:t>
            </a:r>
            <a:r>
              <a:rPr lang="zh-TW" altLang="en-US" dirty="0"/>
              <a:t>，放置於</a:t>
            </a:r>
            <a:r>
              <a:rPr lang="en-US" altLang="zh-TW" dirty="0"/>
              <a:t>Unified</a:t>
            </a:r>
            <a:r>
              <a:rPr lang="zh-TW" altLang="en-US" dirty="0"/>
              <a:t> </a:t>
            </a:r>
            <a:r>
              <a:rPr lang="en-US" altLang="zh-TW" dirty="0"/>
              <a:t>Agent</a:t>
            </a:r>
            <a:r>
              <a:rPr lang="zh-TW" altLang="en-US" dirty="0"/>
              <a:t>檔相同</a:t>
            </a:r>
            <a:r>
              <a:rPr lang="zh-TW" altLang="en-US" dirty="0" smtClean="0"/>
              <a:t>目錄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路徑不要有中文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然後於命令提示字元</a:t>
            </a:r>
            <a:r>
              <a:rPr lang="zh-TW" altLang="en-US" dirty="0" smtClean="0"/>
              <a:t>視窗</a:t>
            </a:r>
            <a:r>
              <a:rPr lang="zh-TW" altLang="en-US" dirty="0" smtClean="0">
                <a:solidFill>
                  <a:srgbClr val="C00000"/>
                </a:solidFill>
              </a:rPr>
              <a:t>依序</a:t>
            </a:r>
            <a:r>
              <a:rPr lang="zh-TW" altLang="en-US" dirty="0" smtClean="0"/>
              <a:t>執行下頁的指令。</a:t>
            </a:r>
            <a:endParaRPr lang="en-US" altLang="zh-TW" dirty="0" smtClean="0"/>
          </a:p>
          <a:p>
            <a:pPr marL="355600" indent="-355600">
              <a:lnSpc>
                <a:spcPts val="3800"/>
              </a:lnSpc>
              <a:buNone/>
            </a:pPr>
            <a:r>
              <a:rPr lang="en-US" altLang="zh-TW" dirty="0" smtClean="0"/>
              <a:t>8. </a:t>
            </a:r>
            <a:r>
              <a:rPr lang="zh-TW" altLang="en-US" dirty="0" smtClean="0">
                <a:solidFill>
                  <a:srgbClr val="C00000"/>
                </a:solidFill>
              </a:rPr>
              <a:t>第一份</a:t>
            </a:r>
            <a:r>
              <a:rPr lang="en-US" altLang="zh-TW" dirty="0" smtClean="0"/>
              <a:t>txt</a:t>
            </a:r>
            <a:r>
              <a:rPr lang="zh-TW" altLang="en-US" dirty="0" smtClean="0"/>
              <a:t>資料上載</a:t>
            </a:r>
            <a:r>
              <a:rPr lang="zh-TW" altLang="en-US" dirty="0"/>
              <a:t>指令如下，執行後檢視</a:t>
            </a:r>
            <a:r>
              <a:rPr lang="en-US" altLang="zh-TW" dirty="0" smtClean="0"/>
              <a:t>offline01.log</a:t>
            </a:r>
            <a:r>
              <a:rPr lang="zh-TW" altLang="en-US" dirty="0"/>
              <a:t>中</a:t>
            </a:r>
            <a:r>
              <a:rPr lang="zh-TW" altLang="en-US" dirty="0" smtClean="0"/>
              <a:t>確認成功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marL="0" indent="0">
              <a:lnSpc>
                <a:spcPts val="3800"/>
              </a:lnSpc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35</a:t>
            </a:fld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82" y="5404931"/>
            <a:ext cx="3371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051812" y="5108712"/>
            <a:ext cx="20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C00000"/>
                </a:solidFill>
              </a:rPr>
              <a:t>Tips: </a:t>
            </a:r>
            <a:r>
              <a:rPr lang="en-US" altLang="zh-TW" sz="1600" dirty="0" smtClean="0">
                <a:solidFill>
                  <a:schemeClr val="tx2"/>
                </a:solidFill>
              </a:rPr>
              <a:t>Log</a:t>
            </a:r>
            <a:r>
              <a:rPr lang="zh-TW" altLang="en-US" sz="1600" dirty="0" smtClean="0">
                <a:solidFill>
                  <a:schemeClr val="tx2"/>
                </a:solidFill>
              </a:rPr>
              <a:t>中最後出現</a:t>
            </a:r>
            <a:endParaRPr lang="zh-TW" altLang="en-US" sz="1600" dirty="0">
              <a:solidFill>
                <a:schemeClr val="tx2"/>
              </a:solidFill>
            </a:endParaRPr>
          </a:p>
        </p:txBody>
      </p:sp>
      <p:cxnSp>
        <p:nvCxnSpPr>
          <p:cNvPr id="10" name="弧形接點 9"/>
          <p:cNvCxnSpPr>
            <a:stCxn id="1026" idx="3"/>
          </p:cNvCxnSpPr>
          <p:nvPr/>
        </p:nvCxnSpPr>
        <p:spPr>
          <a:xfrm flipH="1" flipV="1">
            <a:off x="11487732" y="5548864"/>
            <a:ext cx="35402" cy="443350"/>
          </a:xfrm>
          <a:prstGeom prst="curvedConnector3">
            <a:avLst>
              <a:gd name="adj1" fmla="val -64572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115882" y="5108712"/>
            <a:ext cx="3371850" cy="60101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99533" y="5779923"/>
            <a:ext cx="11023601" cy="58829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500" i="1" dirty="0" smtClean="0">
                <a:solidFill>
                  <a:srgbClr val="C00000"/>
                </a:solidFill>
              </a:rPr>
              <a:t>java</a:t>
            </a:r>
            <a:r>
              <a:rPr lang="en-US" altLang="zh-TW" sz="15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5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zh-TW" sz="1500" i="1" dirty="0" err="1" smtClean="0">
                <a:solidFill>
                  <a:schemeClr val="bg1">
                    <a:lumMod val="50000"/>
                  </a:schemeClr>
                </a:solidFill>
              </a:rPr>
              <a:t>Dfile.encoding</a:t>
            </a:r>
            <a:r>
              <a:rPr lang="en-US" altLang="zh-TW" sz="1500" i="1" dirty="0">
                <a:solidFill>
                  <a:schemeClr val="bg1">
                    <a:lumMod val="50000"/>
                  </a:schemeClr>
                </a:solidFill>
              </a:rPr>
              <a:t>=UTF-8 -</a:t>
            </a:r>
            <a:r>
              <a:rPr lang="en-US" altLang="zh-TW" sz="1500" i="1" dirty="0" err="1">
                <a:solidFill>
                  <a:schemeClr val="bg1">
                    <a:lumMod val="50000"/>
                  </a:schemeClr>
                </a:solidFill>
              </a:rPr>
              <a:t>Dsun.jnu.encoding</a:t>
            </a:r>
            <a:r>
              <a:rPr lang="en-US" altLang="zh-TW" sz="1500" i="1" dirty="0">
                <a:solidFill>
                  <a:schemeClr val="bg1">
                    <a:lumMod val="50000"/>
                  </a:schemeClr>
                </a:solidFill>
              </a:rPr>
              <a:t>=UTF-8 -</a:t>
            </a:r>
            <a:r>
              <a:rPr lang="en-US" altLang="zh-TW" sz="1500" i="1" dirty="0" smtClean="0">
                <a:solidFill>
                  <a:schemeClr val="bg1">
                    <a:lumMod val="50000"/>
                  </a:schemeClr>
                </a:solidFill>
              </a:rPr>
              <a:t>jar wss-unified-agent-20.1.2.jar </a:t>
            </a:r>
            <a:r>
              <a:rPr lang="en-US" altLang="zh-TW" sz="1500" i="1" dirty="0" smtClean="0">
                <a:solidFill>
                  <a:srgbClr val="C00000"/>
                </a:solidFill>
              </a:rPr>
              <a:t>-</a:t>
            </a:r>
            <a:r>
              <a:rPr lang="en-US" altLang="zh-TW" sz="1500" i="1" dirty="0" err="1" smtClean="0">
                <a:solidFill>
                  <a:srgbClr val="C00000"/>
                </a:solidFill>
              </a:rPr>
              <a:t>requestFiles</a:t>
            </a:r>
            <a:r>
              <a:rPr lang="en-US" altLang="zh-TW" sz="1500" i="1" dirty="0" smtClean="0">
                <a:solidFill>
                  <a:srgbClr val="C00000"/>
                </a:solidFill>
              </a:rPr>
              <a:t> 01.txt</a:t>
            </a:r>
            <a:r>
              <a:rPr lang="en-US" altLang="zh-TW" sz="1500" dirty="0" smtClean="0">
                <a:solidFill>
                  <a:srgbClr val="C00000"/>
                </a:solidFill>
              </a:rPr>
              <a:t> </a:t>
            </a:r>
            <a:r>
              <a:rPr lang="en-US" altLang="zh-TW" sz="1500" i="1" dirty="0" smtClean="0">
                <a:solidFill>
                  <a:schemeClr val="bg1">
                    <a:lumMod val="50000"/>
                  </a:schemeClr>
                </a:solidFill>
              </a:rPr>
              <a:t>&gt; offline01.log</a:t>
            </a:r>
            <a:endParaRPr lang="zh-TW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651936" y="6200529"/>
            <a:ext cx="584201" cy="55418"/>
            <a:chOff x="2230582" y="3006436"/>
            <a:chExt cx="886691" cy="55418"/>
          </a:xfrm>
        </p:grpSpPr>
        <p:cxnSp>
          <p:nvCxnSpPr>
            <p:cNvPr id="19" name="直線接點 18"/>
            <p:cNvCxnSpPr/>
            <p:nvPr/>
          </p:nvCxnSpPr>
          <p:spPr>
            <a:xfrm>
              <a:off x="2230582" y="3006436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230582" y="3061854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字方塊 20"/>
          <p:cNvSpPr txBox="1"/>
          <p:nvPr/>
        </p:nvSpPr>
        <p:spPr>
          <a:xfrm>
            <a:off x="1800320" y="6482692"/>
            <a:ext cx="7132013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TW" altLang="en-US" sz="2000" dirty="0" smtClean="0"/>
              <a:t>若使用新安裝的</a:t>
            </a:r>
            <a:r>
              <a:rPr lang="en-US" altLang="zh-TW" sz="2000" dirty="0"/>
              <a:t>open </a:t>
            </a:r>
            <a:r>
              <a:rPr lang="en-US" altLang="zh-TW" sz="2000" dirty="0" err="1"/>
              <a:t>jdk</a:t>
            </a:r>
            <a:r>
              <a:rPr lang="zh-TW" altLang="en-US" sz="2000" dirty="0"/>
              <a:t>執行，</a:t>
            </a:r>
            <a:r>
              <a:rPr lang="zh-TW" altLang="en-US" sz="2000" dirty="0" smtClean="0"/>
              <a:t>請在</a:t>
            </a:r>
            <a:r>
              <a:rPr lang="en-US" altLang="zh-TW" sz="2000" dirty="0" smtClean="0"/>
              <a:t>java</a:t>
            </a:r>
            <a:r>
              <a:rPr lang="zh-TW" altLang="en-US" sz="2000" dirty="0" smtClean="0"/>
              <a:t>前加上</a:t>
            </a:r>
            <a:r>
              <a:rPr lang="en-US" altLang="zh-TW" sz="2000" dirty="0" smtClean="0"/>
              <a:t>open </a:t>
            </a:r>
            <a:r>
              <a:rPr lang="en-US" altLang="zh-TW" sz="2000" dirty="0" err="1" smtClean="0"/>
              <a:t>jdk</a:t>
            </a:r>
            <a:r>
              <a:rPr lang="zh-TW" altLang="en-US" sz="2000" dirty="0" smtClean="0"/>
              <a:t>路徑</a:t>
            </a:r>
            <a:endParaRPr lang="en-US" altLang="zh-TW" sz="2000" dirty="0"/>
          </a:p>
        </p:txBody>
      </p:sp>
      <p:cxnSp>
        <p:nvCxnSpPr>
          <p:cNvPr id="22" name="肘形接點 21"/>
          <p:cNvCxnSpPr/>
          <p:nvPr/>
        </p:nvCxnSpPr>
        <p:spPr>
          <a:xfrm>
            <a:off x="1100667" y="6255947"/>
            <a:ext cx="699653" cy="458812"/>
          </a:xfrm>
          <a:prstGeom prst="bentConnector3">
            <a:avLst>
              <a:gd name="adj1" fmla="val -20209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miashih\AppData\Local\Temp\SNAGHTMLe8564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758" y="5591193"/>
            <a:ext cx="1808376" cy="80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74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9. </a:t>
            </a:r>
            <a:r>
              <a:rPr lang="zh-TW" altLang="en-US" dirty="0" smtClean="0">
                <a:solidFill>
                  <a:srgbClr val="C00000"/>
                </a:solidFill>
              </a:rPr>
              <a:t>其他</a:t>
            </a:r>
            <a:r>
              <a:rPr lang="en-US" altLang="zh-TW" dirty="0" smtClean="0">
                <a:solidFill>
                  <a:srgbClr val="C00000"/>
                </a:solidFill>
              </a:rPr>
              <a:t>txt</a:t>
            </a:r>
            <a:r>
              <a:rPr lang="zh-TW" altLang="en-US" dirty="0" smtClean="0"/>
              <a:t>上載指令如下</a:t>
            </a:r>
            <a:r>
              <a:rPr lang="en-US" altLang="zh-TW" dirty="0" smtClean="0"/>
              <a:t>(</a:t>
            </a:r>
            <a:r>
              <a:rPr lang="zh-TW" altLang="en-US" dirty="0" smtClean="0"/>
              <a:t>多個檔案請分開數次執行指令</a:t>
            </a:r>
            <a:r>
              <a:rPr lang="en-US" altLang="zh-TW" dirty="0" smtClean="0"/>
              <a:t>)</a:t>
            </a:r>
            <a:r>
              <a:rPr lang="zh-TW" altLang="en-US" dirty="0"/>
              <a:t> ，執行後檢視</a:t>
            </a:r>
            <a:r>
              <a:rPr lang="en-US" altLang="zh-TW" dirty="0" smtClean="0"/>
              <a:t>offline</a:t>
            </a:r>
            <a:r>
              <a:rPr lang="en-US" altLang="zh-TW" dirty="0" smtClean="0">
                <a:solidFill>
                  <a:srgbClr val="C00000"/>
                </a:solidFill>
              </a:rPr>
              <a:t>N</a:t>
            </a:r>
            <a:r>
              <a:rPr lang="en-US" altLang="zh-TW" dirty="0" smtClean="0"/>
              <a:t>.log</a:t>
            </a:r>
            <a:r>
              <a:rPr lang="zh-TW" altLang="en-US" dirty="0"/>
              <a:t>中確認成功。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12955" y="5181358"/>
            <a:ext cx="11641667" cy="5991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TW" altLang="en-US" sz="1400" i="1" dirty="0" smtClean="0">
                <a:solidFill>
                  <a:srgbClr val="C00000"/>
                </a:solidFill>
              </a:rPr>
              <a:t> </a:t>
            </a:r>
            <a:r>
              <a:rPr lang="en-US" altLang="zh-TW" sz="1400" i="1" dirty="0">
                <a:solidFill>
                  <a:srgbClr val="C00000"/>
                </a:solidFill>
              </a:rPr>
              <a:t>java</a:t>
            </a:r>
            <a:r>
              <a:rPr lang="en-US" altLang="zh-TW" sz="1400" i="1" dirty="0">
                <a:solidFill>
                  <a:prstClr val="white">
                    <a:lumMod val="50000"/>
                  </a:prstClr>
                </a:solidFill>
              </a:rPr>
              <a:t> -</a:t>
            </a:r>
            <a:r>
              <a:rPr lang="en-US" altLang="zh-TW" sz="1400" i="1" dirty="0" err="1">
                <a:solidFill>
                  <a:prstClr val="white">
                    <a:lumMod val="50000"/>
                  </a:prstClr>
                </a:solidFill>
              </a:rPr>
              <a:t>Dfile.encoding</a:t>
            </a:r>
            <a:r>
              <a:rPr lang="en-US" altLang="zh-TW" sz="1400" i="1" dirty="0">
                <a:solidFill>
                  <a:prstClr val="white">
                    <a:lumMod val="50000"/>
                  </a:prstClr>
                </a:solidFill>
              </a:rPr>
              <a:t>=UTF-8 -</a:t>
            </a:r>
            <a:r>
              <a:rPr lang="en-US" altLang="zh-TW" sz="1400" i="1" dirty="0" err="1">
                <a:solidFill>
                  <a:prstClr val="white">
                    <a:lumMod val="50000"/>
                  </a:prstClr>
                </a:solidFill>
              </a:rPr>
              <a:t>Dsun.jnu.encoding</a:t>
            </a:r>
            <a:r>
              <a:rPr lang="en-US" altLang="zh-TW" sz="1400" i="1" dirty="0">
                <a:solidFill>
                  <a:prstClr val="white">
                    <a:lumMod val="50000"/>
                  </a:prstClr>
                </a:solidFill>
              </a:rPr>
              <a:t>=UTF-8 -jar </a:t>
            </a:r>
            <a:r>
              <a:rPr lang="en-US" altLang="zh-TW" sz="1400" i="1" dirty="0" smtClean="0">
                <a:solidFill>
                  <a:prstClr val="white">
                    <a:lumMod val="50000"/>
                  </a:prstClr>
                </a:solidFill>
              </a:rPr>
              <a:t>wss-unified-agent-20.1.2.jar </a:t>
            </a:r>
            <a:r>
              <a:rPr lang="en-US" altLang="zh-TW" sz="1400" i="1" dirty="0">
                <a:solidFill>
                  <a:srgbClr val="C00000"/>
                </a:solidFill>
              </a:rPr>
              <a:t>-</a:t>
            </a:r>
            <a:r>
              <a:rPr lang="en-US" altLang="zh-TW" sz="1400" i="1" dirty="0" err="1">
                <a:solidFill>
                  <a:srgbClr val="C00000"/>
                </a:solidFill>
              </a:rPr>
              <a:t>requestFiles</a:t>
            </a:r>
            <a:r>
              <a:rPr lang="en-US" altLang="zh-TW" sz="1400" i="1" dirty="0">
                <a:solidFill>
                  <a:srgbClr val="C00000"/>
                </a:solidFill>
              </a:rPr>
              <a:t> </a:t>
            </a:r>
            <a:r>
              <a:rPr lang="en-US" altLang="zh-TW" sz="1400" i="1" dirty="0" smtClean="0">
                <a:solidFill>
                  <a:srgbClr val="C00000"/>
                </a:solidFill>
              </a:rPr>
              <a:t>04.txt </a:t>
            </a:r>
            <a:r>
              <a:rPr lang="en-US" altLang="zh-TW" sz="1400" i="1" dirty="0">
                <a:solidFill>
                  <a:srgbClr val="C00000"/>
                </a:solidFill>
              </a:rPr>
              <a:t>-</a:t>
            </a:r>
            <a:r>
              <a:rPr lang="en-US" altLang="zh-TW" sz="1400" i="1" dirty="0" err="1">
                <a:solidFill>
                  <a:srgbClr val="C00000"/>
                </a:solidFill>
              </a:rPr>
              <a:t>updateType</a:t>
            </a:r>
            <a:r>
              <a:rPr lang="en-US" altLang="zh-TW" sz="1400" i="1" dirty="0">
                <a:solidFill>
                  <a:srgbClr val="C00000"/>
                </a:solidFill>
              </a:rPr>
              <a:t> APPEND</a:t>
            </a:r>
            <a:r>
              <a:rPr lang="en-US" altLang="zh-TW" sz="1400" dirty="0">
                <a:solidFill>
                  <a:srgbClr val="C00000"/>
                </a:solidFill>
              </a:rPr>
              <a:t> </a:t>
            </a:r>
            <a:r>
              <a:rPr lang="en-US" altLang="zh-TW" sz="1400" i="1" dirty="0">
                <a:solidFill>
                  <a:prstClr val="white">
                    <a:lumMod val="50000"/>
                  </a:prstClr>
                </a:solidFill>
              </a:rPr>
              <a:t>&gt; </a:t>
            </a:r>
            <a:r>
              <a:rPr lang="en-US" altLang="zh-TW" sz="1400" i="1" dirty="0" smtClean="0">
                <a:solidFill>
                  <a:prstClr val="white">
                    <a:lumMod val="50000"/>
                  </a:prstClr>
                </a:solidFill>
              </a:rPr>
              <a:t>offline04.log</a:t>
            </a:r>
            <a:endParaRPr lang="zh-TW" altLang="en-US" sz="1400" i="1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2954" y="3566535"/>
            <a:ext cx="11641667" cy="5991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TW" altLang="en-US" sz="1400" i="1" dirty="0" smtClean="0">
                <a:solidFill>
                  <a:srgbClr val="C00000"/>
                </a:solidFill>
              </a:rPr>
              <a:t> </a:t>
            </a:r>
            <a:r>
              <a:rPr lang="en-US" altLang="zh-TW" sz="1400" i="1" dirty="0">
                <a:solidFill>
                  <a:srgbClr val="C00000"/>
                </a:solidFill>
              </a:rPr>
              <a:t>java</a:t>
            </a:r>
            <a:r>
              <a:rPr lang="en-US" altLang="zh-TW" sz="1400" i="1" dirty="0">
                <a:solidFill>
                  <a:prstClr val="white">
                    <a:lumMod val="50000"/>
                  </a:prstClr>
                </a:solidFill>
              </a:rPr>
              <a:t> -</a:t>
            </a:r>
            <a:r>
              <a:rPr lang="en-US" altLang="zh-TW" sz="1400" i="1" dirty="0" err="1">
                <a:solidFill>
                  <a:prstClr val="white">
                    <a:lumMod val="50000"/>
                  </a:prstClr>
                </a:solidFill>
              </a:rPr>
              <a:t>Dfile.encoding</a:t>
            </a:r>
            <a:r>
              <a:rPr lang="en-US" altLang="zh-TW" sz="1400" i="1" dirty="0">
                <a:solidFill>
                  <a:prstClr val="white">
                    <a:lumMod val="50000"/>
                  </a:prstClr>
                </a:solidFill>
              </a:rPr>
              <a:t>=UTF-8 -</a:t>
            </a:r>
            <a:r>
              <a:rPr lang="en-US" altLang="zh-TW" sz="1400" i="1" dirty="0" err="1">
                <a:solidFill>
                  <a:prstClr val="white">
                    <a:lumMod val="50000"/>
                  </a:prstClr>
                </a:solidFill>
              </a:rPr>
              <a:t>Dsun.jnu.encoding</a:t>
            </a:r>
            <a:r>
              <a:rPr lang="en-US" altLang="zh-TW" sz="1400" i="1" dirty="0">
                <a:solidFill>
                  <a:prstClr val="white">
                    <a:lumMod val="50000"/>
                  </a:prstClr>
                </a:solidFill>
              </a:rPr>
              <a:t>=UTF-8 -jar </a:t>
            </a:r>
            <a:r>
              <a:rPr lang="en-US" altLang="zh-TW" sz="1400" i="1" dirty="0" smtClean="0">
                <a:solidFill>
                  <a:prstClr val="white">
                    <a:lumMod val="50000"/>
                  </a:prstClr>
                </a:solidFill>
              </a:rPr>
              <a:t>wss-unified-agent-20.1.2.jar </a:t>
            </a:r>
            <a:r>
              <a:rPr lang="en-US" altLang="zh-TW" sz="1400" i="1" dirty="0">
                <a:solidFill>
                  <a:srgbClr val="C00000"/>
                </a:solidFill>
              </a:rPr>
              <a:t>-</a:t>
            </a:r>
            <a:r>
              <a:rPr lang="en-US" altLang="zh-TW" sz="1400" i="1" dirty="0" err="1">
                <a:solidFill>
                  <a:srgbClr val="C00000"/>
                </a:solidFill>
              </a:rPr>
              <a:t>requestFiles</a:t>
            </a:r>
            <a:r>
              <a:rPr lang="en-US" altLang="zh-TW" sz="1400" i="1" dirty="0">
                <a:solidFill>
                  <a:srgbClr val="C00000"/>
                </a:solidFill>
              </a:rPr>
              <a:t> </a:t>
            </a:r>
            <a:r>
              <a:rPr lang="en-US" altLang="zh-TW" sz="1400" i="1" dirty="0" smtClean="0">
                <a:solidFill>
                  <a:srgbClr val="C00000"/>
                </a:solidFill>
              </a:rPr>
              <a:t>03.txt </a:t>
            </a:r>
            <a:r>
              <a:rPr lang="en-US" altLang="zh-TW" sz="1400" i="1" dirty="0">
                <a:solidFill>
                  <a:srgbClr val="C00000"/>
                </a:solidFill>
              </a:rPr>
              <a:t>-</a:t>
            </a:r>
            <a:r>
              <a:rPr lang="en-US" altLang="zh-TW" sz="1400" i="1" dirty="0" err="1">
                <a:solidFill>
                  <a:srgbClr val="C00000"/>
                </a:solidFill>
              </a:rPr>
              <a:t>updateType</a:t>
            </a:r>
            <a:r>
              <a:rPr lang="en-US" altLang="zh-TW" sz="1400" i="1" dirty="0">
                <a:solidFill>
                  <a:srgbClr val="C00000"/>
                </a:solidFill>
              </a:rPr>
              <a:t> APPEND</a:t>
            </a:r>
            <a:r>
              <a:rPr lang="en-US" altLang="zh-TW" sz="1400" dirty="0">
                <a:solidFill>
                  <a:srgbClr val="C00000"/>
                </a:solidFill>
              </a:rPr>
              <a:t> </a:t>
            </a:r>
            <a:r>
              <a:rPr lang="en-US" altLang="zh-TW" sz="1400" i="1" dirty="0">
                <a:solidFill>
                  <a:prstClr val="white">
                    <a:lumMod val="50000"/>
                  </a:prstClr>
                </a:solidFill>
              </a:rPr>
              <a:t>&gt; </a:t>
            </a:r>
            <a:r>
              <a:rPr lang="en-US" altLang="zh-TW" sz="1400" i="1" dirty="0" smtClean="0">
                <a:solidFill>
                  <a:prstClr val="white">
                    <a:lumMod val="50000"/>
                  </a:prstClr>
                </a:solidFill>
              </a:rPr>
              <a:t>offline03.log</a:t>
            </a:r>
            <a:endParaRPr lang="zh-TW" altLang="en-US" sz="1400" i="1" dirty="0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3.7</a:t>
            </a:r>
            <a:r>
              <a:rPr lang="en-US" altLang="zh-TW" dirty="0">
                <a:solidFill>
                  <a:srgbClr val="FFC000"/>
                </a:solidFill>
              </a:rPr>
              <a:t>【</a:t>
            </a:r>
            <a:r>
              <a:rPr lang="zh-TW" altLang="en-US" b="1" dirty="0">
                <a:solidFill>
                  <a:srgbClr val="FFC000"/>
                </a:solidFill>
              </a:rPr>
              <a:t>方案五</a:t>
            </a:r>
            <a:r>
              <a:rPr lang="en-US" altLang="zh-TW" b="1" dirty="0">
                <a:solidFill>
                  <a:srgbClr val="FFC000"/>
                </a:solidFill>
              </a:rPr>
              <a:t>】</a:t>
            </a:r>
            <a:r>
              <a:rPr lang="zh-TW" altLang="en-US" dirty="0"/>
              <a:t>分次檢測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(4/4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36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2953" y="2807350"/>
            <a:ext cx="11641667" cy="5991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i="1" dirty="0" smtClean="0">
                <a:solidFill>
                  <a:srgbClr val="C00000"/>
                </a:solidFill>
              </a:rPr>
              <a:t> </a:t>
            </a:r>
            <a:r>
              <a:rPr lang="en-US" altLang="zh-TW" sz="1400" i="1" dirty="0">
                <a:solidFill>
                  <a:srgbClr val="C00000"/>
                </a:solidFill>
              </a:rPr>
              <a:t>java</a:t>
            </a:r>
            <a:r>
              <a:rPr lang="en-US" altLang="zh-TW" sz="1400" i="1" dirty="0">
                <a:solidFill>
                  <a:schemeClr val="bg1">
                    <a:lumMod val="50000"/>
                  </a:schemeClr>
                </a:solidFill>
              </a:rPr>
              <a:t> -</a:t>
            </a:r>
            <a:r>
              <a:rPr lang="en-US" altLang="zh-TW" sz="1400" i="1" dirty="0" err="1">
                <a:solidFill>
                  <a:schemeClr val="bg1">
                    <a:lumMod val="50000"/>
                  </a:schemeClr>
                </a:solidFill>
              </a:rPr>
              <a:t>Dfile.encoding</a:t>
            </a:r>
            <a:r>
              <a:rPr lang="en-US" altLang="zh-TW" sz="1400" i="1" dirty="0">
                <a:solidFill>
                  <a:schemeClr val="bg1">
                    <a:lumMod val="50000"/>
                  </a:schemeClr>
                </a:solidFill>
              </a:rPr>
              <a:t>=UTF-8 -</a:t>
            </a:r>
            <a:r>
              <a:rPr lang="en-US" altLang="zh-TW" sz="1400" i="1" dirty="0" err="1">
                <a:solidFill>
                  <a:schemeClr val="bg1">
                    <a:lumMod val="50000"/>
                  </a:schemeClr>
                </a:solidFill>
              </a:rPr>
              <a:t>Dsun.jnu.encoding</a:t>
            </a:r>
            <a:r>
              <a:rPr lang="en-US" altLang="zh-TW" sz="1400" i="1" dirty="0">
                <a:solidFill>
                  <a:schemeClr val="bg1">
                    <a:lumMod val="50000"/>
                  </a:schemeClr>
                </a:solidFill>
              </a:rPr>
              <a:t>=UTF-8 </a:t>
            </a:r>
            <a:r>
              <a:rPr lang="en-US" altLang="zh-TW" sz="1400" i="1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zh-TW" sz="1400" i="1" dirty="0">
                <a:solidFill>
                  <a:schemeClr val="bg1">
                    <a:lumMod val="50000"/>
                  </a:schemeClr>
                </a:solidFill>
              </a:rPr>
              <a:t>jar </a:t>
            </a:r>
            <a:r>
              <a:rPr lang="en-US" altLang="zh-TW" sz="1400" i="1" dirty="0" smtClean="0">
                <a:solidFill>
                  <a:schemeClr val="bg1">
                    <a:lumMod val="50000"/>
                  </a:schemeClr>
                </a:solidFill>
              </a:rPr>
              <a:t>wss-unified-agent-20.1.2.jar </a:t>
            </a:r>
            <a:r>
              <a:rPr lang="en-US" altLang="zh-TW" sz="1400" i="1" dirty="0">
                <a:solidFill>
                  <a:srgbClr val="C00000"/>
                </a:solidFill>
              </a:rPr>
              <a:t>-</a:t>
            </a:r>
            <a:r>
              <a:rPr lang="en-US" altLang="zh-TW" sz="1400" i="1" dirty="0" err="1">
                <a:solidFill>
                  <a:srgbClr val="C00000"/>
                </a:solidFill>
              </a:rPr>
              <a:t>requestFiles</a:t>
            </a:r>
            <a:r>
              <a:rPr lang="en-US" altLang="zh-TW" sz="1400" i="1" dirty="0">
                <a:solidFill>
                  <a:srgbClr val="C00000"/>
                </a:solidFill>
              </a:rPr>
              <a:t> 02.txt -</a:t>
            </a:r>
            <a:r>
              <a:rPr lang="en-US" altLang="zh-TW" sz="1400" i="1" dirty="0" err="1">
                <a:solidFill>
                  <a:srgbClr val="C00000"/>
                </a:solidFill>
              </a:rPr>
              <a:t>updateType</a:t>
            </a:r>
            <a:r>
              <a:rPr lang="en-US" altLang="zh-TW" sz="1400" i="1" dirty="0">
                <a:solidFill>
                  <a:srgbClr val="C00000"/>
                </a:solidFill>
              </a:rPr>
              <a:t> APPEND</a:t>
            </a:r>
            <a:r>
              <a:rPr lang="en-US" altLang="zh-TW" sz="1400" dirty="0" smtClean="0">
                <a:solidFill>
                  <a:srgbClr val="C00000"/>
                </a:solidFill>
              </a:rPr>
              <a:t> </a:t>
            </a:r>
            <a:r>
              <a:rPr lang="en-US" altLang="zh-TW" sz="1400" i="1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altLang="zh-TW" sz="1400" i="1" dirty="0" smtClean="0">
                <a:solidFill>
                  <a:schemeClr val="bg1">
                    <a:lumMod val="50000"/>
                  </a:schemeClr>
                </a:solidFill>
              </a:rPr>
              <a:t>offline02.log</a:t>
            </a:r>
            <a:endParaRPr lang="zh-TW" altLang="en-US" sz="1400" i="1" dirty="0">
              <a:solidFill>
                <a:srgbClr val="C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22760" y="4402770"/>
            <a:ext cx="615553" cy="5757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3200" dirty="0" smtClean="0"/>
              <a:t>….</a:t>
            </a:r>
            <a:endParaRPr lang="zh-TW" altLang="en-US" sz="32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496837" y="5611794"/>
            <a:ext cx="707354" cy="55418"/>
            <a:chOff x="2230582" y="3006436"/>
            <a:chExt cx="886691" cy="55418"/>
          </a:xfrm>
        </p:grpSpPr>
        <p:cxnSp>
          <p:nvCxnSpPr>
            <p:cNvPr id="12" name="直線接點 11"/>
            <p:cNvCxnSpPr/>
            <p:nvPr/>
          </p:nvCxnSpPr>
          <p:spPr>
            <a:xfrm>
              <a:off x="2230582" y="3006436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230582" y="3061854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字方塊 13"/>
          <p:cNvSpPr txBox="1"/>
          <p:nvPr/>
        </p:nvSpPr>
        <p:spPr>
          <a:xfrm>
            <a:off x="4055867" y="5944889"/>
            <a:ext cx="7132013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TW" altLang="en-US" sz="2000" dirty="0" smtClean="0"/>
              <a:t>若使用新安裝的</a:t>
            </a:r>
            <a:r>
              <a:rPr lang="en-US" altLang="zh-TW" sz="2000" dirty="0"/>
              <a:t>open </a:t>
            </a:r>
            <a:r>
              <a:rPr lang="en-US" altLang="zh-TW" sz="2000" dirty="0" err="1"/>
              <a:t>jdk</a:t>
            </a:r>
            <a:r>
              <a:rPr lang="zh-TW" altLang="en-US" sz="2000" dirty="0"/>
              <a:t>執行，</a:t>
            </a:r>
            <a:r>
              <a:rPr lang="zh-TW" altLang="en-US" sz="2000" dirty="0" smtClean="0"/>
              <a:t>請在</a:t>
            </a:r>
            <a:r>
              <a:rPr lang="en-US" altLang="zh-TW" sz="2000" dirty="0" smtClean="0"/>
              <a:t>java</a:t>
            </a:r>
            <a:r>
              <a:rPr lang="zh-TW" altLang="en-US" sz="2000" dirty="0" smtClean="0"/>
              <a:t>前加上</a:t>
            </a:r>
            <a:r>
              <a:rPr lang="en-US" altLang="zh-TW" sz="2000" dirty="0" smtClean="0"/>
              <a:t>open </a:t>
            </a:r>
            <a:r>
              <a:rPr lang="en-US" altLang="zh-TW" sz="2000" dirty="0" err="1" smtClean="0"/>
              <a:t>jdk</a:t>
            </a:r>
            <a:r>
              <a:rPr lang="zh-TW" altLang="en-US" sz="2000" dirty="0" smtClean="0"/>
              <a:t>路徑</a:t>
            </a:r>
            <a:endParaRPr lang="en-US" altLang="zh-TW" sz="2000" dirty="0"/>
          </a:p>
        </p:txBody>
      </p:sp>
      <p:cxnSp>
        <p:nvCxnSpPr>
          <p:cNvPr id="15" name="肘形接點 14"/>
          <p:cNvCxnSpPr/>
          <p:nvPr/>
        </p:nvCxnSpPr>
        <p:spPr>
          <a:xfrm>
            <a:off x="922867" y="5667212"/>
            <a:ext cx="3136512" cy="399241"/>
          </a:xfrm>
          <a:prstGeom prst="bentConnector3">
            <a:avLst>
              <a:gd name="adj1" fmla="val -1828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425256" y="3243436"/>
            <a:ext cx="707354" cy="55418"/>
            <a:chOff x="2230582" y="3006436"/>
            <a:chExt cx="886691" cy="55418"/>
          </a:xfrm>
        </p:grpSpPr>
        <p:cxnSp>
          <p:nvCxnSpPr>
            <p:cNvPr id="17" name="直線接點 16"/>
            <p:cNvCxnSpPr/>
            <p:nvPr/>
          </p:nvCxnSpPr>
          <p:spPr>
            <a:xfrm>
              <a:off x="2230582" y="3006436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2230582" y="3061854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/>
          <p:cNvGrpSpPr/>
          <p:nvPr/>
        </p:nvGrpSpPr>
        <p:grpSpPr>
          <a:xfrm>
            <a:off x="606904" y="4024679"/>
            <a:ext cx="487219" cy="55418"/>
            <a:chOff x="2230582" y="3006436"/>
            <a:chExt cx="886691" cy="55418"/>
          </a:xfrm>
        </p:grpSpPr>
        <p:cxnSp>
          <p:nvCxnSpPr>
            <p:cNvPr id="20" name="直線接點 19"/>
            <p:cNvCxnSpPr/>
            <p:nvPr/>
          </p:nvCxnSpPr>
          <p:spPr>
            <a:xfrm>
              <a:off x="2230582" y="3006436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30582" y="3061854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肘形接點 21"/>
          <p:cNvCxnSpPr/>
          <p:nvPr/>
        </p:nvCxnSpPr>
        <p:spPr>
          <a:xfrm>
            <a:off x="778933" y="4080097"/>
            <a:ext cx="3280445" cy="1993856"/>
          </a:xfrm>
          <a:prstGeom prst="bentConnector3">
            <a:avLst>
              <a:gd name="adj1" fmla="val -2651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/>
          <p:cNvCxnSpPr/>
          <p:nvPr/>
        </p:nvCxnSpPr>
        <p:spPr>
          <a:xfrm>
            <a:off x="496837" y="3298854"/>
            <a:ext cx="3562541" cy="2783566"/>
          </a:xfrm>
          <a:prstGeom prst="bentConnector3">
            <a:avLst>
              <a:gd name="adj1" fmla="val -621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35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r>
              <a:rPr lang="en-US" altLang="zh-TW" dirty="0" smtClean="0"/>
              <a:t>1. </a:t>
            </a:r>
            <a:r>
              <a:rPr lang="zh-TW" altLang="en-US" dirty="0" smtClean="0"/>
              <a:t>檢測列入範圍之副檔名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2955" y="1456270"/>
            <a:ext cx="11366090" cy="5486399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TW" sz="7400" dirty="0" smtClean="0"/>
              <a:t> </a:t>
            </a:r>
            <a:r>
              <a:rPr lang="zh-TW" altLang="en-US" sz="7400" dirty="0" smtClean="0"/>
              <a:t>針對下列副檔名之檔案進行檢測：</a:t>
            </a:r>
            <a:endParaRPr lang="en-US" altLang="zh-TW" sz="7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700" dirty="0" smtClean="0"/>
              <a:t>.jar,.war,.ear,.aar,.dll,.exe,.msi,.nupkg,.egg,.whl,.tar.gz,.gem,.deb,.udeb,.dmg,.drpm,.rpm,.pkg.tar.xz,.apk,.swf,.swc,.air,.apk,.zip,.gzip,.tar.bz2,.tgz ,.os,.bsl,.abap,.as,.ads,.ada,.adb,.agda,.asc,.ash,.als,.mod,.ampl,.g4,.cls,.apl,.dyalog,.scpt,.applescript,.arc,.ino,.ascx,.asp,.ashx,.aspx,.asmx,.axd,.asax,.aj,.sats,.hats,.dats,.aug,.ahk,.ahkl,.au3,.mawk,.auk,.gawk,.awk,.nawk,.cmd,.bat,.befunge,.bison,.bb,.bb,.decls,.bmx,.bsv,.boo,.bf,.b,.brs,.bro,.w,.idc,.cats,.h,.c,.cs,.cshtml,.csx,.cake,.cc,.c++,.</a:t>
            </a:r>
            <a:r>
              <a:rPr lang="en-US" altLang="zh-TW" sz="3700" dirty="0" err="1" smtClean="0"/>
              <a:t>tpp</a:t>
            </a:r>
            <a:r>
              <a:rPr lang="en-US" altLang="zh-TW" sz="3700" dirty="0" smtClean="0"/>
              <a:t>,.cxx,.</a:t>
            </a:r>
            <a:r>
              <a:rPr lang="en-US" altLang="zh-TW" sz="3700" dirty="0" err="1" smtClean="0"/>
              <a:t>inc</a:t>
            </a:r>
            <a:r>
              <a:rPr lang="en-US" altLang="zh-TW" sz="3700" dirty="0" smtClean="0"/>
              <a:t>,.</a:t>
            </a:r>
            <a:r>
              <a:rPr lang="en-US" altLang="zh-TW" sz="3700" dirty="0" err="1" smtClean="0"/>
              <a:t>hh</a:t>
            </a:r>
            <a:r>
              <a:rPr lang="en-US" altLang="zh-TW" sz="3700" dirty="0" smtClean="0"/>
              <a:t>,.</a:t>
            </a:r>
            <a:r>
              <a:rPr lang="en-US" altLang="zh-TW" sz="3700" dirty="0" err="1" smtClean="0"/>
              <a:t>cp</a:t>
            </a:r>
            <a:r>
              <a:rPr lang="en-US" altLang="zh-TW" sz="3700" dirty="0" smtClean="0"/>
              <a:t>,.</a:t>
            </a:r>
            <a:r>
              <a:rPr lang="en-US" altLang="zh-TW" sz="3700" dirty="0" err="1" smtClean="0"/>
              <a:t>cpp</a:t>
            </a:r>
            <a:r>
              <a:rPr lang="en-US" altLang="zh-TW" sz="3700" dirty="0" smtClean="0"/>
              <a:t>,.</a:t>
            </a:r>
            <a:r>
              <a:rPr lang="en-US" altLang="zh-TW" sz="3700" dirty="0" err="1" smtClean="0"/>
              <a:t>ipp</a:t>
            </a:r>
            <a:r>
              <a:rPr lang="en-US" altLang="zh-TW" sz="3700" dirty="0" smtClean="0"/>
              <a:t>,.</a:t>
            </a:r>
            <a:r>
              <a:rPr lang="en-US" altLang="zh-TW" sz="3700" dirty="0" err="1" smtClean="0"/>
              <a:t>hpp</a:t>
            </a:r>
            <a:r>
              <a:rPr lang="en-US" altLang="zh-TW" sz="3700" dirty="0" smtClean="0"/>
              <a:t>,.</a:t>
            </a:r>
            <a:r>
              <a:rPr lang="en-US" altLang="zh-TW" sz="3700" dirty="0" err="1" smtClean="0"/>
              <a:t>h,.h</a:t>
            </a:r>
            <a:r>
              <a:rPr lang="en-US" altLang="zh-TW" sz="3700" dirty="0" smtClean="0"/>
              <a:t>++,.tcc,.re,.inl,.hxx,.chs,.capnp,.mss,.ceylon,.chpl,.ch,.ck,.cirru,.clw,.dcl,.icl,.click,.clp,.cljs,.boot,.cl2,.cljx,.hic,.clj,.cljscm,.cljc,.cljs.hl,.ccp,.cpy,.cob,.cbl,.cobol,.iced,.cjsx,.cake,._coffee,.coffee,.cfm,.cfml,.cfc,.lsp,.podsl,.asd,.l,.cl,.sexp,.lisp,.ny,.cps,.cp,.cl,.coq,.v,.cr,.udo,.orc,.csd,.sco,.cu,.cuh,.cy,.pxi,.pxd,.pyx,.d,.di,.dart,.com,.dm,.djs,.d,.dylan,.intr,.dyl,.lid,.E,.ec,.eh,.ecl,.eclxml,.ecl,.e,.ex,.exs,.elm,.emacs,.emacs.desktop,.el,.em,.emberscript,.eq,.erl,.escript,.hrl,.xrl,.es,.app.src,.yrl,.fsx,.fs,.fsi,.factor,.fancypack,.fy,.fan,.f,.fs,.flux,.fx,.fr,.forth,.f,.for,.fs,.fth,.frt,.4th,.for,.f77,.f95,.f,.f08,.f90,.fpp,.f03,.ftl,.fr,.gml,.gms,.tst,.g,.gap,.gd,.gi,.md,.gdbinit,.gdb,.gd,.gs,.kid,.feature,.fp,.vshader,.fs,.frg,.glslv,.shader,.glsl,.vrx,.frag,.vsh,.geom,.vert,.fshader,.fsh,.geo,.gshader,.glf,.gnuplot,.plot,.plt,.gnu,.gp,.go,.golo,.gsx,.vark,.gs,.gst,.grace,.gf,.groovy,.grt,.gvy,.gtpl,.gsp,.hh,.php,.hb,.hsc,.hs,.hx,.hxsl,.hcl,.tf,.fxh,.fx,.hlsl,.hlsli,.hy,.bf,.dlm,.pro,.idr,.lidr,.ipf,.ni,.i7x,.iss,.io,.ik,.thy,.ijs,.j,.java,.jsp,.gs,.es,.jsb,.jake,.sjs,.jsm,.frag,.bones,.njs,._js,.xsjslib,.jss,.pac,.xsjs,.ssjs,.jsfl,.js,.jscad,.es6,.jflex,.flex,.jison,.jisonlex,.jq,.jsx,.jl,.brd,.sch,.kicad_pcb,.kt,.kts,.ktm,.krl,.lvproj,.lasso8,.lasso,.lasso9,.ldml,.las,.lean,.hlean,.l,.lex,.lfe,.ily,.ly,.b,.m,.lagda,.litcoffee,.lhs,._ls,.ls,.ll,.xi,.x,.xm,.logtalk,.lgt,.lol,.view.lkml,.model.lkml,.lookml,.ls,.lsl,.lslp,.fcgi,.nse,.rbxs,.lua,.wlua,.pd_lua,.m,.mumps,.m4,.m4,.mkfile,.make,.d,.mak,.mk,.mako,.mao,.m,.wlt,.wl,.mathematica,.cdf,.ma,.nb,.nbp,.mt,.matlab,.m,.maxproj,.maxpat,.pat,.mxt,.maxhelp,.ms,.mcr,.moo,.m,.metal,.minid,.mir,.duby,.mirah,.druby,.mo,.mod,.mmk,.mms,.monkey,.moo,.moon,.mq4,.mqh,.mqh,.mq5,.muf,.m,.mu,.myt,.ncl,.n,.nc,.axi,.axs,.axi.erb,.axs.erb,.nlogo,.lsp,.nl,.lisp,.nim,.nimrod,.nit,.nix,.nsh,.nsi,.nu,.numpy,.numpyw,.numsc,.m,.h,.mm,.sj,.j,.eliom,.ml,.mll,.mli,.mly,.ml4,.eliomi,.omgrofl,.ooc,.opa,.opal,.cl,.opencl,.cls,.p,.scad,.oxh,.oxo,.ox,.oxygene,.oz,.p4,.pan,.psc,.parrot,.pasm,.pir,.pascal,.dfm,.lpr,.dpr,.pp,.pas,.inc,.pwn,.inc,.pl,.cgi,.perl,.t,.fcgi,.pod,.plx,.psgi,.pm,.al,.ph,.nqp,.p6,.t,.pl,.pl6,.p6m,.p6l,.pm6,.pm,.6pm,.6pl,.fcgi,.php3,.php4,.php5,.phps,.phpt,.inc,.aw,.php,.ctp,.l,.pig,.pmod,.pike,.sql,.plb,.pks,.sql,.pck,.pls,.plsql,.pkb,.pogo,.pony,.pov,.inc,.sra,.sru,.srw,.pbt,.psd1,.psm1,.ps1,.pde,.yap,.pl,.prolog,.pro,.spin,.pd,.pbi,.pb,.purs,.gypi,.bzl,.lmi,.tac,.py,.xpy,.wsgi,.spec,.pyt,.gyp,.fcgi,.pyde,.cgi,.pyw,.pyp,.py3,.rpy,.pri,.pro,.qml,.qbs,.rsx,.r,.rd,.rktd,.rktl,.scrbl,.rkt,.rl,.rsc,.rbuistate,.rbfrm,.rbres,.rbbas,.rbmnu,.rbtbar,.re,.rei,.reb,.rebol,.r2,.r,.r3,.red,.reds,.cw,.rpy,.rs,.rsh,.pprx,.rexx,.rex,.rg,.mspec,.builder,.watchr,.rabl,.pluginspec,.irbrc,.gemspec,.ruby,.ru,.fcgi,.thor,.podspec,.god,.rake,.rbuild,.spec,.rbx,.rb,.rbw,.eye,.jbuilder,.rs.in,.rs,.sagews,.sage,.sls,.sas,.sc,.sbt,.scala,.sld,.scm,.sps,.ss,.sls,.tst,.sce,.sci,.self,.sh,.sh.in,.zsh,.bats,.ksh,.tmux,.tool,.fcgi,.bash,.cgi,.command,.sh-session,.shen,.sl,.smali,.st,.cs,.tpl,.smt2,.smt,.inc,.sma,.sp,.hqf,.sqf,.db2,.sql,.nut,.stan,.fun,.sig,.sml,.ML,.ado,.mata,.matah,.sthlp,.ihlp,.do,.doh,.scd,.sc,.swift,.sv,.vh,.svh,.tm,.tcl,.adp,.t,.thrift,.8xp,.8xp.txt,.8xk,.8xk.txt,.tla,.t,.tu,.txl,.tsx,.ts,.upc,.uno,.uc,.ur,.urs,.vala,.vapi,.vcl,.v,.veo,.vhi,.vhw,.vhdl,.vhd,.vhf,.vht,.vhs,.vho,.vim,.frx,.vbhtml,.vba,.cls,.vb,.bas,.vbs,.frm,.volt,.webidl,.wisp,.x10,.prg,.ch,.prw,.xc,.xojo_toolbar,.xojo_script,.xojo_menu,.xojo_window,.xojo_code,.xojo_report,.xsp-config,.xsp.metadata,.xproc,.xpl,.xql,.xqm,.xq,.xquery,.xqy,.xs,.xslt,.xsl,.xtend,.y,.yy,.yacc,.zep,.zpl,.zimpl,.zmpl</a:t>
            </a:r>
            <a:endParaRPr lang="zh-TW" altLang="en-US" sz="37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37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541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r>
              <a:rPr lang="en-US" altLang="zh-TW" dirty="0" smtClean="0"/>
              <a:t>2. Q&amp;A(1)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3800"/>
              </a:lnSpc>
              <a:buNone/>
            </a:pPr>
            <a:r>
              <a:rPr lang="en-US" altLang="zh-TW" b="1" dirty="0" smtClean="0"/>
              <a:t>Q1</a:t>
            </a:r>
            <a:r>
              <a:rPr lang="zh-TW" altLang="en-US" b="1" dirty="0" smtClean="0"/>
              <a:t>：若在執行很久後發生</a:t>
            </a:r>
            <a:r>
              <a:rPr lang="en-US" altLang="zh-TW" b="1" dirty="0" smtClean="0"/>
              <a:t>Exception, </a:t>
            </a:r>
            <a:r>
              <a:rPr lang="zh-TW" altLang="en-US" b="1" dirty="0" smtClean="0"/>
              <a:t>如何確認整沒有成功</a:t>
            </a:r>
            <a:r>
              <a:rPr lang="en-US" altLang="zh-TW" b="1" dirty="0" smtClean="0"/>
              <a:t>?</a:t>
            </a:r>
          </a:p>
          <a:p>
            <a:pPr marL="803275" indent="-803275">
              <a:lnSpc>
                <a:spcPts val="3800"/>
              </a:lnSpc>
              <a:buNone/>
            </a:pP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Ans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ts val="3800"/>
              </a:lnSpc>
              <a:buNone/>
            </a:pP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隨時可打開導出的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Log.txt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進行檢視，是否已執行看到</a:t>
            </a:r>
            <a:r>
              <a:rPr lang="en-US" altLang="zh-TW" dirty="0">
                <a:solidFill>
                  <a:srgbClr val="FF0000"/>
                </a:solidFill>
              </a:rPr>
              <a:t>Process finished with exit code SUCCESS (0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；若無，是否在發生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Exception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前已執行到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Start: Update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Inventory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步驟。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lnSpc>
                <a:spcPts val="3800"/>
              </a:lnSpc>
              <a:buAutoNum type="arabicPeriod"/>
            </a:pPr>
            <a:endParaRPr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38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23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</a:t>
            </a:r>
            <a:r>
              <a:rPr lang="en-US" altLang="zh-TW" dirty="0"/>
              <a:t>2. </a:t>
            </a:r>
            <a:r>
              <a:rPr lang="en-US" altLang="zh-TW" dirty="0" smtClean="0"/>
              <a:t>Q&amp;A(2)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3275" indent="-803275">
              <a:lnSpc>
                <a:spcPts val="3800"/>
              </a:lnSpc>
              <a:buNone/>
            </a:pPr>
            <a:r>
              <a:rPr lang="en-US" altLang="zh-TW" b="1" dirty="0" smtClean="0"/>
              <a:t>Q2</a:t>
            </a:r>
            <a:r>
              <a:rPr lang="zh-TW" altLang="en-US" b="1" dirty="0" smtClean="0"/>
              <a:t>：受測系統是屬於資料檔很多很大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但確定都不是</a:t>
            </a:r>
            <a:r>
              <a:rPr lang="en-US" altLang="zh-TW" b="1" dirty="0" smtClean="0"/>
              <a:t>Open Source Software)</a:t>
            </a:r>
            <a:r>
              <a:rPr lang="zh-TW" altLang="en-US" b="1" dirty="0" smtClean="0"/>
              <a:t>，那些資料是否可以不列入檢測</a:t>
            </a:r>
            <a:r>
              <a:rPr lang="en-US" altLang="zh-TW" b="1" dirty="0" smtClean="0"/>
              <a:t>?</a:t>
            </a:r>
          </a:p>
          <a:p>
            <a:pPr marL="803275" indent="-803275">
              <a:lnSpc>
                <a:spcPts val="3800"/>
              </a:lnSpc>
              <a:buNone/>
            </a:pP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Ans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：可以的。請開啟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Config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檔案，找到「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excludes=**/*sources.jar **/*javadoc.jar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」，在後面加入想要排除的資料夾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Path, 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加入的格式為</a:t>
            </a:r>
            <a:r>
              <a:rPr lang="en-US" altLang="zh-TW" i="1" dirty="0" smtClean="0">
                <a:solidFill>
                  <a:srgbClr val="FF0000"/>
                </a:solidFill>
              </a:rPr>
              <a:t>**&lt;</a:t>
            </a:r>
            <a:r>
              <a:rPr lang="en-US" altLang="zh-TW" i="1" dirty="0" err="1" smtClean="0">
                <a:solidFill>
                  <a:srgbClr val="FF0000"/>
                </a:solidFill>
              </a:rPr>
              <a:t>excluded_dir</a:t>
            </a:r>
            <a:r>
              <a:rPr lang="en-US" altLang="zh-TW" i="1" dirty="0" smtClean="0">
                <a:solidFill>
                  <a:srgbClr val="FF0000"/>
                </a:solidFill>
              </a:rPr>
              <a:t>&gt;/**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，範例：若要排除名稱為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02_rpm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及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05_war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資料夾，則需將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Config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修改如下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請注意，中間需空隔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803275" indent="-803275">
              <a:lnSpc>
                <a:spcPts val="3800"/>
              </a:lnSpc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39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7632" y="4950420"/>
            <a:ext cx="11079019" cy="7801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000" i="1" dirty="0">
                <a:solidFill>
                  <a:schemeClr val="bg1">
                    <a:lumMod val="50000"/>
                  </a:schemeClr>
                </a:solidFill>
              </a:rPr>
              <a:t>excludes=excludes=**/*sources.jar **/*javadoc.jar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 **/02_rpm</a:t>
            </a:r>
            <a:r>
              <a:rPr lang="en-US" altLang="zh-TW" sz="2000" i="1" dirty="0">
                <a:solidFill>
                  <a:srgbClr val="FF0000"/>
                </a:solidFill>
              </a:rPr>
              <a:t>/** 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**/05_war/**</a:t>
            </a:r>
            <a:endParaRPr lang="zh-TW" altLang="en-US" sz="2000" i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89000" y="5969000"/>
            <a:ext cx="1075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!!</a:t>
            </a:r>
            <a:r>
              <a:rPr lang="zh-TW" altLang="en-US" dirty="0" smtClean="0">
                <a:solidFill>
                  <a:srgbClr val="C00000"/>
                </a:solidFill>
              </a:rPr>
              <a:t>注意</a:t>
            </a:r>
            <a:r>
              <a:rPr lang="en-US" altLang="zh-TW" dirty="0" smtClean="0">
                <a:solidFill>
                  <a:srgbClr val="C00000"/>
                </a:solidFill>
              </a:rPr>
              <a:t>!! </a:t>
            </a:r>
            <a:r>
              <a:rPr lang="zh-TW" altLang="en-US" dirty="0" smtClean="0">
                <a:solidFill>
                  <a:srgbClr val="C00000"/>
                </a:solidFill>
              </a:rPr>
              <a:t>若為版控主機，請將放置</a:t>
            </a:r>
            <a:r>
              <a:rPr lang="en-US" altLang="zh-TW" dirty="0" smtClean="0">
                <a:solidFill>
                  <a:srgbClr val="C00000"/>
                </a:solidFill>
              </a:rPr>
              <a:t>Source Code</a:t>
            </a:r>
            <a:r>
              <a:rPr lang="zh-TW" altLang="en-US" dirty="0" smtClean="0">
                <a:solidFill>
                  <a:srgbClr val="C00000"/>
                </a:solidFill>
              </a:rPr>
              <a:t>的路徑</a:t>
            </a:r>
            <a:r>
              <a:rPr lang="en-US" altLang="zh-TW" dirty="0" smtClean="0">
                <a:solidFill>
                  <a:srgbClr val="C00000"/>
                </a:solidFill>
              </a:rPr>
              <a:t>Exclude</a:t>
            </a:r>
            <a:r>
              <a:rPr lang="zh-TW" altLang="en-US" dirty="0" smtClean="0">
                <a:solidFill>
                  <a:srgbClr val="C00000"/>
                </a:solidFill>
              </a:rPr>
              <a:t>排除，否則會與其他的主機資料重複計算。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96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b="1" dirty="0"/>
              <a:t>檢測</a:t>
            </a:r>
            <a:r>
              <a:rPr lang="zh-TW" altLang="en-US" b="1" dirty="0" smtClean="0"/>
              <a:t>模式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 </a:t>
            </a:r>
            <a:r>
              <a:rPr lang="zh-TW" altLang="en-US" dirty="0"/>
              <a:t>依</a:t>
            </a:r>
            <a:r>
              <a:rPr lang="zh-TW" altLang="en-US" b="1" dirty="0">
                <a:solidFill>
                  <a:srgbClr val="C00000"/>
                </a:solidFill>
              </a:rPr>
              <a:t>受測主機</a:t>
            </a:r>
            <a:r>
              <a:rPr lang="en-US" altLang="zh-TW" b="1" dirty="0">
                <a:solidFill>
                  <a:srgbClr val="C00000"/>
                </a:solidFill>
              </a:rPr>
              <a:t>(Server Under Test</a:t>
            </a:r>
            <a:r>
              <a:rPr lang="en-US" altLang="zh-TW" b="1" dirty="0" smtClean="0">
                <a:solidFill>
                  <a:srgbClr val="C00000"/>
                </a:solidFill>
              </a:rPr>
              <a:t>)</a:t>
            </a:r>
            <a:r>
              <a:rPr lang="zh-TW" altLang="en-US" b="1" dirty="0" smtClean="0">
                <a:solidFill>
                  <a:srgbClr val="C00000"/>
                </a:solidFill>
              </a:rPr>
              <a:t>環境</a:t>
            </a:r>
            <a:r>
              <a:rPr lang="zh-TW" altLang="en-US" dirty="0" smtClean="0"/>
              <a:t>選擇檢測模式：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4</a:t>
            </a:fld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601133" y="2565409"/>
            <a:ext cx="5012268" cy="2269067"/>
            <a:chOff x="601133" y="2404533"/>
            <a:chExt cx="5012268" cy="2269067"/>
          </a:xfrm>
        </p:grpSpPr>
        <p:sp>
          <p:nvSpPr>
            <p:cNvPr id="6" name="矩形 5"/>
            <p:cNvSpPr/>
            <p:nvPr/>
          </p:nvSpPr>
          <p:spPr>
            <a:xfrm>
              <a:off x="601133" y="2404533"/>
              <a:ext cx="5012267" cy="62653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/>
                <a:t>1. Online Mode</a:t>
              </a:r>
              <a:endParaRPr lang="en-US" altLang="zh-TW" sz="3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01133" y="3031067"/>
              <a:ext cx="5012268" cy="1642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</a:rPr>
                <a:t>建置於</a:t>
              </a:r>
              <a:r>
                <a:rPr lang="en-US" altLang="zh-TW" sz="2400" dirty="0" smtClean="0">
                  <a:solidFill>
                    <a:schemeClr val="tx1"/>
                  </a:solidFill>
                </a:rPr>
                <a:t>Internet</a:t>
              </a:r>
              <a:r>
                <a:rPr lang="zh-TW" altLang="en-US" sz="2400" dirty="0" smtClean="0">
                  <a:solidFill>
                    <a:schemeClr val="tx1"/>
                  </a:solidFill>
                </a:rPr>
                <a:t>可直接存取外部</a:t>
              </a:r>
              <a:r>
                <a:rPr lang="en-US" altLang="zh-TW" sz="2400" dirty="0" smtClean="0">
                  <a:solidFill>
                    <a:schemeClr val="tx1"/>
                  </a:solidFill>
                </a:rPr>
                <a:t>URL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5994399" y="2565409"/>
            <a:ext cx="5012268" cy="2269067"/>
            <a:chOff x="601133" y="2404533"/>
            <a:chExt cx="5012268" cy="2269067"/>
          </a:xfrm>
        </p:grpSpPr>
        <p:sp>
          <p:nvSpPr>
            <p:cNvPr id="11" name="矩形 10"/>
            <p:cNvSpPr/>
            <p:nvPr/>
          </p:nvSpPr>
          <p:spPr>
            <a:xfrm>
              <a:off x="601133" y="2404533"/>
              <a:ext cx="5012267" cy="62653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/>
                <a:t>2. Offline Mode</a:t>
              </a:r>
              <a:endParaRPr lang="en-US" altLang="zh-TW" sz="3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01133" y="3031067"/>
              <a:ext cx="5012268" cy="1642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</a:rPr>
                <a:t>無法直接存取外部</a:t>
              </a:r>
              <a:r>
                <a:rPr lang="en-US" altLang="zh-TW" sz="2400" dirty="0" smtClean="0">
                  <a:solidFill>
                    <a:schemeClr val="tx1"/>
                  </a:solidFill>
                </a:rPr>
                <a:t>URL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2450497" y="5164667"/>
            <a:ext cx="76623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TW" altLang="en-US" sz="2000" dirty="0" smtClean="0"/>
              <a:t>無論是哪種模式，在將檔案轉換為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Fingerprint(SH1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時，都會需要主機資源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Memory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000" dirty="0" smtClean="0"/>
              <a:t>故</a:t>
            </a:r>
            <a:r>
              <a:rPr lang="zh-TW" altLang="en-US" sz="2000" dirty="0" smtClean="0">
                <a:solidFill>
                  <a:srgbClr val="C00000"/>
                </a:solidFill>
              </a:rPr>
              <a:t>建議在離峰時段執行本作業</a:t>
            </a:r>
            <a:r>
              <a:rPr lang="zh-TW" altLang="en-US" sz="2000" dirty="0" smtClean="0"/>
              <a:t>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913468" y="5209288"/>
            <a:ext cx="7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注意</a:t>
            </a:r>
            <a:r>
              <a:rPr lang="en-US" altLang="zh-TW" dirty="0" smtClean="0">
                <a:solidFill>
                  <a:srgbClr val="C00000"/>
                </a:solidFill>
              </a:rPr>
              <a:t>: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4112" y="4405879"/>
            <a:ext cx="462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C00000"/>
                </a:solidFill>
              </a:rPr>
              <a:t>防火牆允出至</a:t>
            </a:r>
            <a:r>
              <a:rPr lang="en-US" altLang="zh-TW" sz="1600" dirty="0" smtClean="0">
                <a:solidFill>
                  <a:srgbClr val="C00000"/>
                </a:solidFill>
              </a:rPr>
              <a:t>saas.whitesourcesoftware.com:443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31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</a:t>
            </a:r>
            <a:r>
              <a:rPr lang="en-US" altLang="zh-TW" dirty="0"/>
              <a:t>2. </a:t>
            </a:r>
            <a:r>
              <a:rPr lang="en-US" altLang="zh-TW" dirty="0" smtClean="0"/>
              <a:t>Q&amp;A(3)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2955" y="1514157"/>
            <a:ext cx="11366090" cy="4353232"/>
          </a:xfrm>
        </p:spPr>
        <p:txBody>
          <a:bodyPr/>
          <a:lstStyle/>
          <a:p>
            <a:pPr marL="0" indent="0">
              <a:lnSpc>
                <a:spcPts val="3800"/>
              </a:lnSpc>
              <a:buNone/>
            </a:pPr>
            <a:r>
              <a:rPr lang="en-US" altLang="zh-TW" b="1" dirty="0" smtClean="0"/>
              <a:t>Q3</a:t>
            </a:r>
            <a:r>
              <a:rPr lang="zh-TW" altLang="en-US" b="1" dirty="0" smtClean="0"/>
              <a:t>：若系統有多台相同角色的主機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比如：有多台可以</a:t>
            </a:r>
            <a:r>
              <a:rPr lang="en-US" altLang="zh-TW" b="1" dirty="0" smtClean="0"/>
              <a:t>Load Balance</a:t>
            </a:r>
            <a:r>
              <a:rPr lang="zh-TW" altLang="en-US" b="1" dirty="0" smtClean="0"/>
              <a:t>的</a:t>
            </a:r>
            <a:r>
              <a:rPr lang="en-US" altLang="zh-TW" b="1" dirty="0" smtClean="0"/>
              <a:t>AP Server)</a:t>
            </a:r>
            <a:r>
              <a:rPr lang="zh-TW" altLang="en-US" b="1" dirty="0" smtClean="0"/>
              <a:t>，要全部都執行檢測嗎</a:t>
            </a:r>
            <a:r>
              <a:rPr lang="en-US" altLang="zh-TW" b="1" dirty="0" smtClean="0"/>
              <a:t>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596716" y="6070187"/>
            <a:ext cx="1182329" cy="274320"/>
          </a:xfrm>
        </p:spPr>
        <p:txBody>
          <a:bodyPr/>
          <a:lstStyle/>
          <a:p>
            <a:pPr rtl="0"/>
            <a:fld id="{A7F8E3F6-DE14-48B2-B2BC-6FABA9630FB8}" type="slidenum">
              <a:rPr lang="en-US" altLang="zh-TW" smtClean="0"/>
              <a:t>40</a:t>
            </a:fld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399" y="2211860"/>
            <a:ext cx="3791480" cy="36179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99533" y="2548454"/>
            <a:ext cx="6925732" cy="429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3275" indent="-803275">
              <a:lnSpc>
                <a:spcPts val="3800"/>
              </a:lnSpc>
              <a:buNone/>
            </a:pP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Ans</a:t>
            </a: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</a:rPr>
              <a:t>：只要有登錄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ISDB(</a:t>
            </a: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</a:rPr>
              <a:t>有資產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ID)</a:t>
            </a: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</a:rPr>
              <a:t>的主機都要執行。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ts val="3800"/>
              </a:lnSpc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如果確定多台</a:t>
            </a:r>
            <a:r>
              <a:rPr lang="zh-TW" altLang="en-US" sz="2000" i="1" dirty="0">
                <a:solidFill>
                  <a:srgbClr val="C00000"/>
                </a:solidFill>
              </a:rPr>
              <a:t>相同角色</a:t>
            </a:r>
            <a:r>
              <a:rPr lang="en-US" altLang="zh-TW" sz="2000" i="1" dirty="0">
                <a:solidFill>
                  <a:srgbClr val="C00000"/>
                </a:solidFill>
              </a:rPr>
              <a:t>(</a:t>
            </a:r>
            <a:r>
              <a:rPr lang="zh-TW" altLang="en-US" sz="2000" i="1" dirty="0">
                <a:solidFill>
                  <a:srgbClr val="C00000"/>
                </a:solidFill>
              </a:rPr>
              <a:t>上面佈的檔案都相同</a:t>
            </a:r>
            <a:r>
              <a:rPr lang="en-US" altLang="zh-TW" sz="2000" i="1" dirty="0">
                <a:solidFill>
                  <a:srgbClr val="C00000"/>
                </a:solidFill>
              </a:rPr>
              <a:t>)</a:t>
            </a:r>
            <a:r>
              <a:rPr lang="zh-TW" altLang="en-US" sz="2000" i="1" dirty="0">
                <a:solidFill>
                  <a:srgbClr val="C00000"/>
                </a:solidFill>
              </a:rPr>
              <a:t>主機，只需要抽</a:t>
            </a:r>
            <a:r>
              <a:rPr lang="en-US" altLang="zh-TW" sz="2000" i="1" dirty="0">
                <a:solidFill>
                  <a:srgbClr val="C00000"/>
                </a:solidFill>
              </a:rPr>
              <a:t>1</a:t>
            </a:r>
            <a:r>
              <a:rPr lang="zh-TW" altLang="en-US" sz="2000" i="1" dirty="0">
                <a:solidFill>
                  <a:srgbClr val="C00000"/>
                </a:solidFill>
              </a:rPr>
              <a:t>台進行</a:t>
            </a:r>
            <a:r>
              <a:rPr lang="en-US" altLang="zh-TW" sz="2000" i="1" dirty="0">
                <a:solidFill>
                  <a:srgbClr val="C00000"/>
                </a:solidFill>
              </a:rPr>
              <a:t>Offline-mode</a:t>
            </a:r>
            <a:r>
              <a:rPr lang="zh-TW" altLang="en-US" sz="2000" i="1" dirty="0">
                <a:solidFill>
                  <a:srgbClr val="C00000"/>
                </a:solidFill>
              </a:rPr>
              <a:t>檢測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，</a:t>
            </a: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</a:rPr>
              <a:t>然後將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UpdateRequest.txt</a:t>
            </a: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</a:rPr>
              <a:t>修改</a:t>
            </a:r>
            <a:r>
              <a:rPr lang="en-US" altLang="zh-TW" sz="2000" dirty="0" err="1" smtClean="0">
                <a:solidFill>
                  <a:schemeClr val="accent1">
                    <a:lumMod val="75000"/>
                  </a:schemeClr>
                </a:solidFill>
              </a:rPr>
              <a:t>artifactId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</a:rPr>
              <a:t>如右圖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</a:rPr>
              <a:t>成資產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</a:rPr>
              <a:t>，執行上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載到相對應的資產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ID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。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TW" sz="2000" dirty="0" smtClean="0"/>
          </a:p>
          <a:p>
            <a:pPr>
              <a:lnSpc>
                <a:spcPts val="3800"/>
              </a:lnSpc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也就是說，若有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台相同的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AP Server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，則需要複製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份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UpdateRequest.txt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zh-TW" sz="2000" dirty="0" err="1" smtClean="0">
                <a:solidFill>
                  <a:schemeClr val="accent1">
                    <a:lumMod val="75000"/>
                  </a:schemeClr>
                </a:solidFill>
              </a:rPr>
              <a:t>artifactId</a:t>
            </a: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</a:rPr>
              <a:t>皆修改對應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到不同的資產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ID)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，並且都上載至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WhiteSource</a:t>
            </a: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ts val="3800"/>
              </a:lnSpc>
            </a:pP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延伸議題：</a:t>
            </a:r>
            <a:r>
              <a:rPr lang="zh-TW" altLang="en-US" sz="2000" b="1" dirty="0">
                <a:hlinkClick r:id="rId3"/>
              </a:rPr>
              <a:t>如何查找各主機的角色</a:t>
            </a:r>
            <a:endParaRPr lang="zh-TW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2" descr="C:\Users\miashih\AppData\Local\Temp\SNAGHTMLe85643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891" y="4454104"/>
            <a:ext cx="1808376" cy="80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83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</a:t>
            </a:r>
            <a:r>
              <a:rPr lang="en-US" altLang="zh-TW" dirty="0"/>
              <a:t>2. </a:t>
            </a:r>
            <a:r>
              <a:rPr lang="en-US" altLang="zh-TW" dirty="0" smtClean="0"/>
              <a:t>Q&amp;A(4)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3800"/>
              </a:lnSpc>
              <a:buNone/>
            </a:pPr>
            <a:r>
              <a:rPr lang="en-US" altLang="zh-TW" b="1" dirty="0" smtClean="0"/>
              <a:t>Q4</a:t>
            </a:r>
            <a:r>
              <a:rPr lang="zh-TW" altLang="en-US" b="1" dirty="0" smtClean="0"/>
              <a:t>：主機上的檔案都需要轉換成</a:t>
            </a:r>
            <a:r>
              <a:rPr lang="en-US" altLang="zh-TW" b="1" dirty="0" smtClean="0"/>
              <a:t>SH1</a:t>
            </a:r>
            <a:r>
              <a:rPr lang="zh-TW" altLang="en-US" b="1" dirty="0" smtClean="0"/>
              <a:t>的</a:t>
            </a:r>
            <a:r>
              <a:rPr lang="en-US" altLang="zh-TW" b="1" dirty="0" smtClean="0"/>
              <a:t>Fingerprint, </a:t>
            </a:r>
            <a:r>
              <a:rPr lang="zh-TW" altLang="en-US" b="1" dirty="0" smtClean="0"/>
              <a:t>是否會</a:t>
            </a:r>
            <a:r>
              <a:rPr lang="en-US" altLang="zh-TW" b="1" dirty="0" smtClean="0"/>
              <a:t>Lock</a:t>
            </a:r>
            <a:r>
              <a:rPr lang="zh-TW" altLang="en-US" b="1" dirty="0" smtClean="0"/>
              <a:t>住檔案造成服務受影響</a:t>
            </a:r>
            <a:r>
              <a:rPr lang="en-US" altLang="zh-TW" b="1" dirty="0" smtClean="0"/>
              <a:t>?</a:t>
            </a:r>
          </a:p>
          <a:p>
            <a:pPr marL="803275" indent="-803275">
              <a:lnSpc>
                <a:spcPts val="3800"/>
              </a:lnSpc>
              <a:buNone/>
            </a:pP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Ans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ts val="3800"/>
              </a:lnSpc>
              <a:buNone/>
            </a:pP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1) 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幾乎不會，因單檔轉換的時間很短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一般大小檔案約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1~3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秒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，大檔案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5GB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進行轉換約需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38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秒。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2) 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一般較大的單檔，為資料庫儲存檔案，但檢測都有先設定條件，只有符合條件的副檔名會進行轉換，一般資料庫存放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Raw Data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的副檔名不在此條件範圍，</a:t>
            </a:r>
            <a:r>
              <a:rPr lang="zh-TW" altLang="en-US" dirty="0" smtClean="0">
                <a:solidFill>
                  <a:srgbClr val="C00000"/>
                </a:solidFill>
              </a:rPr>
              <a:t>可查詢</a:t>
            </a:r>
            <a:r>
              <a:rPr lang="en-US" altLang="zh-TW" dirty="0" smtClean="0">
                <a:solidFill>
                  <a:srgbClr val="C00000"/>
                </a:solidFill>
              </a:rPr>
              <a:t>【</a:t>
            </a:r>
            <a:r>
              <a:rPr lang="zh-TW" altLang="en-US" dirty="0" smtClean="0">
                <a:solidFill>
                  <a:srgbClr val="C00000"/>
                </a:solidFill>
              </a:rPr>
              <a:t>附錄</a:t>
            </a:r>
            <a:r>
              <a:rPr lang="en-US" altLang="zh-TW" dirty="0" smtClean="0">
                <a:solidFill>
                  <a:srgbClr val="C00000"/>
                </a:solidFill>
              </a:rPr>
              <a:t>1】</a:t>
            </a:r>
            <a:r>
              <a:rPr lang="zh-TW" altLang="en-US" dirty="0" smtClean="0">
                <a:solidFill>
                  <a:srgbClr val="C00000"/>
                </a:solidFill>
              </a:rPr>
              <a:t>進行確認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。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41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356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</a:t>
            </a:r>
            <a:r>
              <a:rPr lang="en-US" altLang="zh-TW" dirty="0"/>
              <a:t>2. </a:t>
            </a:r>
            <a:r>
              <a:rPr lang="en-US" altLang="zh-TW" dirty="0" smtClean="0"/>
              <a:t>Q&amp;A(5)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3800"/>
              </a:lnSpc>
              <a:buNone/>
            </a:pPr>
            <a:r>
              <a:rPr lang="en-US" altLang="zh-TW" b="1" dirty="0" smtClean="0"/>
              <a:t>Q5</a:t>
            </a:r>
            <a:r>
              <a:rPr lang="zh-TW" altLang="en-US" b="1" dirty="0" smtClean="0"/>
              <a:t>：在檢測過程中，檢視</a:t>
            </a:r>
            <a:r>
              <a:rPr lang="en-US" altLang="zh-TW" b="1" dirty="0" smtClean="0"/>
              <a:t>log</a:t>
            </a:r>
            <a:r>
              <a:rPr lang="zh-TW" altLang="en-US" b="1" dirty="0" smtClean="0"/>
              <a:t>時發現有</a:t>
            </a:r>
            <a:r>
              <a:rPr lang="en-US" altLang="zh-TW" b="1" dirty="0" smtClean="0"/>
              <a:t>Certificate</a:t>
            </a:r>
            <a:r>
              <a:rPr lang="zh-TW" altLang="en-US" b="1" dirty="0"/>
              <a:t> </a:t>
            </a:r>
            <a:r>
              <a:rPr lang="en-US" altLang="zh-TW" b="1" dirty="0" smtClean="0"/>
              <a:t>Warning</a:t>
            </a:r>
            <a:r>
              <a:rPr lang="zh-TW" altLang="en-US" b="1" dirty="0" smtClean="0"/>
              <a:t>訊息</a:t>
            </a:r>
            <a:r>
              <a:rPr lang="en-US" altLang="zh-TW" b="1" dirty="0" smtClean="0"/>
              <a:t>?</a:t>
            </a:r>
          </a:p>
          <a:p>
            <a:pPr marL="803275" indent="-803275">
              <a:lnSpc>
                <a:spcPts val="3800"/>
              </a:lnSpc>
              <a:buNone/>
            </a:pP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Ans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ts val="3800"/>
              </a:lnSpc>
              <a:buNone/>
            </a:pP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掃瞄過程發現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Log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有下方圖示錯誤訊息，表示您所使用的環境無法直接使用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WhiteSource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憑證。請參考附錄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，以手動方式匯入憑證即可。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42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1134" y="4301066"/>
            <a:ext cx="1117358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[ERROR] [2019-06-04 15:03:40,171 +0800]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– 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Failed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to send request to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WhiteSource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server: Unexpected error. Response data is: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sun.security.validator.ValidatorException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: PKIX path building failed: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sun.security.provider.certpath.SunCertPathBuilderException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unable </a:t>
            </a:r>
            <a:r>
              <a:rPr lang="en-US" altLang="zh-TW" dirty="0">
                <a:solidFill>
                  <a:srgbClr val="FF0000"/>
                </a:solidFill>
              </a:rPr>
              <a:t>to find valid certification path to requested target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356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r>
              <a:rPr lang="en-US" altLang="zh-TW" dirty="0" smtClean="0"/>
              <a:t>3. </a:t>
            </a:r>
            <a:r>
              <a:rPr lang="zh-TW" altLang="en-US" dirty="0" smtClean="0"/>
              <a:t>匯入憑證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2955" y="1456271"/>
            <a:ext cx="11366090" cy="50461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TW" altLang="en-US" b="1" dirty="0" smtClean="0"/>
              <a:t>適用情境：掃描時出現錯誤訊息如</a:t>
            </a:r>
            <a:r>
              <a:rPr lang="zh-TW" altLang="en-US" b="1" dirty="0"/>
              <a:t>下</a:t>
            </a:r>
            <a:endParaRPr lang="en-US" altLang="zh-TW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 smtClean="0"/>
              <a:t>[</a:t>
            </a:r>
            <a:r>
              <a:rPr lang="en-US" altLang="zh-TW" sz="2000" dirty="0"/>
              <a:t>ERROR] [2019-06-04 15:03:40,171 +0800] </a:t>
            </a:r>
            <a:r>
              <a:rPr lang="en-US" altLang="zh-TW" sz="2000" dirty="0" smtClean="0"/>
              <a:t>–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 smtClean="0"/>
              <a:t>Failed </a:t>
            </a:r>
            <a:r>
              <a:rPr lang="en-US" altLang="zh-TW" sz="2000" dirty="0"/>
              <a:t>to send request to </a:t>
            </a:r>
            <a:r>
              <a:rPr lang="en-US" altLang="zh-TW" sz="2000" dirty="0" err="1"/>
              <a:t>WhiteSource</a:t>
            </a:r>
            <a:r>
              <a:rPr lang="en-US" altLang="zh-TW" sz="2000" dirty="0"/>
              <a:t> server: Unexpected error. Response data is: </a:t>
            </a:r>
            <a:r>
              <a:rPr lang="en-US" altLang="zh-TW" sz="2000" dirty="0" err="1"/>
              <a:t>sun.security.validator.ValidatorException</a:t>
            </a:r>
            <a:r>
              <a:rPr lang="en-US" altLang="zh-TW" sz="2000" dirty="0"/>
              <a:t>: PKIX path building failed: </a:t>
            </a:r>
            <a:r>
              <a:rPr lang="en-US" altLang="zh-TW" sz="2000" dirty="0" err="1"/>
              <a:t>sun.security.provider.certpath.SunCertPathBuilderException</a:t>
            </a:r>
            <a:r>
              <a:rPr lang="en-US" altLang="zh-TW" sz="2000" dirty="0"/>
              <a:t>: </a:t>
            </a:r>
            <a:r>
              <a:rPr lang="en-US" altLang="zh-TW" sz="2000" dirty="0" smtClean="0">
                <a:solidFill>
                  <a:srgbClr val="FF0000"/>
                </a:solidFill>
              </a:rPr>
              <a:t>unable </a:t>
            </a:r>
            <a:r>
              <a:rPr lang="en-US" altLang="zh-TW" sz="2000" dirty="0">
                <a:solidFill>
                  <a:srgbClr val="FF0000"/>
                </a:solidFill>
              </a:rPr>
              <a:t>to find valid certification path to requested target</a:t>
            </a:r>
            <a:r>
              <a:rPr lang="en-US" altLang="zh-TW" sz="2000" dirty="0"/>
              <a:t> </a:t>
            </a:r>
            <a:endParaRPr lang="en-US" altLang="zh-TW" sz="20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TW" altLang="en-US" b="1" dirty="0" smtClean="0"/>
              <a:t>修補方式：</a:t>
            </a:r>
            <a:endParaRPr lang="en-US" altLang="zh-TW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dirty="0" smtClean="0"/>
              <a:t>1.</a:t>
            </a:r>
            <a:r>
              <a:rPr lang="zh-TW" altLang="en-US" dirty="0"/>
              <a:t>至下列網址</a:t>
            </a:r>
            <a:r>
              <a:rPr lang="zh-TW" altLang="en-US" dirty="0">
                <a:solidFill>
                  <a:srgbClr val="C00000"/>
                </a:solidFill>
              </a:rPr>
              <a:t>下載憑證檔</a:t>
            </a:r>
            <a:r>
              <a:rPr lang="zh-TW" altLang="en-US" dirty="0"/>
              <a:t>至受測</a:t>
            </a:r>
            <a:r>
              <a:rPr lang="zh-TW" altLang="en-US" dirty="0" smtClean="0"/>
              <a:t>主機：</a:t>
            </a:r>
            <a:endParaRPr lang="en-US" altLang="zh-TW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/>
              <a:t>https://</a:t>
            </a:r>
            <a:r>
              <a:rPr lang="en-US" altLang="zh-TW" sz="2000" dirty="0" smtClean="0"/>
              <a:t>www.boxe.cht.com.tw/CgnyHV/ICTINV/certificate.zip?a=jq4BTfyVJQs</a:t>
            </a:r>
            <a:endParaRPr lang="en-US" altLang="zh-TW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endParaRPr lang="zh-TW" altLang="zh-TW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43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33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r>
              <a:rPr lang="en-US" altLang="zh-TW" dirty="0" smtClean="0"/>
              <a:t>3. </a:t>
            </a:r>
            <a:r>
              <a:rPr lang="zh-TW" altLang="en-US" dirty="0" smtClean="0"/>
              <a:t>匯入憑證</a:t>
            </a:r>
            <a:r>
              <a:rPr lang="en-US" altLang="zh-TW" dirty="0" smtClean="0"/>
              <a:t>- Windows</a:t>
            </a:r>
            <a:r>
              <a:rPr lang="zh-TW" altLang="en-US" dirty="0"/>
              <a:t>環境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(2/3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2955" y="1456270"/>
            <a:ext cx="11366090" cy="54863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TW" altLang="en-US" b="1" dirty="0" smtClean="0"/>
              <a:t>切換至</a:t>
            </a:r>
            <a:r>
              <a:rPr lang="en-US" altLang="zh-TW" b="1" dirty="0" smtClean="0"/>
              <a:t>Java</a:t>
            </a:r>
            <a:r>
              <a:rPr lang="zh-TW" altLang="en-US" b="1" dirty="0" smtClean="0"/>
              <a:t>環境所在的路徑</a:t>
            </a:r>
            <a:r>
              <a:rPr lang="zh-TW" altLang="en-US" b="1" dirty="0"/>
              <a:t>，依下列指令匯入</a:t>
            </a:r>
            <a:r>
              <a:rPr lang="zh-TW" altLang="en-US" b="1" dirty="0" smtClean="0"/>
              <a:t>憑證</a:t>
            </a:r>
            <a:endParaRPr lang="en-US" altLang="zh-TW" b="1" dirty="0" smtClean="0"/>
          </a:p>
          <a:p>
            <a:pPr marL="0" indent="0">
              <a:lnSpc>
                <a:spcPct val="120000"/>
              </a:lnSpc>
              <a:buNone/>
            </a:pPr>
            <a:endParaRPr lang="zh-TW" altLang="zh-TW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44</a:t>
            </a:fld>
            <a:endParaRPr lang="zh-TW" altLang="en-US" dirty="0"/>
          </a:p>
        </p:txBody>
      </p:sp>
      <p:sp>
        <p:nvSpPr>
          <p:cNvPr id="5" name="投影片編號版面配置區 3"/>
          <p:cNvSpPr txBox="1">
            <a:spLocks/>
          </p:cNvSpPr>
          <p:nvPr/>
        </p:nvSpPr>
        <p:spPr>
          <a:xfrm>
            <a:off x="10422149" y="3939370"/>
            <a:ext cx="118232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F8E3F6-DE14-48B2-B2BC-6FABA9630FB8}" type="slidenum">
              <a:rPr lang="en-US" altLang="zh-TW" smtClean="0"/>
              <a:pPr/>
              <a:t>44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4275" y="2128090"/>
            <a:ext cx="11587690" cy="5680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i="1" dirty="0" smtClean="0">
                <a:solidFill>
                  <a:schemeClr val="bg1">
                    <a:lumMod val="50000"/>
                  </a:schemeClr>
                </a:solidFill>
              </a:rPr>
              <a:t>cd</a:t>
            </a:r>
            <a:r>
              <a:rPr lang="zh-TW" altLang="en-US" sz="24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C:\Program Files\Java\</a:t>
            </a:r>
            <a:r>
              <a:rPr lang="en-US" altLang="zh-TW" sz="2400" i="1" dirty="0" smtClean="0">
                <a:solidFill>
                  <a:srgbClr val="C00000"/>
                </a:solidFill>
              </a:rPr>
              <a:t>jdk-11.0.2</a:t>
            </a:r>
            <a:r>
              <a:rPr lang="en-US" altLang="zh-TW" sz="2400" i="1" dirty="0" smtClean="0">
                <a:solidFill>
                  <a:schemeClr val="bg1">
                    <a:lumMod val="50000"/>
                  </a:schemeClr>
                </a:solidFill>
              </a:rPr>
              <a:t>\lib\security</a:t>
            </a:r>
            <a:endParaRPr lang="zh-TW" alt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4274" y="2822356"/>
            <a:ext cx="11587691" cy="9311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keytool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 -import -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noprompt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 -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trustcacerts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 -alias saas.whitesourcesoftware.com -file </a:t>
            </a:r>
            <a:r>
              <a:rPr lang="en-US" altLang="zh-TW" sz="2400" i="1" dirty="0">
                <a:solidFill>
                  <a:srgbClr val="C00000"/>
                </a:solidFill>
              </a:rPr>
              <a:t>"C:\saas.whitesourcesoftware.com.cer" 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keystore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cacerts</a:t>
            </a:r>
            <a:endParaRPr lang="zh-TW" alt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442818" y="3642817"/>
            <a:ext cx="5038348" cy="45719"/>
            <a:chOff x="2230582" y="3006436"/>
            <a:chExt cx="886691" cy="55418"/>
          </a:xfrm>
        </p:grpSpPr>
        <p:cxnSp>
          <p:nvCxnSpPr>
            <p:cNvPr id="9" name="直線接點 8"/>
            <p:cNvCxnSpPr/>
            <p:nvPr/>
          </p:nvCxnSpPr>
          <p:spPr>
            <a:xfrm>
              <a:off x="2230582" y="3006436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2230582" y="3061854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肘形接點 10"/>
          <p:cNvCxnSpPr/>
          <p:nvPr/>
        </p:nvCxnSpPr>
        <p:spPr>
          <a:xfrm>
            <a:off x="782166" y="3706936"/>
            <a:ext cx="1354667" cy="469902"/>
          </a:xfrm>
          <a:prstGeom prst="bentConnector3">
            <a:avLst>
              <a:gd name="adj1" fmla="val -625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077564" y="396679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由</a:t>
            </a:r>
            <a:r>
              <a:rPr lang="en-US" altLang="zh-TW" dirty="0" err="1"/>
              <a:t>boxe</a:t>
            </a:r>
            <a:r>
              <a:rPr lang="zh-TW" altLang="en-US" dirty="0" smtClean="0"/>
              <a:t>下載來的憑證檔，解壓縮後放置的路徑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021164" y="3843547"/>
            <a:ext cx="3860801" cy="4417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i="1" dirty="0" smtClean="0">
                <a:solidFill>
                  <a:schemeClr val="bg1">
                    <a:lumMod val="50000"/>
                  </a:schemeClr>
                </a:solidFill>
              </a:rPr>
              <a:t>匯入密碼打：</a:t>
            </a:r>
            <a:r>
              <a:rPr lang="en-US" altLang="zh-TW" sz="2400" i="1" dirty="0" err="1" smtClean="0">
                <a:solidFill>
                  <a:schemeClr val="bg1">
                    <a:lumMod val="50000"/>
                  </a:schemeClr>
                </a:solidFill>
              </a:rPr>
              <a:t>changeit</a:t>
            </a:r>
            <a:endParaRPr lang="zh-TW" alt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Picture 2" descr="C:\Users\miashih\AppData\Local\Temp\SNAGHTML3d93f1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19" y="2231132"/>
            <a:ext cx="361950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miashih\AppData\Local\Temp\SNAGHTML3d942ff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569" y="3016467"/>
            <a:ext cx="5524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C:\Users\miashih\AppData\Local\Temp\SNAGHTML3d94663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408" y="3792971"/>
            <a:ext cx="5524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80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r>
              <a:rPr lang="en-US" altLang="zh-TW" dirty="0" smtClean="0"/>
              <a:t>3. </a:t>
            </a:r>
            <a:r>
              <a:rPr lang="zh-TW" altLang="en-US" dirty="0" smtClean="0"/>
              <a:t>匯入憑證</a:t>
            </a:r>
            <a:r>
              <a:rPr lang="en-US" altLang="zh-TW" dirty="0" smtClean="0"/>
              <a:t>- Linux-based</a:t>
            </a:r>
            <a:r>
              <a:rPr lang="zh-TW" altLang="en-US" dirty="0"/>
              <a:t>環境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(3/3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2955" y="1456270"/>
            <a:ext cx="11366090" cy="54863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TW" altLang="en-US" b="1" dirty="0"/>
              <a:t>切換至解壓縮的</a:t>
            </a:r>
            <a:r>
              <a:rPr lang="en-US" altLang="zh-TW" b="1" dirty="0" err="1"/>
              <a:t>jdk</a:t>
            </a:r>
            <a:r>
              <a:rPr lang="zh-TW" altLang="en-US" b="1" dirty="0"/>
              <a:t>後的路徑，依下列指令匯入憑證：</a:t>
            </a:r>
            <a:endParaRPr lang="en-US" altLang="zh-TW" b="1" dirty="0" smtClean="0"/>
          </a:p>
          <a:p>
            <a:pPr marL="0" indent="0">
              <a:lnSpc>
                <a:spcPct val="120000"/>
              </a:lnSpc>
              <a:buNone/>
            </a:pPr>
            <a:endParaRPr lang="zh-TW" altLang="zh-TW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45</a:t>
            </a:fld>
            <a:endParaRPr lang="zh-TW" altLang="en-US" dirty="0"/>
          </a:p>
        </p:txBody>
      </p:sp>
      <p:sp>
        <p:nvSpPr>
          <p:cNvPr id="5" name="投影片編號版面配置區 3"/>
          <p:cNvSpPr txBox="1">
            <a:spLocks/>
          </p:cNvSpPr>
          <p:nvPr/>
        </p:nvSpPr>
        <p:spPr>
          <a:xfrm>
            <a:off x="10596716" y="3953532"/>
            <a:ext cx="118232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F8E3F6-DE14-48B2-B2BC-6FABA9630FB8}" type="slidenum">
              <a:rPr lang="en-US" altLang="zh-TW" smtClean="0"/>
              <a:pPr/>
              <a:t>45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8842" y="2142252"/>
            <a:ext cx="11587690" cy="5680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i="1" dirty="0" smtClean="0">
                <a:solidFill>
                  <a:schemeClr val="bg1">
                    <a:lumMod val="50000"/>
                  </a:schemeClr>
                </a:solidFill>
              </a:rPr>
              <a:t>../</a:t>
            </a:r>
            <a:r>
              <a:rPr lang="en-US" altLang="zh-TW" sz="2400" i="1" dirty="0" smtClean="0">
                <a:solidFill>
                  <a:srgbClr val="C00000"/>
                </a:solidFill>
              </a:rPr>
              <a:t>jdk-11.0.2</a:t>
            </a:r>
            <a:r>
              <a:rPr lang="en-US" altLang="zh-TW" sz="2400" i="1" dirty="0" smtClean="0">
                <a:solidFill>
                  <a:schemeClr val="bg1">
                    <a:lumMod val="50000"/>
                  </a:schemeClr>
                </a:solidFill>
              </a:rPr>
              <a:t>/lib/security</a:t>
            </a:r>
            <a:endParaRPr lang="zh-TW" alt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8841" y="2836518"/>
            <a:ext cx="11587691" cy="9311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keytool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 -import -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noprompt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 -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trustcacerts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 -alias saas.whitesourcesoftware.com -file </a:t>
            </a:r>
            <a:r>
              <a:rPr lang="en-US" altLang="zh-TW" sz="2400" i="1" dirty="0">
                <a:solidFill>
                  <a:srgbClr val="C00000"/>
                </a:solidFill>
              </a:rPr>
              <a:t>"</a:t>
            </a:r>
            <a:r>
              <a:rPr lang="en-US" altLang="zh-TW" sz="2400" i="1" dirty="0" smtClean="0">
                <a:solidFill>
                  <a:srgbClr val="C00000"/>
                </a:solidFill>
              </a:rPr>
              <a:t>/</a:t>
            </a:r>
            <a:r>
              <a:rPr lang="en-US" altLang="zh-TW" sz="2400" i="1" dirty="0" err="1" smtClean="0">
                <a:solidFill>
                  <a:srgbClr val="C00000"/>
                </a:solidFill>
              </a:rPr>
              <a:t>tmp</a:t>
            </a:r>
            <a:r>
              <a:rPr lang="en-US" altLang="zh-TW" sz="2400" i="1" dirty="0" smtClean="0">
                <a:solidFill>
                  <a:srgbClr val="C00000"/>
                </a:solidFill>
              </a:rPr>
              <a:t>/saas.whitesourcesoftware.com.cer</a:t>
            </a:r>
            <a:r>
              <a:rPr lang="en-US" altLang="zh-TW" sz="2400" i="1" dirty="0">
                <a:solidFill>
                  <a:srgbClr val="C00000"/>
                </a:solidFill>
              </a:rPr>
              <a:t>" 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keystore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cacerts</a:t>
            </a:r>
            <a:endParaRPr lang="zh-TW" alt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617385" y="3656979"/>
            <a:ext cx="5038348" cy="45719"/>
            <a:chOff x="2230582" y="3006436"/>
            <a:chExt cx="886691" cy="55418"/>
          </a:xfrm>
        </p:grpSpPr>
        <p:cxnSp>
          <p:nvCxnSpPr>
            <p:cNvPr id="9" name="直線接點 8"/>
            <p:cNvCxnSpPr/>
            <p:nvPr/>
          </p:nvCxnSpPr>
          <p:spPr>
            <a:xfrm>
              <a:off x="2230582" y="3006436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2230582" y="3061854"/>
              <a:ext cx="886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肘形接點 10"/>
          <p:cNvCxnSpPr/>
          <p:nvPr/>
        </p:nvCxnSpPr>
        <p:spPr>
          <a:xfrm>
            <a:off x="956733" y="3721098"/>
            <a:ext cx="1354667" cy="469902"/>
          </a:xfrm>
          <a:prstGeom prst="bentConnector3">
            <a:avLst>
              <a:gd name="adj1" fmla="val -625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252131" y="3980952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由</a:t>
            </a:r>
            <a:r>
              <a:rPr lang="en-US" altLang="zh-TW" dirty="0" err="1" smtClean="0"/>
              <a:t>boxe</a:t>
            </a:r>
            <a:r>
              <a:rPr lang="zh-TW" altLang="en-US" dirty="0" smtClean="0"/>
              <a:t>下載來的憑證檔，解壓縮後放置的路徑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195731" y="3857709"/>
            <a:ext cx="3860801" cy="4417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i="1" dirty="0" smtClean="0">
                <a:solidFill>
                  <a:schemeClr val="bg1">
                    <a:lumMod val="50000"/>
                  </a:schemeClr>
                </a:solidFill>
              </a:rPr>
              <a:t>匯入密碼打：</a:t>
            </a:r>
            <a:r>
              <a:rPr lang="en-US" altLang="zh-TW" sz="2400" i="1" dirty="0" err="1" smtClean="0">
                <a:solidFill>
                  <a:schemeClr val="bg1">
                    <a:lumMod val="50000"/>
                  </a:schemeClr>
                </a:solidFill>
              </a:rPr>
              <a:t>changeit</a:t>
            </a:r>
            <a:endParaRPr lang="zh-TW" alt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Picture 2" descr="C:\Users\miashih\AppData\Local\Temp\SNAGHTML3d93f1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48" y="2245294"/>
            <a:ext cx="361950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miashih\AppData\Local\Temp\SNAGHTML3d942ff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" y="3030629"/>
            <a:ext cx="5524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C:\Users\miashih\AppData\Local\Temp\SNAGHTML3d94663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5" y="3807133"/>
            <a:ext cx="5524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72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r>
              <a:rPr lang="en-US" altLang="zh-TW" dirty="0" smtClean="0"/>
              <a:t>4. JDK</a:t>
            </a:r>
            <a:r>
              <a:rPr lang="zh-TW" altLang="en-US" dirty="0" smtClean="0"/>
              <a:t>下載連結彙整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46</a:t>
            </a:fld>
            <a:endParaRPr lang="zh-TW" altLang="en-US" dirty="0"/>
          </a:p>
        </p:txBody>
      </p:sp>
      <p:graphicFrame>
        <p:nvGraphicFramePr>
          <p:cNvPr id="5" name="內容預留位置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000548073"/>
              </p:ext>
            </p:extLst>
          </p:nvPr>
        </p:nvGraphicFramePr>
        <p:xfrm>
          <a:off x="389467" y="1473183"/>
          <a:ext cx="11692466" cy="521927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663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76533"/>
              </a:tblGrid>
              <a:tr h="3577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OS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</a:rPr>
                        <a:t>type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</a:rPr>
                        <a:t>openjdk version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</a:rPr>
                        <a:t>URL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7717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Windows 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32-bit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jdk-8u221</a:t>
                      </a:r>
                    </a:p>
                    <a:p>
                      <a:pPr rtl="0" fontAlgn="b"/>
                      <a:r>
                        <a:rPr lang="en-US" sz="1200" dirty="0" smtClean="0">
                          <a:solidFill>
                            <a:srgbClr val="C00000"/>
                          </a:solidFill>
                          <a:effectLst/>
                        </a:rPr>
                        <a:t>(</a:t>
                      </a:r>
                      <a:r>
                        <a:rPr lang="zh-TW" altLang="en-US" sz="1200" dirty="0" smtClean="0">
                          <a:solidFill>
                            <a:srgbClr val="C00000"/>
                          </a:solidFill>
                          <a:effectLst/>
                        </a:rPr>
                        <a:t>非</a:t>
                      </a:r>
                      <a:r>
                        <a:rPr lang="en-US" altLang="zh-TW" sz="1200" dirty="0" smtClean="0">
                          <a:solidFill>
                            <a:srgbClr val="C00000"/>
                          </a:solidFill>
                          <a:effectLst/>
                        </a:rPr>
                        <a:t>openjdk,</a:t>
                      </a:r>
                      <a:r>
                        <a:rPr lang="en-US" altLang="zh-TW" sz="1200" baseline="0" dirty="0" smtClean="0">
                          <a:solidFill>
                            <a:srgbClr val="C00000"/>
                          </a:solidFill>
                          <a:effectLst/>
                        </a:rPr>
                        <a:t>32-bit</a:t>
                      </a:r>
                      <a:r>
                        <a:rPr lang="zh-TW" altLang="en-US" sz="1200" baseline="0" dirty="0" smtClean="0">
                          <a:solidFill>
                            <a:srgbClr val="C00000"/>
                          </a:solidFill>
                          <a:effectLst/>
                        </a:rPr>
                        <a:t>無</a:t>
                      </a:r>
                      <a:r>
                        <a:rPr lang="en-US" altLang="zh-TW" sz="1200" baseline="0" dirty="0" err="1" smtClean="0">
                          <a:solidFill>
                            <a:srgbClr val="C00000"/>
                          </a:solidFill>
                          <a:effectLst/>
                        </a:rPr>
                        <a:t>openjdk</a:t>
                      </a:r>
                      <a:r>
                        <a:rPr lang="zh-TW" altLang="en-US" sz="1200" baseline="0" dirty="0" smtClean="0">
                          <a:solidFill>
                            <a:srgbClr val="C00000"/>
                          </a:solidFill>
                          <a:effectLst/>
                        </a:rPr>
                        <a:t>版本</a:t>
                      </a:r>
                      <a:r>
                        <a:rPr lang="en-US" altLang="zh-TW" sz="1200" baseline="0" dirty="0" smtClean="0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mtClean="0">
                          <a:effectLst/>
                        </a:rPr>
                        <a:t>https://www.boxe.cht.com.tw/CgnyHV/openjdk/Windows/32bit/jdk-8u221-windows-i586.zip?a=u7I24fINQcY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7717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Windows</a:t>
                      </a:r>
                    </a:p>
                    <a:p>
                      <a:pPr rtl="0" fontAlgn="b"/>
                      <a:r>
                        <a:rPr lang="en-US" dirty="0" smtClean="0">
                          <a:effectLst/>
                        </a:rPr>
                        <a:t>(win 2008r2 or</a:t>
                      </a:r>
                      <a:r>
                        <a:rPr lang="en-US" baseline="0" dirty="0" smtClean="0">
                          <a:effectLst/>
                        </a:rPr>
                        <a:t> later)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64-bit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dirty="0">
                          <a:effectLst/>
                        </a:rPr>
                        <a:t>9.0.4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https://www.boxe.cht.com.tw/CgnyHV/openjdk/Windows/64bit/openjdk-9.0.4_windows-x64_bin.tar.gz?a=-5rnByIIzn8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7717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dirty="0" smtClean="0">
                          <a:effectLst/>
                        </a:rPr>
                        <a:t>Windows</a:t>
                      </a:r>
                    </a:p>
                    <a:p>
                      <a:pPr rtl="0" fontAlgn="b"/>
                      <a:r>
                        <a:rPr lang="en-US" altLang="zh-TW" dirty="0" smtClean="0">
                          <a:effectLst/>
                        </a:rPr>
                        <a:t>(win 2008r2 or</a:t>
                      </a:r>
                      <a:r>
                        <a:rPr lang="en-US" altLang="zh-TW" baseline="0" dirty="0" smtClean="0">
                          <a:effectLst/>
                        </a:rPr>
                        <a:t> later)</a:t>
                      </a:r>
                      <a:endParaRPr lang="en-US" altLang="zh-TW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64-bit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>
                          <a:effectLst/>
                        </a:rPr>
                        <a:t>11.0.2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https://www.boxe.cht.com.tw/CgnyHV/openjdk/Windows/64bit/openjdk-11.0.2_windows-x64_bin.zip?a=ZSid7zb5Yjg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7717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dirty="0" smtClean="0">
                          <a:effectLst/>
                        </a:rPr>
                        <a:t>Windows</a:t>
                      </a:r>
                    </a:p>
                    <a:p>
                      <a:pPr rtl="0" fontAlgn="b"/>
                      <a:r>
                        <a:rPr lang="en-US" altLang="zh-TW" dirty="0" smtClean="0">
                          <a:effectLst/>
                        </a:rPr>
                        <a:t>(win 2008</a:t>
                      </a:r>
                      <a:r>
                        <a:rPr lang="en-US" altLang="zh-TW" baseline="0" dirty="0" smtClean="0">
                          <a:effectLst/>
                        </a:rPr>
                        <a:t>)</a:t>
                      </a:r>
                      <a:endParaRPr lang="en-US" altLang="zh-TW" dirty="0" smtClean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dirty="0" smtClean="0">
                          <a:effectLst/>
                        </a:rPr>
                        <a:t>64-bit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dirty="0" smtClean="0">
                          <a:effectLst/>
                        </a:rPr>
                        <a:t>8</a:t>
                      </a:r>
                      <a:endParaRPr lang="en-US" altLang="zh-TW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mtClean="0">
                          <a:effectLst/>
                        </a:rPr>
                        <a:t>https://www.boxe.cht.com.tw/CgnyHV/openjdk/Windows/64bit/zulu8.40.0.25-ca-jdk8.0.222-win_x64.zip?a=W9QaGbOeDv8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</a:tr>
              <a:tr h="357717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Linux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64-bit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https://www.boxe.cht.com.tw/CgnyHV/openjdk/Linux/jdk_ri-8u40-b25-linux-x64-10_feb_2015.tar.gz?a=5a8dyUR9X-k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</a:tr>
              <a:tr h="357717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Linux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64-bit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dirty="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https://www.boxe.cht.com.tw/CgnyHV/openjdk/Linux/openjdk-9_linux-x64_bin.tar.gz?a=RudNPNa5EIg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</a:tr>
              <a:tr h="357717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Linux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64-bit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>
                          <a:effectLst/>
                        </a:rPr>
                        <a:t>11.0.1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https://www.boxe.cht.com.tw/CgnyHV/openjdk/Linux/openjdk-11.0.1_linux-x64_bin.tar.gz?a=2ur0J4rwZs4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</a:tr>
              <a:tr h="357717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HP-UX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Itanium 64-bit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>
                          <a:effectLst/>
                        </a:rPr>
                        <a:t>8.0.18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https://www.boxe.cht.com.tw/CgnyHV/openjdk/Unix/hp-ux/Itanium_JDK_8.0.18_June_2019_Z7550-96733_java8_18018_ia.depot?a=cabNowIqOhQ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</a:tr>
              <a:tr h="357717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Linux-RHEL(</a:t>
                      </a:r>
                      <a:r>
                        <a:rPr lang="en-US" dirty="0" err="1">
                          <a:effectLst/>
                        </a:rPr>
                        <a:t>RedHat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32-bit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8u222-b10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https://www.boxe.cht.com.tw/CgnyHV/openjdk/Linux/RHEL(RedHat)/zulu8.40.0.25-ca-jdk8.0.222-linux_i686.tar.gz?a=RSGs9u650A8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</a:tr>
              <a:tr h="357717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Linux-RHEL(</a:t>
                      </a:r>
                      <a:r>
                        <a:rPr lang="en-US" dirty="0" err="1">
                          <a:effectLst/>
                        </a:rPr>
                        <a:t>RedHat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64-bit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8u222-b10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https://www.boxe.cht.com.tw/CgnyHV/openjdk/Linux/RHEL(RedHat)/zulu8.40.0.25-ca-jdk8.0.222-linux_x64.tar.gz?a=8dbm0cvftgo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33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r>
              <a:rPr lang="en-US" altLang="zh-TW" dirty="0" smtClean="0"/>
              <a:t>4. JDK</a:t>
            </a:r>
            <a:r>
              <a:rPr lang="zh-TW" altLang="en-US" dirty="0" smtClean="0"/>
              <a:t>下載連結彙整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47</a:t>
            </a:fld>
            <a:endParaRPr lang="zh-TW" altLang="en-US" dirty="0"/>
          </a:p>
        </p:txBody>
      </p:sp>
      <p:graphicFrame>
        <p:nvGraphicFramePr>
          <p:cNvPr id="5" name="內容預留位置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27456658"/>
              </p:ext>
            </p:extLst>
          </p:nvPr>
        </p:nvGraphicFramePr>
        <p:xfrm>
          <a:off x="389467" y="1532450"/>
          <a:ext cx="11692466" cy="21560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663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76533"/>
              </a:tblGrid>
              <a:tr h="3577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OS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</a:rPr>
                        <a:t>type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</a:rPr>
                        <a:t>openjdk version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</a:rPr>
                        <a:t>URL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7717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Unix-Solaris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x86 64-bit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8u222-b10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https://www.boxe.cht.com.tw/CgnyHV/openjdk/Unix/Solarix/zulu8.40.0.25-ca-jdk8.0.222-solaris_x64.zip?a=6IwOhFaEdmM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</a:tr>
              <a:tr h="357717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Unix-Solaris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SPARC 64-bit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8u222-b10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https://www.boxe.cht.com.tw/CgnyHV/openjdk/Unix/Solarix/zulu8.40.0.25-ca-jdk8.0.222-solaris_sparcv9.zip?a=00jqHY1XUSk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</a:tr>
              <a:tr h="357717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Unix-AIX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32-bit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java8.00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https://www.boxe.cht.com.tw/CgnyHV/openjdk/Unix/AIX/Java8.sdk.8.0.0.537.tar.gz?a=uADRWMGRuPQ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</a:tr>
              <a:tr h="357717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Unix-AIX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64-bit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java8.00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https://www.boxe.cht.com.tw/CgnyHV/openjdk/Unix/AIX/Java8_64.sdk.8.0.0.537.tar.gz?a=PZQDQ6zlaNY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16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r>
              <a:rPr lang="en-US" altLang="zh-TW" dirty="0" smtClean="0"/>
              <a:t>5. </a:t>
            </a:r>
            <a:r>
              <a:rPr lang="zh-TW" altLang="en-US" dirty="0" smtClean="0"/>
              <a:t>各機構資安團隊窗口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48</a:t>
            </a:fld>
            <a:endParaRPr lang="zh-TW" altLang="en-US" dirty="0"/>
          </a:p>
        </p:txBody>
      </p:sp>
      <p:graphicFrame>
        <p:nvGraphicFramePr>
          <p:cNvPr id="5" name="內容預留位置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056343434"/>
              </p:ext>
            </p:extLst>
          </p:nvPr>
        </p:nvGraphicFramePr>
        <p:xfrm>
          <a:off x="821267" y="1752583"/>
          <a:ext cx="9635066" cy="447888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062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379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2000" b="1" dirty="0" smtClean="0">
                          <a:effectLst/>
                        </a:rPr>
                        <a:t>機構</a:t>
                      </a:r>
                      <a:endParaRPr lang="en-US" sz="2000" b="1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2000" b="1" dirty="0" smtClean="0">
                          <a:effectLst/>
                        </a:rPr>
                        <a:t>聯絡窗口</a:t>
                      </a:r>
                      <a:endParaRPr lang="en-US" sz="2000" b="1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47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軟正黑體"/>
                        </a:rPr>
                        <a:t>總公司</a:t>
                      </a:r>
                      <a:endParaRPr lang="zh-TW" sz="2000" dirty="0">
                        <a:effectLst/>
                        <a:latin typeface="Calibri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微軟正黑體"/>
                        </a:rPr>
                        <a:t>陳奕丞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微軟正黑體"/>
                        </a:rPr>
                        <a:t>(</a:t>
                      </a:r>
                      <a:r>
                        <a:rPr lang="zh-TW" sz="20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微軟正黑體"/>
                        </a:rPr>
                        <a:t>資訊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微軟正黑體"/>
                        </a:rPr>
                        <a:t>)</a:t>
                      </a:r>
                      <a:r>
                        <a:rPr lang="zh-TW" sz="20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微軟正黑體"/>
                        </a:rPr>
                        <a:t>、陳銘德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微軟正黑體"/>
                        </a:rPr>
                        <a:t>(</a:t>
                      </a:r>
                      <a:r>
                        <a:rPr lang="zh-TW" sz="20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微軟正黑體"/>
                        </a:rPr>
                        <a:t>網路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微軟正黑體"/>
                        </a:rPr>
                        <a:t>)</a:t>
                      </a:r>
                      <a:r>
                        <a:rPr lang="zh-TW" sz="20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微軟正黑體"/>
                        </a:rPr>
                        <a:t>、呂志威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微軟正黑體"/>
                        </a:rPr>
                        <a:t>(</a:t>
                      </a:r>
                      <a:r>
                        <a:rPr lang="zh-TW" sz="20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微軟正黑體"/>
                        </a:rPr>
                        <a:t>客服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微軟正黑體"/>
                        </a:rPr>
                        <a:t>)</a:t>
                      </a:r>
                      <a:r>
                        <a:rPr lang="zh-TW" sz="20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微軟正黑體"/>
                        </a:rPr>
                        <a:t>、范祺賢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微軟正黑體"/>
                        </a:rPr>
                        <a:t>(</a:t>
                      </a:r>
                      <a:r>
                        <a:rPr lang="zh-TW" sz="20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微軟正黑體"/>
                        </a:rPr>
                        <a:t>大數據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微軟正黑體"/>
                        </a:rPr>
                        <a:t>)</a:t>
                      </a:r>
                      <a:endParaRPr lang="zh-TW" sz="2000" dirty="0">
                        <a:effectLst/>
                        <a:latin typeface="Calibri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37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軟正黑體"/>
                        </a:rPr>
                        <a:t>北分</a:t>
                      </a:r>
                      <a:endParaRPr lang="zh-TW" sz="2000" dirty="0">
                        <a:effectLst/>
                        <a:latin typeface="Calibri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>
                          <a:solidFill>
                            <a:srgbClr val="0000FF"/>
                          </a:solidFill>
                          <a:effectLst/>
                          <a:latin typeface="Calibri"/>
                          <a:ea typeface="微軟正黑體"/>
                        </a:rPr>
                        <a:t>邱忠明</a:t>
                      </a:r>
                      <a:endParaRPr lang="zh-TW" sz="2000">
                        <a:effectLst/>
                        <a:latin typeface="Calibri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37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軟正黑體"/>
                        </a:rPr>
                        <a:t>南分</a:t>
                      </a:r>
                      <a:endParaRPr lang="zh-TW" sz="2000" dirty="0">
                        <a:effectLst/>
                        <a:latin typeface="Calibri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>
                          <a:solidFill>
                            <a:srgbClr val="0000FF"/>
                          </a:solidFill>
                          <a:effectLst/>
                          <a:latin typeface="Calibri"/>
                          <a:ea typeface="微軟正黑體"/>
                        </a:rPr>
                        <a:t>蔡偉民</a:t>
                      </a:r>
                      <a:endParaRPr lang="zh-TW" sz="2000">
                        <a:effectLst/>
                        <a:latin typeface="Calibri"/>
                        <a:ea typeface="新細明體"/>
                      </a:endParaRPr>
                    </a:p>
                  </a:txBody>
                  <a:tcPr marL="68580" marR="68580" marT="0" marB="0" anchor="ctr"/>
                </a:tc>
              </a:tr>
              <a:tr h="4537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軟正黑體"/>
                        </a:rPr>
                        <a:t>行分</a:t>
                      </a:r>
                      <a:endParaRPr lang="zh-TW" sz="2000" dirty="0">
                        <a:effectLst/>
                        <a:latin typeface="Calibri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微軟正黑體"/>
                        </a:rPr>
                        <a:t>黃彥翔</a:t>
                      </a:r>
                      <a:endParaRPr lang="zh-TW" sz="2000" dirty="0">
                        <a:effectLst/>
                        <a:latin typeface="Calibri"/>
                        <a:ea typeface="新細明體"/>
                      </a:endParaRPr>
                    </a:p>
                  </a:txBody>
                  <a:tcPr marL="68580" marR="68580" marT="0" marB="0" anchor="ctr"/>
                </a:tc>
              </a:tr>
              <a:tr h="4537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軟正黑體"/>
                        </a:rPr>
                        <a:t>數分</a:t>
                      </a:r>
                      <a:endParaRPr lang="zh-TW" sz="2000" dirty="0">
                        <a:effectLst/>
                        <a:latin typeface="Calibri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微軟正黑體"/>
                        </a:rPr>
                        <a:t>張順展</a:t>
                      </a:r>
                      <a:endParaRPr lang="zh-TW" sz="2000" dirty="0">
                        <a:effectLst/>
                        <a:latin typeface="Calibri"/>
                        <a:ea typeface="新細明體"/>
                      </a:endParaRPr>
                    </a:p>
                  </a:txBody>
                  <a:tcPr marL="68580" marR="68580" marT="0" marB="0" anchor="ctr"/>
                </a:tc>
              </a:tr>
              <a:tr h="4537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軟正黑體"/>
                        </a:rPr>
                        <a:t>企分</a:t>
                      </a:r>
                      <a:endParaRPr lang="zh-TW" sz="2000" dirty="0">
                        <a:effectLst/>
                        <a:latin typeface="Calibri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微軟正黑體"/>
                        </a:rPr>
                        <a:t>高炳智</a:t>
                      </a:r>
                      <a:endParaRPr lang="zh-TW" sz="2000" dirty="0">
                        <a:effectLst/>
                        <a:latin typeface="Calibri"/>
                        <a:ea typeface="新細明體"/>
                      </a:endParaRPr>
                    </a:p>
                  </a:txBody>
                  <a:tcPr marL="68580" marR="68580" marT="0" marB="0" anchor="ctr"/>
                </a:tc>
              </a:tr>
              <a:tr h="4537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軟正黑體"/>
                        </a:rPr>
                        <a:t>國分</a:t>
                      </a:r>
                      <a:endParaRPr lang="zh-TW" sz="2000" dirty="0">
                        <a:effectLst/>
                        <a:latin typeface="Calibri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微軟正黑體"/>
                        </a:rPr>
                        <a:t>張耀文</a:t>
                      </a:r>
                      <a:endParaRPr lang="zh-TW" sz="2000" dirty="0">
                        <a:effectLst/>
                        <a:latin typeface="Calibri"/>
                        <a:ea typeface="新細明體"/>
                      </a:endParaRPr>
                    </a:p>
                  </a:txBody>
                  <a:tcPr marL="68580" marR="68580" marT="0" marB="0" anchor="ctr"/>
                </a:tc>
              </a:tr>
              <a:tr h="4537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軟正黑體"/>
                        </a:rPr>
                        <a:t>研究院</a:t>
                      </a:r>
                      <a:endParaRPr lang="zh-TW" sz="2000" dirty="0">
                        <a:effectLst/>
                        <a:latin typeface="Calibri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微軟正黑體"/>
                        </a:rPr>
                        <a:t>陳俊成</a:t>
                      </a:r>
                      <a:endParaRPr lang="zh-TW" sz="2000" dirty="0">
                        <a:effectLst/>
                        <a:latin typeface="Calibri"/>
                        <a:ea typeface="新細明體"/>
                      </a:endParaRPr>
                    </a:p>
                  </a:txBody>
                  <a:tcPr marL="68580" marR="68580" marT="0" marB="0" anchor="ctr"/>
                </a:tc>
              </a:tr>
              <a:tr h="4537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軟正黑體"/>
                        </a:rPr>
                        <a:t>學院</a:t>
                      </a:r>
                      <a:endParaRPr lang="zh-TW" sz="2000" dirty="0">
                        <a:effectLst/>
                        <a:latin typeface="Calibri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微軟正黑體"/>
                        </a:rPr>
                        <a:t>何美秀</a:t>
                      </a:r>
                      <a:endParaRPr lang="zh-TW" sz="2000" dirty="0">
                        <a:effectLst/>
                        <a:latin typeface="Calibri"/>
                        <a:ea typeface="新細明體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52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其他小工具及資源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6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3.</a:t>
            </a:r>
            <a:r>
              <a:rPr lang="zh-TW" altLang="en-US" b="1" dirty="0"/>
              <a:t>檢測步驟</a:t>
            </a:r>
            <a:r>
              <a:rPr lang="zh-TW" altLang="en-US" b="1" dirty="0" smtClean="0"/>
              <a:t>說明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5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09333" y="1413927"/>
            <a:ext cx="2438400" cy="9313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800"/>
              </a:lnSpc>
            </a:pPr>
            <a:r>
              <a:rPr lang="zh-TW" altLang="en-US" u="sng" dirty="0" smtClean="0">
                <a:solidFill>
                  <a:schemeClr val="tx1"/>
                </a:solidFill>
              </a:rPr>
              <a:t>請參考</a:t>
            </a:r>
            <a:r>
              <a:rPr lang="en-US" altLang="zh-TW" u="sng" dirty="0" smtClean="0">
                <a:solidFill>
                  <a:schemeClr val="tx1"/>
                </a:solidFill>
              </a:rPr>
              <a:t>3.1</a:t>
            </a:r>
            <a:r>
              <a:rPr lang="zh-TW" altLang="en-US" u="sng" dirty="0" smtClean="0">
                <a:solidFill>
                  <a:schemeClr val="tx1"/>
                </a:solidFill>
              </a:rPr>
              <a:t>步驟</a:t>
            </a:r>
            <a:endParaRPr lang="en-US" altLang="zh-TW" u="sng" dirty="0" smtClean="0">
              <a:solidFill>
                <a:schemeClr val="tx1"/>
              </a:solidFill>
            </a:endParaRPr>
          </a:p>
          <a:p>
            <a:pPr>
              <a:lnSpc>
                <a:spcPts val="2800"/>
              </a:lnSpc>
            </a:pPr>
            <a:r>
              <a:rPr lang="zh-TW" altLang="en-US" dirty="0" smtClean="0">
                <a:solidFill>
                  <a:schemeClr val="tx1"/>
                </a:solidFill>
              </a:rPr>
              <a:t>下載</a:t>
            </a:r>
            <a:r>
              <a:rPr lang="en-US" altLang="zh-TW" dirty="0" smtClean="0">
                <a:solidFill>
                  <a:schemeClr val="tx1"/>
                </a:solidFill>
              </a:rPr>
              <a:t>JAR</a:t>
            </a:r>
            <a:r>
              <a:rPr lang="zh-TW" altLang="en-US" dirty="0" smtClean="0">
                <a:solidFill>
                  <a:schemeClr val="tx1"/>
                </a:solidFill>
              </a:rPr>
              <a:t>及</a:t>
            </a:r>
            <a:r>
              <a:rPr lang="en-US" altLang="zh-TW" dirty="0" err="1" smtClean="0">
                <a:solidFill>
                  <a:schemeClr val="tx1"/>
                </a:solidFill>
              </a:rPr>
              <a:t>Config</a:t>
            </a:r>
            <a:r>
              <a:rPr lang="zh-TW" altLang="en-US" dirty="0" smtClean="0">
                <a:solidFill>
                  <a:schemeClr val="tx1"/>
                </a:solidFill>
              </a:rPr>
              <a:t>檔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2801" y="1413927"/>
            <a:ext cx="762000" cy="931333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1574802" y="1413927"/>
            <a:ext cx="1134531" cy="9313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下載檔案</a:t>
            </a:r>
            <a:endParaRPr lang="zh-TW" altLang="en-US" dirty="0"/>
          </a:p>
        </p:txBody>
      </p:sp>
      <p:pic>
        <p:nvPicPr>
          <p:cNvPr id="1027" name="Picture 3" descr="C:\Users\miashih\Downloads\down-arrow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63" y="22605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2709333" y="2777060"/>
            <a:ext cx="2438400" cy="9313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800"/>
              </a:lnSpc>
            </a:pPr>
            <a:r>
              <a:rPr lang="zh-TW" altLang="en-US" u="sng" dirty="0" smtClean="0">
                <a:solidFill>
                  <a:schemeClr val="tx1"/>
                </a:solidFill>
              </a:rPr>
              <a:t>請參考</a:t>
            </a:r>
            <a:r>
              <a:rPr lang="en-US" altLang="zh-TW" u="sng" dirty="0" smtClean="0">
                <a:solidFill>
                  <a:schemeClr val="tx1"/>
                </a:solidFill>
              </a:rPr>
              <a:t>3.2</a:t>
            </a:r>
            <a:r>
              <a:rPr lang="zh-TW" altLang="en-US" u="sng" dirty="0">
                <a:solidFill>
                  <a:schemeClr val="tx1"/>
                </a:solidFill>
              </a:rPr>
              <a:t>步驟</a:t>
            </a:r>
            <a:endParaRPr lang="en-US" altLang="zh-TW" u="sng" dirty="0" smtClean="0">
              <a:solidFill>
                <a:schemeClr val="tx1"/>
              </a:solidFill>
            </a:endParaRPr>
          </a:p>
          <a:p>
            <a:pPr>
              <a:lnSpc>
                <a:spcPts val="2800"/>
              </a:lnSpc>
            </a:pPr>
            <a:r>
              <a:rPr lang="zh-TW" altLang="en-US" dirty="0" smtClean="0">
                <a:solidFill>
                  <a:schemeClr val="tx1"/>
                </a:solidFill>
              </a:rPr>
              <a:t>確認主機有</a:t>
            </a:r>
            <a:r>
              <a:rPr lang="en-US" altLang="zh-TW" dirty="0" smtClean="0">
                <a:solidFill>
                  <a:schemeClr val="tx1"/>
                </a:solidFill>
              </a:rPr>
              <a:t>JRE</a:t>
            </a:r>
            <a:r>
              <a:rPr lang="zh-TW" altLang="en-US" dirty="0" smtClean="0">
                <a:solidFill>
                  <a:schemeClr val="tx1"/>
                </a:solidFill>
              </a:rPr>
              <a:t>環境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2801" y="2777060"/>
            <a:ext cx="762000" cy="931333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12" name="矩形 11"/>
          <p:cNvSpPr/>
          <p:nvPr/>
        </p:nvSpPr>
        <p:spPr>
          <a:xfrm>
            <a:off x="1574802" y="2777060"/>
            <a:ext cx="1134531" cy="9313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確認環境</a:t>
            </a:r>
            <a:endParaRPr lang="zh-TW" altLang="en-US" dirty="0"/>
          </a:p>
        </p:txBody>
      </p:sp>
      <p:pic>
        <p:nvPicPr>
          <p:cNvPr id="13" name="Picture 3" descr="C:\Users\miashih\Downloads\down-arrow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63" y="366605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1879601" y="4207927"/>
            <a:ext cx="762000" cy="931333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3</a:t>
            </a:r>
            <a:endParaRPr lang="zh-TW" altLang="en-US" sz="3600" dirty="0"/>
          </a:p>
        </p:txBody>
      </p:sp>
      <p:sp>
        <p:nvSpPr>
          <p:cNvPr id="16" name="矩形 15"/>
          <p:cNvSpPr/>
          <p:nvPr/>
        </p:nvSpPr>
        <p:spPr>
          <a:xfrm>
            <a:off x="2641602" y="4207927"/>
            <a:ext cx="1134531" cy="9313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選擇模式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453467" y="4063999"/>
            <a:ext cx="762000" cy="931333"/>
          </a:xfrm>
          <a:prstGeom prst="rect">
            <a:avLst/>
          </a:prstGeom>
          <a:solidFill>
            <a:schemeClr val="tx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4</a:t>
            </a:r>
            <a:endParaRPr lang="zh-TW" altLang="en-US" sz="3600" dirty="0"/>
          </a:p>
        </p:txBody>
      </p:sp>
      <p:sp>
        <p:nvSpPr>
          <p:cNvPr id="19" name="矩形 18"/>
          <p:cNvSpPr/>
          <p:nvPr/>
        </p:nvSpPr>
        <p:spPr>
          <a:xfrm>
            <a:off x="5215468" y="4063999"/>
            <a:ext cx="1134531" cy="9313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C000"/>
                </a:solidFill>
              </a:rPr>
              <a:t>Online</a:t>
            </a:r>
            <a:r>
              <a:rPr lang="en-US" altLang="zh-TW" sz="2400" dirty="0" smtClean="0"/>
              <a:t> Mode</a:t>
            </a:r>
            <a:endParaRPr lang="zh-TW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4453467" y="5173132"/>
            <a:ext cx="762000" cy="93133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4</a:t>
            </a:r>
            <a:endParaRPr lang="zh-TW" altLang="en-US" sz="3600" dirty="0"/>
          </a:p>
        </p:txBody>
      </p:sp>
      <p:sp>
        <p:nvSpPr>
          <p:cNvPr id="21" name="矩形 20"/>
          <p:cNvSpPr/>
          <p:nvPr/>
        </p:nvSpPr>
        <p:spPr>
          <a:xfrm>
            <a:off x="5215468" y="5173132"/>
            <a:ext cx="1134531" cy="9313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C000"/>
                </a:solidFill>
              </a:rPr>
              <a:t>Offline</a:t>
            </a:r>
            <a:r>
              <a:rPr lang="en-US" altLang="zh-TW" sz="2400" dirty="0" smtClean="0"/>
              <a:t> Mode</a:t>
            </a:r>
            <a:endParaRPr lang="zh-TW" altLang="en-US" sz="2400" dirty="0"/>
          </a:p>
        </p:txBody>
      </p:sp>
      <p:cxnSp>
        <p:nvCxnSpPr>
          <p:cNvPr id="9" name="肘形接點 8"/>
          <p:cNvCxnSpPr>
            <a:stCxn id="16" idx="3"/>
            <a:endCxn id="18" idx="1"/>
          </p:cNvCxnSpPr>
          <p:nvPr/>
        </p:nvCxnSpPr>
        <p:spPr>
          <a:xfrm flipV="1">
            <a:off x="3776133" y="4529666"/>
            <a:ext cx="677334" cy="143928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6" idx="3"/>
            <a:endCxn id="20" idx="1"/>
          </p:cNvCxnSpPr>
          <p:nvPr/>
        </p:nvCxnSpPr>
        <p:spPr>
          <a:xfrm>
            <a:off x="3776133" y="4673594"/>
            <a:ext cx="677334" cy="965205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781807" y="1569528"/>
            <a:ext cx="762000" cy="931333"/>
          </a:xfrm>
          <a:prstGeom prst="rect">
            <a:avLst/>
          </a:prstGeom>
          <a:solidFill>
            <a:schemeClr val="tx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3600" dirty="0" smtClean="0"/>
              <a:t>5</a:t>
            </a:r>
            <a:endParaRPr lang="zh-TW" altLang="en-US" sz="3600" dirty="0"/>
          </a:p>
        </p:txBody>
      </p:sp>
      <p:sp>
        <p:nvSpPr>
          <p:cNvPr id="29" name="矩形 28"/>
          <p:cNvSpPr/>
          <p:nvPr/>
        </p:nvSpPr>
        <p:spPr>
          <a:xfrm>
            <a:off x="7543808" y="1569528"/>
            <a:ext cx="1515525" cy="9313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Windows</a:t>
            </a:r>
          </a:p>
          <a:p>
            <a:pPr algn="ctr"/>
            <a:r>
              <a:rPr lang="zh-TW" altLang="en-US" sz="2000" dirty="0" smtClean="0"/>
              <a:t>執行檢測</a:t>
            </a:r>
            <a:endParaRPr lang="zh-TW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6781807" y="2619386"/>
            <a:ext cx="762000" cy="931333"/>
          </a:xfrm>
          <a:prstGeom prst="rect">
            <a:avLst/>
          </a:prstGeom>
          <a:solidFill>
            <a:schemeClr val="tx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3600" dirty="0" smtClean="0"/>
              <a:t>5</a:t>
            </a:r>
            <a:endParaRPr lang="zh-TW" altLang="en-US" sz="3600" dirty="0"/>
          </a:p>
        </p:txBody>
      </p:sp>
      <p:sp>
        <p:nvSpPr>
          <p:cNvPr id="31" name="矩形 30"/>
          <p:cNvSpPr/>
          <p:nvPr/>
        </p:nvSpPr>
        <p:spPr>
          <a:xfrm>
            <a:off x="7543808" y="2619386"/>
            <a:ext cx="1515525" cy="9313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非</a:t>
            </a:r>
            <a:r>
              <a:rPr lang="en-US" altLang="zh-TW" sz="2000" dirty="0" smtClean="0"/>
              <a:t>Windows</a:t>
            </a:r>
          </a:p>
          <a:p>
            <a:pPr algn="ctr"/>
            <a:r>
              <a:rPr lang="zh-TW" altLang="en-US" sz="2000" dirty="0" smtClean="0"/>
              <a:t>執行檢測</a:t>
            </a:r>
            <a:endParaRPr lang="zh-TW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9059333" y="1569528"/>
            <a:ext cx="2057406" cy="9313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800"/>
              </a:lnSpc>
            </a:pPr>
            <a:r>
              <a:rPr lang="zh-TW" altLang="en-US" u="sng" dirty="0" smtClean="0">
                <a:solidFill>
                  <a:schemeClr val="tx1"/>
                </a:solidFill>
              </a:rPr>
              <a:t>請參考</a:t>
            </a:r>
            <a:r>
              <a:rPr lang="en-US" altLang="zh-TW" u="sng" dirty="0" smtClean="0">
                <a:solidFill>
                  <a:schemeClr val="tx1"/>
                </a:solidFill>
              </a:rPr>
              <a:t>3.3</a:t>
            </a:r>
            <a:r>
              <a:rPr lang="zh-TW" altLang="en-US" u="sng" dirty="0" smtClean="0">
                <a:solidFill>
                  <a:schemeClr val="tx1"/>
                </a:solidFill>
              </a:rPr>
              <a:t>步驟</a:t>
            </a:r>
            <a:endParaRPr lang="en-US" altLang="zh-TW" u="sng" dirty="0" smtClean="0">
              <a:solidFill>
                <a:schemeClr val="tx1"/>
              </a:solidFill>
            </a:endParaRPr>
          </a:p>
          <a:p>
            <a:pPr>
              <a:lnSpc>
                <a:spcPts val="2800"/>
              </a:lnSpc>
            </a:pPr>
            <a:r>
              <a:rPr lang="zh-TW" altLang="en-US" dirty="0" smtClean="0">
                <a:solidFill>
                  <a:schemeClr val="tx1"/>
                </a:solidFill>
              </a:rPr>
              <a:t>執行檢測作業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059333" y="2619385"/>
            <a:ext cx="2057406" cy="9313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800"/>
              </a:lnSpc>
            </a:pPr>
            <a:r>
              <a:rPr lang="zh-TW" altLang="en-US" u="sng" dirty="0">
                <a:solidFill>
                  <a:schemeClr val="tx1"/>
                </a:solidFill>
              </a:rPr>
              <a:t>請參考</a:t>
            </a:r>
            <a:r>
              <a:rPr lang="en-US" altLang="zh-TW" u="sng" dirty="0" smtClean="0">
                <a:solidFill>
                  <a:schemeClr val="tx1"/>
                </a:solidFill>
              </a:rPr>
              <a:t>3.4</a:t>
            </a:r>
            <a:r>
              <a:rPr lang="zh-TW" altLang="en-US" u="sng" dirty="0" smtClean="0">
                <a:solidFill>
                  <a:schemeClr val="tx1"/>
                </a:solidFill>
              </a:rPr>
              <a:t>步驟</a:t>
            </a:r>
            <a:endParaRPr lang="en-US" altLang="zh-TW" u="sng" dirty="0">
              <a:solidFill>
                <a:schemeClr val="tx1"/>
              </a:solidFill>
            </a:endParaRPr>
          </a:p>
          <a:p>
            <a:pPr>
              <a:lnSpc>
                <a:spcPts val="2800"/>
              </a:lnSpc>
            </a:pPr>
            <a:r>
              <a:rPr lang="zh-TW" altLang="en-US" dirty="0">
                <a:solidFill>
                  <a:schemeClr val="tx1"/>
                </a:solidFill>
              </a:rPr>
              <a:t>執行檢測作業</a:t>
            </a:r>
          </a:p>
        </p:txBody>
      </p:sp>
      <p:sp>
        <p:nvSpPr>
          <p:cNvPr id="34" name="矩形 33"/>
          <p:cNvSpPr/>
          <p:nvPr/>
        </p:nvSpPr>
        <p:spPr>
          <a:xfrm>
            <a:off x="6781807" y="3652345"/>
            <a:ext cx="762000" cy="93133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3600" dirty="0" smtClean="0"/>
              <a:t>5</a:t>
            </a:r>
            <a:endParaRPr lang="zh-TW" altLang="en-US" sz="3600" dirty="0"/>
          </a:p>
        </p:txBody>
      </p:sp>
      <p:sp>
        <p:nvSpPr>
          <p:cNvPr id="35" name="矩形 34"/>
          <p:cNvSpPr/>
          <p:nvPr/>
        </p:nvSpPr>
        <p:spPr>
          <a:xfrm>
            <a:off x="7543808" y="3652345"/>
            <a:ext cx="1515525" cy="9313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Windows</a:t>
            </a:r>
          </a:p>
          <a:p>
            <a:pPr algn="ctr"/>
            <a:r>
              <a:rPr lang="zh-TW" altLang="en-US" sz="2000" dirty="0"/>
              <a:t>執行檢測</a:t>
            </a:r>
          </a:p>
        </p:txBody>
      </p:sp>
      <p:sp>
        <p:nvSpPr>
          <p:cNvPr id="36" name="矩形 35"/>
          <p:cNvSpPr/>
          <p:nvPr/>
        </p:nvSpPr>
        <p:spPr>
          <a:xfrm>
            <a:off x="6781807" y="4702203"/>
            <a:ext cx="762000" cy="93133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3600" dirty="0" smtClean="0"/>
              <a:t>5</a:t>
            </a:r>
            <a:endParaRPr lang="zh-TW" altLang="en-US" sz="3600" dirty="0"/>
          </a:p>
        </p:txBody>
      </p:sp>
      <p:sp>
        <p:nvSpPr>
          <p:cNvPr id="37" name="矩形 36"/>
          <p:cNvSpPr/>
          <p:nvPr/>
        </p:nvSpPr>
        <p:spPr>
          <a:xfrm>
            <a:off x="7543808" y="4702203"/>
            <a:ext cx="1515525" cy="9313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非</a:t>
            </a:r>
            <a:r>
              <a:rPr lang="en-US" altLang="zh-TW" sz="2000" dirty="0"/>
              <a:t>Windows</a:t>
            </a:r>
          </a:p>
          <a:p>
            <a:pPr algn="ctr"/>
            <a:r>
              <a:rPr lang="zh-TW" altLang="en-US" sz="2000" dirty="0"/>
              <a:t>執行檢測</a:t>
            </a:r>
          </a:p>
        </p:txBody>
      </p:sp>
      <p:sp>
        <p:nvSpPr>
          <p:cNvPr id="38" name="矩形 37"/>
          <p:cNvSpPr/>
          <p:nvPr/>
        </p:nvSpPr>
        <p:spPr>
          <a:xfrm>
            <a:off x="9059333" y="3652345"/>
            <a:ext cx="2057406" cy="9313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800"/>
              </a:lnSpc>
            </a:pPr>
            <a:r>
              <a:rPr lang="zh-TW" altLang="en-US" u="sng" dirty="0">
                <a:solidFill>
                  <a:schemeClr val="tx1"/>
                </a:solidFill>
              </a:rPr>
              <a:t>請參考</a:t>
            </a:r>
            <a:r>
              <a:rPr lang="en-US" altLang="zh-TW" u="sng" dirty="0" smtClean="0">
                <a:solidFill>
                  <a:schemeClr val="tx1"/>
                </a:solidFill>
              </a:rPr>
              <a:t>3.5</a:t>
            </a:r>
            <a:r>
              <a:rPr lang="zh-TW" altLang="en-US" u="sng" dirty="0" smtClean="0">
                <a:solidFill>
                  <a:schemeClr val="tx1"/>
                </a:solidFill>
              </a:rPr>
              <a:t>步驟</a:t>
            </a:r>
            <a:endParaRPr lang="en-US" altLang="zh-TW" u="sng" dirty="0">
              <a:solidFill>
                <a:schemeClr val="tx1"/>
              </a:solidFill>
            </a:endParaRPr>
          </a:p>
          <a:p>
            <a:pPr>
              <a:lnSpc>
                <a:spcPts val="2800"/>
              </a:lnSpc>
            </a:pPr>
            <a:r>
              <a:rPr lang="zh-TW" altLang="en-US" dirty="0">
                <a:solidFill>
                  <a:schemeClr val="tx1"/>
                </a:solidFill>
              </a:rPr>
              <a:t>執行檢測作業</a:t>
            </a:r>
          </a:p>
        </p:txBody>
      </p:sp>
      <p:sp>
        <p:nvSpPr>
          <p:cNvPr id="39" name="矩形 38"/>
          <p:cNvSpPr/>
          <p:nvPr/>
        </p:nvSpPr>
        <p:spPr>
          <a:xfrm>
            <a:off x="9059333" y="4702202"/>
            <a:ext cx="2057406" cy="9313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800"/>
              </a:lnSpc>
            </a:pPr>
            <a:r>
              <a:rPr lang="zh-TW" altLang="en-US" u="sng" dirty="0">
                <a:solidFill>
                  <a:schemeClr val="tx1"/>
                </a:solidFill>
              </a:rPr>
              <a:t>請參考</a:t>
            </a:r>
            <a:r>
              <a:rPr lang="en-US" altLang="zh-TW" u="sng" dirty="0" smtClean="0">
                <a:solidFill>
                  <a:schemeClr val="tx1"/>
                </a:solidFill>
              </a:rPr>
              <a:t>3.6</a:t>
            </a:r>
            <a:r>
              <a:rPr lang="zh-TW" altLang="en-US" u="sng" dirty="0" smtClean="0">
                <a:solidFill>
                  <a:schemeClr val="tx1"/>
                </a:solidFill>
              </a:rPr>
              <a:t>步驟</a:t>
            </a:r>
            <a:endParaRPr lang="en-US" altLang="zh-TW" u="sng" dirty="0">
              <a:solidFill>
                <a:schemeClr val="tx1"/>
              </a:solidFill>
            </a:endParaRPr>
          </a:p>
          <a:p>
            <a:pPr>
              <a:lnSpc>
                <a:spcPts val="2800"/>
              </a:lnSpc>
            </a:pPr>
            <a:r>
              <a:rPr lang="zh-TW" altLang="en-US" dirty="0">
                <a:solidFill>
                  <a:schemeClr val="tx1"/>
                </a:solidFill>
              </a:rPr>
              <a:t>執行檢測作業</a:t>
            </a:r>
          </a:p>
        </p:txBody>
      </p:sp>
      <p:cxnSp>
        <p:nvCxnSpPr>
          <p:cNvPr id="40" name="肘形接點 39"/>
          <p:cNvCxnSpPr>
            <a:stCxn id="19" idx="3"/>
            <a:endCxn id="28" idx="1"/>
          </p:cNvCxnSpPr>
          <p:nvPr/>
        </p:nvCxnSpPr>
        <p:spPr>
          <a:xfrm flipV="1">
            <a:off x="6349999" y="2035195"/>
            <a:ext cx="431808" cy="2494471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接點 42"/>
          <p:cNvCxnSpPr>
            <a:stCxn id="19" idx="3"/>
            <a:endCxn id="30" idx="1"/>
          </p:cNvCxnSpPr>
          <p:nvPr/>
        </p:nvCxnSpPr>
        <p:spPr>
          <a:xfrm flipV="1">
            <a:off x="6349999" y="3085053"/>
            <a:ext cx="431808" cy="1444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接點 46"/>
          <p:cNvCxnSpPr>
            <a:stCxn id="21" idx="3"/>
            <a:endCxn id="34" idx="1"/>
          </p:cNvCxnSpPr>
          <p:nvPr/>
        </p:nvCxnSpPr>
        <p:spPr>
          <a:xfrm flipV="1">
            <a:off x="6349999" y="4118012"/>
            <a:ext cx="431808" cy="1520787"/>
          </a:xfrm>
          <a:prstGeom prst="bentConnector3">
            <a:avLst>
              <a:gd name="adj1" fmla="val 6764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21" idx="3"/>
            <a:endCxn id="36" idx="1"/>
          </p:cNvCxnSpPr>
          <p:nvPr/>
        </p:nvCxnSpPr>
        <p:spPr>
          <a:xfrm flipV="1">
            <a:off x="6349999" y="5167870"/>
            <a:ext cx="431808" cy="470929"/>
          </a:xfrm>
          <a:prstGeom prst="bentConnector3">
            <a:avLst>
              <a:gd name="adj1" fmla="val 6764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6775522" y="211931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</a:rPr>
              <a:t>方案</a:t>
            </a:r>
            <a:r>
              <a:rPr lang="en-US" altLang="zh-TW" dirty="0">
                <a:solidFill>
                  <a:srgbClr val="FFC000"/>
                </a:solidFill>
              </a:rPr>
              <a:t>1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775522" y="31530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</a:rPr>
              <a:t>方案</a:t>
            </a:r>
            <a:r>
              <a:rPr lang="en-US" altLang="zh-TW" dirty="0" smtClean="0">
                <a:solidFill>
                  <a:srgbClr val="FFC000"/>
                </a:solidFill>
              </a:rPr>
              <a:t>2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775522" y="420456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</a:rPr>
              <a:t>方案</a:t>
            </a:r>
            <a:r>
              <a:rPr lang="en-US" altLang="zh-TW" dirty="0" smtClean="0">
                <a:solidFill>
                  <a:srgbClr val="FFC000"/>
                </a:solidFill>
              </a:rPr>
              <a:t>3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6775522" y="529569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</a:rPr>
              <a:t>方案</a:t>
            </a:r>
            <a:r>
              <a:rPr lang="en-US" altLang="zh-TW" dirty="0" smtClean="0">
                <a:solidFill>
                  <a:srgbClr val="FFC000"/>
                </a:solidFill>
              </a:rPr>
              <a:t>4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781807" y="5743603"/>
            <a:ext cx="762000" cy="93133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3600" dirty="0" smtClean="0"/>
              <a:t>5</a:t>
            </a:r>
            <a:endParaRPr lang="zh-TW" altLang="en-US" sz="3600" dirty="0"/>
          </a:p>
        </p:txBody>
      </p:sp>
      <p:sp>
        <p:nvSpPr>
          <p:cNvPr id="52" name="矩形 51"/>
          <p:cNvSpPr/>
          <p:nvPr/>
        </p:nvSpPr>
        <p:spPr>
          <a:xfrm>
            <a:off x="7543808" y="5743603"/>
            <a:ext cx="1515525" cy="9313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資料量過大</a:t>
            </a:r>
            <a:endParaRPr lang="en-US" altLang="zh-TW" sz="2000" dirty="0" smtClean="0"/>
          </a:p>
          <a:p>
            <a:pPr algn="ctr"/>
            <a:r>
              <a:rPr lang="zh-TW" altLang="en-US" sz="2000" dirty="0" smtClean="0"/>
              <a:t>分次檢測</a:t>
            </a:r>
            <a:endParaRPr lang="zh-TW" altLang="en-US" sz="2000" dirty="0"/>
          </a:p>
        </p:txBody>
      </p:sp>
      <p:sp>
        <p:nvSpPr>
          <p:cNvPr id="53" name="矩形 52"/>
          <p:cNvSpPr/>
          <p:nvPr/>
        </p:nvSpPr>
        <p:spPr>
          <a:xfrm>
            <a:off x="9059333" y="5743602"/>
            <a:ext cx="2057406" cy="9313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800"/>
              </a:lnSpc>
            </a:pPr>
            <a:r>
              <a:rPr lang="zh-TW" altLang="en-US" u="sng" dirty="0">
                <a:solidFill>
                  <a:schemeClr val="tx1"/>
                </a:solidFill>
              </a:rPr>
              <a:t>請參考</a:t>
            </a:r>
            <a:r>
              <a:rPr lang="en-US" altLang="zh-TW" u="sng" dirty="0" smtClean="0">
                <a:solidFill>
                  <a:schemeClr val="tx1"/>
                </a:solidFill>
              </a:rPr>
              <a:t>3.7</a:t>
            </a:r>
            <a:r>
              <a:rPr lang="zh-TW" altLang="en-US" u="sng" dirty="0" smtClean="0">
                <a:solidFill>
                  <a:schemeClr val="tx1"/>
                </a:solidFill>
              </a:rPr>
              <a:t>步驟</a:t>
            </a:r>
            <a:endParaRPr lang="en-US" altLang="zh-TW" u="sng" dirty="0">
              <a:solidFill>
                <a:schemeClr val="tx1"/>
              </a:solidFill>
            </a:endParaRPr>
          </a:p>
          <a:p>
            <a:pPr>
              <a:lnSpc>
                <a:spcPts val="2800"/>
              </a:lnSpc>
            </a:pPr>
            <a:r>
              <a:rPr lang="zh-TW" altLang="en-US" dirty="0">
                <a:solidFill>
                  <a:schemeClr val="tx1"/>
                </a:solidFill>
              </a:rPr>
              <a:t>執行檢測作業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775522" y="633709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</a:rPr>
              <a:t>方案</a:t>
            </a:r>
            <a:r>
              <a:rPr lang="en-US" altLang="zh-TW" dirty="0" smtClean="0">
                <a:solidFill>
                  <a:srgbClr val="FFC000"/>
                </a:solidFill>
              </a:rPr>
              <a:t>5</a:t>
            </a:r>
            <a:endParaRPr lang="zh-TW" altLang="en-US" dirty="0">
              <a:solidFill>
                <a:srgbClr val="FFC000"/>
              </a:solidFill>
            </a:endParaRPr>
          </a:p>
        </p:txBody>
      </p:sp>
      <p:cxnSp>
        <p:nvCxnSpPr>
          <p:cNvPr id="55" name="肘形接點 54"/>
          <p:cNvCxnSpPr>
            <a:stCxn id="21" idx="3"/>
            <a:endCxn id="51" idx="1"/>
          </p:cNvCxnSpPr>
          <p:nvPr/>
        </p:nvCxnSpPr>
        <p:spPr>
          <a:xfrm>
            <a:off x="6349999" y="5638799"/>
            <a:ext cx="431808" cy="570471"/>
          </a:xfrm>
          <a:prstGeom prst="bentConnector3">
            <a:avLst>
              <a:gd name="adj1" fmla="val 6764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46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Tip 1. </a:t>
            </a:r>
            <a:r>
              <a:rPr lang="zh-TW" altLang="en-US" dirty="0" smtClean="0"/>
              <a:t>開源軟體專區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50</a:t>
            </a:fld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387554" y="1397001"/>
            <a:ext cx="11366090" cy="537633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b="1" dirty="0" smtClean="0"/>
              <a:t>適用說明：</a:t>
            </a:r>
            <a:r>
              <a:rPr lang="zh-TW" altLang="en-US" dirty="0" smtClean="0">
                <a:hlinkClick r:id="rId2"/>
              </a:rPr>
              <a:t>全區開源軟體資訊分享專區</a:t>
            </a:r>
            <a:r>
              <a:rPr lang="zh-TW" altLang="en-US" dirty="0" smtClean="0"/>
              <a:t>，可於學堂中的「知識庫」及「討論區」</a:t>
            </a:r>
            <a:r>
              <a:rPr lang="zh-TW" altLang="en-US" dirty="0"/>
              <a:t>中檢視相關常見問題。</a:t>
            </a:r>
            <a:endParaRPr lang="en-US" altLang="zh-TW" dirty="0" smtClean="0"/>
          </a:p>
          <a:p>
            <a:pPr marL="0" indent="0">
              <a:lnSpc>
                <a:spcPct val="120000"/>
              </a:lnSpc>
              <a:buNone/>
            </a:pPr>
            <a:endParaRPr lang="zh-TW" altLang="zh-TW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6"/>
          <a:stretch/>
        </p:blipFill>
        <p:spPr bwMode="auto">
          <a:xfrm>
            <a:off x="639253" y="2414016"/>
            <a:ext cx="8047567" cy="4222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464" y="1947311"/>
            <a:ext cx="3625074" cy="48175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14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Tip 2. </a:t>
            </a:r>
            <a:r>
              <a:rPr lang="en-US" altLang="zh-TW" dirty="0" err="1"/>
              <a:t>ossuploadToolkit</a:t>
            </a:r>
            <a:r>
              <a:rPr lang="zh-TW" altLang="en-US" dirty="0" smtClean="0"/>
              <a:t>小工具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51</a:t>
            </a:fld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387554" y="1397001"/>
            <a:ext cx="11366090" cy="537633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b="1" dirty="0" smtClean="0"/>
              <a:t>適用說明：</a:t>
            </a:r>
            <a:r>
              <a:rPr lang="zh-TW" altLang="en-US" dirty="0" smtClean="0"/>
              <a:t>系統管理員可能有多台</a:t>
            </a:r>
            <a:r>
              <a:rPr lang="en-US" altLang="zh-TW" dirty="0" smtClean="0"/>
              <a:t>Offline-mode</a:t>
            </a:r>
            <a:r>
              <a:rPr lang="zh-TW" altLang="en-US" dirty="0" smtClean="0"/>
              <a:t>檢測的主機，彙整多份</a:t>
            </a:r>
            <a:r>
              <a:rPr lang="en-US" altLang="zh-TW" dirty="0" smtClean="0"/>
              <a:t>Update-request.txt</a:t>
            </a:r>
            <a:r>
              <a:rPr lang="zh-TW" altLang="en-US" dirty="0" smtClean="0"/>
              <a:t>檔後可使用「</a:t>
            </a:r>
            <a:r>
              <a:rPr lang="en-US" altLang="zh-TW" dirty="0" err="1" smtClean="0"/>
              <a:t>ossuploadToolkit</a:t>
            </a:r>
            <a:r>
              <a:rPr lang="zh-TW" altLang="en-US" dirty="0" smtClean="0"/>
              <a:t>」小工具提供</a:t>
            </a:r>
            <a:r>
              <a:rPr lang="en-US" altLang="zh-TW" dirty="0" smtClean="0"/>
              <a:t>UI</a:t>
            </a:r>
            <a:r>
              <a:rPr lang="zh-TW" altLang="en-US" dirty="0" smtClean="0"/>
              <a:t>介面在自己的桌機執行上載。</a:t>
            </a:r>
            <a:endParaRPr lang="en-US" altLang="zh-TW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b="1" dirty="0" smtClean="0"/>
              <a:t>工具教學：</a:t>
            </a:r>
            <a:endParaRPr lang="zh-TW" altLang="zh-TW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TW" altLang="en-US" sz="2000" dirty="0" smtClean="0"/>
              <a:t>桌機上需有安裝</a:t>
            </a:r>
            <a:r>
              <a:rPr lang="en-US" altLang="zh-TW" sz="2000" dirty="0" smtClean="0"/>
              <a:t>Java 8</a:t>
            </a:r>
            <a:r>
              <a:rPr lang="zh-TW" altLang="en-US" sz="2000" dirty="0" smtClean="0"/>
              <a:t>以上環境。</a:t>
            </a:r>
            <a:endParaRPr lang="en-US" altLang="zh-TW" sz="20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TW" altLang="en-US" sz="2000" dirty="0" smtClean="0"/>
              <a:t>至</a:t>
            </a:r>
            <a:r>
              <a:rPr lang="en-US" altLang="zh-TW" sz="2000" dirty="0" err="1" smtClean="0"/>
              <a:t>boxe</a:t>
            </a:r>
            <a:r>
              <a:rPr lang="zh-TW" altLang="en-US" sz="2000" dirty="0" smtClean="0"/>
              <a:t>連結處下載</a:t>
            </a:r>
            <a:r>
              <a:rPr lang="en-US" altLang="zh-TW" sz="2000" dirty="0" err="1"/>
              <a:t>ossuploadTookit</a:t>
            </a:r>
            <a:r>
              <a:rPr lang="en-US" altLang="zh-TW" sz="2000" dirty="0"/>
              <a:t> </a:t>
            </a:r>
            <a:r>
              <a:rPr lang="en-US" altLang="zh-TW" sz="2000" dirty="0">
                <a:hlinkClick r:id="rId2"/>
              </a:rPr>
              <a:t>https://</a:t>
            </a:r>
            <a:r>
              <a:rPr lang="en-US" altLang="zh-TW" sz="2000" dirty="0" smtClean="0">
                <a:hlinkClick r:id="rId2"/>
              </a:rPr>
              <a:t>www.boxe.cht.com.tw/CgnyHV/ICTINV/ossuploadToolkit.zip?a=HdukeAyJbmQ</a:t>
            </a:r>
            <a:endParaRPr lang="en-US" altLang="zh-TW" sz="20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TW" altLang="en-US" sz="2000" dirty="0" smtClean="0"/>
              <a:t>解壓縮後直接雙點擊</a:t>
            </a:r>
            <a:r>
              <a:rPr lang="en-US" altLang="zh-TW" sz="2000" dirty="0" smtClean="0"/>
              <a:t>ossupload_(version info).jar </a:t>
            </a:r>
            <a:r>
              <a:rPr lang="zh-TW" altLang="en-US" sz="2000" dirty="0" smtClean="0"/>
              <a:t>如右圖</a:t>
            </a:r>
            <a:endParaRPr lang="en-US" altLang="zh-TW" sz="20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TW" altLang="en-US" sz="2000" dirty="0" smtClean="0"/>
              <a:t>按下</a:t>
            </a:r>
            <a:r>
              <a:rPr lang="en-US" altLang="zh-TW" sz="2000" dirty="0" smtClean="0"/>
              <a:t>Step 1 </a:t>
            </a:r>
            <a:r>
              <a:rPr lang="zh-TW" altLang="en-US" sz="2000" dirty="0" smtClean="0"/>
              <a:t>選擇欲上載的</a:t>
            </a:r>
            <a:r>
              <a:rPr lang="en-US" altLang="zh-TW" sz="2000" dirty="0" smtClean="0"/>
              <a:t>update-request.txt</a:t>
            </a:r>
            <a:r>
              <a:rPr lang="zh-TW" altLang="en-US" sz="2000" dirty="0" smtClean="0"/>
              <a:t>檔</a:t>
            </a:r>
            <a:endParaRPr lang="en-US" altLang="zh-TW" sz="20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TW" altLang="en-US" sz="2000" dirty="0" smtClean="0"/>
              <a:t>確認載入檔案重點資訊是否正確</a:t>
            </a:r>
            <a:endParaRPr lang="en-US" altLang="zh-TW" sz="20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TW" altLang="en-US" sz="2000" dirty="0" smtClean="0"/>
              <a:t>按下</a:t>
            </a:r>
            <a:r>
              <a:rPr lang="en-US" altLang="zh-TW" sz="2000" dirty="0" smtClean="0"/>
              <a:t>Step 2 </a:t>
            </a:r>
            <a:r>
              <a:rPr lang="zh-TW" altLang="en-US" sz="2000" dirty="0" smtClean="0"/>
              <a:t>進行上載</a:t>
            </a:r>
            <a:endParaRPr lang="en-US" altLang="zh-TW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847" y="4790016"/>
            <a:ext cx="2590800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18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26" y="1405204"/>
            <a:ext cx="5372100" cy="508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Tip 2. </a:t>
            </a:r>
            <a:r>
              <a:rPr lang="en-US" altLang="zh-TW" dirty="0" err="1"/>
              <a:t>ossuploadToolkit</a:t>
            </a:r>
            <a:r>
              <a:rPr lang="zh-TW" altLang="en-US" dirty="0" smtClean="0"/>
              <a:t>小工具</a:t>
            </a:r>
            <a:r>
              <a:rPr lang="en-US" altLang="zh-TW" dirty="0" smtClean="0"/>
              <a:t>(2/3)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52</a:t>
            </a:fld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3632658" y="1627717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9" name="橢圓 8"/>
          <p:cNvSpPr/>
          <p:nvPr/>
        </p:nvSpPr>
        <p:spPr>
          <a:xfrm>
            <a:off x="3098826" y="2829981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pic>
        <p:nvPicPr>
          <p:cNvPr id="10" name="Picture 2" descr="C:\Users\miashih\AppData\Local\Temp\SNAGHTMLe8564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429" y="2651212"/>
            <a:ext cx="1808376" cy="80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橢圓 10"/>
          <p:cNvSpPr/>
          <p:nvPr/>
        </p:nvSpPr>
        <p:spPr>
          <a:xfrm>
            <a:off x="5784876" y="1570566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3340139" y="562134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pic>
        <p:nvPicPr>
          <p:cNvPr id="13" name="Picture 2" descr="C:\Users\miashih\AppData\Local\Temp\SNAGHTMLe8564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37" y="5816600"/>
            <a:ext cx="1133070" cy="50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325320" y="1761066"/>
            <a:ext cx="2256825" cy="6138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選擇</a:t>
            </a:r>
            <a:r>
              <a:rPr lang="en-US" altLang="zh-TW" sz="1400" dirty="0" smtClean="0"/>
              <a:t>Offline-mode</a:t>
            </a:r>
            <a:r>
              <a:rPr lang="zh-TW" altLang="en-US" sz="1400" dirty="0" smtClean="0"/>
              <a:t>產出的</a:t>
            </a:r>
            <a:r>
              <a:rPr lang="en-US" altLang="zh-TW" sz="1400" dirty="0" smtClean="0"/>
              <a:t>Update-Request.txt</a:t>
            </a:r>
            <a:r>
              <a:rPr lang="zh-TW" altLang="en-US" sz="1400" dirty="0" smtClean="0"/>
              <a:t>檔案</a:t>
            </a:r>
            <a:endParaRPr lang="zh-TW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768136" y="2651212"/>
            <a:ext cx="2256825" cy="7937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確認受測主機的</a:t>
            </a:r>
            <a:r>
              <a:rPr lang="en-US" altLang="zh-TW" sz="1400" dirty="0" smtClean="0"/>
              <a:t>【</a:t>
            </a:r>
            <a:r>
              <a:rPr lang="zh-TW" altLang="en-US" sz="1400" dirty="0" smtClean="0"/>
              <a:t>工具版本</a:t>
            </a:r>
            <a:r>
              <a:rPr lang="en-US" altLang="zh-TW" sz="1400" dirty="0" smtClean="0"/>
              <a:t>】</a:t>
            </a:r>
            <a:r>
              <a:rPr lang="zh-TW" altLang="en-US" sz="1400" dirty="0" smtClean="0"/>
              <a:t>、</a:t>
            </a:r>
            <a:r>
              <a:rPr lang="en-US" altLang="zh-TW" sz="1400" dirty="0" smtClean="0"/>
              <a:t>【</a:t>
            </a:r>
            <a:r>
              <a:rPr lang="zh-TW" altLang="en-US" sz="1400" dirty="0" smtClean="0"/>
              <a:t>分公司代碼</a:t>
            </a:r>
            <a:r>
              <a:rPr lang="en-US" altLang="zh-TW" sz="1400" dirty="0" smtClean="0"/>
              <a:t>】</a:t>
            </a:r>
            <a:r>
              <a:rPr lang="zh-TW" altLang="en-US" sz="1400" dirty="0" smtClean="0"/>
              <a:t>、</a:t>
            </a:r>
            <a:r>
              <a:rPr lang="en-US" altLang="zh-TW" sz="1400" dirty="0" smtClean="0"/>
              <a:t>【</a:t>
            </a:r>
            <a:r>
              <a:rPr lang="zh-TW" altLang="en-US" sz="1400" dirty="0" smtClean="0"/>
              <a:t>資產</a:t>
            </a:r>
            <a:r>
              <a:rPr lang="en-US" altLang="zh-TW" sz="1400" dirty="0" smtClean="0"/>
              <a:t>ID】</a:t>
            </a:r>
            <a:r>
              <a:rPr lang="zh-TW" altLang="en-US" sz="1400" dirty="0" smtClean="0"/>
              <a:t>是正確的</a:t>
            </a:r>
            <a:endParaRPr lang="zh-TW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1049460" y="5068183"/>
            <a:ext cx="2256825" cy="7937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確認是否上載成功，若顯示失敗，則進一步至</a:t>
            </a:r>
            <a:r>
              <a:rPr lang="zh-TW" altLang="en-US" sz="1400" i="1" u="sng" dirty="0" smtClean="0"/>
              <a:t>完整</a:t>
            </a:r>
            <a:r>
              <a:rPr lang="en-US" altLang="zh-TW" sz="1400" i="1" u="sng" dirty="0" smtClean="0"/>
              <a:t>log</a:t>
            </a:r>
            <a:r>
              <a:rPr lang="zh-TW" altLang="en-US" sz="1400" i="1" u="sng" dirty="0" smtClean="0"/>
              <a:t>路徑</a:t>
            </a:r>
            <a:r>
              <a:rPr lang="zh-TW" altLang="en-US" sz="1400" dirty="0" smtClean="0"/>
              <a:t>中查看訊息</a:t>
            </a:r>
            <a:endParaRPr lang="zh-TW" altLang="en-US" sz="1400" dirty="0"/>
          </a:p>
        </p:txBody>
      </p:sp>
      <p:pic>
        <p:nvPicPr>
          <p:cNvPr id="18" name="Picture 2" descr="C:\Users\miashih\AppData\Local\Temp\SNAGHTMLe8564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39" y="5280116"/>
            <a:ext cx="769364" cy="34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47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246" y="2658534"/>
            <a:ext cx="5362575" cy="3667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46" y="1404938"/>
            <a:ext cx="5410200" cy="298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Tip 2. </a:t>
            </a:r>
            <a:r>
              <a:rPr lang="en-US" altLang="zh-TW" dirty="0" err="1"/>
              <a:t>ossuploadToolkit</a:t>
            </a:r>
            <a:r>
              <a:rPr lang="zh-TW" altLang="en-US" dirty="0" smtClean="0"/>
              <a:t>小工具</a:t>
            </a:r>
            <a:r>
              <a:rPr lang="en-US" altLang="zh-TW" dirty="0" smtClean="0"/>
              <a:t>(3/3)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53</a:t>
            </a:fld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142575" y="1404938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pic>
        <p:nvPicPr>
          <p:cNvPr id="10" name="Picture 2" descr="C:\Users\miashih\AppData\Local\Temp\SNAGHTMLe85643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793" y="1572859"/>
            <a:ext cx="1808376" cy="80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橢圓 11"/>
          <p:cNvSpPr/>
          <p:nvPr/>
        </p:nvSpPr>
        <p:spPr>
          <a:xfrm>
            <a:off x="5757346" y="5306782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8</a:t>
            </a:r>
            <a:endParaRPr lang="zh-TW" altLang="en-US" b="1" dirty="0"/>
          </a:p>
        </p:txBody>
      </p:sp>
      <p:pic>
        <p:nvPicPr>
          <p:cNvPr id="13" name="Picture 2" descr="C:\Users\miashih\AppData\Local\Temp\SNAGHTMLe85643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345" y="3654599"/>
            <a:ext cx="1133070" cy="50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/>
        </p:nvSpPr>
        <p:spPr>
          <a:xfrm>
            <a:off x="903602" y="3363381"/>
            <a:ext cx="2256825" cy="7937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輸入「分公司代碼」及想查詢的「資產</a:t>
            </a:r>
            <a:r>
              <a:rPr lang="en-US" altLang="zh-TW" sz="1400" dirty="0" smtClean="0"/>
              <a:t>ID</a:t>
            </a:r>
            <a:r>
              <a:rPr lang="zh-TW" altLang="en-US" sz="1400" dirty="0" smtClean="0"/>
              <a:t>」</a:t>
            </a:r>
            <a:endParaRPr lang="zh-TW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7818261" y="5524929"/>
            <a:ext cx="3271262" cy="9355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400" dirty="0" smtClean="0"/>
              <a:t>1. </a:t>
            </a:r>
            <a:r>
              <a:rPr lang="zh-TW" altLang="en-US" sz="1400" dirty="0" smtClean="0"/>
              <a:t>確認是否上載至</a:t>
            </a:r>
            <a:r>
              <a:rPr lang="en-US" altLang="zh-TW" sz="1400" dirty="0" err="1" smtClean="0"/>
              <a:t>WhiteSource</a:t>
            </a:r>
            <a:endParaRPr lang="en-US" altLang="zh-TW" sz="1400" dirty="0"/>
          </a:p>
          <a:p>
            <a:r>
              <a:rPr lang="en-US" altLang="zh-TW" sz="1400" dirty="0" smtClean="0"/>
              <a:t>2. </a:t>
            </a:r>
            <a:r>
              <a:rPr lang="zh-TW" altLang="en-US" sz="1400" dirty="0" smtClean="0"/>
              <a:t>確認上載日期為今年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部份主機會有去年檢測結果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pic>
        <p:nvPicPr>
          <p:cNvPr id="18" name="Picture 2" descr="C:\Users\miashih\AppData\Local\Temp\SNAGHTMLe85643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199" y="5772409"/>
            <a:ext cx="993362" cy="44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橢圓 18"/>
          <p:cNvSpPr/>
          <p:nvPr/>
        </p:nvSpPr>
        <p:spPr>
          <a:xfrm>
            <a:off x="7742052" y="3464099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5995169" y="1440037"/>
            <a:ext cx="2256825" cy="7937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Step 3 </a:t>
            </a:r>
            <a:r>
              <a:rPr lang="zh-TW" altLang="en-US" sz="1400" dirty="0" smtClean="0"/>
              <a:t>可以獨立使用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(</a:t>
            </a:r>
            <a:r>
              <a:rPr lang="zh-TW" altLang="en-US" sz="1400" dirty="0" smtClean="0"/>
              <a:t>不用先執行</a:t>
            </a:r>
            <a:r>
              <a:rPr lang="en-US" altLang="zh-TW" sz="1400" dirty="0" smtClean="0"/>
              <a:t>Step 1~2)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183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Tip 3. </a:t>
            </a:r>
            <a:r>
              <a:rPr lang="en-US" altLang="zh-TW" dirty="0" err="1" smtClean="0"/>
              <a:t>advscan</a:t>
            </a:r>
            <a:r>
              <a:rPr lang="zh-TW" altLang="en-US" dirty="0" smtClean="0"/>
              <a:t>小工具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54</a:t>
            </a:fld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387554" y="1397001"/>
            <a:ext cx="11366090" cy="537633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b="1" dirty="0" smtClean="0"/>
              <a:t>適用說明：</a:t>
            </a:r>
            <a:r>
              <a:rPr lang="zh-TW" altLang="en-US" dirty="0" smtClean="0"/>
              <a:t>若主機使用原廠提供</a:t>
            </a:r>
            <a:r>
              <a:rPr lang="en-US" altLang="zh-TW" dirty="0" smtClean="0"/>
              <a:t>Agent</a:t>
            </a:r>
            <a:r>
              <a:rPr lang="zh-TW" altLang="en-US" dirty="0" smtClean="0"/>
              <a:t>進行檢測，但執行後超過</a:t>
            </a:r>
            <a:r>
              <a:rPr lang="en-US" altLang="zh-TW" dirty="0" smtClean="0"/>
              <a:t>4~5</a:t>
            </a:r>
            <a:r>
              <a:rPr lang="zh-TW" altLang="en-US" dirty="0" smtClean="0"/>
              <a:t>小時都沒有任何結果產生，建議改用</a:t>
            </a:r>
            <a:r>
              <a:rPr lang="en-US" altLang="zh-TW" dirty="0" err="1" smtClean="0"/>
              <a:t>advscan</a:t>
            </a:r>
            <a:r>
              <a:rPr lang="zh-TW" altLang="en-US" dirty="0" smtClean="0"/>
              <a:t>小工具進行檢測。</a:t>
            </a:r>
            <a:endParaRPr lang="en-US" altLang="zh-TW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b="1" dirty="0" smtClean="0"/>
              <a:t>工具教學：</a:t>
            </a:r>
            <a:endParaRPr lang="zh-TW" altLang="zh-TW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TW" altLang="en-US" sz="2000" smtClean="0"/>
              <a:t>受測主機需</a:t>
            </a:r>
            <a:r>
              <a:rPr lang="zh-TW" altLang="en-US" sz="2000" dirty="0" smtClean="0"/>
              <a:t>有安裝</a:t>
            </a:r>
            <a:r>
              <a:rPr lang="en-US" altLang="zh-TW" sz="2000" dirty="0" smtClean="0"/>
              <a:t>Java 8</a:t>
            </a:r>
            <a:r>
              <a:rPr lang="zh-TW" altLang="en-US" sz="2000" dirty="0" smtClean="0"/>
              <a:t>以上環境。</a:t>
            </a:r>
            <a:endParaRPr lang="en-US" altLang="zh-TW" sz="20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TW" altLang="en-US" sz="2000" dirty="0" smtClean="0"/>
              <a:t>至</a:t>
            </a:r>
            <a:r>
              <a:rPr lang="en-US" altLang="zh-TW" sz="2000" dirty="0" err="1" smtClean="0"/>
              <a:t>boxe</a:t>
            </a:r>
            <a:r>
              <a:rPr lang="zh-TW" altLang="en-US" sz="2000" dirty="0" smtClean="0"/>
              <a:t>連結處下載 </a:t>
            </a:r>
            <a:r>
              <a:rPr lang="en-US" altLang="zh-TW" sz="2000" dirty="0" err="1" smtClean="0"/>
              <a:t>advscan</a:t>
            </a:r>
            <a:r>
              <a:rPr lang="en-US" altLang="zh-TW" sz="2000" dirty="0"/>
              <a:t> </a:t>
            </a:r>
            <a:r>
              <a:rPr lang="en-US" altLang="zh-TW" sz="2000" dirty="0" smtClean="0">
                <a:hlinkClick r:id="rId2"/>
              </a:rPr>
              <a:t>https</a:t>
            </a:r>
            <a:r>
              <a:rPr lang="en-US" altLang="zh-TW" sz="2000" dirty="0">
                <a:hlinkClick r:id="rId2"/>
              </a:rPr>
              <a:t>://</a:t>
            </a:r>
            <a:r>
              <a:rPr lang="en-US" altLang="zh-TW" sz="2000" dirty="0" smtClean="0">
                <a:hlinkClick r:id="rId2"/>
              </a:rPr>
              <a:t>www.boxe.cht.com.tw/CgnyHV/ICTINV/advscan.zip?a=Zn9rJi5F4kY</a:t>
            </a:r>
            <a:endParaRPr lang="en-US" altLang="zh-TW" sz="20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TW" altLang="en-US" sz="2000" dirty="0" smtClean="0"/>
              <a:t>解壓縮後請檢視</a:t>
            </a:r>
            <a:r>
              <a:rPr lang="en-US" altLang="zh-TW" sz="2000" dirty="0" smtClean="0"/>
              <a:t>Readme.txt</a:t>
            </a:r>
            <a:r>
              <a:rPr lang="zh-TW" altLang="en-US" sz="2000" dirty="0" smtClean="0"/>
              <a:t>，依說明逐步執行即可。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42129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Tip 4. </a:t>
            </a:r>
            <a:r>
              <a:rPr lang="zh-TW" altLang="en-US" dirty="0" smtClean="0"/>
              <a:t>影音教學資源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55</a:t>
            </a:fld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387554" y="1397001"/>
            <a:ext cx="11366090" cy="537633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b="1" dirty="0" smtClean="0"/>
              <a:t>適用說明：</a:t>
            </a:r>
            <a:r>
              <a:rPr lang="zh-TW" altLang="en-US" dirty="0" smtClean="0"/>
              <a:t>對於喜歡有影音線上教學的人，目前有下列幾種實機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影音教學檔提供參考。</a:t>
            </a:r>
            <a:endParaRPr lang="en-US" altLang="zh-TW" dirty="0" smtClean="0"/>
          </a:p>
          <a:p>
            <a:pPr marL="0" indent="0">
              <a:lnSpc>
                <a:spcPct val="120000"/>
              </a:lnSpc>
              <a:buNone/>
            </a:pPr>
            <a:endParaRPr lang="zh-TW" altLang="zh-TW" dirty="0"/>
          </a:p>
        </p:txBody>
      </p:sp>
      <p:graphicFrame>
        <p:nvGraphicFramePr>
          <p:cNvPr id="5" name="內容預留位置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8812343"/>
              </p:ext>
            </p:extLst>
          </p:nvPr>
        </p:nvGraphicFramePr>
        <p:xfrm>
          <a:off x="1210766" y="2582326"/>
          <a:ext cx="9863666" cy="170645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889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981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76533"/>
              </a:tblGrid>
              <a:tr h="3577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 smtClean="0">
                          <a:effectLst/>
                        </a:rPr>
                        <a:t>OS</a:t>
                      </a:r>
                      <a:endParaRPr lang="en-US" b="1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 smtClean="0">
                          <a:effectLst/>
                        </a:rPr>
                        <a:t>Type</a:t>
                      </a:r>
                      <a:endParaRPr lang="en-US" b="1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URL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7717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Windows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Online Mode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https://www.boxe.cht.com.tw/CgnyHV/ICTINV/online%20mode%20for%20windows.mp4?a=l66ApF0mZbc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</a:tr>
              <a:tr h="357717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dirty="0" smtClean="0">
                          <a:effectLst/>
                        </a:rPr>
                        <a:t>Windows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dirty="0" smtClean="0">
                          <a:effectLst/>
                        </a:rPr>
                        <a:t>Online Mode (open </a:t>
                      </a:r>
                      <a:r>
                        <a:rPr lang="en-US" altLang="zh-TW" dirty="0" err="1" smtClean="0">
                          <a:effectLst/>
                        </a:rPr>
                        <a:t>jdk</a:t>
                      </a:r>
                      <a:r>
                        <a:rPr lang="en-US" altLang="zh-TW" dirty="0" smtClean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https://www.boxe.cht.com.tw/CgnyHV/ICTINV/online%20mode%20for%20windows%20(openjdk).mp4?a=-HYccYhmx1w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</a:tr>
              <a:tr h="357717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dirty="0" smtClean="0">
                          <a:effectLst/>
                        </a:rPr>
                        <a:t>Windows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dirty="0" smtClean="0">
                          <a:effectLst/>
                        </a:rPr>
                        <a:t>Offline</a:t>
                      </a:r>
                      <a:r>
                        <a:rPr lang="en-US" altLang="zh-TW" baseline="0" dirty="0" smtClean="0">
                          <a:effectLst/>
                        </a:rPr>
                        <a:t> Mode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https://www.boxe.cht.com.tw/CgnyHV/ICTINV/offline%20mode%20for%20windows.mp4?a=FJzwmtSYDTU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03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="" xmlns:a16="http://schemas.microsoft.com/office/drawing/2014/main" id="{40D0DB3D-63A2-4A7E-8379-D02ADECF90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chemeClr val="accent2"/>
                </a:solidFill>
              </a:rPr>
              <a:t>簡報完畢  敬請指導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8271855B-9FB6-4104-8C82-3174DBA12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1800" b="1" dirty="0"/>
              <a:t>本簡報內容受著作權法保護，且為中華電信研究院之營業秘密，非經本院或其他相關權利人之事前書面同意，任何人不得以包括重製、轉載、傳輸或其他任何形式做非法應用。 </a:t>
            </a:r>
          </a:p>
        </p:txBody>
      </p:sp>
    </p:spTree>
    <p:extLst>
      <p:ext uri="{BB962C8B-B14F-4D97-AF65-F5344CB8AC3E}">
        <p14:creationId xmlns:p14="http://schemas.microsoft.com/office/powerpoint/2010/main" val="324262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b="1" dirty="0"/>
              <a:t>檢測步驟</a:t>
            </a:r>
            <a:r>
              <a:rPr lang="zh-TW" altLang="en-US" b="1" dirty="0" smtClean="0"/>
              <a:t>說明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續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4420" y="1539558"/>
            <a:ext cx="11550445" cy="470036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sz="3200" b="1" dirty="0" smtClean="0"/>
              <a:t> 檢測</a:t>
            </a:r>
            <a:r>
              <a:rPr lang="zh-TW" altLang="en-US" sz="3200" b="1" dirty="0" smtClean="0">
                <a:solidFill>
                  <a:srgbClr val="C00000"/>
                </a:solidFill>
              </a:rPr>
              <a:t>前</a:t>
            </a:r>
            <a:r>
              <a:rPr lang="zh-TW" altLang="en-US" sz="3200" b="1" dirty="0" smtClean="0"/>
              <a:t>注意項目：</a:t>
            </a:r>
            <a:endParaRPr lang="en-US" altLang="zh-TW" sz="3200" b="1" dirty="0" smtClean="0"/>
          </a:p>
          <a:p>
            <a:pPr marL="514350" indent="-514350">
              <a:lnSpc>
                <a:spcPct val="15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zh-TW" altLang="en-US" dirty="0" smtClean="0"/>
              <a:t>執行檢測需要使用主機資源</a:t>
            </a:r>
            <a:r>
              <a:rPr lang="en-US" altLang="zh-TW" dirty="0" smtClean="0"/>
              <a:t>(CPU</a:t>
            </a:r>
            <a:r>
              <a:rPr lang="zh-TW" altLang="en-US" dirty="0" smtClean="0"/>
              <a:t>及</a:t>
            </a:r>
            <a:r>
              <a:rPr lang="en-US" altLang="zh-TW" dirty="0" smtClean="0"/>
              <a:t>Memory)</a:t>
            </a:r>
            <a:r>
              <a:rPr lang="zh-TW" altLang="en-US" dirty="0" smtClean="0"/>
              <a:t>，</a:t>
            </a:r>
            <a:r>
              <a:rPr lang="zh-TW" altLang="en-US" dirty="0" smtClean="0">
                <a:solidFill>
                  <a:srgbClr val="C00000"/>
                </a:solidFill>
              </a:rPr>
              <a:t>建議於離峰時段進行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514350" indent="-514350">
              <a:lnSpc>
                <a:spcPct val="15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zh-TW" altLang="en-US" dirty="0" smtClean="0"/>
              <a:t>建議在檢測期間申請監控停測。</a:t>
            </a:r>
            <a:endParaRPr lang="en-US" altLang="zh-TW" dirty="0" smtClean="0"/>
          </a:p>
          <a:p>
            <a:pPr marL="514350" indent="-514350">
              <a:lnSpc>
                <a:spcPct val="15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zh-TW" altLang="en-US" dirty="0" smtClean="0"/>
              <a:t>檢測工具相關檔案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</a:t>
            </a:r>
            <a:r>
              <a:rPr lang="en-US" altLang="zh-TW" dirty="0"/>
              <a:t>Unified</a:t>
            </a:r>
            <a:r>
              <a:rPr lang="zh-TW" altLang="en-US" dirty="0"/>
              <a:t> </a:t>
            </a:r>
            <a:r>
              <a:rPr lang="en-US" altLang="zh-TW" dirty="0" smtClean="0"/>
              <a:t>Agent JAR</a:t>
            </a:r>
            <a:r>
              <a:rPr lang="zh-TW" altLang="en-US" dirty="0" smtClean="0"/>
              <a:t>檔以及</a:t>
            </a:r>
            <a:r>
              <a:rPr lang="en-US" altLang="zh-TW" dirty="0" err="1" smtClean="0"/>
              <a:t>Config</a:t>
            </a:r>
            <a:r>
              <a:rPr lang="zh-TW" altLang="en-US" dirty="0" smtClean="0"/>
              <a:t>檔等</a:t>
            </a:r>
            <a:r>
              <a:rPr lang="en-US" altLang="zh-TW" dirty="0" smtClean="0"/>
              <a:t>)</a:t>
            </a:r>
            <a:r>
              <a:rPr lang="zh-TW" altLang="en-US" dirty="0" smtClean="0"/>
              <a:t>所放置的路徑，</a:t>
            </a:r>
            <a:r>
              <a:rPr lang="zh-TW" altLang="en-US" dirty="0" smtClean="0">
                <a:solidFill>
                  <a:srgbClr val="C00000"/>
                </a:solidFill>
              </a:rPr>
              <a:t>請不要有中文路徑</a:t>
            </a:r>
            <a:r>
              <a:rPr lang="zh-TW" altLang="en-US" dirty="0">
                <a:solidFill>
                  <a:srgbClr val="C00000"/>
                </a:solidFill>
              </a:rPr>
              <a:t>，</a:t>
            </a:r>
            <a:r>
              <a:rPr lang="zh-TW" altLang="en-US" dirty="0" smtClean="0">
                <a:solidFill>
                  <a:srgbClr val="C00000"/>
                </a:solidFill>
              </a:rPr>
              <a:t>原廠提供的</a:t>
            </a:r>
            <a:r>
              <a:rPr lang="en-US" altLang="zh-TW" dirty="0" smtClean="0">
                <a:solidFill>
                  <a:srgbClr val="C00000"/>
                </a:solidFill>
              </a:rPr>
              <a:t>Agent</a:t>
            </a:r>
            <a:r>
              <a:rPr lang="zh-TW" altLang="en-US" dirty="0" smtClean="0">
                <a:solidFill>
                  <a:srgbClr val="C00000"/>
                </a:solidFill>
              </a:rPr>
              <a:t>執行會有異常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514350" indent="-514350">
              <a:lnSpc>
                <a:spcPct val="15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zh-TW" altLang="en-US" dirty="0" smtClean="0"/>
              <a:t>請先保留檢測相關所產生的</a:t>
            </a:r>
            <a:r>
              <a:rPr lang="en-US" altLang="zh-TW" dirty="0" smtClean="0"/>
              <a:t>Log</a:t>
            </a:r>
            <a:r>
              <a:rPr lang="zh-TW" altLang="en-US" dirty="0" smtClean="0"/>
              <a:t>檔，若有議題可利於查測。</a:t>
            </a:r>
            <a:endParaRPr lang="en-US" altLang="zh-TW" dirty="0" smtClean="0"/>
          </a:p>
          <a:p>
            <a:pPr marL="514350" indent="-514350">
              <a:lnSpc>
                <a:spcPct val="15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zh-TW" altLang="en-US" dirty="0" smtClean="0"/>
              <a:t>請注意在安裝</a:t>
            </a:r>
            <a:r>
              <a:rPr lang="en-US" altLang="zh-TW" dirty="0" smtClean="0"/>
              <a:t>/</a:t>
            </a:r>
            <a:r>
              <a:rPr lang="zh-TW" altLang="en-US" dirty="0" smtClean="0"/>
              <a:t>升級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環境時，是否會影響提供服務的</a:t>
            </a:r>
            <a:r>
              <a:rPr lang="en-US" altLang="zh-TW" dirty="0" smtClean="0"/>
              <a:t>Application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596716" y="6442721"/>
            <a:ext cx="1182329" cy="274320"/>
          </a:xfrm>
        </p:spPr>
        <p:txBody>
          <a:bodyPr/>
          <a:lstStyle/>
          <a:p>
            <a:pPr rtl="0"/>
            <a:fld id="{A7F8E3F6-DE14-48B2-B2BC-6FABA9630FB8}" type="slidenum">
              <a:rPr lang="en-US" altLang="zh-TW" smtClean="0"/>
              <a:t>6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7829" y="5924415"/>
            <a:ext cx="11055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/>
            <a:r>
              <a:rPr lang="en-US" altLang="zh-TW" dirty="0" smtClean="0">
                <a:solidFill>
                  <a:srgbClr val="C00000"/>
                </a:solidFill>
                <a:latin typeface="新細明體"/>
                <a:ea typeface="新細明體"/>
              </a:rPr>
              <a:t>※</a:t>
            </a:r>
            <a:r>
              <a:rPr lang="zh-TW" altLang="en-US" dirty="0" smtClean="0">
                <a:solidFill>
                  <a:srgbClr val="C00000"/>
                </a:solidFill>
              </a:rPr>
              <a:t>若現有</a:t>
            </a:r>
            <a:r>
              <a:rPr lang="en-US" altLang="zh-TW" dirty="0" smtClean="0">
                <a:solidFill>
                  <a:srgbClr val="C00000"/>
                </a:solidFill>
              </a:rPr>
              <a:t>JRE</a:t>
            </a:r>
            <a:r>
              <a:rPr lang="zh-TW" altLang="en-US" dirty="0" smtClean="0">
                <a:solidFill>
                  <a:srgbClr val="C00000"/>
                </a:solidFill>
              </a:rPr>
              <a:t>環境版本過舊無法支援本次檢測，亦請參考</a:t>
            </a:r>
            <a:r>
              <a:rPr lang="en-US" altLang="zh-TW" dirty="0" smtClean="0">
                <a:solidFill>
                  <a:srgbClr val="C00000"/>
                </a:solidFill>
              </a:rPr>
              <a:t>3.2</a:t>
            </a:r>
            <a:r>
              <a:rPr lang="zh-TW" altLang="en-US" dirty="0" smtClean="0">
                <a:solidFill>
                  <a:srgbClr val="C00000"/>
                </a:solidFill>
              </a:rPr>
              <a:t>說明，下載</a:t>
            </a:r>
            <a:r>
              <a:rPr lang="en-US" altLang="zh-TW" dirty="0" err="1">
                <a:solidFill>
                  <a:srgbClr val="C00000"/>
                </a:solidFill>
              </a:rPr>
              <a:t>OpenJDK</a:t>
            </a:r>
            <a:r>
              <a:rPr lang="zh-TW" altLang="en-US" dirty="0" smtClean="0">
                <a:solidFill>
                  <a:srgbClr val="C00000"/>
                </a:solidFill>
              </a:rPr>
              <a:t>至 新開資料夾，以</a:t>
            </a:r>
            <a:r>
              <a:rPr lang="zh-TW" altLang="en-US" b="1" dirty="0" smtClean="0">
                <a:solidFill>
                  <a:srgbClr val="C00000"/>
                </a:solidFill>
              </a:rPr>
              <a:t>絕對路徑</a:t>
            </a:r>
            <a:r>
              <a:rPr lang="zh-TW" altLang="en-US" dirty="0" smtClean="0">
                <a:solidFill>
                  <a:srgbClr val="C00000"/>
                </a:solidFill>
              </a:rPr>
              <a:t>方式執行。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91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3.1</a:t>
            </a:r>
            <a:r>
              <a:rPr lang="zh-TW" altLang="en-US" dirty="0"/>
              <a:t>下載檔案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2955" y="1378685"/>
            <a:ext cx="11366090" cy="31368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 </a:t>
            </a:r>
            <a:r>
              <a:rPr lang="zh-TW" altLang="en-US" dirty="0"/>
              <a:t>至下列網址</a:t>
            </a:r>
            <a:r>
              <a:rPr lang="zh-TW" altLang="en-US" dirty="0" smtClean="0"/>
              <a:t>下載檔案</a:t>
            </a:r>
            <a:r>
              <a:rPr lang="zh-TW" altLang="en-US" dirty="0"/>
              <a:t>至受測主機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>
              <a:spcBef>
                <a:spcPts val="1500"/>
              </a:spcBef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 </a:t>
            </a:r>
            <a:r>
              <a:rPr lang="en-US" altLang="zh-TW" sz="2800" dirty="0" err="1">
                <a:hlinkClick r:id="rId2"/>
              </a:rPr>
              <a:t>Config</a:t>
            </a:r>
            <a:r>
              <a:rPr lang="zh-TW" altLang="en-US" sz="2800" dirty="0">
                <a:hlinkClick r:id="rId2"/>
              </a:rPr>
              <a:t>檔</a:t>
            </a:r>
            <a:endParaRPr lang="en-US" altLang="zh-TW" sz="2800" dirty="0" smtClean="0"/>
          </a:p>
          <a:p>
            <a:pPr marL="240030" lvl="1" indent="0">
              <a:buNone/>
            </a:pPr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www.boxe.cht.com.tw/CgnyHV/ICTINV/wss-unified-agent.config?a=AFjaCRSon7Q</a:t>
            </a:r>
            <a:r>
              <a:rPr lang="zh-TW" altLang="en-US" u="sng" dirty="0" smtClean="0"/>
              <a:t> </a:t>
            </a:r>
            <a:endParaRPr lang="en-US" altLang="zh-TW" u="sng" dirty="0" smtClean="0"/>
          </a:p>
          <a:p>
            <a:pPr lvl="1">
              <a:spcBef>
                <a:spcPts val="1500"/>
              </a:spcBef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 </a:t>
            </a:r>
            <a:r>
              <a:rPr lang="en-US" altLang="zh-TW" sz="2800" dirty="0">
                <a:hlinkClick r:id="rId3"/>
              </a:rPr>
              <a:t>JAR</a:t>
            </a:r>
            <a:r>
              <a:rPr lang="zh-TW" altLang="en-US" sz="2800" dirty="0" smtClean="0">
                <a:hlinkClick r:id="rId3"/>
              </a:rPr>
              <a:t>檔</a:t>
            </a:r>
            <a:endParaRPr lang="en-US" altLang="zh-TW" sz="2800" dirty="0" smtClean="0"/>
          </a:p>
          <a:p>
            <a:pPr marL="240030" lvl="1" indent="0">
              <a:buNone/>
            </a:pPr>
            <a:r>
              <a:rPr lang="en-US" altLang="zh-TW" dirty="0"/>
              <a:t>https://www.boxe.cht.com.tw/CgnyHV/ICTINV/wss-unified-agent.zip?a=-</a:t>
            </a:r>
            <a:r>
              <a:rPr lang="en-US" altLang="zh-TW" dirty="0" smtClean="0"/>
              <a:t>NQV8rwg0n0</a:t>
            </a:r>
          </a:p>
          <a:p>
            <a:pPr lvl="1">
              <a:spcBef>
                <a:spcPts val="1500"/>
              </a:spcBef>
              <a:buFont typeface="Wingdings" panose="05000000000000000000" pitchFamily="2" charset="2"/>
              <a:buChar char="l"/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7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7571" y="3956741"/>
            <a:ext cx="10474235" cy="232004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60475" indent="-457200">
              <a:spcBef>
                <a:spcPts val="1000"/>
              </a:spcBef>
              <a:buAutoNum type="arabicPeriod"/>
            </a:pPr>
            <a:r>
              <a:rPr lang="en-US" altLang="zh-TW" sz="2400" dirty="0" smtClean="0">
                <a:solidFill>
                  <a:schemeClr val="tx1"/>
                </a:solidFill>
              </a:rPr>
              <a:t>Unified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Agent(JAR</a:t>
            </a:r>
            <a:r>
              <a:rPr lang="zh-TW" altLang="en-US" sz="2400" dirty="0" smtClean="0">
                <a:solidFill>
                  <a:schemeClr val="tx1"/>
                </a:solidFill>
              </a:rPr>
              <a:t>檔</a:t>
            </a:r>
            <a:r>
              <a:rPr lang="en-US" altLang="zh-TW" sz="2400" dirty="0" smtClean="0">
                <a:solidFill>
                  <a:schemeClr val="tx1"/>
                </a:solidFill>
              </a:rPr>
              <a:t>)</a:t>
            </a:r>
            <a:r>
              <a:rPr lang="zh-TW" altLang="en-US" sz="2400" dirty="0" smtClean="0">
                <a:solidFill>
                  <a:schemeClr val="tx1"/>
                </a:solidFill>
              </a:rPr>
              <a:t>以及</a:t>
            </a:r>
            <a:r>
              <a:rPr lang="en-US" altLang="zh-TW" sz="2400" dirty="0" err="1">
                <a:solidFill>
                  <a:schemeClr val="tx1"/>
                </a:solidFill>
              </a:rPr>
              <a:t>Config</a:t>
            </a:r>
            <a:r>
              <a:rPr lang="zh-TW" altLang="en-US" sz="2400" dirty="0">
                <a:solidFill>
                  <a:schemeClr val="tx1"/>
                </a:solidFill>
              </a:rPr>
              <a:t>檔放在同一目錄。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1260475" indent="-457200">
              <a:spcBef>
                <a:spcPts val="1000"/>
              </a:spcBef>
              <a:buAutoNum type="arabicPeriod"/>
            </a:pPr>
            <a:r>
              <a:rPr lang="zh-TW" altLang="en-US" sz="2400" dirty="0">
                <a:solidFill>
                  <a:schemeClr val="tx1"/>
                </a:solidFill>
              </a:rPr>
              <a:t>將</a:t>
            </a:r>
            <a:r>
              <a:rPr lang="en-US" altLang="zh-TW" sz="2400" dirty="0" err="1">
                <a:solidFill>
                  <a:schemeClr val="tx1"/>
                </a:solidFill>
              </a:rPr>
              <a:t>Config</a:t>
            </a:r>
            <a:r>
              <a:rPr lang="zh-TW" altLang="en-US" sz="2400" dirty="0">
                <a:solidFill>
                  <a:schemeClr val="tx1"/>
                </a:solidFill>
              </a:rPr>
              <a:t>檔中的</a:t>
            </a:r>
            <a:r>
              <a:rPr lang="en-US" altLang="zh-TW" sz="2400" dirty="0" err="1">
                <a:solidFill>
                  <a:schemeClr val="tx1"/>
                </a:solidFill>
              </a:rPr>
              <a:t>projectName</a:t>
            </a:r>
            <a:r>
              <a:rPr lang="zh-TW" altLang="en-US" sz="2400" dirty="0">
                <a:solidFill>
                  <a:schemeClr val="tx1"/>
                </a:solidFill>
              </a:rPr>
              <a:t>填入</a:t>
            </a:r>
            <a:r>
              <a:rPr lang="en-US" altLang="zh-TW" sz="2400" dirty="0">
                <a:solidFill>
                  <a:schemeClr val="tx1"/>
                </a:solidFill>
              </a:rPr>
              <a:t>【</a:t>
            </a:r>
            <a:r>
              <a:rPr lang="zh-TW" altLang="en-US" sz="2400" dirty="0">
                <a:solidFill>
                  <a:schemeClr val="tx1"/>
                </a:solidFill>
              </a:rPr>
              <a:t>受測主機的資產</a:t>
            </a:r>
            <a:r>
              <a:rPr lang="en-US" altLang="zh-TW" sz="2400" dirty="0">
                <a:solidFill>
                  <a:schemeClr val="tx1"/>
                </a:solidFill>
              </a:rPr>
              <a:t>ID</a:t>
            </a:r>
            <a:r>
              <a:rPr lang="en-US" altLang="zh-TW" sz="2400" dirty="0" smtClean="0">
                <a:solidFill>
                  <a:schemeClr val="tx1"/>
                </a:solidFill>
              </a:rPr>
              <a:t>】</a:t>
            </a:r>
            <a:r>
              <a:rPr lang="zh-TW" altLang="en-US" sz="2400" dirty="0">
                <a:solidFill>
                  <a:schemeClr val="tx1"/>
                </a:solidFill>
              </a:rPr>
              <a:t>，如：</a:t>
            </a:r>
            <a:r>
              <a:rPr lang="en-US" altLang="zh-TW" sz="2400" i="1" dirty="0" err="1" smtClean="0">
                <a:solidFill>
                  <a:schemeClr val="tx1"/>
                </a:solidFill>
              </a:rPr>
              <a:t>projectName</a:t>
            </a:r>
            <a:r>
              <a:rPr lang="en-US" altLang="zh-TW" sz="2400" i="1" dirty="0" smtClean="0">
                <a:solidFill>
                  <a:schemeClr val="tx1"/>
                </a:solidFill>
              </a:rPr>
              <a:t> =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i="1" dirty="0">
                <a:solidFill>
                  <a:schemeClr val="tx1"/>
                </a:solidFill>
              </a:rPr>
              <a:t>EQ2018004815</a:t>
            </a:r>
            <a:r>
              <a:rPr lang="zh-TW" altLang="en-US" sz="2400" dirty="0" smtClean="0">
                <a:solidFill>
                  <a:schemeClr val="tx1"/>
                </a:solidFill>
              </a:rPr>
              <a:t>。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1260475" indent="-457200">
              <a:spcBef>
                <a:spcPts val="1000"/>
              </a:spcBef>
              <a:buFontTx/>
              <a:buAutoNum type="arabicPeriod"/>
            </a:pPr>
            <a:r>
              <a:rPr lang="zh-TW" altLang="en-US" sz="2400" dirty="0">
                <a:solidFill>
                  <a:schemeClr val="tx1"/>
                </a:solidFill>
              </a:rPr>
              <a:t>將</a:t>
            </a:r>
            <a:r>
              <a:rPr lang="en-US" altLang="zh-TW" sz="2400" dirty="0" err="1">
                <a:solidFill>
                  <a:schemeClr val="tx1"/>
                </a:solidFill>
              </a:rPr>
              <a:t>Config</a:t>
            </a:r>
            <a:r>
              <a:rPr lang="zh-TW" altLang="en-US" sz="2400" dirty="0">
                <a:solidFill>
                  <a:schemeClr val="tx1"/>
                </a:solidFill>
              </a:rPr>
              <a:t>檔中的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productName</a:t>
            </a:r>
            <a:r>
              <a:rPr lang="zh-TW" altLang="en-US" sz="2400" dirty="0">
                <a:solidFill>
                  <a:schemeClr val="tx1"/>
                </a:solidFill>
              </a:rPr>
              <a:t>填入</a:t>
            </a:r>
            <a:r>
              <a:rPr lang="en-US" altLang="zh-TW" sz="2400" dirty="0" smtClean="0">
                <a:solidFill>
                  <a:schemeClr val="tx1"/>
                </a:solidFill>
              </a:rPr>
              <a:t>【</a:t>
            </a:r>
            <a:r>
              <a:rPr lang="zh-TW" altLang="en-US" sz="2400" dirty="0">
                <a:solidFill>
                  <a:schemeClr val="tx1"/>
                </a:solidFill>
              </a:rPr>
              <a:t>分公司代碼，共</a:t>
            </a:r>
            <a:r>
              <a:rPr lang="en-US" altLang="zh-TW" sz="2400" dirty="0">
                <a:solidFill>
                  <a:schemeClr val="tx1"/>
                </a:solidFill>
              </a:rPr>
              <a:t>4</a:t>
            </a:r>
            <a:r>
              <a:rPr lang="zh-TW" altLang="en-US" sz="2400" dirty="0">
                <a:solidFill>
                  <a:schemeClr val="tx1"/>
                </a:solidFill>
              </a:rPr>
              <a:t>碼</a:t>
            </a:r>
            <a:r>
              <a:rPr lang="en-US" altLang="zh-TW" sz="2400" dirty="0" smtClean="0">
                <a:solidFill>
                  <a:schemeClr val="tx1"/>
                </a:solidFill>
              </a:rPr>
              <a:t>】</a:t>
            </a:r>
            <a:r>
              <a:rPr lang="zh-TW" altLang="en-US" sz="2400" dirty="0">
                <a:solidFill>
                  <a:schemeClr val="tx1"/>
                </a:solidFill>
              </a:rPr>
              <a:t>，如：</a:t>
            </a:r>
            <a:r>
              <a:rPr lang="en-US" altLang="zh-TW" sz="2400" i="1" dirty="0" err="1" smtClean="0">
                <a:solidFill>
                  <a:schemeClr val="tx1"/>
                </a:solidFill>
              </a:rPr>
              <a:t>productName</a:t>
            </a:r>
            <a:r>
              <a:rPr lang="en-US" altLang="zh-TW" sz="2400" i="1" dirty="0" smtClean="0">
                <a:solidFill>
                  <a:schemeClr val="tx1"/>
                </a:solidFill>
              </a:rPr>
              <a:t> =</a:t>
            </a:r>
            <a:r>
              <a:rPr lang="zh-TW" altLang="en-US" sz="2400" i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i="1" dirty="0" smtClean="0">
                <a:solidFill>
                  <a:schemeClr val="tx1"/>
                </a:solidFill>
              </a:rPr>
              <a:t>8080</a:t>
            </a:r>
            <a:r>
              <a:rPr lang="zh-TW" altLang="en-US" sz="2400" dirty="0" smtClean="0">
                <a:solidFill>
                  <a:schemeClr val="tx1"/>
                </a:solidFill>
              </a:rPr>
              <a:t>。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07571" y="4464741"/>
            <a:ext cx="7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注意</a:t>
            </a:r>
            <a:r>
              <a:rPr lang="en-US" altLang="zh-TW" dirty="0" smtClean="0">
                <a:solidFill>
                  <a:srgbClr val="C00000"/>
                </a:solidFill>
              </a:rPr>
              <a:t>: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98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 </a:t>
            </a:r>
            <a:r>
              <a:rPr lang="zh-TW" altLang="en-US" dirty="0"/>
              <a:t>確認</a:t>
            </a:r>
            <a:r>
              <a:rPr lang="en-US" altLang="zh-TW" dirty="0"/>
              <a:t>JRE</a:t>
            </a:r>
            <a:r>
              <a:rPr lang="zh-TW" altLang="en-US" dirty="0"/>
              <a:t>環境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indent="-442913">
              <a:lnSpc>
                <a:spcPts val="3600"/>
              </a:lnSpc>
              <a:spcBef>
                <a:spcPts val="1800"/>
              </a:spcBef>
              <a:buFont typeface="Wingdings" panose="05000000000000000000" pitchFamily="2" charset="2"/>
              <a:buChar char="p"/>
            </a:pPr>
            <a:r>
              <a:rPr lang="zh-TW" altLang="en-US" dirty="0" smtClean="0">
                <a:solidFill>
                  <a:srgbClr val="FF0000"/>
                </a:solidFill>
              </a:rPr>
              <a:t>需安裝</a:t>
            </a:r>
            <a:r>
              <a:rPr lang="en-US" altLang="zh-TW" dirty="0">
                <a:solidFill>
                  <a:srgbClr val="FF0000"/>
                </a:solidFill>
              </a:rPr>
              <a:t>JRE</a:t>
            </a:r>
            <a:r>
              <a:rPr lang="zh-TW" altLang="en-US" dirty="0">
                <a:solidFill>
                  <a:srgbClr val="FF0000"/>
                </a:solidFill>
              </a:rPr>
              <a:t>或是</a:t>
            </a:r>
            <a:r>
              <a:rPr lang="en-US" altLang="zh-TW" dirty="0">
                <a:solidFill>
                  <a:srgbClr val="FF0000"/>
                </a:solidFill>
              </a:rPr>
              <a:t>JDK</a:t>
            </a:r>
            <a:r>
              <a:rPr lang="zh-TW" altLang="en-US" dirty="0" smtClean="0"/>
              <a:t>，建議安裝</a:t>
            </a:r>
            <a:r>
              <a:rPr lang="en-US" altLang="zh-TW" dirty="0" smtClean="0"/>
              <a:t>64</a:t>
            </a:r>
            <a:r>
              <a:rPr lang="zh-TW" altLang="en-US" dirty="0" smtClean="0"/>
              <a:t>位元版本：</a:t>
            </a:r>
            <a:r>
              <a:rPr lang="en-US" altLang="zh-TW" dirty="0" smtClean="0"/>
              <a:t>Java JDK 11(</a:t>
            </a:r>
            <a:r>
              <a:rPr lang="zh-TW" altLang="en-US" dirty="0" smtClean="0">
                <a:solidFill>
                  <a:srgbClr val="FF0000"/>
                </a:solidFill>
              </a:rPr>
              <a:t>建議版本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 </a:t>
            </a:r>
            <a:r>
              <a:rPr lang="en-US" altLang="zh-TW" dirty="0"/>
              <a:t>JDK </a:t>
            </a:r>
            <a:r>
              <a:rPr lang="en-US" altLang="zh-TW" dirty="0" smtClean="0"/>
              <a:t>8</a:t>
            </a:r>
            <a:r>
              <a:rPr lang="zh-TW" altLang="en-US" dirty="0"/>
              <a:t>或</a:t>
            </a:r>
            <a:r>
              <a:rPr lang="en-US" altLang="zh-TW" dirty="0" smtClean="0"/>
              <a:t>Java </a:t>
            </a:r>
            <a:r>
              <a:rPr lang="en-US" altLang="zh-TW" dirty="0"/>
              <a:t>JRE 8</a:t>
            </a:r>
            <a:endParaRPr lang="en-US" altLang="zh-TW" dirty="0" smtClean="0"/>
          </a:p>
          <a:p>
            <a:pPr marL="514350" indent="-514350">
              <a:lnSpc>
                <a:spcPts val="36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zh-TW" altLang="en-US" b="1" dirty="0" smtClean="0"/>
              <a:t>如何確認主機上有無</a:t>
            </a:r>
            <a:r>
              <a:rPr lang="en-US" altLang="zh-TW" b="1" dirty="0" smtClean="0"/>
              <a:t>JAVA</a:t>
            </a:r>
            <a:r>
              <a:rPr lang="zh-TW" altLang="en-US" b="1" dirty="0" smtClean="0"/>
              <a:t>環境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及</a:t>
            </a:r>
            <a:r>
              <a:rPr lang="en-US" altLang="zh-TW" b="1" dirty="0" smtClean="0"/>
              <a:t>JAVA</a:t>
            </a:r>
            <a:r>
              <a:rPr lang="zh-TW" altLang="en-US" b="1" dirty="0" smtClean="0"/>
              <a:t>版本</a:t>
            </a:r>
            <a:r>
              <a:rPr lang="en-US" altLang="zh-TW" b="1" dirty="0" smtClean="0"/>
              <a:t>)</a:t>
            </a:r>
            <a:endParaRPr lang="en-US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8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629" t="2882" r="4005"/>
          <a:stretch/>
        </p:blipFill>
        <p:spPr>
          <a:xfrm>
            <a:off x="789709" y="4179100"/>
            <a:ext cx="4668982" cy="14708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795" t="1117" r="3802" b="-1"/>
          <a:stretch/>
        </p:blipFill>
        <p:spPr>
          <a:xfrm>
            <a:off x="6040582" y="4151391"/>
            <a:ext cx="4779818" cy="19684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775854" y="5649937"/>
            <a:ext cx="4682838" cy="522264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C00000"/>
                </a:solidFill>
              </a:rPr>
              <a:t>無</a:t>
            </a:r>
            <a:r>
              <a:rPr lang="en-US" altLang="zh-TW" sz="2400" dirty="0">
                <a:solidFill>
                  <a:schemeClr val="tx1"/>
                </a:solidFill>
              </a:rPr>
              <a:t>JAVA</a:t>
            </a:r>
            <a:r>
              <a:rPr lang="zh-TW" altLang="en-US" sz="2400" dirty="0">
                <a:solidFill>
                  <a:schemeClr val="tx1"/>
                </a:solidFill>
              </a:rPr>
              <a:t>環境</a:t>
            </a:r>
          </a:p>
        </p:txBody>
      </p:sp>
      <p:sp>
        <p:nvSpPr>
          <p:cNvPr id="9" name="矩形 8"/>
          <p:cNvSpPr/>
          <p:nvPr/>
        </p:nvSpPr>
        <p:spPr>
          <a:xfrm>
            <a:off x="6026726" y="5649937"/>
            <a:ext cx="4793673" cy="522264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C00000"/>
                </a:solidFill>
              </a:rPr>
              <a:t>已有</a:t>
            </a:r>
            <a:r>
              <a:rPr lang="en-US" altLang="zh-TW" sz="2400" dirty="0" smtClean="0">
                <a:solidFill>
                  <a:schemeClr val="tx1"/>
                </a:solidFill>
              </a:rPr>
              <a:t>JAVA</a:t>
            </a:r>
            <a:r>
              <a:rPr lang="zh-TW" altLang="en-US" sz="2400" dirty="0">
                <a:solidFill>
                  <a:schemeClr val="tx1"/>
                </a:solidFill>
              </a:rPr>
              <a:t>環境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75854" y="3606970"/>
            <a:ext cx="92961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1.1 Windows-Based</a:t>
            </a:r>
            <a:r>
              <a:rPr lang="zh-TW" altLang="en-US" sz="2200" dirty="0"/>
              <a:t>主機：開啟主機上的命令提示字元，輸入</a:t>
            </a:r>
            <a:r>
              <a:rPr lang="en-US" altLang="zh-TW" sz="2200" dirty="0"/>
              <a:t>java -version</a:t>
            </a:r>
            <a:endParaRPr lang="zh-TW" altLang="en-US" sz="2200" dirty="0"/>
          </a:p>
        </p:txBody>
      </p:sp>
      <p:sp>
        <p:nvSpPr>
          <p:cNvPr id="12" name="矩形 11"/>
          <p:cNvSpPr/>
          <p:nvPr/>
        </p:nvSpPr>
        <p:spPr>
          <a:xfrm>
            <a:off x="775854" y="4848720"/>
            <a:ext cx="3699164" cy="402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026724" y="4848720"/>
            <a:ext cx="4405749" cy="687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27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 </a:t>
            </a:r>
            <a:r>
              <a:rPr lang="zh-TW" altLang="en-US" dirty="0"/>
              <a:t>確認</a:t>
            </a:r>
            <a:r>
              <a:rPr lang="en-US" altLang="zh-TW" dirty="0"/>
              <a:t>JRE</a:t>
            </a:r>
            <a:r>
              <a:rPr lang="zh-TW" altLang="en-US" dirty="0" smtClean="0"/>
              <a:t>環境 </a:t>
            </a:r>
            <a:r>
              <a:rPr lang="en-US" altLang="zh-TW" dirty="0"/>
              <a:t>(Windows</a:t>
            </a:r>
            <a:r>
              <a:rPr lang="zh-TW" altLang="en-US" dirty="0"/>
              <a:t>環境</a:t>
            </a:r>
            <a:r>
              <a:rPr lang="zh-TW" altLang="en-US" dirty="0" smtClean="0"/>
              <a:t>安裝 </a:t>
            </a:r>
            <a:r>
              <a:rPr lang="en-US" altLang="zh-TW" dirty="0" smtClean="0"/>
              <a:t>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2955" y="1683502"/>
            <a:ext cx="11366090" cy="43532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 以</a:t>
            </a:r>
            <a:r>
              <a:rPr lang="en-US" altLang="zh-TW" dirty="0"/>
              <a:t>Windows </a:t>
            </a:r>
            <a:r>
              <a:rPr lang="en-US" altLang="zh-TW" dirty="0" smtClean="0"/>
              <a:t>10</a:t>
            </a:r>
            <a:r>
              <a:rPr lang="zh-TW" altLang="en-US" dirty="0" smtClean="0"/>
              <a:t>為</a:t>
            </a:r>
            <a:r>
              <a:rPr lang="zh-TW" altLang="en-US" dirty="0"/>
              <a:t>例</a:t>
            </a:r>
            <a:r>
              <a:rPr lang="zh-TW" altLang="en-US" dirty="0" smtClean="0"/>
              <a:t>說明</a:t>
            </a:r>
            <a:r>
              <a:rPr lang="en-US" altLang="zh-TW" dirty="0"/>
              <a:t>Windows</a:t>
            </a:r>
            <a:r>
              <a:rPr lang="zh-TW" altLang="en-US" dirty="0"/>
              <a:t>環境安裝流程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zh-TW" altLang="en-US" b="1" dirty="0"/>
              <a:t>開啟瀏覽器連到</a:t>
            </a:r>
            <a:r>
              <a:rPr lang="en-US" altLang="zh-TW" b="1" dirty="0" smtClean="0"/>
              <a:t>URL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jdk.java.net/archive/</a:t>
            </a:r>
            <a:endParaRPr lang="en-US" altLang="zh-TW" dirty="0"/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US" altLang="zh-TW" b="1" dirty="0" err="1" smtClean="0"/>
              <a:t>OpenJDK</a:t>
            </a:r>
            <a:r>
              <a:rPr lang="zh-TW" altLang="en-US" b="1" dirty="0" smtClean="0"/>
              <a:t>建議</a:t>
            </a:r>
            <a:r>
              <a:rPr lang="zh-TW" altLang="en-US" b="1" dirty="0" smtClean="0">
                <a:solidFill>
                  <a:srgbClr val="C00000"/>
                </a:solidFill>
              </a:rPr>
              <a:t>選擇版本</a:t>
            </a:r>
            <a:r>
              <a:rPr lang="en-US" altLang="zh-TW" b="1" dirty="0" smtClean="0">
                <a:solidFill>
                  <a:srgbClr val="C00000"/>
                </a:solidFill>
              </a:rPr>
              <a:t>11</a:t>
            </a:r>
            <a:r>
              <a:rPr lang="zh-TW" altLang="en-US" b="1" dirty="0" smtClean="0"/>
              <a:t>的檔案下載</a:t>
            </a:r>
            <a:endParaRPr lang="en-US" altLang="zh-TW" b="1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n-US" altLang="zh-TW" smtClean="0"/>
              <a:t>9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86"/>
          <a:stretch/>
        </p:blipFill>
        <p:spPr>
          <a:xfrm>
            <a:off x="995579" y="3482325"/>
            <a:ext cx="6624422" cy="2131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03" y="5370390"/>
            <a:ext cx="4561698" cy="10397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865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銷售方向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16309168_TF03431374.potx" id="{F0EBC986-451C-4B17-90C8-F1989F871348}" vid="{AFE7C668-3806-4FCC-812E-F2C994D1BAA9}"/>
    </a:ext>
  </a:extLst>
</a:theme>
</file>

<file path=ppt/theme/theme2.xml><?xml version="1.0" encoding="utf-8"?>
<a:theme xmlns:a="http://schemas.openxmlformats.org/drawingml/2006/main" name="Office 佈景主題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商務方向簡報 (寬螢幕)</Template>
  <TotalTime>7297</TotalTime>
  <Words>5917</Words>
  <Application>Microsoft Office PowerPoint</Application>
  <PresentationFormat>自訂</PresentationFormat>
  <Paragraphs>505</Paragraphs>
  <Slides>56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57" baseType="lpstr">
      <vt:lpstr>銷售方向 16X9</vt:lpstr>
      <vt:lpstr>OSS檢測(109年全區檢測) 教育訓練簡報</vt:lpstr>
      <vt:lpstr>大綱</vt:lpstr>
      <vt:lpstr>1.檢測原理及工具說明</vt:lpstr>
      <vt:lpstr>2.檢測模式</vt:lpstr>
      <vt:lpstr>3.檢測步驟說明</vt:lpstr>
      <vt:lpstr>3.檢測步驟說明(續)</vt:lpstr>
      <vt:lpstr>3.1下載檔案</vt:lpstr>
      <vt:lpstr>3.2 確認JRE環境</vt:lpstr>
      <vt:lpstr>3.2 確認JRE環境 (Windows環境安裝 1/3)</vt:lpstr>
      <vt:lpstr>3.2 確認JRE環境 (Windows環境安裝 2/3)</vt:lpstr>
      <vt:lpstr>3.2 確認JRE環境 (Windows環境安裝 3/3)</vt:lpstr>
      <vt:lpstr>3.2 確認JRE環境 (Linux-based環境安裝 1/7)</vt:lpstr>
      <vt:lpstr>3.2 確認JRE環境 (Linux-based環境安裝 2/7)</vt:lpstr>
      <vt:lpstr>3.2 確認JRE環境 (Linux-based環境安裝 3/7)</vt:lpstr>
      <vt:lpstr>3.2 確認JRE環境 (Linux-based環境安裝 4/7)</vt:lpstr>
      <vt:lpstr>3.2 確認JRE環境 (Linux-based環境安裝 5/7)</vt:lpstr>
      <vt:lpstr>3.2 確認JRE環境 (Linux-based環境安裝 6/7)</vt:lpstr>
      <vt:lpstr>3.3【方案一】Online+Windows檢測步驟(1/4)</vt:lpstr>
      <vt:lpstr>3.3【方案一】Online+Windows檢測步驟(2/4)</vt:lpstr>
      <vt:lpstr>3.3【方案一】Online+Windows檢測步驟(3/4)</vt:lpstr>
      <vt:lpstr>3.3【方案一】Online+Windows檢測步驟(4/4)</vt:lpstr>
      <vt:lpstr>3.4 【方案二】 Online+Linux-based檢測步驟(1/3)</vt:lpstr>
      <vt:lpstr>3.4 【方案二】 Online+Linux-based檢測步驟(2/3)</vt:lpstr>
      <vt:lpstr>3.4 【方案二】 Online+Linux-based檢測步驟(3/3)</vt:lpstr>
      <vt:lpstr>3.5【方案三】Offline+Windows檢測步驟(1/4)</vt:lpstr>
      <vt:lpstr>3.5【方案三】Offline+Windows檢測步驟(2/4)</vt:lpstr>
      <vt:lpstr>3.5【方案三】Offline+Windows檢測步驟(3/4)</vt:lpstr>
      <vt:lpstr>3.5【方案三】Offline+Windows檢測步驟(4/4)</vt:lpstr>
      <vt:lpstr>3.6【方案四】Offline+Linux-based檢測步驟(1/4)</vt:lpstr>
      <vt:lpstr>3.6【方案四】Offline+Linux-based檢測步驟(2/4)</vt:lpstr>
      <vt:lpstr>3.6【方案四】Offline+Linux-based檢測步驟(3/4)</vt:lpstr>
      <vt:lpstr>3.6【方案四】Offline+Linux-based檢測步驟(4/4)</vt:lpstr>
      <vt:lpstr>3.7【方案五】分次檢測模式(1/4)</vt:lpstr>
      <vt:lpstr>3.7【方案五】分次檢測模式(2/4)</vt:lpstr>
      <vt:lpstr>3.7【方案五】分次檢測模式(3/4)</vt:lpstr>
      <vt:lpstr>3.7【方案五】分次檢測模式(4/4)</vt:lpstr>
      <vt:lpstr>附錄1. 檢測列入範圍之副檔名</vt:lpstr>
      <vt:lpstr>附錄2. Q&amp;A(1)</vt:lpstr>
      <vt:lpstr>附錄2. Q&amp;A(2)</vt:lpstr>
      <vt:lpstr>附錄2. Q&amp;A(3)</vt:lpstr>
      <vt:lpstr>附錄2. Q&amp;A(4)</vt:lpstr>
      <vt:lpstr>附錄2. Q&amp;A(5)</vt:lpstr>
      <vt:lpstr>附錄3. 匯入憑證(1/3)</vt:lpstr>
      <vt:lpstr>附錄3. 匯入憑證- Windows環境安裝(2/3)</vt:lpstr>
      <vt:lpstr>附錄3. 匯入憑證- Linux-based環境安裝(3/3)</vt:lpstr>
      <vt:lpstr>附錄4. JDK下載連結彙整(1/2)</vt:lpstr>
      <vt:lpstr>附錄4. JDK下載連結彙整(2/2)</vt:lpstr>
      <vt:lpstr>附錄5. 各機構資安團隊窗口</vt:lpstr>
      <vt:lpstr>其他小工具及資源</vt:lpstr>
      <vt:lpstr>Tip 1. 開源軟體專區</vt:lpstr>
      <vt:lpstr>Tip 2. ossuploadToolkit小工具(1/3)</vt:lpstr>
      <vt:lpstr>Tip 2. ossuploadToolkit小工具(2/3)</vt:lpstr>
      <vt:lpstr>Tip 2. ossuploadToolkit小工具(3/3)</vt:lpstr>
      <vt:lpstr>Tip 3. advscan小工具</vt:lpstr>
      <vt:lpstr>Tip 4. 影音教學資源</vt:lpstr>
      <vt:lpstr>簡報完畢  敬請指導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含圖片的標題版面配置</dc:title>
  <dc:creator>皇甫 林</dc:creator>
  <cp:lastModifiedBy>miashih</cp:lastModifiedBy>
  <cp:revision>540</cp:revision>
  <dcterms:created xsi:type="dcterms:W3CDTF">2019-04-25T01:48:03Z</dcterms:created>
  <dcterms:modified xsi:type="dcterms:W3CDTF">2020-03-11T09:00:52Z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