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2" r:id="rId1"/>
  </p:sldMasterIdLst>
  <p:notesMasterIdLst>
    <p:notesMasterId r:id="rId12"/>
  </p:notesMasterIdLst>
  <p:sldIdLst>
    <p:sldId id="256" r:id="rId2"/>
    <p:sldId id="268" r:id="rId3"/>
    <p:sldId id="272" r:id="rId4"/>
    <p:sldId id="271" r:id="rId5"/>
    <p:sldId id="266" r:id="rId6"/>
    <p:sldId id="270" r:id="rId7"/>
    <p:sldId id="267" r:id="rId8"/>
    <p:sldId id="263"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p:scale>
          <a:sx n="51" d="100"/>
          <a:sy n="51" d="100"/>
        </p:scale>
        <p:origin x="798"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12-02T13:19:08.198" idx="12">
    <p:pos x="10" y="10"/>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12-02T13:46:45.551" idx="13">
    <p:pos x="1392" y="2628"/>
    <p:text>Explain why it shouldn't take forever in big companies to organize millions of files.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8-12-02T13:53:20.090" idx="14">
    <p:pos x="10" y="10"/>
    <p:text>We need to demo our code so I suggest maybe making a quick (Like a minute or less) video using the WALKERMPI. The code doesn't have a lot of comments and it should.</p:text>
    <p:extLst>
      <p:ext uri="{C676402C-5697-4E1C-873F-D02D1690AC5C}">
        <p15:threadingInfo xmlns:p15="http://schemas.microsoft.com/office/powerpoint/2012/main" timeZoneBias="300"/>
      </p:ext>
    </p:extLst>
  </p:cm>
  <p:cm authorId="2" dt="2018-12-02T13:56:19.260" idx="15">
    <p:pos x="10" y="106"/>
    <p:text>Like use the screen record on your laptop to show it.</p:text>
    <p:extLst>
      <p:ext uri="{C676402C-5697-4E1C-873F-D02D1690AC5C}">
        <p15:threadingInfo xmlns:p15="http://schemas.microsoft.com/office/powerpoint/2012/main" timeZoneBias="300">
          <p15:parentCm authorId="2" idx="1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8-12-02T13:57:52.985" idx="16">
    <p:pos x="6684" y="792"/>
    <p:text>USE this line in class when explaining. For this investigation, we performed several tests to prove the better performance of WalkerMPI against its rival os.walk. During the tests we discovered that the major factors increasing the difference in performance between these two programs are the number of cores used and the number of directories traversed. 
We choose 3 tests for number of cores and 3 tests for number of directories. The first 3 tests were performed using WalkerMPI with 8 cores against os.walk(C version) and we ran them in 507, 1828, and 11600 directories respectively. The second 3 tests were performed using WalkerMPI with 2, 4 and 8 cores respectively against os.walk(C version) in a setup of 11600 directories.</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8-12-02T14:09:04.924" idx="17">
    <p:pos x="7116" y="312"/>
    <p:text>Multi-core processing is the future of the actual CPU architecture. Eventually most processes performed by CPUs will run in parallel, leaving behind the single core processing era. - GOOD LINE</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0464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ECF21A4-E71B-4D3A-AF45-E989C23A7BB1}" type="datetimeFigureOut">
              <a:rPr lang="en-US" smtClean="0"/>
              <a:t>12/2/2018</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18319255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57494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373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CF21A4-E71B-4D3A-AF45-E989C23A7BB1}" type="datetimeFigureOut">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18051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ECF21A4-E71B-4D3A-AF45-E989C23A7BB1}" type="datetimeFigureOut">
              <a:rPr lang="en-US" smtClean="0"/>
              <a:t>12/2/2018</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729925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CF21A4-E71B-4D3A-AF45-E989C23A7BB1}"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0072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CF21A4-E71B-4D3A-AF45-E989C23A7BB1}" type="datetimeFigureOut">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48238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CF21A4-E71B-4D3A-AF45-E989C23A7BB1}" type="datetimeFigureOut">
              <a:rPr lang="en-US" smtClean="0"/>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68487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93429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ECF21A4-E71B-4D3A-AF45-E989C23A7BB1}" type="datetimeFigureOut">
              <a:rPr lang="en-US" smtClean="0"/>
              <a:t>12/2/2018</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A6AF1B4E-90EC-4A51-B6E5-B702C054ECB0}"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000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ECF21A4-E71B-4D3A-AF45-E989C23A7BB1}" type="datetimeFigureOut">
              <a:rPr lang="en-US" smtClean="0"/>
              <a:t>12/2/2018</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A6AF1B4E-90EC-4A51-B6E5-B702C054ECB0}"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543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ECF21A4-E71B-4D3A-AF45-E989C23A7BB1}" type="datetimeFigureOut">
              <a:rPr lang="en-US" smtClean="0"/>
              <a:t>12/2/2018</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390983111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4.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6.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smtClean="0">
                <a:latin typeface="Franklin Gothic Book" panose="020B0503020102020204" pitchFamily="34" charset="0"/>
                <a:cs typeface="Segoe UI" panose="020B0502040204020203" pitchFamily="34" charset="0"/>
              </a:rPr>
              <a:t>CDA Final Project</a:t>
            </a: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4654296" y="3945418"/>
            <a:ext cx="5609219" cy="576738"/>
          </a:xfrm>
        </p:spPr>
        <p:txBody>
          <a:bodyPr anchor="b">
            <a:normAutofit fontScale="92500" lnSpcReduction="20000"/>
          </a:bodyPr>
          <a:lstStyle/>
          <a:p>
            <a:r>
              <a:rPr lang="en-US" sz="2000" dirty="0" smtClean="0">
                <a:latin typeface="Franklin Gothic Book" panose="020B0503020102020204" pitchFamily="34" charset="0"/>
              </a:rPr>
              <a:t>  </a:t>
            </a:r>
            <a:r>
              <a:rPr lang="en-US" sz="2000" dirty="0" err="1" smtClean="0">
                <a:latin typeface="Franklin Gothic Book" panose="020B0503020102020204" pitchFamily="34" charset="0"/>
              </a:rPr>
              <a:t>Borys</a:t>
            </a:r>
            <a:r>
              <a:rPr lang="en-US" sz="2000" dirty="0" smtClean="0">
                <a:latin typeface="Franklin Gothic Book" panose="020B0503020102020204" pitchFamily="34" charset="0"/>
              </a:rPr>
              <a:t> </a:t>
            </a:r>
            <a:r>
              <a:rPr lang="en-US" sz="2000" dirty="0" err="1" smtClean="0">
                <a:latin typeface="Franklin Gothic Book" panose="020B0503020102020204" pitchFamily="34" charset="0"/>
              </a:rPr>
              <a:t>Anichin</a:t>
            </a:r>
            <a:r>
              <a:rPr lang="en-US" sz="2000" dirty="0" smtClean="0">
                <a:latin typeface="Franklin Gothic Book" panose="020B0503020102020204" pitchFamily="34" charset="0"/>
              </a:rPr>
              <a:t>	        Victor B. </a:t>
            </a:r>
            <a:r>
              <a:rPr lang="en-US" sz="2000" dirty="0" err="1" smtClean="0">
                <a:latin typeface="Franklin Gothic Book" panose="020B0503020102020204" pitchFamily="34" charset="0"/>
              </a:rPr>
              <a:t>Lavoy</a:t>
            </a:r>
            <a:r>
              <a:rPr lang="en-US" sz="2000" dirty="0">
                <a:latin typeface="Franklin Gothic Book" panose="020B0503020102020204" pitchFamily="34" charset="0"/>
              </a:rPr>
              <a:t>	</a:t>
            </a:r>
            <a:r>
              <a:rPr lang="en-US" sz="2000" dirty="0" smtClean="0">
                <a:latin typeface="Franklin Gothic Book" panose="020B0503020102020204" pitchFamily="34" charset="0"/>
              </a:rPr>
              <a:t>	</a:t>
            </a:r>
            <a:r>
              <a:rPr lang="en-US" sz="2000" dirty="0" smtClean="0">
                <a:latin typeface="Franklin Gothic Book" panose="020B0503020102020204" pitchFamily="34" charset="0"/>
              </a:rPr>
              <a:t>  Alexis T. </a:t>
            </a:r>
            <a:r>
              <a:rPr lang="en-US" sz="2000" dirty="0" err="1" smtClean="0">
                <a:latin typeface="Franklin Gothic Book" panose="020B0503020102020204" pitchFamily="34" charset="0"/>
              </a:rPr>
              <a:t>Worschell</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xmlns="" id="{DFDA47BC-3069-47F5-8257-24B3B1F76A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256859" y="982364"/>
            <a:ext cx="2648371" cy="2648371"/>
          </a:xfrm>
          <a:prstGeom prst="rect">
            <a:avLst/>
          </a:prstGeom>
        </p:spPr>
      </p:pic>
      <p:sp>
        <p:nvSpPr>
          <p:cNvPr id="18" name="Rectangle 17">
            <a:extLst>
              <a:ext uri="{FF2B5EF4-FFF2-40B4-BE49-F238E27FC236}">
                <a16:creationId xmlns:a16="http://schemas.microsoft.com/office/drawing/2014/main" xmlns="" id="{7AE95D8F-9825-4222-8846-E3461598CC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527538" y="4756638"/>
            <a:ext cx="11139854" cy="930447"/>
          </a:xfrm>
        </p:spPr>
        <p:txBody>
          <a:bodyPr>
            <a:normAutofit/>
          </a:bodyPr>
          <a:lstStyle/>
          <a:p>
            <a:r>
              <a:rPr lang="en-US" sz="5400" dirty="0" smtClean="0">
                <a:solidFill>
                  <a:srgbClr val="FFFFFF"/>
                </a:solidFill>
                <a:latin typeface="Franklin Gothic Book" panose="020B0503020102020204" pitchFamily="34" charset="0"/>
                <a:cs typeface="Segoe UI" panose="020B0502040204020203" pitchFamily="34" charset="0"/>
              </a:rPr>
              <a:t>FOR MORE PLEASE VISIT</a:t>
            </a:r>
            <a:endParaRPr lang="en-US" sz="5400" dirty="0">
              <a:solidFill>
                <a:srgbClr val="FFFFFF"/>
              </a:solidFill>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https://</a:t>
            </a:r>
            <a:r>
              <a:rPr lang="en-US" sz="2000" dirty="0" smtClean="0">
                <a:solidFill>
                  <a:srgbClr val="E7E6E6"/>
                </a:solidFill>
                <a:latin typeface="Segoe UI" panose="020B0502040204020203" pitchFamily="34" charset="0"/>
                <a:cs typeface="Segoe UI" panose="020B0502040204020203" pitchFamily="34" charset="0"/>
              </a:rPr>
              <a:t>github.com/CDA4101</a:t>
            </a:r>
            <a:endParaRPr lang="en-US" sz="2000" dirty="0">
              <a:solidFill>
                <a:srgbClr val="E7E6E6"/>
              </a:solidFill>
              <a:latin typeface="Segoe UI" panose="020B0502040204020203" pitchFamily="34" charset="0"/>
              <a:cs typeface="Segoe UI" panose="020B0502040204020203" pitchFamily="34" charset="0"/>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20041" y="982364"/>
            <a:ext cx="2659472" cy="2659472"/>
          </a:xfrm>
          <a:prstGeom prst="rect">
            <a:avLst/>
          </a:prstGeom>
        </p:spPr>
      </p:pic>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xmlns="" id="{942B920A-73AD-402A-8EEF-B88E1A9398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00C9EB70-BC82-414A-BF8D-AD7FC67276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225269" y="1004677"/>
            <a:ext cx="2648372" cy="2648372"/>
          </a:xfrm>
          <a:prstGeom prst="rect">
            <a:avLst/>
          </a:prstGeom>
        </p:spPr>
      </p:pic>
      <p:cxnSp>
        <p:nvCxnSpPr>
          <p:cNvPr id="24" name="Straight Connector 23">
            <a:extLst>
              <a:ext uri="{FF2B5EF4-FFF2-40B4-BE49-F238E27FC236}">
                <a16:creationId xmlns:a16="http://schemas.microsoft.com/office/drawing/2014/main" xmlns=""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gn="ctr"/>
            <a:r>
              <a:rPr lang="en-US" b="1" dirty="0" smtClean="0"/>
              <a:t>TABLE OF COTENT</a:t>
            </a:r>
            <a:endParaRPr lang="en-US" b="1" dirty="0"/>
          </a:p>
        </p:txBody>
      </p:sp>
      <p:sp>
        <p:nvSpPr>
          <p:cNvPr id="12" name="Content Placeholder 11"/>
          <p:cNvSpPr>
            <a:spLocks noGrp="1"/>
          </p:cNvSpPr>
          <p:nvPr>
            <p:ph idx="1"/>
          </p:nvPr>
        </p:nvSpPr>
        <p:spPr/>
        <p:txBody>
          <a:bodyPr>
            <a:normAutofit/>
          </a:bodyPr>
          <a:lstStyle/>
          <a:p>
            <a:pPr>
              <a:buFont typeface="Arial" panose="020B0604020202020204" pitchFamily="34" charset="0"/>
              <a:buChar char="•"/>
            </a:pPr>
            <a:r>
              <a:rPr lang="en-US" sz="2800" b="1" dirty="0" smtClean="0">
                <a:latin typeface="Britannic Bold" panose="020B0903060703020204" pitchFamily="34" charset="0"/>
              </a:rPr>
              <a:t>ABSTRACT</a:t>
            </a:r>
          </a:p>
          <a:p>
            <a:pPr>
              <a:buFont typeface="Arial" panose="020B0604020202020204" pitchFamily="34" charset="0"/>
              <a:buChar char="•"/>
            </a:pPr>
            <a:r>
              <a:rPr lang="en-US" sz="2800" b="1" dirty="0" smtClean="0">
                <a:latin typeface="Britannic Bold" panose="020B0903060703020204" pitchFamily="34" charset="0"/>
              </a:rPr>
              <a:t>INTRODUCTION</a:t>
            </a:r>
          </a:p>
          <a:p>
            <a:pPr>
              <a:buFont typeface="Arial" panose="020B0604020202020204" pitchFamily="34" charset="0"/>
              <a:buChar char="•"/>
            </a:pPr>
            <a:r>
              <a:rPr lang="en-US" sz="2800" b="1" dirty="0" smtClean="0">
                <a:latin typeface="Britannic Bold" panose="020B0903060703020204" pitchFamily="34" charset="0"/>
              </a:rPr>
              <a:t>RELATED WORK</a:t>
            </a:r>
          </a:p>
          <a:p>
            <a:pPr>
              <a:buFont typeface="Arial" panose="020B0604020202020204" pitchFamily="34" charset="0"/>
              <a:buChar char="•"/>
            </a:pPr>
            <a:r>
              <a:rPr lang="en-US" sz="2800" b="1" dirty="0" smtClean="0">
                <a:latin typeface="Britannic Bold" panose="020B0903060703020204" pitchFamily="34" charset="0"/>
              </a:rPr>
              <a:t>PROCESS</a:t>
            </a:r>
          </a:p>
          <a:p>
            <a:pPr>
              <a:buFont typeface="Arial" panose="020B0604020202020204" pitchFamily="34" charset="0"/>
              <a:buChar char="•"/>
            </a:pPr>
            <a:r>
              <a:rPr lang="en-US" sz="2800" b="1" dirty="0" smtClean="0">
                <a:latin typeface="Britannic Bold" panose="020B0903060703020204" pitchFamily="34" charset="0"/>
              </a:rPr>
              <a:t>RESULTS</a:t>
            </a:r>
          </a:p>
          <a:p>
            <a:pPr>
              <a:buFont typeface="Arial" panose="020B0604020202020204" pitchFamily="34" charset="0"/>
              <a:buChar char="•"/>
            </a:pPr>
            <a:r>
              <a:rPr lang="en-US" sz="2800" b="1" dirty="0" smtClean="0">
                <a:latin typeface="Britannic Bold" panose="020B0903060703020204" pitchFamily="34" charset="0"/>
              </a:rPr>
              <a:t>CONCLUSIONS</a:t>
            </a:r>
          </a:p>
          <a:p>
            <a:pPr>
              <a:buFont typeface="Arial" panose="020B0604020202020204" pitchFamily="34" charset="0"/>
              <a:buChar char="•"/>
            </a:pPr>
            <a:r>
              <a:rPr lang="en-US" sz="2800" b="1" dirty="0" smtClean="0">
                <a:latin typeface="Britannic Bold" panose="020B0903060703020204" pitchFamily="34" charset="0"/>
              </a:rPr>
              <a:t>REFERENCE</a:t>
            </a:r>
            <a:endParaRPr lang="en-US" sz="2800" b="1" dirty="0">
              <a:latin typeface="Britannic Bold" panose="020B0903060703020204" pitchFamily="34" charset="0"/>
            </a:endParaRPr>
          </a:p>
        </p:txBody>
      </p:sp>
    </p:spTree>
    <p:extLst>
      <p:ext uri="{BB962C8B-B14F-4D97-AF65-F5344CB8AC3E}">
        <p14:creationId xmlns:p14="http://schemas.microsoft.com/office/powerpoint/2010/main" val="153491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94864"/>
            <a:ext cx="10058400" cy="1173328"/>
          </a:xfrm>
        </p:spPr>
        <p:txBody>
          <a:bodyPr/>
          <a:lstStyle/>
          <a:p>
            <a:pPr algn="ctr"/>
            <a:r>
              <a:rPr lang="en-US" dirty="0" smtClean="0"/>
              <a:t>ABSTRACT</a:t>
            </a:r>
            <a:endParaRPr lang="en-US" dirty="0"/>
          </a:p>
        </p:txBody>
      </p:sp>
      <p:sp>
        <p:nvSpPr>
          <p:cNvPr id="3" name="Content Placeholder 2"/>
          <p:cNvSpPr>
            <a:spLocks noGrp="1"/>
          </p:cNvSpPr>
          <p:nvPr>
            <p:ph idx="1"/>
          </p:nvPr>
        </p:nvSpPr>
        <p:spPr>
          <a:xfrm>
            <a:off x="1066800" y="1043189"/>
            <a:ext cx="10058400" cy="4991851"/>
          </a:xfrm>
        </p:spPr>
        <p:txBody>
          <a:bodyPr/>
          <a:lstStyle/>
          <a:p>
            <a:r>
              <a:rPr lang="en-US" dirty="0"/>
              <a:t>We based our program on a python algorithm called os.walk that performs the same task but uses only one </a:t>
            </a:r>
            <a:r>
              <a:rPr lang="en-US" dirty="0" smtClean="0"/>
              <a:t>processor and we created WalkerMPI in C, different </a:t>
            </a:r>
            <a:r>
              <a:rPr lang="en-US" dirty="0"/>
              <a:t>from </a:t>
            </a:r>
            <a:r>
              <a:rPr lang="en-US" dirty="0" smtClean="0"/>
              <a:t>*os.walk, WalkerMPI </a:t>
            </a:r>
            <a:r>
              <a:rPr lang="en-US" dirty="0"/>
              <a:t>has the ability to launch a different “walker” to each directory, accelerating the process of traversing the folder hierarchy. </a:t>
            </a:r>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p:txBody>
      </p:sp>
      <p:sp>
        <p:nvSpPr>
          <p:cNvPr id="4" name="Footer Placeholder 3"/>
          <p:cNvSpPr>
            <a:spLocks noGrp="1"/>
          </p:cNvSpPr>
          <p:nvPr>
            <p:ph type="ftr" sz="quarter" idx="11"/>
          </p:nvPr>
        </p:nvSpPr>
        <p:spPr>
          <a:xfrm>
            <a:off x="3489960" y="6233375"/>
            <a:ext cx="5212080" cy="348617"/>
          </a:xfrm>
        </p:spPr>
        <p:txBody>
          <a:bodyPr/>
          <a:lstStyle/>
          <a:p>
            <a:r>
              <a:rPr lang="en-US" dirty="0" smtClean="0"/>
              <a:t>*The method walk() generates the file names in a directory tree by walking the tree either top-down or bottom-up(tutorial point).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349" y="2216518"/>
            <a:ext cx="7276564" cy="3926706"/>
          </a:xfrm>
          <a:prstGeom prst="rect">
            <a:avLst/>
          </a:prstGeom>
        </p:spPr>
      </p:pic>
    </p:spTree>
    <p:extLst>
      <p:ext uri="{BB962C8B-B14F-4D97-AF65-F5344CB8AC3E}">
        <p14:creationId xmlns:p14="http://schemas.microsoft.com/office/powerpoint/2010/main" val="4105860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INTRODUCTION</a:t>
            </a:r>
            <a:endParaRPr lang="en-US" dirty="0"/>
          </a:p>
        </p:txBody>
      </p:sp>
      <p:sp>
        <p:nvSpPr>
          <p:cNvPr id="5" name="Content Placeholder 4"/>
          <p:cNvSpPr>
            <a:spLocks noGrp="1"/>
          </p:cNvSpPr>
          <p:nvPr>
            <p:ph sz="half" idx="1"/>
          </p:nvPr>
        </p:nvSpPr>
        <p:spPr>
          <a:xfrm>
            <a:off x="1066800" y="1676400"/>
            <a:ext cx="4754880" cy="4175760"/>
          </a:xfrm>
        </p:spPr>
        <p:txBody>
          <a:bodyPr/>
          <a:lstStyle/>
          <a:p>
            <a:r>
              <a:rPr lang="en-US" dirty="0" smtClean="0"/>
              <a:t>As many people of the CS field already know every year the capacity of a hard drive increases, and since we our increasing our storage we must also have fast ways to traverse through files to find what we want.</a:t>
            </a:r>
            <a:endParaRPr lang="en-US" dirty="0"/>
          </a:p>
          <a:p>
            <a:r>
              <a:rPr lang="en-US" dirty="0" smtClean="0"/>
              <a:t>SOLUTION IS TO ORGANIZE</a:t>
            </a:r>
          </a:p>
          <a:p>
            <a:endParaRPr lang="en-US" dirty="0" smtClean="0"/>
          </a:p>
        </p:txBody>
      </p:sp>
      <p:sp>
        <p:nvSpPr>
          <p:cNvPr id="6" name="Content Placeholder 5"/>
          <p:cNvSpPr>
            <a:spLocks noGrp="1"/>
          </p:cNvSpPr>
          <p:nvPr>
            <p:ph sz="half" idx="2"/>
          </p:nvPr>
        </p:nvSpPr>
        <p:spPr/>
        <p:txBody>
          <a:bodyPr/>
          <a:lstStyle/>
          <a:p>
            <a:r>
              <a:rPr lang="en-US" dirty="0" smtClean="0"/>
              <a:t>PROBLEMS WE GET</a:t>
            </a:r>
          </a:p>
          <a:p>
            <a:pPr marL="0" indent="0">
              <a:buNone/>
            </a:pPr>
            <a:r>
              <a:rPr lang="en-US" dirty="0" smtClean="0"/>
              <a:t>(What tends to happen in big files without a way traverse and organize them)</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370320" y="3635393"/>
            <a:ext cx="5059680" cy="18097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575" y="3793182"/>
            <a:ext cx="3810000" cy="2350770"/>
          </a:xfrm>
          <a:prstGeom prst="rect">
            <a:avLst/>
          </a:prstGeom>
        </p:spPr>
      </p:pic>
      <p:sp>
        <p:nvSpPr>
          <p:cNvPr id="9" name="TextBox 8"/>
          <p:cNvSpPr txBox="1"/>
          <p:nvPr/>
        </p:nvSpPr>
        <p:spPr>
          <a:xfrm>
            <a:off x="1619250" y="4309436"/>
            <a:ext cx="2228850" cy="461665"/>
          </a:xfrm>
          <a:prstGeom prst="rect">
            <a:avLst/>
          </a:prstGeom>
          <a:solidFill>
            <a:schemeClr val="bg2"/>
          </a:solidFill>
        </p:spPr>
        <p:txBody>
          <a:bodyPr wrap="square" rtlCol="0">
            <a:spAutoFit/>
          </a:bodyPr>
          <a:lstStyle/>
          <a:p>
            <a:r>
              <a:rPr lang="en-US" sz="2400" b="1" dirty="0" smtClean="0"/>
              <a:t>MPI WALKER</a:t>
            </a:r>
            <a:endParaRPr lang="en-US" sz="2400" b="1" dirty="0"/>
          </a:p>
        </p:txBody>
      </p:sp>
    </p:spTree>
    <p:extLst>
      <p:ext uri="{BB962C8B-B14F-4D97-AF65-F5344CB8AC3E}">
        <p14:creationId xmlns:p14="http://schemas.microsoft.com/office/powerpoint/2010/main" val="2259088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RELATED WORK</a:t>
            </a:r>
            <a:endParaRPr lang="en-US" b="1" dirty="0"/>
          </a:p>
        </p:txBody>
      </p:sp>
      <p:sp>
        <p:nvSpPr>
          <p:cNvPr id="6" name="Content Placeholder 5"/>
          <p:cNvSpPr>
            <a:spLocks noGrp="1"/>
          </p:cNvSpPr>
          <p:nvPr>
            <p:ph idx="1"/>
          </p:nvPr>
        </p:nvSpPr>
        <p:spPr>
          <a:xfrm>
            <a:off x="1066800" y="2042795"/>
            <a:ext cx="10058400" cy="3931920"/>
          </a:xfrm>
        </p:spPr>
        <p:txBody>
          <a:bodyPr/>
          <a:lstStyle/>
          <a:p>
            <a:r>
              <a:rPr lang="en-US" dirty="0" smtClean="0"/>
              <a:t> </a:t>
            </a:r>
            <a:r>
              <a:rPr lang="en-US" b="1" dirty="0"/>
              <a:t>os.walk</a:t>
            </a:r>
            <a:r>
              <a:rPr lang="en-US" dirty="0"/>
              <a:t> is designed to work with a </a:t>
            </a:r>
            <a:r>
              <a:rPr lang="en-US" b="1" dirty="0"/>
              <a:t>single</a:t>
            </a:r>
            <a:r>
              <a:rPr lang="en-US" dirty="0"/>
              <a:t> </a:t>
            </a:r>
            <a:r>
              <a:rPr lang="en-US" b="1" dirty="0"/>
              <a:t>core CPU </a:t>
            </a:r>
            <a:r>
              <a:rPr lang="en-US" dirty="0"/>
              <a:t>meanwhile </a:t>
            </a:r>
            <a:r>
              <a:rPr lang="en-US" b="1" dirty="0"/>
              <a:t>WalkerMPI</a:t>
            </a:r>
            <a:r>
              <a:rPr lang="en-US" dirty="0"/>
              <a:t> is optimized to work with </a:t>
            </a:r>
            <a:r>
              <a:rPr lang="en-US" b="1" dirty="0"/>
              <a:t>as many cores a CPU</a:t>
            </a:r>
            <a:r>
              <a:rPr lang="en-US" dirty="0"/>
              <a:t> </a:t>
            </a:r>
            <a:r>
              <a:rPr lang="en-US" dirty="0" smtClean="0"/>
              <a:t>contains to make work much faster than os.walk. </a:t>
            </a:r>
          </a:p>
          <a:p>
            <a:pPr marL="0" indent="0">
              <a:buNone/>
            </a:pPr>
            <a:r>
              <a:rPr lang="en-US" dirty="0" smtClean="0"/>
              <a:t>The main point is to organize files which</a:t>
            </a:r>
          </a:p>
          <a:p>
            <a:pPr marL="0" indent="0">
              <a:buNone/>
            </a:pPr>
            <a:r>
              <a:rPr lang="en-US" dirty="0" smtClean="0"/>
              <a:t> walk does but WalkerMPI does it much </a:t>
            </a:r>
          </a:p>
          <a:p>
            <a:pPr marL="0" indent="0">
              <a:buNone/>
            </a:pPr>
            <a:r>
              <a:rPr lang="en-US" dirty="0" smtClean="0"/>
              <a:t>FASTER which is what really counts when </a:t>
            </a:r>
          </a:p>
          <a:p>
            <a:pPr marL="0" indent="0">
              <a:buNone/>
            </a:pPr>
            <a:r>
              <a:rPr lang="en-US" dirty="0" smtClean="0"/>
              <a:t>we continue to add more and more </a:t>
            </a:r>
          </a:p>
          <a:p>
            <a:pPr marL="0" indent="0">
              <a:buNone/>
            </a:pPr>
            <a:r>
              <a:rPr lang="en-US" dirty="0" smtClean="0"/>
              <a:t>Storage. </a:t>
            </a:r>
            <a:r>
              <a:rPr lang="en-US" dirty="0"/>
              <a:t/>
            </a:r>
            <a:br>
              <a:rPr lang="en-US" dirty="0"/>
            </a:br>
            <a:endParaRPr lang="en-US" dirty="0"/>
          </a:p>
        </p:txBody>
      </p:sp>
      <p:pic>
        <p:nvPicPr>
          <p:cNvPr id="1026" name="Picture 2" descr="https://lh5.googleusercontent.com/0cHfnWERN35s6aEbUgttTuJ1HaFXw_az-6mOLEVjE5K9zLl27NVDTBG3QVr8aWEaK5iUdacJjJmhp1xqwtv60y8I94ABWq99FmLmqe_MqA1M2SDDsaaGCpKtxnI8noXHU3jbgv8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8025" y="2781300"/>
            <a:ext cx="5943600"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5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t>PROCESS (DEMO)</a:t>
            </a:r>
            <a:endParaRPr lang="en-US" dirty="0"/>
          </a:p>
        </p:txBody>
      </p:sp>
      <p:sp>
        <p:nvSpPr>
          <p:cNvPr id="10" name="Content Placeholder 9"/>
          <p:cNvSpPr>
            <a:spLocks noGrp="1"/>
          </p:cNvSpPr>
          <p:nvPr>
            <p:ph idx="1"/>
          </p:nvPr>
        </p:nvSpPr>
        <p:spPr/>
        <p:txBody>
          <a:bodyPr/>
          <a:lstStyle/>
          <a:p>
            <a:endParaRPr lang="en-US" dirty="0"/>
          </a:p>
        </p:txBody>
      </p:sp>
    </p:spTree>
    <p:extLst>
      <p:ext uri="{BB962C8B-B14F-4D97-AF65-F5344CB8AC3E}">
        <p14:creationId xmlns:p14="http://schemas.microsoft.com/office/powerpoint/2010/main" val="88263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984A409A-26BF-476C-858A-CFA0EBFAB6F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5" name="Title 4"/>
          <p:cNvSpPr>
            <a:spLocks noGrp="1"/>
          </p:cNvSpPr>
          <p:nvPr>
            <p:ph type="title"/>
          </p:nvPr>
        </p:nvSpPr>
        <p:spPr/>
        <p:txBody>
          <a:bodyPr/>
          <a:lstStyle/>
          <a:p>
            <a:pPr algn="ctr"/>
            <a:r>
              <a:rPr lang="en-US" dirty="0" smtClean="0"/>
              <a:t>RESULTS</a:t>
            </a:r>
            <a:endParaRPr lang="en-US" dirty="0"/>
          </a:p>
        </p:txBody>
      </p:sp>
      <p:sp>
        <p:nvSpPr>
          <p:cNvPr id="6" name="Content Placeholder 5"/>
          <p:cNvSpPr>
            <a:spLocks noGrp="1"/>
          </p:cNvSpPr>
          <p:nvPr>
            <p:ph idx="1"/>
          </p:nvPr>
        </p:nvSpPr>
        <p:spPr>
          <a:xfrm>
            <a:off x="533400" y="1684019"/>
            <a:ext cx="10160488" cy="4000005"/>
          </a:xfrm>
        </p:spPr>
        <p:txBody>
          <a:bodyPr/>
          <a:lstStyle/>
          <a:p>
            <a:pPr algn="ctr"/>
            <a:r>
              <a:rPr lang="en-US" dirty="0"/>
              <a:t>The biggest difference </a:t>
            </a:r>
            <a:r>
              <a:rPr lang="en-US" dirty="0" smtClean="0"/>
              <a:t>that was </a:t>
            </a:r>
            <a:r>
              <a:rPr lang="en-US" dirty="0"/>
              <a:t>observed </a:t>
            </a:r>
            <a:r>
              <a:rPr lang="en-US" dirty="0" smtClean="0"/>
              <a:t>was in </a:t>
            </a:r>
            <a:r>
              <a:rPr lang="en-US" dirty="0"/>
              <a:t>our </a:t>
            </a:r>
            <a:r>
              <a:rPr lang="en-US" dirty="0" smtClean="0"/>
              <a:t>*third </a:t>
            </a:r>
            <a:r>
              <a:rPr lang="en-US" dirty="0"/>
              <a:t>test where </a:t>
            </a:r>
            <a:r>
              <a:rPr lang="en-US" b="1" dirty="0">
                <a:solidFill>
                  <a:srgbClr val="FFFF00"/>
                </a:solidFill>
              </a:rPr>
              <a:t>WalkerMPI</a:t>
            </a:r>
            <a:r>
              <a:rPr lang="en-US" dirty="0">
                <a:solidFill>
                  <a:srgbClr val="FFFF00"/>
                </a:solidFill>
              </a:rPr>
              <a:t> </a:t>
            </a:r>
            <a:r>
              <a:rPr lang="en-US" dirty="0"/>
              <a:t>outperformed os.walker mapping 11600 directories in </a:t>
            </a:r>
            <a:r>
              <a:rPr lang="en-US" dirty="0">
                <a:solidFill>
                  <a:srgbClr val="FFFF00"/>
                </a:solidFill>
              </a:rPr>
              <a:t>0.63549 seconds </a:t>
            </a:r>
            <a:r>
              <a:rPr lang="en-US" dirty="0"/>
              <a:t>while </a:t>
            </a:r>
            <a:r>
              <a:rPr lang="en-US" dirty="0">
                <a:solidFill>
                  <a:srgbClr val="FF0000"/>
                </a:solidFill>
              </a:rPr>
              <a:t>os.walk</a:t>
            </a:r>
            <a:r>
              <a:rPr lang="en-US" dirty="0"/>
              <a:t> took </a:t>
            </a:r>
            <a:r>
              <a:rPr lang="en-US" dirty="0">
                <a:solidFill>
                  <a:srgbClr val="FF0000"/>
                </a:solidFill>
              </a:rPr>
              <a:t>1.56217 seconds</a:t>
            </a:r>
            <a:r>
              <a:rPr lang="en-US" dirty="0"/>
              <a:t>. </a:t>
            </a:r>
            <a:r>
              <a:rPr lang="en-US" dirty="0" smtClean="0"/>
              <a:t> That is </a:t>
            </a:r>
            <a:r>
              <a:rPr lang="en-US" b="1" dirty="0" smtClean="0"/>
              <a:t>more than twice </a:t>
            </a:r>
            <a:r>
              <a:rPr lang="en-US" dirty="0" smtClean="0"/>
              <a:t>the time it takes WALKERMPI.</a:t>
            </a:r>
            <a:r>
              <a:rPr lang="en-US" dirty="0"/>
              <a:t/>
            </a:r>
            <a:br>
              <a:rPr lang="en-US" dirty="0"/>
            </a:br>
            <a:endParaRPr lang="en-US" dirty="0"/>
          </a:p>
        </p:txBody>
      </p:sp>
      <p:sp>
        <p:nvSpPr>
          <p:cNvPr id="7" name="Footer Placeholder 6"/>
          <p:cNvSpPr>
            <a:spLocks noGrp="1"/>
          </p:cNvSpPr>
          <p:nvPr>
            <p:ph type="ftr" sz="quarter" idx="11"/>
          </p:nvPr>
        </p:nvSpPr>
        <p:spPr/>
        <p:txBody>
          <a:bodyPr/>
          <a:lstStyle/>
          <a:p>
            <a:r>
              <a:rPr lang="en-US" smtClean="0"/>
              <a:t>*All the measurements are based on average from doing the same experiment several times.</a:t>
            </a:r>
            <a:endParaRPr lang="en-US" dirty="0"/>
          </a:p>
        </p:txBody>
      </p:sp>
      <p:pic>
        <p:nvPicPr>
          <p:cNvPr id="3074" name="Picture 2" descr="https://lh6.googleusercontent.com/b7i0gvW7tmvdJYwZDEE8NyQ_PuOx_f6V4q7MR_WVCKG8DD3o8Kb-NMXxnqre7nXKOwdMjy2KBs-mOPl2vKmn2Tx_HjrICJKFLz122qnyGZd8oT-_YtlbCSA3g7fGOjiU3KBnWRw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0700" y="2577047"/>
            <a:ext cx="7696200" cy="3372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7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B6C7BDF7-D7AC-4209-A6A9-11B953F882E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3" name="Title 2"/>
          <p:cNvSpPr>
            <a:spLocks noGrp="1"/>
          </p:cNvSpPr>
          <p:nvPr>
            <p:ph type="title"/>
          </p:nvPr>
        </p:nvSpPr>
        <p:spPr/>
        <p:txBody>
          <a:bodyPr/>
          <a:lstStyle/>
          <a:p>
            <a:pPr algn="ctr"/>
            <a:r>
              <a:rPr lang="en-US" dirty="0" smtClean="0"/>
              <a:t>CONCLUSION</a:t>
            </a:r>
            <a:endParaRPr lang="en-US" dirty="0"/>
          </a:p>
        </p:txBody>
      </p:sp>
      <p:sp>
        <p:nvSpPr>
          <p:cNvPr id="5" name="Content Placeholder 4"/>
          <p:cNvSpPr>
            <a:spLocks noGrp="1"/>
          </p:cNvSpPr>
          <p:nvPr>
            <p:ph idx="1"/>
          </p:nvPr>
        </p:nvSpPr>
        <p:spPr/>
        <p:txBody>
          <a:bodyPr/>
          <a:lstStyle/>
          <a:p>
            <a:r>
              <a:rPr lang="en-US" dirty="0"/>
              <a:t>WalkerMPI proved </a:t>
            </a:r>
            <a:r>
              <a:rPr lang="en-US" dirty="0" smtClean="0"/>
              <a:t>that </a:t>
            </a:r>
            <a:r>
              <a:rPr lang="en-US" dirty="0"/>
              <a:t>multi-core processing beats </a:t>
            </a:r>
            <a:r>
              <a:rPr lang="en-US" dirty="0" smtClean="0"/>
              <a:t>a single </a:t>
            </a:r>
            <a:r>
              <a:rPr lang="en-US" dirty="0"/>
              <a:t>core processing even </a:t>
            </a:r>
            <a:r>
              <a:rPr lang="en-US" dirty="0" smtClean="0"/>
              <a:t>in a simple </a:t>
            </a:r>
            <a:r>
              <a:rPr lang="en-US" dirty="0"/>
              <a:t>tasks like file/folder </a:t>
            </a:r>
            <a:r>
              <a:rPr lang="en-US" dirty="0" smtClean="0"/>
              <a:t>mapping</a:t>
            </a:r>
            <a:r>
              <a:rPr lang="en-US" dirty="0"/>
              <a:t> </a:t>
            </a:r>
            <a:r>
              <a:rPr lang="en-US" dirty="0" smtClean="0"/>
              <a:t>and making it better suited for future use as storage capacity continues to increase.</a:t>
            </a:r>
            <a:r>
              <a:rPr lang="en-US" dirty="0"/>
              <a:t/>
            </a:r>
            <a:br>
              <a:rPr lang="en-US" dirty="0"/>
            </a:br>
            <a:endParaRPr lang="en-US" dirty="0"/>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5632" y="3143250"/>
            <a:ext cx="4120427" cy="3448050"/>
          </a:xfrm>
          <a:prstGeom prst="rect">
            <a:avLst/>
          </a:prstGeom>
        </p:spPr>
      </p:pic>
      <p:sp>
        <p:nvSpPr>
          <p:cNvPr id="10" name="TextBox 9"/>
          <p:cNvSpPr txBox="1"/>
          <p:nvPr/>
        </p:nvSpPr>
        <p:spPr>
          <a:xfrm>
            <a:off x="5657850" y="3714750"/>
            <a:ext cx="4705350" cy="1569660"/>
          </a:xfrm>
          <a:prstGeom prst="rect">
            <a:avLst/>
          </a:prstGeom>
          <a:noFill/>
        </p:spPr>
        <p:txBody>
          <a:bodyPr wrap="square" rtlCol="0">
            <a:spAutoFit/>
          </a:bodyPr>
          <a:lstStyle/>
          <a:p>
            <a:r>
              <a:rPr lang="en-US" sz="4800" b="1" dirty="0" smtClean="0">
                <a:solidFill>
                  <a:srgbClr val="FF0000"/>
                </a:solidFill>
                <a:latin typeface="AR DELANEY" panose="02000000000000000000" pitchFamily="2" charset="0"/>
              </a:rPr>
              <a:t>T</a:t>
            </a:r>
            <a:r>
              <a:rPr lang="en-US" sz="4800" b="1" dirty="0" smtClean="0">
                <a:solidFill>
                  <a:schemeClr val="tx2"/>
                </a:solidFill>
                <a:latin typeface="AR DELANEY" panose="02000000000000000000" pitchFamily="2" charset="0"/>
              </a:rPr>
              <a:t>H</a:t>
            </a:r>
            <a:r>
              <a:rPr lang="en-US" sz="4800" b="1" dirty="0" smtClean="0">
                <a:solidFill>
                  <a:srgbClr val="92D050"/>
                </a:solidFill>
                <a:latin typeface="AR DELANEY" panose="02000000000000000000" pitchFamily="2" charset="0"/>
              </a:rPr>
              <a:t>E</a:t>
            </a:r>
            <a:r>
              <a:rPr lang="en-US" sz="4800" b="1" dirty="0" smtClean="0">
                <a:latin typeface="AR DELANEY" panose="02000000000000000000" pitchFamily="2" charset="0"/>
              </a:rPr>
              <a:t> </a:t>
            </a:r>
            <a:r>
              <a:rPr lang="en-US" sz="4800" b="1" dirty="0" smtClean="0">
                <a:solidFill>
                  <a:srgbClr val="FFC000"/>
                </a:solidFill>
                <a:latin typeface="AR DELANEY" panose="02000000000000000000" pitchFamily="2" charset="0"/>
              </a:rPr>
              <a:t>W</a:t>
            </a:r>
            <a:r>
              <a:rPr lang="en-US" sz="4800" b="1" dirty="0" smtClean="0">
                <a:solidFill>
                  <a:srgbClr val="7030A0"/>
                </a:solidFill>
                <a:latin typeface="AR DELANEY" panose="02000000000000000000" pitchFamily="2" charset="0"/>
              </a:rPr>
              <a:t>I</a:t>
            </a:r>
            <a:r>
              <a:rPr lang="en-US" sz="4800" b="1" dirty="0" smtClean="0">
                <a:solidFill>
                  <a:srgbClr val="FFFF00"/>
                </a:solidFill>
                <a:latin typeface="AR DELANEY" panose="02000000000000000000" pitchFamily="2" charset="0"/>
              </a:rPr>
              <a:t>N</a:t>
            </a:r>
            <a:r>
              <a:rPr lang="en-US" sz="4800" b="1" dirty="0" smtClean="0">
                <a:solidFill>
                  <a:srgbClr val="FF0000"/>
                </a:solidFill>
                <a:latin typeface="AR DELANEY" panose="02000000000000000000" pitchFamily="2" charset="0"/>
              </a:rPr>
              <a:t>N</a:t>
            </a:r>
            <a:r>
              <a:rPr lang="en-US" sz="4800" b="1" dirty="0" smtClean="0">
                <a:solidFill>
                  <a:schemeClr val="accent1"/>
                </a:solidFill>
                <a:latin typeface="AR DELANEY" panose="02000000000000000000" pitchFamily="2" charset="0"/>
              </a:rPr>
              <a:t>E</a:t>
            </a:r>
            <a:r>
              <a:rPr lang="en-US" sz="4800" b="1" dirty="0" smtClean="0">
                <a:solidFill>
                  <a:srgbClr val="FFC000"/>
                </a:solidFill>
                <a:latin typeface="AR DELANEY" panose="02000000000000000000" pitchFamily="2" charset="0"/>
              </a:rPr>
              <a:t>R</a:t>
            </a:r>
            <a:r>
              <a:rPr lang="en-US" sz="4800" b="1" dirty="0" smtClean="0">
                <a:latin typeface="AR DELANEY" panose="02000000000000000000" pitchFamily="2" charset="0"/>
              </a:rPr>
              <a:t> </a:t>
            </a:r>
            <a:r>
              <a:rPr lang="en-US" sz="4800" b="1" dirty="0" smtClean="0">
                <a:solidFill>
                  <a:srgbClr val="002060"/>
                </a:solidFill>
                <a:latin typeface="AR DELANEY" panose="02000000000000000000" pitchFamily="2" charset="0"/>
              </a:rPr>
              <a:t>I</a:t>
            </a:r>
            <a:r>
              <a:rPr lang="en-US" sz="4800" b="1" dirty="0" smtClean="0">
                <a:solidFill>
                  <a:srgbClr val="00B050"/>
                </a:solidFill>
                <a:latin typeface="AR DELANEY" panose="02000000000000000000" pitchFamily="2" charset="0"/>
              </a:rPr>
              <a:t>S</a:t>
            </a:r>
            <a:r>
              <a:rPr lang="en-US" sz="4800" b="1" dirty="0" smtClean="0">
                <a:latin typeface="AR DELANEY" panose="02000000000000000000" pitchFamily="2" charset="0"/>
              </a:rPr>
              <a:t> </a:t>
            </a:r>
            <a:r>
              <a:rPr lang="en-US" sz="4800" b="1" dirty="0" smtClean="0">
                <a:solidFill>
                  <a:srgbClr val="0070C0"/>
                </a:solidFill>
                <a:latin typeface="AR DELANEY" panose="02000000000000000000" pitchFamily="2" charset="0"/>
              </a:rPr>
              <a:t>M</a:t>
            </a:r>
            <a:r>
              <a:rPr lang="en-US" sz="4800" b="1" dirty="0" smtClean="0">
                <a:solidFill>
                  <a:srgbClr val="FFFF00"/>
                </a:solidFill>
                <a:latin typeface="AR DELANEY" panose="02000000000000000000" pitchFamily="2" charset="0"/>
              </a:rPr>
              <a:t>P</a:t>
            </a:r>
            <a:r>
              <a:rPr lang="en-US" sz="4800" b="1" dirty="0" smtClean="0">
                <a:solidFill>
                  <a:srgbClr val="7030A0"/>
                </a:solidFill>
                <a:latin typeface="AR DELANEY" panose="02000000000000000000" pitchFamily="2" charset="0"/>
              </a:rPr>
              <a:t>I</a:t>
            </a:r>
            <a:r>
              <a:rPr lang="en-US" sz="4800" b="1" dirty="0" smtClean="0">
                <a:latin typeface="AR DELANEY" panose="02000000000000000000" pitchFamily="2" charset="0"/>
              </a:rPr>
              <a:t> </a:t>
            </a:r>
            <a:r>
              <a:rPr lang="en-US" sz="4800" b="1" dirty="0" smtClean="0">
                <a:solidFill>
                  <a:srgbClr val="FF0000"/>
                </a:solidFill>
                <a:latin typeface="AR DELANEY" panose="02000000000000000000" pitchFamily="2" charset="0"/>
              </a:rPr>
              <a:t>W</a:t>
            </a:r>
            <a:r>
              <a:rPr lang="en-US" sz="4800" b="1" dirty="0" smtClean="0">
                <a:solidFill>
                  <a:srgbClr val="FFC000"/>
                </a:solidFill>
                <a:latin typeface="AR DELANEY" panose="02000000000000000000" pitchFamily="2" charset="0"/>
              </a:rPr>
              <a:t>A</a:t>
            </a:r>
            <a:r>
              <a:rPr lang="en-US" sz="4800" b="1" dirty="0" smtClean="0">
                <a:solidFill>
                  <a:srgbClr val="00B050"/>
                </a:solidFill>
                <a:latin typeface="AR DELANEY" panose="02000000000000000000" pitchFamily="2" charset="0"/>
              </a:rPr>
              <a:t>L</a:t>
            </a:r>
            <a:r>
              <a:rPr lang="en-US" sz="4800" b="1" dirty="0" smtClean="0">
                <a:solidFill>
                  <a:srgbClr val="0070C0"/>
                </a:solidFill>
                <a:latin typeface="AR DELANEY" panose="02000000000000000000" pitchFamily="2" charset="0"/>
              </a:rPr>
              <a:t>K</a:t>
            </a:r>
            <a:r>
              <a:rPr lang="en-US" sz="4800" b="1" dirty="0" smtClean="0">
                <a:solidFill>
                  <a:srgbClr val="7030A0"/>
                </a:solidFill>
                <a:latin typeface="AR DELANEY" panose="02000000000000000000" pitchFamily="2" charset="0"/>
              </a:rPr>
              <a:t>E</a:t>
            </a:r>
            <a:r>
              <a:rPr lang="en-US" sz="4800" b="1" dirty="0" smtClean="0">
                <a:solidFill>
                  <a:srgbClr val="FFFF00"/>
                </a:solidFill>
                <a:latin typeface="AR DELANEY" panose="02000000000000000000" pitchFamily="2" charset="0"/>
              </a:rPr>
              <a:t>R</a:t>
            </a:r>
            <a:endParaRPr lang="en-US" sz="4800" b="1" dirty="0">
              <a:solidFill>
                <a:srgbClr val="FFFF00"/>
              </a:solidFill>
              <a:latin typeface="AR DELANEY" panose="02000000000000000000" pitchFamily="2" charset="0"/>
            </a:endParaRPr>
          </a:p>
        </p:txBody>
      </p:sp>
    </p:spTree>
    <p:extLst>
      <p:ext uri="{BB962C8B-B14F-4D97-AF65-F5344CB8AC3E}">
        <p14:creationId xmlns:p14="http://schemas.microsoft.com/office/powerpoint/2010/main" val="351489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590430A8-7125-464C-98BA-3409573DB57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5" name="Title 4"/>
          <p:cNvSpPr>
            <a:spLocks noGrp="1"/>
          </p:cNvSpPr>
          <p:nvPr>
            <p:ph type="title"/>
          </p:nvPr>
        </p:nvSpPr>
        <p:spPr/>
        <p:txBody>
          <a:bodyPr/>
          <a:lstStyle/>
          <a:p>
            <a:pPr algn="ctr"/>
            <a:r>
              <a:rPr lang="en-US" b="1" dirty="0" smtClean="0"/>
              <a:t>REFERENCE</a:t>
            </a:r>
            <a:endParaRPr lang="en-US" b="1" dirty="0"/>
          </a:p>
        </p:txBody>
      </p:sp>
      <p:sp>
        <p:nvSpPr>
          <p:cNvPr id="6" name="Content Placeholder 5"/>
          <p:cNvSpPr>
            <a:spLocks noGrp="1"/>
          </p:cNvSpPr>
          <p:nvPr>
            <p:ph idx="1"/>
          </p:nvPr>
        </p:nvSpPr>
        <p:spPr/>
        <p:txBody>
          <a:bodyPr>
            <a:normAutofit fontScale="85000" lnSpcReduction="20000"/>
          </a:bodyPr>
          <a:lstStyle/>
          <a:p>
            <a:r>
              <a:rPr lang="en-US" dirty="0"/>
              <a:t>15.1. </a:t>
            </a:r>
            <a:r>
              <a:rPr lang="en-US" dirty="0" err="1"/>
              <a:t>os</a:t>
            </a:r>
            <a:r>
              <a:rPr lang="en-US" dirty="0"/>
              <a:t> - Miscellaneous operating system interfaces. (</a:t>
            </a:r>
            <a:r>
              <a:rPr lang="en-US" dirty="0" err="1"/>
              <a:t>n.d.</a:t>
            </a:r>
            <a:r>
              <a:rPr lang="en-US" dirty="0"/>
              <a:t>). Retrieved from</a:t>
            </a:r>
            <a:endParaRPr lang="en-US" dirty="0"/>
          </a:p>
          <a:p>
            <a:r>
              <a:rPr lang="en-US" dirty="0"/>
              <a:t>https://docs.python.org/2/library/os.html</a:t>
            </a:r>
            <a:endParaRPr lang="en-US" dirty="0"/>
          </a:p>
          <a:p>
            <a:r>
              <a:rPr lang="en-US" dirty="0"/>
              <a:t/>
            </a:r>
            <a:br>
              <a:rPr lang="en-US" dirty="0"/>
            </a:br>
            <a:r>
              <a:rPr lang="en-US" dirty="0"/>
              <a:t>Keller, R. (2013). Facing the multicore challenge III: Aspects of new paradigms and</a:t>
            </a:r>
            <a:endParaRPr lang="en-US" dirty="0"/>
          </a:p>
          <a:p>
            <a:r>
              <a:rPr lang="en-US" dirty="0"/>
              <a:t>technologies in parallel computing. Berlin: Springer.</a:t>
            </a:r>
            <a:endParaRPr lang="en-US" dirty="0"/>
          </a:p>
          <a:p>
            <a:r>
              <a:rPr lang="en-US" dirty="0"/>
              <a:t/>
            </a:r>
            <a:br>
              <a:rPr lang="en-US" dirty="0"/>
            </a:br>
            <a:r>
              <a:rPr lang="en-US" dirty="0" err="1"/>
              <a:t>Ramanathan</a:t>
            </a:r>
            <a:r>
              <a:rPr lang="en-US" dirty="0"/>
              <a:t>, R. M. (</a:t>
            </a:r>
            <a:r>
              <a:rPr lang="en-US" dirty="0" err="1"/>
              <a:t>n.d.</a:t>
            </a:r>
            <a:r>
              <a:rPr lang="en-US" dirty="0"/>
              <a:t>). Intel® Multi-Core Processors: Making the Move to Quad-Core …</a:t>
            </a:r>
            <a:endParaRPr lang="en-US" dirty="0"/>
          </a:p>
          <a:p>
            <a:r>
              <a:rPr lang="en-US" dirty="0"/>
              <a:t>Retrieved from http://bnrg.eecs.berkeley.edu/~randy/Courses/CS294.F07/IntelQuadCore.pdf</a:t>
            </a:r>
            <a:endParaRPr lang="en-US" dirty="0"/>
          </a:p>
          <a:p>
            <a:r>
              <a:rPr lang="en-US" dirty="0"/>
              <a:t/>
            </a:r>
            <a:br>
              <a:rPr lang="en-US" dirty="0"/>
            </a:br>
            <a:r>
              <a:rPr lang="en-US" dirty="0"/>
              <a:t>Seagate average HDD capacity worldwide 2015-2018 | Statistic. (</a:t>
            </a:r>
            <a:r>
              <a:rPr lang="en-US" dirty="0" err="1"/>
              <a:t>n.d.</a:t>
            </a:r>
            <a:r>
              <a:rPr lang="en-US" dirty="0"/>
              <a:t>). Retrieved from</a:t>
            </a:r>
            <a:endParaRPr lang="en-US" dirty="0"/>
          </a:p>
          <a:p>
            <a:r>
              <a:rPr lang="en-US" dirty="0"/>
              <a:t>https://www.statista.com/statistics/795748/worldwide-seagate-average-hard-disk-drive-</a:t>
            </a:r>
            <a:endParaRPr lang="en-US" dirty="0"/>
          </a:p>
          <a:p>
            <a:r>
              <a:rPr lang="en-US" dirty="0"/>
              <a:t>capacity/</a:t>
            </a:r>
            <a:endParaRPr lang="en-US" dirty="0"/>
          </a:p>
          <a:p>
            <a:r>
              <a:rPr lang="en-US" dirty="0" smtClean="0"/>
              <a:t>Tutorial point</a:t>
            </a:r>
            <a:r>
              <a:rPr lang="en-US" dirty="0"/>
              <a:t/>
            </a:r>
            <a:br>
              <a:rPr lang="en-US" dirty="0"/>
            </a:br>
            <a:endParaRPr lang="en-US" dirty="0"/>
          </a:p>
        </p:txBody>
      </p:sp>
    </p:spTree>
    <p:extLst>
      <p:ext uri="{BB962C8B-B14F-4D97-AF65-F5344CB8AC3E}">
        <p14:creationId xmlns:p14="http://schemas.microsoft.com/office/powerpoint/2010/main" val="2880909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1658</Words>
  <Application>Microsoft Office PowerPoint</Application>
  <PresentationFormat>Widescreen</PresentationFormat>
  <Paragraphs>126</Paragraphs>
  <Slides>10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 DELANEY</vt:lpstr>
      <vt:lpstr>Arial</vt:lpstr>
      <vt:lpstr>Britannic Bold</vt:lpstr>
      <vt:lpstr>Calibri</vt:lpstr>
      <vt:lpstr>Century Gothic</vt:lpstr>
      <vt:lpstr>Franklin Gothic Book</vt:lpstr>
      <vt:lpstr>Garamond</vt:lpstr>
      <vt:lpstr>Segoe UI</vt:lpstr>
      <vt:lpstr>Savon</vt:lpstr>
      <vt:lpstr>CDA Final Project</vt:lpstr>
      <vt:lpstr>TABLE OF COTENT</vt:lpstr>
      <vt:lpstr>ABSTRACT</vt:lpstr>
      <vt:lpstr>INTRODUCTION</vt:lpstr>
      <vt:lpstr>RELATED WORK</vt:lpstr>
      <vt:lpstr>PROCESS (DEMO)</vt:lpstr>
      <vt:lpstr>RESULTS</vt:lpstr>
      <vt:lpstr>CONCLUSION</vt:lpstr>
      <vt:lpstr>REFERENCE</vt:lpstr>
      <vt:lpstr>FOR MORE PLEASE VISIT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2018-12-02T17:28:40Z</dcterms:created>
  <dcterms:modified xsi:type="dcterms:W3CDTF">2018-12-02T19:26:08Z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2018-08-20T21:31:52.5878850Z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