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 SemiBold"/>
      <p:regular r:id="rId30"/>
      <p:bold r:id="rId31"/>
      <p:italic r:id="rId32"/>
      <p:boldItalic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Barlow SemiBold"/>
      <p:regular r:id="rId38"/>
      <p:bold r:id="rId39"/>
      <p:italic r:id="rId40"/>
      <p:boldItalic r:id="rId41"/>
    </p:embeddedFont>
    <p:embeddedFont>
      <p:font typeface="Barlow Light"/>
      <p:regular r:id="rId42"/>
      <p:bold r:id="rId43"/>
      <p:italic r:id="rId44"/>
      <p:boldItalic r:id="rId45"/>
    </p:embeddedFont>
    <p:embeddedFont>
      <p:font typeface="Barl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Bold-italic.fntdata"/><Relationship Id="rId42" Type="http://schemas.openxmlformats.org/officeDocument/2006/relationships/font" Target="fonts/BarlowLight-regular.fntdata"/><Relationship Id="rId41" Type="http://schemas.openxmlformats.org/officeDocument/2006/relationships/font" Target="fonts/BarlowSemiBold-boldItalic.fntdata"/><Relationship Id="rId44" Type="http://schemas.openxmlformats.org/officeDocument/2006/relationships/font" Target="fonts/BarlowLight-italic.fntdata"/><Relationship Id="rId43" Type="http://schemas.openxmlformats.org/officeDocument/2006/relationships/font" Target="fonts/BarlowLight-bold.fntdata"/><Relationship Id="rId46" Type="http://schemas.openxmlformats.org/officeDocument/2006/relationships/font" Target="fonts/Barlow-regular.fntdata"/><Relationship Id="rId45" Type="http://schemas.openxmlformats.org/officeDocument/2006/relationships/font" Target="fonts/Barlow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33" Type="http://schemas.openxmlformats.org/officeDocument/2006/relationships/font" Target="fonts/RalewaySemiBold-boldItalic.fntdata"/><Relationship Id="rId32" Type="http://schemas.openxmlformats.org/officeDocument/2006/relationships/font" Target="fonts/RalewaySemiBold-italic.fntdata"/><Relationship Id="rId35" Type="http://schemas.openxmlformats.org/officeDocument/2006/relationships/font" Target="fonts/Raleway-bold.fntdata"/><Relationship Id="rId34" Type="http://schemas.openxmlformats.org/officeDocument/2006/relationships/font" Target="fonts/Raleway-regular.fntdata"/><Relationship Id="rId37" Type="http://schemas.openxmlformats.org/officeDocument/2006/relationships/font" Target="fonts/Raleway-boldItalic.fntdata"/><Relationship Id="rId36" Type="http://schemas.openxmlformats.org/officeDocument/2006/relationships/font" Target="fonts/Raleway-italic.fntdata"/><Relationship Id="rId39" Type="http://schemas.openxmlformats.org/officeDocument/2006/relationships/font" Target="fonts/BarlowSemiBold-bold.fntdata"/><Relationship Id="rId38" Type="http://schemas.openxmlformats.org/officeDocument/2006/relationships/font" Target="fonts/BarlowSemiBol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aa9938469_5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aa9938469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6c170bca5b_0_5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6c170bca5b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6c170bca5b_0_6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6c170bca5b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7aa9938469_4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7aa9938469_4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7aa9938469_5_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7aa9938469_5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7aa9938469_5_5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7aa9938469_5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7aa9938469_5_7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7aa9938469_5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7aa9938469_4_3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7aa9938469_4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6c170bca5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6c170bc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6c170bca5b_0_8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6c170bca5b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aa9938469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aa993846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g7aa9938469_4_4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1" name="Google Shape;2611;g7aa9938469_4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7aa9938469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7aa993846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7a9c9f0d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0" name="Google Shape;2840;g7a9c9f0d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Google Shape;292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6" name="Google Shape;307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aa9938469_0_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aa993846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aa9938469_5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aa9938469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7aa9938469_4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7aa993846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aa9938469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aa993846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Trading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2019</a:t>
            </a:r>
            <a:endParaRPr/>
          </a:p>
        </p:txBody>
      </p:sp>
      <p:sp>
        <p:nvSpPr>
          <p:cNvPr id="339" name="Google Shape;339;p12"/>
          <p:cNvSpPr txBox="1"/>
          <p:nvPr>
            <p:ph idx="4294967295" type="body"/>
          </p:nvPr>
        </p:nvSpPr>
        <p:spPr>
          <a:xfrm>
            <a:off x="1076325" y="3386500"/>
            <a:ext cx="3045000" cy="11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Joel De La Cruz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Aaron Albiza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1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Hypothesis</a:t>
            </a:r>
            <a:endParaRPr sz="3600"/>
          </a:p>
        </p:txBody>
      </p:sp>
      <p:sp>
        <p:nvSpPr>
          <p:cNvPr id="1023" name="Google Shape;1023;p21"/>
          <p:cNvSpPr txBox="1"/>
          <p:nvPr>
            <p:ph idx="1" type="body"/>
          </p:nvPr>
        </p:nvSpPr>
        <p:spPr>
          <a:xfrm>
            <a:off x="457200" y="1320525"/>
            <a:ext cx="3667200" cy="3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If we improve the </a:t>
            </a:r>
            <a:r>
              <a:rPr lang="en"/>
              <a:t>trend-detection</a:t>
            </a:r>
            <a:r>
              <a:rPr lang="en"/>
              <a:t>, we can improve the pattern-prediction and increase profits by </a:t>
            </a:r>
            <a:r>
              <a:rPr lang="en"/>
              <a:t>accurately</a:t>
            </a:r>
            <a:r>
              <a:rPr lang="en"/>
              <a:t> predicting where the market will move.</a:t>
            </a:r>
            <a:endParaRPr/>
          </a:p>
        </p:txBody>
      </p:sp>
      <p:pic>
        <p:nvPicPr>
          <p:cNvPr id="1024" name="Google Shape;1024;p21"/>
          <p:cNvPicPr preferRelativeResize="0"/>
          <p:nvPr/>
        </p:nvPicPr>
        <p:blipFill rotWithShape="1">
          <a:blip r:embed="rId3">
            <a:alphaModFix/>
          </a:blip>
          <a:srcRect b="0" l="3295" r="37860" t="0"/>
          <a:stretch/>
        </p:blipFill>
        <p:spPr>
          <a:xfrm flipH="1" rot="10800000">
            <a:off x="4572000" y="0"/>
            <a:ext cx="4572000" cy="5143500"/>
          </a:xfrm>
          <a:prstGeom prst="snip1Rect">
            <a:avLst>
              <a:gd fmla="val 9999" name="adj"/>
            </a:avLst>
          </a:prstGeom>
          <a:noFill/>
          <a:ln>
            <a:noFill/>
          </a:ln>
        </p:spPr>
      </p:pic>
      <p:sp>
        <p:nvSpPr>
          <p:cNvPr id="1025" name="Google Shape;1025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2"/>
          <p:cNvSpPr txBox="1"/>
          <p:nvPr>
            <p:ph type="ctrTitle"/>
          </p:nvPr>
        </p:nvSpPr>
        <p:spPr>
          <a:xfrm>
            <a:off x="1085850" y="1866900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MA Cross</a:t>
            </a:r>
            <a:endParaRPr/>
          </a:p>
        </p:txBody>
      </p:sp>
      <p:sp>
        <p:nvSpPr>
          <p:cNvPr id="1031" name="Google Shape;1031;p22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</a:t>
            </a:r>
            <a:endParaRPr/>
          </a:p>
        </p:txBody>
      </p:sp>
      <p:sp>
        <p:nvSpPr>
          <p:cNvPr id="1032" name="Google Shape;1032;p2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33" name="Google Shape;1033;p22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034" name="Google Shape;1034;p22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5" name="Google Shape;1055;p22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56" name="Google Shape;1056;p22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6" name="Google Shape;1096;p22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5" name="Google Shape;1125;p22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126" name="Google Shape;1126;p22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3"/>
          <p:cNvSpPr/>
          <p:nvPr/>
        </p:nvSpPr>
        <p:spPr>
          <a:xfrm>
            <a:off x="5515738" y="273150"/>
            <a:ext cx="3341700" cy="1915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MA Cross</a:t>
            </a:r>
            <a:endParaRPr/>
          </a:p>
        </p:txBody>
      </p:sp>
      <p:sp>
        <p:nvSpPr>
          <p:cNvPr id="1145" name="Google Shape;1145;p23"/>
          <p:cNvSpPr txBox="1"/>
          <p:nvPr>
            <p:ph idx="1" type="body"/>
          </p:nvPr>
        </p:nvSpPr>
        <p:spPr>
          <a:xfrm>
            <a:off x="457200" y="1422675"/>
            <a:ext cx="4007700" cy="32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The original Simple MA signal uses a period of 12. This period is stable, but still susceptible to spikes in price.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Changing this period to be 25 means the average line produced will be much more stable and still be a good indicator of the price.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7" name="Google Shape;1147;p23"/>
          <p:cNvGrpSpPr/>
          <p:nvPr/>
        </p:nvGrpSpPr>
        <p:grpSpPr>
          <a:xfrm>
            <a:off x="5767794" y="2662954"/>
            <a:ext cx="1918695" cy="1915127"/>
            <a:chOff x="2183550" y="65875"/>
            <a:chExt cx="4483981" cy="4807045"/>
          </a:xfrm>
        </p:grpSpPr>
        <p:sp>
          <p:nvSpPr>
            <p:cNvPr id="1148" name="Google Shape;1148;p23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0" name="Google Shape;1170;p23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171" name="Google Shape;1171;p23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172" name="Google Shape;1172;p23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3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3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75" name="Google Shape;1175;p23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176" name="Google Shape;1176;p23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23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78" name="Google Shape;1178;p23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23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3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3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3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3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3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3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3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3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23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23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3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3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3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3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3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3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3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3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23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23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3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3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3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3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3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3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3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3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3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3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3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3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3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3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3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3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3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3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23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23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3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3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3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3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3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3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3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3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3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3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3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3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3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3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3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3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3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3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3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3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3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3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2" name="Google Shape;1242;p23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243" name="Google Shape;1243;p23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244" name="Google Shape;1244;p23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" name="Google Shape;1245;p23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6" name="Google Shape;1246;p23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7" name="Google Shape;1247;p23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8" name="Google Shape;1248;p23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9" name="Google Shape;1249;p23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3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3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52" name="Google Shape;1252;p23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3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3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3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3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3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1" name="Google Shape;1281;p23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282" name="Google Shape;1282;p2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287" name="Google Shape;12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309" y="321822"/>
            <a:ext cx="3266574" cy="18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4"/>
          <p:cNvSpPr txBox="1"/>
          <p:nvPr>
            <p:ph type="ctrTitle"/>
          </p:nvPr>
        </p:nvSpPr>
        <p:spPr>
          <a:xfrm>
            <a:off x="1085850" y="1866900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DLC Bullish Cross Signal</a:t>
            </a:r>
            <a:endParaRPr/>
          </a:p>
        </p:txBody>
      </p:sp>
      <p:sp>
        <p:nvSpPr>
          <p:cNvPr id="1293" name="Google Shape;1293;p2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Bullish Bearish Cross with Simple MA Cross</a:t>
            </a:r>
            <a:endParaRPr/>
          </a:p>
        </p:txBody>
      </p:sp>
      <p:sp>
        <p:nvSpPr>
          <p:cNvPr id="1294" name="Google Shape;1294;p2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95" name="Google Shape;1295;p24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296" name="Google Shape;1296;p24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7" name="Google Shape;1317;p24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318" name="Google Shape;1318;p2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2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2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8" name="Google Shape;1358;p24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24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24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7" name="Google Shape;1387;p24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388" name="Google Shape;1388;p2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01" name="Google Shape;1401;p24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402" name="Google Shape;1402;p24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3" name="Google Shape;1423;p24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424" name="Google Shape;1424;p2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4" name="Google Shape;1464;p24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24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4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24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24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3" name="Google Shape;1493;p24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494" name="Google Shape;1494;p2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07" name="Google Shape;15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850" y="124025"/>
            <a:ext cx="1220575" cy="11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Bullish Cross</a:t>
            </a:r>
            <a:endParaRPr/>
          </a:p>
        </p:txBody>
      </p:sp>
      <p:sp>
        <p:nvSpPr>
          <p:cNvPr id="1513" name="Google Shape;1513;p25"/>
          <p:cNvSpPr txBox="1"/>
          <p:nvPr>
            <p:ph idx="1" type="body"/>
          </p:nvPr>
        </p:nvSpPr>
        <p:spPr>
          <a:xfrm>
            <a:off x="457200" y="1422675"/>
            <a:ext cx="4007700" cy="32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 bullish cross happens when a faster-moving average crosses a slower moving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 bearish cross is the opposite.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supplement the simple moving average signal with a bullish/bearish cross then we increase the trend-prediction accuracy but may reduce sales due to the extra requirements </a:t>
            </a:r>
            <a:endParaRPr/>
          </a:p>
        </p:txBody>
      </p:sp>
      <p:sp>
        <p:nvSpPr>
          <p:cNvPr id="1514" name="Google Shape;1514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15" name="Google Shape;1515;p25"/>
          <p:cNvGrpSpPr/>
          <p:nvPr/>
        </p:nvGrpSpPr>
        <p:grpSpPr>
          <a:xfrm>
            <a:off x="5767794" y="2662954"/>
            <a:ext cx="1918695" cy="1915127"/>
            <a:chOff x="2183550" y="65875"/>
            <a:chExt cx="4483981" cy="4807045"/>
          </a:xfrm>
        </p:grpSpPr>
        <p:sp>
          <p:nvSpPr>
            <p:cNvPr id="1516" name="Google Shape;1516;p25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8" name="Google Shape;1538;p25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539" name="Google Shape;1539;p25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540" name="Google Shape;1540;p25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1" name="Google Shape;1541;p25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25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43" name="Google Shape;1543;p25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544" name="Google Shape;1544;p25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5" name="Google Shape;1545;p25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46" name="Google Shape;1546;p25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25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8" name="Google Shape;1548;p25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9" name="Google Shape;1549;p25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0" name="Google Shape;1550;p25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1" name="Google Shape;1551;p25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2" name="Google Shape;1552;p25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3" name="Google Shape;1553;p25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4" name="Google Shape;1554;p25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25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25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25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25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25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0" name="Google Shape;1560;p25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1" name="Google Shape;1561;p25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25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25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25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25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25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7" name="Google Shape;1567;p25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8" name="Google Shape;1568;p25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25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25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25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25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3" name="Google Shape;1573;p25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4" name="Google Shape;1574;p25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5" name="Google Shape;1575;p25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6" name="Google Shape;1576;p25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7" name="Google Shape;1577;p25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8" name="Google Shape;1578;p25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25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25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1" name="Google Shape;1581;p25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2" name="Google Shape;1582;p25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3" name="Google Shape;1583;p25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25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25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6" name="Google Shape;1586;p25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7" name="Google Shape;1587;p25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25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25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0" name="Google Shape;1590;p25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1" name="Google Shape;1591;p25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2" name="Google Shape;1592;p25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3" name="Google Shape;1593;p25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4" name="Google Shape;1594;p25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5" name="Google Shape;1595;p25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25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25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8" name="Google Shape;1598;p25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9" name="Google Shape;1599;p25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25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1" name="Google Shape;1601;p25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2" name="Google Shape;1602;p25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25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25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25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25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25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25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25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0" name="Google Shape;1610;p25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611" name="Google Shape;1611;p25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612" name="Google Shape;1612;p25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3" name="Google Shape;1613;p25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4" name="Google Shape;1614;p2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5" name="Google Shape;1615;p25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6" name="Google Shape;1616;p25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17" name="Google Shape;1617;p25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5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25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20" name="Google Shape;1620;p25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9" name="Google Shape;1649;p25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650" name="Google Shape;1650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55" name="Google Shape;16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700" y="124025"/>
            <a:ext cx="4392900" cy="2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DLC </a:t>
            </a:r>
            <a:r>
              <a:rPr lang="en"/>
              <a:t>Bullish Cross</a:t>
            </a:r>
            <a:endParaRPr/>
          </a:p>
        </p:txBody>
      </p:sp>
      <p:sp>
        <p:nvSpPr>
          <p:cNvPr id="1661" name="Google Shape;1661;p26"/>
          <p:cNvSpPr txBox="1"/>
          <p:nvPr>
            <p:ph idx="1" type="body"/>
          </p:nvPr>
        </p:nvSpPr>
        <p:spPr>
          <a:xfrm>
            <a:off x="457200" y="1422675"/>
            <a:ext cx="5087700" cy="32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If we supplement the simple moving average signal with a bullish/bearish cross then we increase the trend-prediction accuracy but may reduce sales due to the extra requirements.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Together we can call this a DLC Bullish Cross.</a:t>
            </a:r>
            <a:endParaRPr/>
          </a:p>
        </p:txBody>
      </p:sp>
      <p:sp>
        <p:nvSpPr>
          <p:cNvPr id="1662" name="Google Shape;1662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3" name="Google Shape;16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475" y="911950"/>
            <a:ext cx="1220575" cy="1108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4" name="Google Shape;1664;p26"/>
          <p:cNvGrpSpPr/>
          <p:nvPr/>
        </p:nvGrpSpPr>
        <p:grpSpPr>
          <a:xfrm>
            <a:off x="5767757" y="1558099"/>
            <a:ext cx="2702495" cy="3020266"/>
            <a:chOff x="2183550" y="65875"/>
            <a:chExt cx="4483981" cy="4807045"/>
          </a:xfrm>
        </p:grpSpPr>
        <p:sp>
          <p:nvSpPr>
            <p:cNvPr id="1665" name="Google Shape;1665;p26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6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6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6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6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6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6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6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6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6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6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7" name="Google Shape;1687;p26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688" name="Google Shape;1688;p26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689" name="Google Shape;1689;p26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26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26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92" name="Google Shape;1692;p26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693" name="Google Shape;1693;p26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4" name="Google Shape;1694;p26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95" name="Google Shape;1695;p26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26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26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26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26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26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26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26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26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26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26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26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26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26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26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26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26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26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26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26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26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26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26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26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26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26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26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26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26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26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26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26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26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8" name="Google Shape;1728;p26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9" name="Google Shape;1729;p26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26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1" name="Google Shape;1731;p26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26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3" name="Google Shape;1733;p26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4" name="Google Shape;1734;p26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5" name="Google Shape;1735;p26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6" name="Google Shape;1736;p26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7" name="Google Shape;1737;p26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8" name="Google Shape;1738;p26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9" name="Google Shape;1739;p26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0" name="Google Shape;1740;p26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1" name="Google Shape;1741;p26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2" name="Google Shape;1742;p26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3" name="Google Shape;1743;p26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4" name="Google Shape;1744;p26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5" name="Google Shape;1745;p26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6" name="Google Shape;1746;p26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26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26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26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26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26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26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6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26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26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6" name="Google Shape;1756;p26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26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8" name="Google Shape;1758;p26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9" name="Google Shape;1759;p26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760" name="Google Shape;1760;p26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761" name="Google Shape;1761;p26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2" name="Google Shape;1762;p26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3" name="Google Shape;1763;p2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4" name="Google Shape;1764;p2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5" name="Google Shape;1765;p26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66" name="Google Shape;1766;p26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26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8" name="Google Shape;1768;p26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69" name="Google Shape;1769;p26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6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6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6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6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6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6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6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6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6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6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6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6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8" name="Google Shape;1798;p26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799" name="Google Shape;1799;p2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2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2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27"/>
          <p:cNvSpPr txBox="1"/>
          <p:nvPr>
            <p:ph idx="1" type="body"/>
          </p:nvPr>
        </p:nvSpPr>
        <p:spPr>
          <a:xfrm>
            <a:off x="1052450" y="236000"/>
            <a:ext cx="60249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DLC Bullish Cross Signal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 months, Profit = $841.94</a:t>
            </a:r>
            <a:endParaRPr/>
          </a:p>
        </p:txBody>
      </p:sp>
      <p:sp>
        <p:nvSpPr>
          <p:cNvPr id="1809" name="Google Shape;1809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10" name="Google Shape;1810;p27"/>
          <p:cNvGrpSpPr/>
          <p:nvPr/>
        </p:nvGrpSpPr>
        <p:grpSpPr>
          <a:xfrm>
            <a:off x="6230973" y="930400"/>
            <a:ext cx="2318495" cy="3613203"/>
            <a:chOff x="6661328" y="2103554"/>
            <a:chExt cx="850574" cy="1325606"/>
          </a:xfrm>
        </p:grpSpPr>
        <p:sp>
          <p:nvSpPr>
            <p:cNvPr id="1811" name="Google Shape;1811;p27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7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7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7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7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7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7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7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7"/>
            <p:cNvSpPr/>
            <p:nvPr/>
          </p:nvSpPr>
          <p:spPr>
            <a:xfrm>
              <a:off x="6661328" y="3286571"/>
              <a:ext cx="246629" cy="142589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6681151" y="2824698"/>
              <a:ext cx="59093" cy="128909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6689412" y="2771791"/>
              <a:ext cx="42507" cy="81878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7"/>
            <p:cNvSpPr/>
            <p:nvPr/>
          </p:nvSpPr>
          <p:spPr>
            <a:xfrm>
              <a:off x="6782889" y="3337575"/>
              <a:ext cx="91625" cy="51652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7"/>
            <p:cNvSpPr/>
            <p:nvPr/>
          </p:nvSpPr>
          <p:spPr>
            <a:xfrm>
              <a:off x="6784412" y="3346110"/>
              <a:ext cx="90083" cy="43280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6715968" y="3307485"/>
              <a:ext cx="91664" cy="51652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6717638" y="3316019"/>
              <a:ext cx="90119" cy="43280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6715994" y="2973759"/>
              <a:ext cx="134234" cy="37898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7"/>
            <p:cNvSpPr/>
            <p:nvPr/>
          </p:nvSpPr>
          <p:spPr>
            <a:xfrm>
              <a:off x="6733197" y="2663396"/>
              <a:ext cx="97401" cy="155970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7"/>
            <p:cNvSpPr/>
            <p:nvPr/>
          </p:nvSpPr>
          <p:spPr>
            <a:xfrm>
              <a:off x="6701449" y="2773633"/>
              <a:ext cx="149626" cy="248131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7"/>
            <p:cNvSpPr/>
            <p:nvPr/>
          </p:nvSpPr>
          <p:spPr>
            <a:xfrm>
              <a:off x="6807278" y="2804619"/>
              <a:ext cx="188651" cy="148054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7"/>
            <p:cNvSpPr/>
            <p:nvPr/>
          </p:nvSpPr>
          <p:spPr>
            <a:xfrm>
              <a:off x="6800502" y="2801416"/>
              <a:ext cx="57805" cy="84703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7"/>
            <p:cNvSpPr/>
            <p:nvPr/>
          </p:nvSpPr>
          <p:spPr>
            <a:xfrm>
              <a:off x="6736209" y="2656556"/>
              <a:ext cx="94324" cy="104212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7"/>
            <p:cNvSpPr/>
            <p:nvPr/>
          </p:nvSpPr>
          <p:spPr>
            <a:xfrm>
              <a:off x="6938621" y="2869615"/>
              <a:ext cx="28545" cy="25115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1" name="Google Shape;1841;p27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27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27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27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27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27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27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27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27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27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27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27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27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27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27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27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27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62" name="Google Shape;1862;p27"/>
            <p:cNvSpPr/>
            <p:nvPr/>
          </p:nvSpPr>
          <p:spPr>
            <a:xfrm>
              <a:off x="6948039" y="2876090"/>
              <a:ext cx="48408" cy="4034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7"/>
            <p:cNvSpPr/>
            <p:nvPr/>
          </p:nvSpPr>
          <p:spPr>
            <a:xfrm>
              <a:off x="6688913" y="2310158"/>
              <a:ext cx="266844" cy="295297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7"/>
            <p:cNvSpPr/>
            <p:nvPr/>
          </p:nvSpPr>
          <p:spPr>
            <a:xfrm>
              <a:off x="6681190" y="2324699"/>
              <a:ext cx="248911" cy="281790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7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7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7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7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7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7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7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7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7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7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7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7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7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8"/>
          <p:cNvSpPr txBox="1"/>
          <p:nvPr>
            <p:ph type="ctrTitle"/>
          </p:nvPr>
        </p:nvSpPr>
        <p:spPr>
          <a:xfrm>
            <a:off x="1085850" y="1866900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Bull Expert</a:t>
            </a:r>
            <a:endParaRPr/>
          </a:p>
        </p:txBody>
      </p:sp>
      <p:sp>
        <p:nvSpPr>
          <p:cNvPr id="1885" name="Google Shape;1885;p2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Daddy Rubber Band Expert with the DLC Bullish Cross Signal</a:t>
            </a:r>
            <a:endParaRPr/>
          </a:p>
        </p:txBody>
      </p:sp>
      <p:sp>
        <p:nvSpPr>
          <p:cNvPr id="1886" name="Google Shape;1886;p2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887" name="Google Shape;1887;p28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888" name="Google Shape;1888;p28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8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8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9" name="Google Shape;1909;p2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910" name="Google Shape;1910;p2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2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2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2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2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2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2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2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2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2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2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2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2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2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2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2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2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2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2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2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2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2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2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2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2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2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2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2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2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2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2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2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2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2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2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2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2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2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2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2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0" name="Google Shape;1950;p28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8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8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8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8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8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8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28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28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8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8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8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8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8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8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8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8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8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8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8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8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8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8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8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9" name="Google Shape;1979;p2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980" name="Google Shape;1980;p2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2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2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2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2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2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2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2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2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2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2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2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2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993" name="Google Shape;19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850" y="124025"/>
            <a:ext cx="1220575" cy="11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29"/>
          <p:cNvSpPr txBox="1"/>
          <p:nvPr>
            <p:ph idx="4294967295" type="ctrTitle"/>
          </p:nvPr>
        </p:nvSpPr>
        <p:spPr>
          <a:xfrm>
            <a:off x="685800" y="876600"/>
            <a:ext cx="45939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Moving Average</a:t>
            </a:r>
            <a:endParaRPr sz="300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999" name="Google Shape;1999;p29"/>
          <p:cNvSpPr txBox="1"/>
          <p:nvPr>
            <p:ph idx="4294967295" type="subTitle"/>
          </p:nvPr>
        </p:nvSpPr>
        <p:spPr>
          <a:xfrm>
            <a:off x="685800" y="1248708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Weight - 0.3</a:t>
            </a:r>
            <a:endParaRPr sz="1500"/>
          </a:p>
        </p:txBody>
      </p:sp>
      <p:sp>
        <p:nvSpPr>
          <p:cNvPr id="2000" name="Google Shape;2000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01" name="Google Shape;2001;p29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2002" name="Google Shape;2002;p29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003" name="Google Shape;2003;p29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29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29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29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29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29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29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29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29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29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29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29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29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29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0" name="Google Shape;2020;p29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021" name="Google Shape;2021;p29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29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29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29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29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29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29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7" name="Google Shape;2037;p29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038" name="Google Shape;2038;p29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29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29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29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29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29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29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29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29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29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29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29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29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29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29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29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4" name="Google Shape;2054;p29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055" name="Google Shape;2055;p29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29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29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29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29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29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29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29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29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29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29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29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29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29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29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29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1" name="Google Shape;2071;p29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072" name="Google Shape;2072;p29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29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29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29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29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29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29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29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29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29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29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29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29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29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29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29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8" name="Google Shape;2088;p29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089" name="Google Shape;2089;p29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29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29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29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29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29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29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29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29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29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29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29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29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29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29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29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5" name="Google Shape;2105;p29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106" name="Google Shape;2106;p29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29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29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29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29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2" name="Google Shape;2122;p29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7" name="Google Shape;2127;p29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128" name="Google Shape;2128;p29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4" name="Google Shape;2144;p29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2145" name="Google Shape;2145;p29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29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29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1" name="Google Shape;2161;p29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2162" name="Google Shape;2162;p29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29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29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29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29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29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29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29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29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29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29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29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29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29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29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29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8" name="Google Shape;2178;p29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2179" name="Google Shape;2179;p29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29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29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29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29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29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29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29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29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29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29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29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29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29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5" name="Google Shape;2195;p29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2196" name="Google Shape;2196;p29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29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29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9" name="Google Shape;2199;p29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0" name="Google Shape;2200;p29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1" name="Google Shape;2201;p29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29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3" name="Google Shape;2203;p29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4" name="Google Shape;2204;p29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29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2" name="Google Shape;2212;p29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2213" name="Google Shape;2213;p29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29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29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29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29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29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29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29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29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29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29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9" name="Google Shape;2229;p29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2230" name="Google Shape;2230;p29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29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29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29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29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29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29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29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29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29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2240;p29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1" name="Google Shape;2241;p29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2242;p29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29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29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5" name="Google Shape;2245;p29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6" name="Google Shape;2246;p29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2247" name="Google Shape;2247;p29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8" name="Google Shape;2248;p29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9" name="Google Shape;2249;p29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29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3" name="Google Shape;2263;p29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2264" name="Google Shape;2264;p29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7" name="Google Shape;2267;p29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0" name="Google Shape;2280;p29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2281" name="Google Shape;2281;p29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29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7" name="Google Shape;2287;p29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8" name="Google Shape;2288;p29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29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29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1" name="Google Shape;2291;p29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2" name="Google Shape;2292;p29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3" name="Google Shape;2293;p29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4" name="Google Shape;2294;p29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5" name="Google Shape;2295;p29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6" name="Google Shape;2296;p29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7" name="Google Shape;2297;p29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2298" name="Google Shape;2298;p29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9" name="Google Shape;2299;p29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29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4" name="Google Shape;2304;p29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8" name="Google Shape;2308;p29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9" name="Google Shape;2309;p29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29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29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2" name="Google Shape;2312;p29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29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4" name="Google Shape;2314;p29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2315" name="Google Shape;2315;p29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6" name="Google Shape;2316;p29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7" name="Google Shape;2317;p29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29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9" name="Google Shape;2319;p29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29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29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29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3" name="Google Shape;2323;p29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4" name="Google Shape;2324;p29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5" name="Google Shape;2325;p29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6" name="Google Shape;2326;p29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7" name="Google Shape;2327;p29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8" name="Google Shape;2328;p29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9" name="Google Shape;2329;p29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0" name="Google Shape;2330;p29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1" name="Google Shape;2331;p29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2332" name="Google Shape;2332;p29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3" name="Google Shape;2333;p29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29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29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29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7" name="Google Shape;2337;p29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8" name="Google Shape;2338;p29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9" name="Google Shape;2339;p29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0" name="Google Shape;2340;p29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1" name="Google Shape;2341;p29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2" name="Google Shape;2342;p29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3" name="Google Shape;2343;p29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8" name="Google Shape;2348;p29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2349" name="Google Shape;2349;p29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1" name="Google Shape;2351;p29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p29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29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29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29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29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29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5" name="Google Shape;2365;p29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2366" name="Google Shape;2366;p29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29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29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29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29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29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29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29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29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2381;p29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2" name="Google Shape;2382;p29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2383" name="Google Shape;2383;p29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29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385;p29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29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7" name="Google Shape;2387;p29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29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29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0" name="Google Shape;2390;p29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391;p29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29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29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29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29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29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29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29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9" name="Google Shape;2399;p29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2400" name="Google Shape;2400;p29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1" name="Google Shape;2401;p29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2" name="Google Shape;2402;p29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3" name="Google Shape;2403;p29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29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29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29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29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29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6" name="Google Shape;2416;p29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2417" name="Google Shape;2417;p29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29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29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29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424;p29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29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29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29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29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29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29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29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29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3" name="Google Shape;2433;p29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29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29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29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29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29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29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29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29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29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4" name="Google Shape;2484;p29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505;p29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506;p29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8" name="Google Shape;2508;p29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2509" name="Google Shape;2509;p2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2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2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2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2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4" name="Google Shape;2514;p29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2515" name="Google Shape;2515;p2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2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2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2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2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20" name="Google Shape;2520;p29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2" name="Google Shape;2522;p29"/>
          <p:cNvSpPr txBox="1"/>
          <p:nvPr>
            <p:ph idx="4294967295" type="ctrTitle"/>
          </p:nvPr>
        </p:nvSpPr>
        <p:spPr>
          <a:xfrm>
            <a:off x="685800" y="1711900"/>
            <a:ext cx="45939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Bullish/Bearish Cross MA</a:t>
            </a:r>
            <a:endParaRPr sz="300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523" name="Google Shape;2523;p29"/>
          <p:cNvSpPr txBox="1"/>
          <p:nvPr>
            <p:ph idx="4294967295" type="subTitle"/>
          </p:nvPr>
        </p:nvSpPr>
        <p:spPr>
          <a:xfrm>
            <a:off x="685800" y="2084008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Weight - 0.3</a:t>
            </a:r>
            <a:endParaRPr sz="1500"/>
          </a:p>
        </p:txBody>
      </p:sp>
      <p:sp>
        <p:nvSpPr>
          <p:cNvPr id="2524" name="Google Shape;2524;p29"/>
          <p:cNvSpPr txBox="1"/>
          <p:nvPr>
            <p:ph idx="4294967295" type="ctrTitle"/>
          </p:nvPr>
        </p:nvSpPr>
        <p:spPr>
          <a:xfrm>
            <a:off x="685800" y="2547200"/>
            <a:ext cx="45939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SJY</a:t>
            </a: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endParaRPr sz="300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525" name="Google Shape;2525;p29"/>
          <p:cNvSpPr txBox="1"/>
          <p:nvPr>
            <p:ph idx="4294967295" type="subTitle"/>
          </p:nvPr>
        </p:nvSpPr>
        <p:spPr>
          <a:xfrm>
            <a:off x="685800" y="2919308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Weight - 0.8</a:t>
            </a:r>
            <a:endParaRPr sz="1500"/>
          </a:p>
        </p:txBody>
      </p:sp>
      <p:sp>
        <p:nvSpPr>
          <p:cNvPr id="2526" name="Google Shape;2526;p29"/>
          <p:cNvSpPr txBox="1"/>
          <p:nvPr>
            <p:ph idx="4294967295" type="ctrTitle"/>
          </p:nvPr>
        </p:nvSpPr>
        <p:spPr>
          <a:xfrm>
            <a:off x="685800" y="3313725"/>
            <a:ext cx="45939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Head and Shoulders</a:t>
            </a:r>
            <a:endParaRPr sz="300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527" name="Google Shape;2527;p29"/>
          <p:cNvSpPr txBox="1"/>
          <p:nvPr>
            <p:ph idx="4294967295" type="subTitle"/>
          </p:nvPr>
        </p:nvSpPr>
        <p:spPr>
          <a:xfrm>
            <a:off x="685800" y="3685833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Weight - 0.5</a:t>
            </a:r>
            <a:endParaRPr sz="1500"/>
          </a:p>
        </p:txBody>
      </p:sp>
      <p:sp>
        <p:nvSpPr>
          <p:cNvPr id="2528" name="Google Shape;2528;p29"/>
          <p:cNvSpPr txBox="1"/>
          <p:nvPr>
            <p:ph idx="4294967295" type="ctrTitle"/>
          </p:nvPr>
        </p:nvSpPr>
        <p:spPr>
          <a:xfrm>
            <a:off x="685800" y="4030450"/>
            <a:ext cx="45939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Double Top and Bottom</a:t>
            </a:r>
            <a:endParaRPr sz="300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529" name="Google Shape;2529;p29"/>
          <p:cNvSpPr txBox="1"/>
          <p:nvPr>
            <p:ph idx="4294967295" type="subTitle"/>
          </p:nvPr>
        </p:nvSpPr>
        <p:spPr>
          <a:xfrm>
            <a:off x="685800" y="4402558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Weight - 0.4</a:t>
            </a:r>
            <a:endParaRPr sz="1500"/>
          </a:p>
        </p:txBody>
      </p:sp>
      <p:sp>
        <p:nvSpPr>
          <p:cNvPr id="2530" name="Google Shape;2530;p29"/>
          <p:cNvSpPr txBox="1"/>
          <p:nvPr/>
        </p:nvSpPr>
        <p:spPr>
          <a:xfrm>
            <a:off x="5145250" y="1022825"/>
            <a:ext cx="1617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DLC Bullish Cross</a:t>
            </a:r>
            <a:endParaRPr/>
          </a:p>
        </p:txBody>
      </p:sp>
      <p:cxnSp>
        <p:nvCxnSpPr>
          <p:cNvPr id="2531" name="Google Shape;2531;p29"/>
          <p:cNvCxnSpPr>
            <a:stCxn id="2530" idx="1"/>
          </p:cNvCxnSpPr>
          <p:nvPr/>
        </p:nvCxnSpPr>
        <p:spPr>
          <a:xfrm rot="10800000">
            <a:off x="3357250" y="1066925"/>
            <a:ext cx="178800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2" name="Google Shape;2532;p29"/>
          <p:cNvCxnSpPr>
            <a:stCxn id="2530" idx="1"/>
          </p:cNvCxnSpPr>
          <p:nvPr/>
        </p:nvCxnSpPr>
        <p:spPr>
          <a:xfrm flipH="1">
            <a:off x="4897150" y="1254425"/>
            <a:ext cx="2481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30"/>
          <p:cNvSpPr txBox="1"/>
          <p:nvPr>
            <p:ph idx="1" type="body"/>
          </p:nvPr>
        </p:nvSpPr>
        <p:spPr>
          <a:xfrm>
            <a:off x="1052450" y="236000"/>
            <a:ext cx="60249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Cash Bull Expert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 months, Profit = $242.80</a:t>
            </a:r>
            <a:endParaRPr/>
          </a:p>
        </p:txBody>
      </p:sp>
      <p:sp>
        <p:nvSpPr>
          <p:cNvPr id="2538" name="Google Shape;2538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9" name="Google Shape;2539;p30"/>
          <p:cNvGrpSpPr/>
          <p:nvPr/>
        </p:nvGrpSpPr>
        <p:grpSpPr>
          <a:xfrm>
            <a:off x="6230973" y="930400"/>
            <a:ext cx="2318495" cy="3613203"/>
            <a:chOff x="6661328" y="2103554"/>
            <a:chExt cx="850574" cy="1325606"/>
          </a:xfrm>
        </p:grpSpPr>
        <p:sp>
          <p:nvSpPr>
            <p:cNvPr id="2540" name="Google Shape;2540;p30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6661328" y="3286571"/>
              <a:ext cx="246629" cy="142589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6681151" y="2824698"/>
              <a:ext cx="59093" cy="128909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6689412" y="2771791"/>
              <a:ext cx="42507" cy="81878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6782889" y="3337575"/>
              <a:ext cx="91625" cy="51652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6784412" y="3346110"/>
              <a:ext cx="90083" cy="43280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6715968" y="3307485"/>
              <a:ext cx="91664" cy="51652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6717638" y="3316019"/>
              <a:ext cx="90119" cy="43280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6715994" y="2973759"/>
              <a:ext cx="134234" cy="37898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6733197" y="2663396"/>
              <a:ext cx="97401" cy="155970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6701449" y="2773633"/>
              <a:ext cx="149626" cy="248131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6807278" y="2804619"/>
              <a:ext cx="188651" cy="148054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6800502" y="2801416"/>
              <a:ext cx="57805" cy="84703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6736209" y="2656556"/>
              <a:ext cx="94324" cy="104212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6938621" y="2869615"/>
              <a:ext cx="28545" cy="25115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0" name="Google Shape;2570;p30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2571" name="Google Shape;2571;p30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0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0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0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0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0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0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0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0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0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0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0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0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0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0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6" name="Google Shape;2586;p30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7" name="Google Shape;2587;p30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30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30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30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1" name="Google Shape;2591;p30"/>
            <p:cNvSpPr/>
            <p:nvPr/>
          </p:nvSpPr>
          <p:spPr>
            <a:xfrm>
              <a:off x="6948039" y="2876090"/>
              <a:ext cx="48408" cy="4034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688913" y="2310158"/>
              <a:ext cx="266844" cy="295297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6681190" y="2324699"/>
              <a:ext cx="248911" cy="281790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0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0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0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0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0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0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Trend Trading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45" name="Google Shape;345;p13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Trend trading is a trading style that attempts to capture gains through analysis of an asset’s momentum in a particular direction.</a:t>
            </a:r>
            <a:endParaRPr/>
          </a:p>
        </p:txBody>
      </p:sp>
      <p:sp>
        <p:nvSpPr>
          <p:cNvPr id="346" name="Google Shape;346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348" name="Google Shape;348;p13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2" name="Google Shape;422;p13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423" name="Google Shape;423;p13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13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433" name="Google Shape;433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8" name="Google Shape;438;p13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31"/>
          <p:cNvSpPr txBox="1"/>
          <p:nvPr>
            <p:ph type="ctrTitle"/>
          </p:nvPr>
        </p:nvSpPr>
        <p:spPr>
          <a:xfrm>
            <a:off x="1085850" y="1866900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BigBoiExpert</a:t>
            </a:r>
            <a:endParaRPr/>
          </a:p>
        </p:txBody>
      </p:sp>
      <p:sp>
        <p:nvSpPr>
          <p:cNvPr id="2614" name="Google Shape;2614;p31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Bull Expert w/ Improved Simple MA Cross</a:t>
            </a:r>
            <a:endParaRPr/>
          </a:p>
        </p:txBody>
      </p:sp>
      <p:sp>
        <p:nvSpPr>
          <p:cNvPr id="2615" name="Google Shape;2615;p31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16" name="Google Shape;2616;p31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2617" name="Google Shape;2617;p31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1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1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1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38" name="Google Shape;2638;p31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639" name="Google Shape;2639;p31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640;p31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641;p31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31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31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644;p31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645;p31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31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31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31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31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1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1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652;p31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31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31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31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656;p31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657;p31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31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31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660;p31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661;p31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31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663;p31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664;p31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31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31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31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668;p31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31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31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671;p31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672;p31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673;p31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31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31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676;p31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31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31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9" name="Google Shape;2679;p31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1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1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1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1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1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1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1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1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1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1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1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1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1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1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1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1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1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1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1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1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1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1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1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1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8" name="Google Shape;2708;p31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2709" name="Google Shape;2709;p31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710;p31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711;p31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712;p31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713;p31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714;p31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5" name="Google Shape;2715;p31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716;p31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717;p31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8" name="Google Shape;2718;p31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31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720;p31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1" name="Google Shape;2721;p31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3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Boi Expert</a:t>
            </a:r>
            <a:endParaRPr/>
          </a:p>
        </p:txBody>
      </p:sp>
      <p:sp>
        <p:nvSpPr>
          <p:cNvPr id="2727" name="Google Shape;2727;p32"/>
          <p:cNvSpPr txBox="1"/>
          <p:nvPr>
            <p:ph idx="1" type="body"/>
          </p:nvPr>
        </p:nvSpPr>
        <p:spPr>
          <a:xfrm>
            <a:off x="457200" y="1422675"/>
            <a:ext cx="5087700" cy="32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The Big Boi Expert made use of the new DLC Bull and Bear signal while also re-introducing an edited version of the Simple MA Cross signal.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This version gains the benefits of the DLC signal while also having a solid Simple Cross signal with a large period to give it more stability. </a:t>
            </a:r>
            <a:endParaRPr/>
          </a:p>
        </p:txBody>
      </p:sp>
      <p:sp>
        <p:nvSpPr>
          <p:cNvPr id="2728" name="Google Shape;2728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9" name="Google Shape;2729;p32"/>
          <p:cNvGrpSpPr/>
          <p:nvPr/>
        </p:nvGrpSpPr>
        <p:grpSpPr>
          <a:xfrm>
            <a:off x="5513259" y="605612"/>
            <a:ext cx="3270554" cy="3761898"/>
            <a:chOff x="2152750" y="190500"/>
            <a:chExt cx="4293756" cy="4762499"/>
          </a:xfrm>
        </p:grpSpPr>
        <p:sp>
          <p:nvSpPr>
            <p:cNvPr id="2730" name="Google Shape;2730;p32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32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32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32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32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32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2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32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2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2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2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2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2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2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2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04" name="Google Shape;2804;p32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05" name="Google Shape;2805;p32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6" name="Google Shape;2806;p32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7" name="Google Shape;2807;p32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8" name="Google Shape;2808;p32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9" name="Google Shape;2809;p32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0" name="Google Shape;2810;p32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1" name="Google Shape;2811;p32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2" name="Google Shape;2812;p32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3" name="Google Shape;2813;p32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4" name="Google Shape;2814;p32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15" name="Google Shape;2815;p3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6" name="Google Shape;2816;p3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7" name="Google Shape;2817;p3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8" name="Google Shape;2818;p3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9" name="Google Shape;2819;p3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20" name="Google Shape;2820;p32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2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2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2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2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32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32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32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32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32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0" name="Google Shape;2830;p32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1" name="Google Shape;2831;p32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2" name="Google Shape;2832;p32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32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4" name="Google Shape;2834;p32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5" name="Google Shape;2835;p32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32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32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33"/>
          <p:cNvSpPr txBox="1"/>
          <p:nvPr>
            <p:ph idx="1" type="body"/>
          </p:nvPr>
        </p:nvSpPr>
        <p:spPr>
          <a:xfrm>
            <a:off x="1052450" y="236000"/>
            <a:ext cx="60249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Big Boi Expert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 months, Profit = $349.00</a:t>
            </a:r>
            <a:endParaRPr/>
          </a:p>
        </p:txBody>
      </p:sp>
      <p:sp>
        <p:nvSpPr>
          <p:cNvPr id="2843" name="Google Shape;2843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4" name="Google Shape;2844;p33"/>
          <p:cNvGrpSpPr/>
          <p:nvPr/>
        </p:nvGrpSpPr>
        <p:grpSpPr>
          <a:xfrm>
            <a:off x="6230973" y="930400"/>
            <a:ext cx="2318495" cy="3613203"/>
            <a:chOff x="6661328" y="2103554"/>
            <a:chExt cx="850574" cy="1325606"/>
          </a:xfrm>
        </p:grpSpPr>
        <p:sp>
          <p:nvSpPr>
            <p:cNvPr id="2845" name="Google Shape;2845;p33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3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3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3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3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3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3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3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3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3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3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3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3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8" name="Google Shape;2858;p33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9" name="Google Shape;2859;p33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33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1" name="Google Shape;2861;p33"/>
            <p:cNvSpPr/>
            <p:nvPr/>
          </p:nvSpPr>
          <p:spPr>
            <a:xfrm>
              <a:off x="6661328" y="3286571"/>
              <a:ext cx="246629" cy="142589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2" name="Google Shape;2862;p33"/>
            <p:cNvSpPr/>
            <p:nvPr/>
          </p:nvSpPr>
          <p:spPr>
            <a:xfrm>
              <a:off x="6681151" y="2824698"/>
              <a:ext cx="59093" cy="128909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6689412" y="2771791"/>
              <a:ext cx="42507" cy="81878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6782889" y="3337575"/>
              <a:ext cx="91625" cy="51652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6784412" y="3346110"/>
              <a:ext cx="90083" cy="43280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6715968" y="3307485"/>
              <a:ext cx="91664" cy="51652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6717638" y="3316019"/>
              <a:ext cx="90119" cy="43280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6715994" y="2973759"/>
              <a:ext cx="134234" cy="37898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6733197" y="2663396"/>
              <a:ext cx="97401" cy="155970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6701449" y="2773633"/>
              <a:ext cx="149626" cy="248131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6807278" y="2804619"/>
              <a:ext cx="188651" cy="148054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6800502" y="2801416"/>
              <a:ext cx="57805" cy="84703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6736209" y="2656556"/>
              <a:ext cx="94324" cy="104212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6938621" y="2869615"/>
              <a:ext cx="28545" cy="25115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5" name="Google Shape;2875;p33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2876" name="Google Shape;2876;p33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7" name="Google Shape;2877;p33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33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3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3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3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3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3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3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3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3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3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3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3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3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3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3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4" name="Google Shape;2894;p33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5" name="Google Shape;2895;p33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6" name="Google Shape;2896;p33"/>
            <p:cNvSpPr/>
            <p:nvPr/>
          </p:nvSpPr>
          <p:spPr>
            <a:xfrm>
              <a:off x="6948039" y="2876090"/>
              <a:ext cx="48408" cy="4034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6688913" y="2310158"/>
              <a:ext cx="266844" cy="295297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6681190" y="2324699"/>
              <a:ext cx="248911" cy="281790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1" name="Google Shape;2901;p33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33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33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33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33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33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34"/>
          <p:cNvSpPr txBox="1"/>
          <p:nvPr>
            <p:ph idx="4294967295" type="title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Profit increased by</a:t>
            </a:r>
            <a:endParaRPr b="0" sz="300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1601.75%.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919" name="Google Shape;2919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2920" name="Google Shape;29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546500"/>
            <a:ext cx="2486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26" name="Google Shape;2926;p35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927" name="Google Shape;2927;p35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35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35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35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35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35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5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985" name="Google Shape;2985;p35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986" name="Google Shape;2986;p35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7" name="Google Shape;2987;p35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8" name="Google Shape;2988;p35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89" name="Google Shape;2989;p35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990" name="Google Shape;2990;p35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1" name="Google Shape;2991;p35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992" name="Google Shape;2992;p35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3" name="Google Shape;2993;p35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4" name="Google Shape;2994;p35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5" name="Google Shape;2995;p35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6" name="Google Shape;2996;p35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7" name="Google Shape;2997;p35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8" name="Google Shape;2998;p35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9" name="Google Shape;2999;p35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0" name="Google Shape;3000;p35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1" name="Google Shape;3001;p35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2" name="Google Shape;3002;p35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3" name="Google Shape;3003;p35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4" name="Google Shape;3004;p35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5" name="Google Shape;3005;p35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6" name="Google Shape;3006;p35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7" name="Google Shape;3007;p35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8" name="Google Shape;3008;p35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9" name="Google Shape;3009;p35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0" name="Google Shape;3010;p35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1" name="Google Shape;3011;p35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2" name="Google Shape;3012;p35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3" name="Google Shape;3013;p35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4" name="Google Shape;3014;p35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5" name="Google Shape;3015;p35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6" name="Google Shape;3016;p35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7" name="Google Shape;3017;p35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8" name="Google Shape;3018;p35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9" name="Google Shape;3019;p35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0" name="Google Shape;3020;p35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1" name="Google Shape;3021;p35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2" name="Google Shape;3022;p35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3" name="Google Shape;3023;p35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4" name="Google Shape;3024;p35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5" name="Google Shape;3025;p35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6" name="Google Shape;3026;p35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7" name="Google Shape;3027;p35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8" name="Google Shape;3028;p35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9" name="Google Shape;3029;p35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0" name="Google Shape;3030;p35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1" name="Google Shape;3031;p35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2" name="Google Shape;3032;p35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3" name="Google Shape;3033;p35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4" name="Google Shape;3034;p35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5" name="Google Shape;3035;p35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6" name="Google Shape;3036;p35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7" name="Google Shape;3037;p35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8" name="Google Shape;3038;p35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9" name="Google Shape;3039;p35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0" name="Google Shape;3040;p35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1" name="Google Shape;3041;p35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2" name="Google Shape;3042;p35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3" name="Google Shape;3043;p35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4" name="Google Shape;3044;p35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5" name="Google Shape;3045;p35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6" name="Google Shape;3046;p35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7" name="Google Shape;3047;p35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8" name="Google Shape;3048;p35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9" name="Google Shape;3049;p35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0" name="Google Shape;3050;p35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1" name="Google Shape;3051;p35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2" name="Google Shape;3052;p35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3" name="Google Shape;3053;p35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4" name="Google Shape;3054;p35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5" name="Google Shape;3055;p35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6" name="Google Shape;3056;p35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3057" name="Google Shape;3057;p35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3058" name="Google Shape;3058;p35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9" name="Google Shape;3059;p35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0" name="Google Shape;3060;p35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1" name="Google Shape;3061;p35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2" name="Google Shape;3062;p35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63" name="Google Shape;3063;p35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4" name="Google Shape;3064;p35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5" name="Google Shape;3065;p35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066" name="Google Shape;3066;p35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2" name="Google Shape;3072;p35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073" name="Google Shape;3073;p35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Hiring?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us at: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joel@joeldlc.com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albizaaaron@gmail.com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7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p3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9" name="Google Shape;3079;p36"/>
          <p:cNvSpPr txBox="1"/>
          <p:nvPr>
            <p:ph idx="1" type="body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Masoud Sadjadi, Professor and Product Owner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Summer 2019, EFTT team for creating the BigDaddyRubberBandExpert.</a:t>
            </a:r>
            <a:endParaRPr sz="2400"/>
          </a:p>
        </p:txBody>
      </p:sp>
      <p:sp>
        <p:nvSpPr>
          <p:cNvPr id="3080" name="Google Shape;3080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Trading Signal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61" name="Google Shape;461;p14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trade signal is a trigger for action, either to buy or sell a security or other asset, </a:t>
            </a:r>
            <a:r>
              <a:rPr lang="en"/>
              <a:t>generated</a:t>
            </a:r>
            <a:r>
              <a:rPr lang="en"/>
              <a:t> by analysis.</a:t>
            </a:r>
            <a:endParaRPr/>
          </a:p>
        </p:txBody>
      </p:sp>
      <p:sp>
        <p:nvSpPr>
          <p:cNvPr id="462" name="Google Shape;462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3" name="Google Shape;463;p14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464" name="Google Shape;464;p14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1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539" name="Google Shape;539;p1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14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549" name="Google Shape;549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4" name="Google Shape;554;p1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Daddy Rubber Band Expert</a:t>
            </a:r>
            <a:endParaRPr/>
          </a:p>
        </p:txBody>
      </p:sp>
      <p:sp>
        <p:nvSpPr>
          <p:cNvPr id="577" name="Google Shape;577;p1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2019’s Trend Trading Algorithm</a:t>
            </a:r>
            <a:endParaRPr/>
          </a:p>
        </p:txBody>
      </p:sp>
      <p:sp>
        <p:nvSpPr>
          <p:cNvPr id="578" name="Google Shape;578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79" name="Google Shape;579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580" name="Google Shape;580;p15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" name="Google Shape;601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2" name="Google Shape;642;p15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6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Moving Average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690" name="Google Shape;690;p16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moving average is an average price for a security using a specified time period.</a:t>
            </a:r>
            <a:endParaRPr/>
          </a:p>
        </p:txBody>
      </p:sp>
      <p:sp>
        <p:nvSpPr>
          <p:cNvPr id="691" name="Google Shape;691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2" name="Google Shape;692;p16"/>
          <p:cNvGrpSpPr/>
          <p:nvPr/>
        </p:nvGrpSpPr>
        <p:grpSpPr>
          <a:xfrm>
            <a:off x="5475496" y="399660"/>
            <a:ext cx="2074314" cy="2155507"/>
            <a:chOff x="2152750" y="190500"/>
            <a:chExt cx="4293756" cy="4762499"/>
          </a:xfrm>
        </p:grpSpPr>
        <p:sp>
          <p:nvSpPr>
            <p:cNvPr id="693" name="Google Shape;693;p16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7" name="Google Shape;767;p16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68" name="Google Shape;768;p16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6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6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6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6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778" name="Google Shape;778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3" name="Google Shape;783;p16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01" name="Google Shape;8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150" y="2555178"/>
            <a:ext cx="3429000" cy="240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4 Signals</a:t>
            </a:r>
            <a:endParaRPr/>
          </a:p>
        </p:txBody>
      </p:sp>
      <p:sp>
        <p:nvSpPr>
          <p:cNvPr id="807" name="Google Shape;807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8" name="Google Shape;8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475" y="2827700"/>
            <a:ext cx="4175074" cy="184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9" name="Google Shape;809;p17"/>
          <p:cNvGrpSpPr/>
          <p:nvPr/>
        </p:nvGrpSpPr>
        <p:grpSpPr>
          <a:xfrm>
            <a:off x="283957" y="2860444"/>
            <a:ext cx="2200509" cy="1776159"/>
            <a:chOff x="1126863" y="2013875"/>
            <a:chExt cx="1944600" cy="1569600"/>
          </a:xfrm>
        </p:grpSpPr>
        <p:sp>
          <p:nvSpPr>
            <p:cNvPr id="810" name="Google Shape;810;p17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Double Top and Bottom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12" name="Google Shape;812;p17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Predicts and identifies W and M shapes on the graph.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13" name="Google Shape;813;p17"/>
          <p:cNvGrpSpPr/>
          <p:nvPr/>
        </p:nvGrpSpPr>
        <p:grpSpPr>
          <a:xfrm>
            <a:off x="2649455" y="1349769"/>
            <a:ext cx="3289315" cy="1510740"/>
            <a:chOff x="3068849" y="819327"/>
            <a:chExt cx="3001200" cy="1569600"/>
          </a:xfrm>
        </p:grpSpPr>
        <p:sp>
          <p:nvSpPr>
            <p:cNvPr id="814" name="Google Shape;814;p17"/>
            <p:cNvSpPr/>
            <p:nvPr/>
          </p:nvSpPr>
          <p:spPr>
            <a:xfrm>
              <a:off x="3068849" y="819327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 txBox="1"/>
            <p:nvPr/>
          </p:nvSpPr>
          <p:spPr>
            <a:xfrm>
              <a:off x="3413138" y="1061839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Head and Shoulders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16" name="Google Shape;816;p17"/>
            <p:cNvSpPr txBox="1"/>
            <p:nvPr/>
          </p:nvSpPr>
          <p:spPr>
            <a:xfrm>
              <a:off x="3413136" y="1521806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Predicts and identifies mountain-like shape like shown above. It shows a minor peak, then a minor peak, then a major drop.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17" name="Google Shape;817;p17"/>
          <p:cNvGrpSpPr/>
          <p:nvPr/>
        </p:nvGrpSpPr>
        <p:grpSpPr>
          <a:xfrm>
            <a:off x="6659541" y="2798494"/>
            <a:ext cx="2200509" cy="1776159"/>
            <a:chOff x="3071457" y="2013875"/>
            <a:chExt cx="1944600" cy="1569600"/>
          </a:xfrm>
        </p:grpSpPr>
        <p:sp>
          <p:nvSpPr>
            <p:cNvPr id="818" name="Google Shape;818;p17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Moving Average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20" name="Google Shape;820;p17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Checks if the given moving average is above the current sell price.</a:t>
              </a:r>
              <a:endParaRPr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8"/>
          <p:cNvSpPr txBox="1"/>
          <p:nvPr>
            <p:ph idx="1" type="body"/>
          </p:nvPr>
        </p:nvSpPr>
        <p:spPr>
          <a:xfrm>
            <a:off x="1052450" y="236000"/>
            <a:ext cx="60249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Big Daddy Rubber Band Expert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 months, </a:t>
            </a:r>
            <a:r>
              <a:rPr lang="en"/>
              <a:t>Profit = $20.52</a:t>
            </a:r>
            <a:endParaRPr/>
          </a:p>
        </p:txBody>
      </p:sp>
      <p:sp>
        <p:nvSpPr>
          <p:cNvPr id="826" name="Google Shape;826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7" name="Google Shape;827;p18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828" name="Google Shape;828;p18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8" name="Google Shape;858;p18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859" name="Google Shape;859;p1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9" name="Google Shape;879;p18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8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8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8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9"/>
          <p:cNvSpPr txBox="1"/>
          <p:nvPr>
            <p:ph type="ctrTitle"/>
          </p:nvPr>
        </p:nvSpPr>
        <p:spPr>
          <a:xfrm>
            <a:off x="1085850" y="1866900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02" name="Google Shape;902;p19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Big Daddy Rubber Band Expert</a:t>
            </a:r>
            <a:endParaRPr/>
          </a:p>
        </p:txBody>
      </p:sp>
      <p:sp>
        <p:nvSpPr>
          <p:cNvPr id="903" name="Google Shape;903;p1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04" name="Google Shape;904;p19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905" name="Google Shape;905;p19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6" name="Google Shape;926;p19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927" name="Google Shape;927;p19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7" name="Google Shape;967;p19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6" name="Google Shape;996;p19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997" name="Google Shape;997;p19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0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</a:t>
            </a:r>
            <a:endParaRPr sz="3600"/>
          </a:p>
        </p:txBody>
      </p:sp>
      <p:sp>
        <p:nvSpPr>
          <p:cNvPr id="1015" name="Google Shape;1015;p20"/>
          <p:cNvSpPr txBox="1"/>
          <p:nvPr>
            <p:ph idx="1" type="body"/>
          </p:nvPr>
        </p:nvSpPr>
        <p:spPr>
          <a:xfrm>
            <a:off x="457200" y="1320525"/>
            <a:ext cx="3667200" cy="3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The pattern-detecting signals utilize the moving average signal to determine the trend, and predict a pattern from past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The simple moving average signal is not an accurate trend-predictor.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This results in inaccurate pattern detection.</a:t>
            </a:r>
            <a:endParaRPr/>
          </a:p>
        </p:txBody>
      </p:sp>
      <p:pic>
        <p:nvPicPr>
          <p:cNvPr id="1016" name="Google Shape;1016;p20"/>
          <p:cNvPicPr preferRelativeResize="0"/>
          <p:nvPr/>
        </p:nvPicPr>
        <p:blipFill rotWithShape="1">
          <a:blip r:embed="rId3">
            <a:alphaModFix/>
          </a:blip>
          <a:srcRect b="0" l="3295" r="37860" t="0"/>
          <a:stretch/>
        </p:blipFill>
        <p:spPr>
          <a:xfrm flipH="1" rot="10800000">
            <a:off x="4572000" y="0"/>
            <a:ext cx="4572000" cy="5143500"/>
          </a:xfrm>
          <a:prstGeom prst="snip1Rect">
            <a:avLst>
              <a:gd fmla="val 9999" name="adj"/>
            </a:avLst>
          </a:prstGeom>
          <a:noFill/>
          <a:ln>
            <a:noFill/>
          </a:ln>
        </p:spPr>
      </p:pic>
      <p:sp>
        <p:nvSpPr>
          <p:cNvPr id="1017" name="Google Shape;1017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