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280" r:id="rId42"/>
    <p:sldId id="319" r:id="rId43"/>
    <p:sldId id="281" r:id="rId44"/>
    <p:sldId id="320" r:id="rId45"/>
    <p:sldId id="282" r:id="rId46"/>
    <p:sldId id="321" r:id="rId47"/>
    <p:sldId id="322" r:id="rId48"/>
    <p:sldId id="323" r:id="rId49"/>
    <p:sldId id="324" r:id="rId50"/>
    <p:sldId id="283" r:id="rId51"/>
    <p:sldId id="284" r:id="rId52"/>
    <p:sldId id="285" r:id="rId53"/>
    <p:sldId id="286" r:id="rId54"/>
    <p:sldId id="329" r:id="rId55"/>
    <p:sldId id="330" r:id="rId56"/>
    <p:sldId id="287" r:id="rId57"/>
    <p:sldId id="288" r:id="rId58"/>
    <p:sldId id="289" r:id="rId59"/>
    <p:sldId id="331" r:id="rId60"/>
    <p:sldId id="290" r:id="rId61"/>
    <p:sldId id="291" r:id="rId62"/>
    <p:sldId id="292" r:id="rId63"/>
    <p:sldId id="293" r:id="rId64"/>
    <p:sldId id="294" r:id="rId65"/>
    <p:sldId id="295" r:id="rId66"/>
    <p:sldId id="334" r:id="rId67"/>
    <p:sldId id="296" r:id="rId68"/>
    <p:sldId id="297" r:id="rId69"/>
    <p:sldId id="325" r:id="rId70"/>
    <p:sldId id="326" r:id="rId71"/>
    <p:sldId id="298" r:id="rId72"/>
    <p:sldId id="327" r:id="rId73"/>
    <p:sldId id="328" r:id="rId74"/>
    <p:sldId id="299" r:id="rId75"/>
    <p:sldId id="333" r:id="rId76"/>
    <p:sldId id="300" r:id="rId77"/>
    <p:sldId id="335" r:id="rId78"/>
    <p:sldId id="301" r:id="rId79"/>
    <p:sldId id="302" r:id="rId80"/>
    <p:sldId id="332" r:id="rId81"/>
    <p:sldId id="336" r:id="rId82"/>
    <p:sldId id="337" r:id="rId83"/>
    <p:sldId id="343" r:id="rId84"/>
    <p:sldId id="345" r:id="rId85"/>
    <p:sldId id="344" r:id="rId86"/>
    <p:sldId id="338" r:id="rId87"/>
    <p:sldId id="339" r:id="rId88"/>
    <p:sldId id="346" r:id="rId89"/>
    <p:sldId id="340" r:id="rId90"/>
    <p:sldId id="341" r:id="rId91"/>
    <p:sldId id="342" r:id="rId9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2013-12-01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2013-12-01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2013-12-01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2013-12-01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2013-12-01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2013-12-01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2013-12-01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2013-12-01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2013-12-01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2013-12-01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2013-12-01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2013-12-01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Instrukcje sterujące</a:t>
            </a:r>
            <a:endParaRPr lang="pl-PL" dirty="0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Opisywane są operacje, do wykonania na danych</a:t>
            </a:r>
          </a:p>
          <a:p>
            <a:r>
              <a:rPr lang="pl-PL" dirty="0" smtClean="0"/>
              <a:t>Instrukcje mogą </a:t>
            </a:r>
            <a:r>
              <a:rPr lang="pl-PL" dirty="0"/>
              <a:t>być różnego typu</a:t>
            </a:r>
          </a:p>
          <a:p>
            <a:pPr lvl="1"/>
            <a:r>
              <a:rPr lang="pl-PL" dirty="0"/>
              <a:t>Proste </a:t>
            </a:r>
            <a:r>
              <a:rPr lang="pl-PL" dirty="0">
                <a:sym typeface="Wingdings" pitchFamily="2" charset="2"/>
              </a:rPr>
              <a:t> nie zawierają innych instrukcji, np. instrukcja przypisania</a:t>
            </a:r>
          </a:p>
          <a:p>
            <a:pPr lvl="1"/>
            <a:r>
              <a:rPr lang="pl-PL" dirty="0">
                <a:sym typeface="Wingdings" pitchFamily="2" charset="2"/>
              </a:rPr>
              <a:t>Strukturalne  łączą jedną lub więcej instrukcji wg pewnego schematu strukturalizacji 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Iteracje: pętla while</a:t>
            </a: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307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program wy</a:t>
            </a:r>
            <a:r>
              <a:rPr lang="pl-PL" sz="1800" b="1">
                <a:latin typeface="Courier New" pitchFamily="49" charset="0"/>
              </a:rPr>
              <a:t>z</a:t>
            </a:r>
            <a:r>
              <a:rPr lang="en-US" sz="1800" b="1">
                <a:latin typeface="Courier New" pitchFamily="49" charset="0"/>
              </a:rPr>
              <a:t>naczenie</a:t>
            </a:r>
            <a:r>
              <a:rPr lang="pl-PL" sz="1800" b="1">
                <a:latin typeface="Courier New" pitchFamily="49" charset="0"/>
              </a:rPr>
              <a:t>_</a:t>
            </a:r>
            <a:r>
              <a:rPr lang="en-US" sz="1800" b="1">
                <a:latin typeface="Courier New" pitchFamily="49" charset="0"/>
              </a:rPr>
              <a:t>potegi</a:t>
            </a:r>
            <a:r>
              <a:rPr lang="pl-PL" sz="1800" b="1">
                <a:latin typeface="Courier New" pitchFamily="49" charset="0"/>
              </a:rPr>
              <a:t>_</a:t>
            </a:r>
            <a:r>
              <a:rPr lang="en-US" sz="1800" b="1">
                <a:latin typeface="Courier New" pitchFamily="49" charset="0"/>
              </a:rPr>
              <a:t>liczby;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var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n,wynik: integer;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begin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write(’Do której potęgi podnieść 2:’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readln(n);  { n powinno być nieujemne!!! Nie sprawdzamy tego.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wynik</a:t>
            </a:r>
            <a:r>
              <a:rPr lang="pl-PL" sz="1800" b="1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:=</a:t>
            </a:r>
            <a:r>
              <a:rPr lang="pl-PL" sz="1800" b="1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while n &gt; 0 do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  begin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    wynik</a:t>
            </a:r>
            <a:r>
              <a:rPr lang="pl-PL" sz="1800" b="1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:=</a:t>
            </a:r>
            <a:r>
              <a:rPr lang="pl-PL" sz="1800" b="1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2</a:t>
            </a:r>
            <a:r>
              <a:rPr lang="pl-PL" sz="1800" b="1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*</a:t>
            </a:r>
            <a:r>
              <a:rPr lang="pl-PL" sz="1800" b="1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wynik;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    n:= n</a:t>
            </a:r>
            <a:r>
              <a:rPr lang="pl-PL" sz="1800" b="1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-</a:t>
            </a:r>
            <a:r>
              <a:rPr lang="pl-PL" sz="1800" b="1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1    { albo dec(n)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  end;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writeln(’wynik=’,wynik)</a:t>
            </a:r>
            <a:endParaRPr lang="pl-PL" sz="18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l-PL" sz="1800" b="1">
                <a:latin typeface="Courier New" pitchFamily="49" charset="0"/>
              </a:rPr>
              <a:t>end.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Iteracje: pętla repeat</a:t>
            </a:r>
            <a:endParaRPr lang="en-US"/>
          </a:p>
        </p:txBody>
      </p:sp>
      <p:sp>
        <p:nvSpPr>
          <p:cNvPr id="4986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3733800"/>
            <a:ext cx="3048000" cy="2819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repeat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   instrukcja_1;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   instrukcja_2;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   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   instrukcja_n</a:t>
            </a:r>
            <a:endParaRPr lang="pl-PL" sz="24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l-PL" sz="2400" b="1">
                <a:latin typeface="Courier New" pitchFamily="49" charset="0"/>
              </a:rPr>
              <a:t>until warunek;</a:t>
            </a:r>
            <a:r>
              <a:rPr lang="en-US" sz="2400"/>
              <a:t> </a:t>
            </a:r>
          </a:p>
        </p:txBody>
      </p:sp>
      <p:sp>
        <p:nvSpPr>
          <p:cNvPr id="498692" name="Rectangle 10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98694" name="Rectangle 10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pic>
        <p:nvPicPr>
          <p:cNvPr id="498695" name="Picture 10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5625" y="1484313"/>
            <a:ext cx="2898775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8696" name="Rectangle 1032"/>
          <p:cNvSpPr>
            <a:spLocks noChangeArrowheads="1"/>
          </p:cNvSpPr>
          <p:nvPr/>
        </p:nvSpPr>
        <p:spPr bwMode="auto">
          <a:xfrm>
            <a:off x="533400" y="1371600"/>
            <a:ext cx="4343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repeat</a:t>
            </a:r>
          </a:p>
          <a:p>
            <a:pPr marL="342900" indent="-342900">
              <a:lnSpc>
                <a:spcPct val="80000"/>
              </a:lnSpc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   instrukcja_</a:t>
            </a:r>
            <a:r>
              <a:rPr lang="pl-PL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złożona</a:t>
            </a:r>
            <a:endParaRPr lang="en-US" sz="240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342900" indent="-342900">
              <a:lnSpc>
                <a:spcPct val="80000"/>
              </a:lnSpc>
            </a:pPr>
            <a:r>
              <a:rPr lang="pl-PL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until warunek;</a:t>
            </a:r>
            <a:r>
              <a:rPr lang="en-US" b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Iteracje: pętla repeat</a:t>
            </a:r>
            <a:endParaRPr lang="en-US"/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2000" b="1">
                <a:latin typeface="Courier New" pitchFamily="49" charset="0"/>
              </a:rPr>
              <a:t>program przyk_repeat;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2000" b="1">
                <a:latin typeface="Courier New" pitchFamily="49" charset="0"/>
              </a:rPr>
              <a:t>var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2000" b="1">
                <a:latin typeface="Courier New" pitchFamily="49" charset="0"/>
              </a:rPr>
              <a:t>	n: integer;</a:t>
            </a: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begin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	repeat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	  write(’Podaj liczbę nieujemną: ’);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	  readln(n);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	  if n</a:t>
            </a:r>
            <a:r>
              <a:rPr lang="pl-PL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</a:rPr>
              <a:t>&lt;</a:t>
            </a:r>
            <a:r>
              <a:rPr lang="pl-PL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</a:rPr>
              <a:t>0 then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	    writeln(’To jest liczba ujemna!’);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	until n</a:t>
            </a:r>
            <a:r>
              <a:rPr lang="pl-PL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</a:rPr>
              <a:t>&gt;=</a:t>
            </a:r>
            <a:r>
              <a:rPr lang="pl-PL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</a:rPr>
              <a:t>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	writeln(’W porządku.’)</a:t>
            </a:r>
            <a:endParaRPr lang="pl-PL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l-PL" sz="2000" b="1">
                <a:latin typeface="Courier New" pitchFamily="49" charset="0"/>
              </a:rPr>
              <a:t>end.</a:t>
            </a:r>
            <a:r>
              <a:rPr lang="en-US" sz="2000" b="1">
                <a:latin typeface="Courier New" pitchFamily="49" charset="0"/>
              </a:rPr>
              <a:t> </a:t>
            </a:r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997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Iteracje: pętla for</a:t>
            </a:r>
            <a:endParaRPr lang="en-US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for zm_ster := wart_pocz to wart_końc do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	   instrukcja</a:t>
            </a:r>
            <a:r>
              <a:rPr lang="pl-PL" sz="2400" b="1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l-PL" sz="24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l-PL" sz="2800"/>
          </a:p>
          <a:p>
            <a:pPr>
              <a:lnSpc>
                <a:spcPct val="80000"/>
              </a:lnSpc>
            </a:pPr>
            <a:r>
              <a:rPr lang="pl-PL" sz="2800"/>
              <a:t>wariant </a:t>
            </a:r>
            <a:r>
              <a:rPr lang="pl-PL" sz="2800" b="1"/>
              <a:t>downto</a:t>
            </a:r>
            <a:endParaRPr lang="en-US" sz="2800"/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5007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500743" name="Rectangle 7"/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pic>
        <p:nvPicPr>
          <p:cNvPr id="50074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37150" y="2386013"/>
            <a:ext cx="3168650" cy="393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Iteracje: pętla for</a:t>
            </a:r>
            <a:endParaRPr lang="en-US"/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534400" cy="4530725"/>
          </a:xfrm>
        </p:spPr>
        <p:txBody>
          <a:bodyPr/>
          <a:lstStyle/>
          <a:p>
            <a:pPr marL="381000" indent="-381000">
              <a:lnSpc>
                <a:spcPct val="80000"/>
              </a:lnSpc>
            </a:pPr>
            <a:r>
              <a:rPr lang="en-US" sz="2800"/>
              <a:t>zmienną sterującą </a:t>
            </a:r>
            <a:r>
              <a:rPr lang="en-US" sz="2800" b="1">
                <a:latin typeface="Courier New" pitchFamily="49" charset="0"/>
              </a:rPr>
              <a:t>zm_ster</a:t>
            </a:r>
            <a:r>
              <a:rPr lang="en-US" sz="2800"/>
              <a:t> może być </a:t>
            </a:r>
            <a:r>
              <a:rPr lang="en-US" sz="2800" b="1"/>
              <a:t>tylko zmienna typu porządkowego</a:t>
            </a:r>
            <a:r>
              <a:rPr lang="en-US" sz="2800"/>
              <a:t> (np. integer, char, typ wyliczeniowy);</a:t>
            </a:r>
          </a:p>
          <a:p>
            <a:pPr marL="381000" indent="-381000">
              <a:lnSpc>
                <a:spcPct val="80000"/>
              </a:lnSpc>
            </a:pPr>
            <a:r>
              <a:rPr lang="en-US" sz="2800" b="1">
                <a:latin typeface="Courier New" pitchFamily="49" charset="0"/>
              </a:rPr>
              <a:t>wart_pocz</a:t>
            </a:r>
            <a:r>
              <a:rPr lang="en-US" sz="2800"/>
              <a:t> oraz </a:t>
            </a:r>
            <a:r>
              <a:rPr lang="en-US" sz="2800" b="1">
                <a:latin typeface="Courier New" pitchFamily="49" charset="0"/>
              </a:rPr>
              <a:t>wart_końc</a:t>
            </a:r>
            <a:r>
              <a:rPr lang="en-US" sz="2800"/>
              <a:t> muszą być wyrażeniami </a:t>
            </a:r>
            <a:r>
              <a:rPr lang="en-US" sz="2800" b="1"/>
              <a:t>tego samego typu</a:t>
            </a:r>
            <a:r>
              <a:rPr lang="en-US" sz="2800"/>
              <a:t>, co zmienna sterująca;</a:t>
            </a:r>
          </a:p>
          <a:p>
            <a:pPr marL="381000" indent="-381000">
              <a:lnSpc>
                <a:spcPct val="80000"/>
              </a:lnSpc>
            </a:pPr>
            <a:r>
              <a:rPr lang="en-US" sz="2800"/>
              <a:t>instrukcja umieszczona wewnątrz pętli </a:t>
            </a:r>
            <a:r>
              <a:rPr lang="en-US" sz="2800" b="1"/>
              <a:t>nie może zmieniać wartości zmiennej sterującej</a:t>
            </a:r>
            <a:r>
              <a:rPr lang="en-US" sz="2800"/>
              <a:t>;</a:t>
            </a:r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5017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501766" name="Rectangle 6"/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Iteracje: pętla for</a:t>
            </a:r>
            <a:endParaRPr lang="en-US"/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program </a:t>
            </a:r>
            <a:r>
              <a:rPr lang="en-US" sz="2400">
                <a:latin typeface="Courier New" pitchFamily="49" charset="0"/>
              </a:rPr>
              <a:t>przyk_for;</a:t>
            </a:r>
            <a:endParaRPr lang="en-US" sz="2400" b="1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var</a:t>
            </a:r>
          </a:p>
          <a:p>
            <a:pPr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	</a:t>
            </a:r>
            <a:r>
              <a:rPr lang="en-US" sz="2400">
                <a:latin typeface="Courier New" pitchFamily="49" charset="0"/>
              </a:rPr>
              <a:t>c: char;</a:t>
            </a:r>
            <a:endParaRPr lang="en-US" sz="2400" b="1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begin</a:t>
            </a:r>
          </a:p>
          <a:p>
            <a:pPr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	for </a:t>
            </a:r>
            <a:r>
              <a:rPr lang="en-US" sz="2400">
                <a:latin typeface="Courier New" pitchFamily="49" charset="0"/>
              </a:rPr>
              <a:t>c:=’a’ </a:t>
            </a:r>
            <a:r>
              <a:rPr lang="en-US" sz="2400" b="1">
                <a:latin typeface="Courier New" pitchFamily="49" charset="0"/>
              </a:rPr>
              <a:t>to </a:t>
            </a:r>
            <a:r>
              <a:rPr lang="en-US" sz="2400">
                <a:latin typeface="Courier New" pitchFamily="49" charset="0"/>
              </a:rPr>
              <a:t>’z’ </a:t>
            </a:r>
            <a:r>
              <a:rPr lang="en-US" sz="2400" b="1">
                <a:latin typeface="Courier New" pitchFamily="49" charset="0"/>
              </a:rPr>
              <a:t>do</a:t>
            </a:r>
            <a:endParaRPr lang="en-US" sz="240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  write(c);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writeln</a:t>
            </a:r>
            <a:r>
              <a:rPr lang="pl-PL" sz="2400"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pl-PL" sz="2400" b="1">
                <a:latin typeface="Courier New" pitchFamily="49" charset="0"/>
              </a:rPr>
              <a:t>end</a:t>
            </a:r>
            <a:r>
              <a:rPr lang="pl-PL" sz="2400">
                <a:latin typeface="Courier New" pitchFamily="49" charset="0"/>
              </a:rPr>
              <a:t>.</a:t>
            </a:r>
            <a:r>
              <a:rPr lang="en-US" sz="2400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break i </a:t>
            </a:r>
            <a:r>
              <a:rPr lang="pl-PL" dirty="0" err="1"/>
              <a:t>continue</a:t>
            </a:r>
            <a:endParaRPr lang="en-US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l-PL" sz="2400"/>
              <a:t>Nie ma ich w standardzie</a:t>
            </a:r>
          </a:p>
          <a:p>
            <a:pPr>
              <a:lnSpc>
                <a:spcPct val="90000"/>
              </a:lnSpc>
            </a:pPr>
            <a:r>
              <a:rPr lang="en-US" sz="2400"/>
              <a:t>Instrukcja </a:t>
            </a:r>
            <a:r>
              <a:rPr lang="en-US" sz="2400" b="1"/>
              <a:t>break</a:t>
            </a:r>
            <a:r>
              <a:rPr lang="en-US" sz="2400"/>
              <a:t> powoduje natychmiastowe zakończenie wykonywania najbardziej wewnętrznej z pętli while, repeat lub for, w jakiej została zapisana. Jeśli zostanie umieszczona poza pętlą, to kompilator zgłosi błąd.</a:t>
            </a:r>
          </a:p>
          <a:p>
            <a:pPr>
              <a:lnSpc>
                <a:spcPct val="90000"/>
              </a:lnSpc>
            </a:pPr>
            <a:r>
              <a:rPr lang="en-US" sz="2400"/>
              <a:t>Instrukcja </a:t>
            </a:r>
            <a:r>
              <a:rPr lang="en-US" sz="2400" b="1"/>
              <a:t>continue</a:t>
            </a:r>
            <a:r>
              <a:rPr lang="en-US" sz="2400"/>
              <a:t> również może być stosowana tylko w pętlach. Powoduje przejście do następnej iteracji, czyli pominięcie wszystkich instrukcji w wnętrza pętli „aż do zapętlenia”. Dla instrukcji while i repeat oznacza to natychmiastowe przejście do sprawdzania warunku, dla for - do modyfikacji zmiennej sterującej i sprawdzania warunku.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Przykłady</a:t>
            </a:r>
            <a:endParaRPr lang="en-US"/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Zapisać </a:t>
            </a:r>
            <a:r>
              <a:rPr lang="pl-PL"/>
              <a:t>bez użycia </a:t>
            </a:r>
            <a:r>
              <a:rPr lang="pl-PL" b="1"/>
              <a:t>for </a:t>
            </a:r>
            <a:r>
              <a:rPr lang="en-US"/>
              <a:t>instrukcję</a:t>
            </a:r>
          </a:p>
          <a:p>
            <a:pPr lvl="1">
              <a:buFont typeface="Wingdings" pitchFamily="2" charset="2"/>
              <a:buNone/>
            </a:pPr>
            <a:endParaRPr lang="pl-PL"/>
          </a:p>
          <a:p>
            <a:pPr lvl="1">
              <a:buFont typeface="Wingdings" pitchFamily="2" charset="2"/>
              <a:buNone/>
            </a:pPr>
            <a:r>
              <a:rPr lang="en-US"/>
              <a:t>  </a:t>
            </a:r>
            <a:r>
              <a:rPr lang="en-US" b="1">
                <a:latin typeface="Courier New" pitchFamily="49" charset="0"/>
              </a:rPr>
              <a:t>for</a:t>
            </a:r>
            <a:r>
              <a:rPr lang="en-US">
                <a:latin typeface="Courier New" pitchFamily="49" charset="0"/>
              </a:rPr>
              <a:t> z:=w1 </a:t>
            </a:r>
            <a:r>
              <a:rPr lang="en-US" b="1">
                <a:latin typeface="Courier New" pitchFamily="49" charset="0"/>
              </a:rPr>
              <a:t>to</a:t>
            </a:r>
            <a:r>
              <a:rPr lang="en-US">
                <a:latin typeface="Courier New" pitchFamily="49" charset="0"/>
              </a:rPr>
              <a:t> w2 </a:t>
            </a:r>
            <a:r>
              <a:rPr lang="en-US" b="1">
                <a:latin typeface="Courier New" pitchFamily="49" charset="0"/>
              </a:rPr>
              <a:t>do</a:t>
            </a:r>
            <a:r>
              <a:rPr lang="en-US">
                <a:latin typeface="Courier New" pitchFamily="49" charset="0"/>
              </a:rPr>
              <a:t> 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Przykłady</a:t>
            </a:r>
            <a:endParaRPr lang="en-US"/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Zapisać </a:t>
            </a:r>
            <a:r>
              <a:rPr lang="pl-PL" sz="2800"/>
              <a:t>bez użycia </a:t>
            </a:r>
            <a:r>
              <a:rPr lang="pl-PL" sz="2800" b="1"/>
              <a:t>for </a:t>
            </a:r>
            <a:r>
              <a:rPr lang="en-US" sz="2800"/>
              <a:t>instrukcję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pl-PL" sz="240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  </a:t>
            </a:r>
            <a:r>
              <a:rPr lang="en-US" sz="2400" b="1"/>
              <a:t>for</a:t>
            </a:r>
            <a:r>
              <a:rPr lang="en-US" sz="2400"/>
              <a:t> z:=w1 </a:t>
            </a:r>
            <a:r>
              <a:rPr lang="en-US" sz="2400" b="1"/>
              <a:t>to</a:t>
            </a:r>
            <a:r>
              <a:rPr lang="en-US" sz="2400"/>
              <a:t> w2 </a:t>
            </a:r>
            <a:r>
              <a:rPr lang="en-US" sz="2400" b="1"/>
              <a:t>do</a:t>
            </a:r>
            <a:r>
              <a:rPr lang="en-US" sz="2400"/>
              <a:t> I</a:t>
            </a:r>
            <a:endParaRPr lang="pl-PL" sz="240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pl-PL" sz="240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pl-PL" sz="24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 </a:t>
            </a:r>
            <a:r>
              <a:rPr lang="pl-PL" sz="2800"/>
              <a:t> </a:t>
            </a:r>
            <a:r>
              <a:rPr lang="en-US" sz="2800" b="1">
                <a:latin typeface="Courier New" pitchFamily="49" charset="0"/>
              </a:rPr>
              <a:t>z</a:t>
            </a:r>
            <a:r>
              <a:rPr lang="pl-PL" sz="2800" b="1">
                <a:latin typeface="Courier New" pitchFamily="49" charset="0"/>
              </a:rPr>
              <a:t> </a:t>
            </a:r>
            <a:r>
              <a:rPr lang="en-US" sz="2800" b="1">
                <a:latin typeface="Courier New" pitchFamily="49" charset="0"/>
              </a:rPr>
              <a:t>:=</a:t>
            </a:r>
            <a:r>
              <a:rPr lang="pl-PL" sz="2800" b="1">
                <a:latin typeface="Courier New" pitchFamily="49" charset="0"/>
              </a:rPr>
              <a:t> </a:t>
            </a:r>
            <a:r>
              <a:rPr lang="en-US" sz="2800" b="1">
                <a:latin typeface="Courier New" pitchFamily="49" charset="0"/>
              </a:rPr>
              <a:t>w1;</a:t>
            </a:r>
            <a:r>
              <a:rPr lang="pl-PL" sz="2800" b="1">
                <a:latin typeface="Courier New" pitchFamily="49" charset="0"/>
              </a:rPr>
              <a:t>		{rozwiązanie typowe}</a:t>
            </a:r>
            <a:endParaRPr lang="en-US" sz="28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</a:rPr>
              <a:t>  while z</a:t>
            </a:r>
            <a:r>
              <a:rPr lang="pl-PL" sz="2800" b="1">
                <a:latin typeface="Courier New" pitchFamily="49" charset="0"/>
              </a:rPr>
              <a:t> </a:t>
            </a:r>
            <a:r>
              <a:rPr lang="en-US" sz="2800" b="1">
                <a:latin typeface="Courier New" pitchFamily="49" charset="0"/>
              </a:rPr>
              <a:t>&lt;=</a:t>
            </a:r>
            <a:r>
              <a:rPr lang="pl-PL" sz="2800" b="1">
                <a:latin typeface="Courier New" pitchFamily="49" charset="0"/>
              </a:rPr>
              <a:t> </a:t>
            </a:r>
            <a:r>
              <a:rPr lang="en-US" sz="2800" b="1">
                <a:latin typeface="Courier New" pitchFamily="49" charset="0"/>
              </a:rPr>
              <a:t>w2 do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</a:rPr>
              <a:t>    begin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</a:rPr>
              <a:t>      I;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</a:rPr>
              <a:t>      z</a:t>
            </a:r>
            <a:r>
              <a:rPr lang="pl-PL" sz="2800" b="1">
                <a:latin typeface="Courier New" pitchFamily="49" charset="0"/>
              </a:rPr>
              <a:t> </a:t>
            </a:r>
            <a:r>
              <a:rPr lang="en-US" sz="2800" b="1">
                <a:latin typeface="Courier New" pitchFamily="49" charset="0"/>
              </a:rPr>
              <a:t>:=</a:t>
            </a:r>
            <a:r>
              <a:rPr lang="pl-PL" sz="2800" b="1">
                <a:latin typeface="Courier New" pitchFamily="49" charset="0"/>
              </a:rPr>
              <a:t> </a:t>
            </a:r>
            <a:r>
              <a:rPr lang="en-US" sz="2800" b="1">
                <a:latin typeface="Courier New" pitchFamily="49" charset="0"/>
              </a:rPr>
              <a:t>succ(z)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</a:rPr>
              <a:t>    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Przykłady</a:t>
            </a:r>
            <a:endParaRPr lang="en-US"/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Zapisać </a:t>
            </a:r>
            <a:r>
              <a:rPr lang="pl-PL"/>
              <a:t>bez użycia </a:t>
            </a:r>
            <a:r>
              <a:rPr lang="pl-PL" b="1"/>
              <a:t>repeat </a:t>
            </a:r>
            <a:r>
              <a:rPr lang="en-US"/>
              <a:t>instrukcję</a:t>
            </a:r>
          </a:p>
          <a:p>
            <a:pPr lvl="1">
              <a:buFont typeface="Wingdings" pitchFamily="2" charset="2"/>
              <a:buNone/>
            </a:pPr>
            <a:endParaRPr lang="pl-PL"/>
          </a:p>
          <a:p>
            <a:pPr lvl="1"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repeat I1; I2; ...; In until warunek;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Instrukcja złożona</a:t>
            </a:r>
            <a:endParaRPr lang="en-US"/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47800" y="1676400"/>
            <a:ext cx="4038600" cy="45307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begin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		instrukcja_1;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		instrukcja_2;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		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		instrukcja_n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end</a:t>
            </a:r>
            <a:endParaRPr lang="pl-PL" b="1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l-PL" b="1">
              <a:latin typeface="Courier New" pitchFamily="49" charset="0"/>
            </a:endParaRPr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91526" name="Rectangle 6"/>
          <p:cNvSpPr>
            <a:spLocks noChangeArrowheads="1"/>
          </p:cNvSpPr>
          <p:nvPr/>
        </p:nvSpPr>
        <p:spPr bwMode="auto">
          <a:xfrm>
            <a:off x="-77788" y="1397000"/>
            <a:ext cx="1841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endParaRPr lang="pl-PL" sz="2000" b="0"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491529" name="AutoShape 9"/>
          <p:cNvSpPr>
            <a:spLocks/>
          </p:cNvSpPr>
          <p:nvPr/>
        </p:nvSpPr>
        <p:spPr bwMode="auto">
          <a:xfrm>
            <a:off x="6858000" y="4572000"/>
            <a:ext cx="2644775" cy="609600"/>
          </a:xfrm>
          <a:prstGeom prst="accentCallout2">
            <a:avLst>
              <a:gd name="adj1" fmla="val 18750"/>
              <a:gd name="adj2" fmla="val -2880"/>
              <a:gd name="adj3" fmla="val 18750"/>
              <a:gd name="adj4" fmla="val -28991"/>
              <a:gd name="adj5" fmla="val -367449"/>
              <a:gd name="adj6" fmla="val -5618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pl-PL" b="0">
                <a:latin typeface="Times New Roman" charset="0"/>
              </a:rPr>
              <a:t>operator następstwa</a:t>
            </a:r>
          </a:p>
        </p:txBody>
      </p:sp>
      <p:sp>
        <p:nvSpPr>
          <p:cNvPr id="491530" name="AutoShape 10"/>
          <p:cNvSpPr>
            <a:spLocks/>
          </p:cNvSpPr>
          <p:nvPr/>
        </p:nvSpPr>
        <p:spPr bwMode="auto">
          <a:xfrm>
            <a:off x="4092575" y="5562600"/>
            <a:ext cx="2644775" cy="609600"/>
          </a:xfrm>
          <a:prstGeom prst="accentCallout2">
            <a:avLst>
              <a:gd name="adj1" fmla="val 18750"/>
              <a:gd name="adj2" fmla="val -2880"/>
              <a:gd name="adj3" fmla="val 18750"/>
              <a:gd name="adj4" fmla="val -48380"/>
              <a:gd name="adj5" fmla="val -579949"/>
              <a:gd name="adj6" fmla="val -9568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pl-PL" b="0">
                <a:latin typeface="Times New Roman" charset="0"/>
              </a:rPr>
              <a:t>nawias instrukcyjny</a:t>
            </a:r>
          </a:p>
        </p:txBody>
      </p:sp>
      <p:sp>
        <p:nvSpPr>
          <p:cNvPr id="491531" name="Line 11"/>
          <p:cNvSpPr>
            <a:spLocks noChangeShapeType="1"/>
          </p:cNvSpPr>
          <p:nvPr/>
        </p:nvSpPr>
        <p:spPr bwMode="auto">
          <a:xfrm>
            <a:off x="2057400" y="4267200"/>
            <a:ext cx="7620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Przykłady</a:t>
            </a:r>
            <a:endParaRPr lang="en-US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Zapisać </a:t>
            </a:r>
            <a:r>
              <a:rPr lang="pl-PL" sz="2800"/>
              <a:t>bez użycia </a:t>
            </a:r>
            <a:r>
              <a:rPr lang="pl-PL" sz="2800" b="1"/>
              <a:t>repeat </a:t>
            </a:r>
            <a:r>
              <a:rPr lang="en-US" sz="2800"/>
              <a:t>instrukcję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pl-PL" sz="240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repeat</a:t>
            </a:r>
            <a:r>
              <a:rPr lang="en-US" sz="2400">
                <a:latin typeface="Courier New" pitchFamily="49" charset="0"/>
              </a:rPr>
              <a:t> I1; I2; ...; In</a:t>
            </a:r>
            <a:r>
              <a:rPr lang="en-US" sz="2400" b="1">
                <a:latin typeface="Courier New" pitchFamily="49" charset="0"/>
              </a:rPr>
              <a:t> until</a:t>
            </a:r>
            <a:r>
              <a:rPr lang="en-US" sz="2400">
                <a:latin typeface="Courier New" pitchFamily="49" charset="0"/>
              </a:rPr>
              <a:t> warunek;</a:t>
            </a:r>
            <a:endParaRPr lang="pl-PL" sz="240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pl-PL" sz="240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begin</a:t>
            </a:r>
            <a:endParaRPr lang="en-US" sz="240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  I1; I2; ...; In;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  </a:t>
            </a:r>
            <a:r>
              <a:rPr lang="en-US" sz="2400" b="1">
                <a:latin typeface="Courier New" pitchFamily="49" charset="0"/>
              </a:rPr>
              <a:t>while not </a:t>
            </a:r>
            <a:r>
              <a:rPr lang="en-US" sz="2400">
                <a:latin typeface="Courier New" pitchFamily="49" charset="0"/>
              </a:rPr>
              <a:t>warunek </a:t>
            </a:r>
            <a:r>
              <a:rPr lang="en-US" sz="2400" b="1">
                <a:latin typeface="Courier New" pitchFamily="49" charset="0"/>
              </a:rPr>
              <a:t>do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    begin</a:t>
            </a:r>
            <a:endParaRPr lang="en-US" sz="240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      I1; I2; ...; In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    </a:t>
            </a:r>
            <a:r>
              <a:rPr lang="en-US" sz="2400" b="1">
                <a:latin typeface="Courier New" pitchFamily="49" charset="0"/>
              </a:rPr>
              <a:t>end</a:t>
            </a:r>
            <a:r>
              <a:rPr lang="en-US" sz="2400">
                <a:latin typeface="Courier New" pitchFamily="49" charset="0"/>
              </a:rPr>
              <a:t>;</a:t>
            </a:r>
            <a:endParaRPr lang="pl-PL" sz="2400" b="1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pl-PL" sz="2400" b="1">
                <a:latin typeface="Courier New" pitchFamily="49" charset="0"/>
              </a:rPr>
              <a:t>end</a:t>
            </a:r>
            <a:r>
              <a:rPr lang="pl-PL" sz="2400">
                <a:latin typeface="Courier New" pitchFamily="49" charset="0"/>
              </a:rPr>
              <a:t>;</a:t>
            </a:r>
            <a:r>
              <a:rPr lang="en-US" sz="2400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Przykłady</a:t>
            </a:r>
            <a:endParaRPr lang="en-US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Zapisać </a:t>
            </a:r>
            <a:r>
              <a:rPr lang="pl-PL"/>
              <a:t>bez użycia </a:t>
            </a:r>
            <a:r>
              <a:rPr lang="pl-PL" b="1"/>
              <a:t>while </a:t>
            </a:r>
            <a:r>
              <a:rPr lang="en-US"/>
              <a:t>instrukcję</a:t>
            </a:r>
          </a:p>
          <a:p>
            <a:pPr lvl="1">
              <a:buFont typeface="Wingdings" pitchFamily="2" charset="2"/>
              <a:buNone/>
            </a:pPr>
            <a:endParaRPr lang="pl-PL"/>
          </a:p>
          <a:p>
            <a:pPr lvl="1"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while warunek do I;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Przykłady</a:t>
            </a:r>
            <a:endParaRPr lang="en-US"/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Zapisać </a:t>
            </a:r>
            <a:r>
              <a:rPr lang="pl-PL"/>
              <a:t>bez użycia </a:t>
            </a:r>
            <a:r>
              <a:rPr lang="pl-PL" b="1"/>
              <a:t>while </a:t>
            </a:r>
            <a:r>
              <a:rPr lang="en-US"/>
              <a:t>instrukcję</a:t>
            </a:r>
          </a:p>
          <a:p>
            <a:pPr lvl="1">
              <a:buFont typeface="Wingdings" pitchFamily="2" charset="2"/>
              <a:buNone/>
            </a:pPr>
            <a:endParaRPr lang="pl-PL"/>
          </a:p>
          <a:p>
            <a:pPr lvl="1"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while warunek do I;</a:t>
            </a:r>
            <a:endParaRPr lang="pl-PL" b="1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endParaRPr lang="pl-PL" b="1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if warunek then</a:t>
            </a:r>
          </a:p>
          <a:p>
            <a:pPr lvl="1"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    repeat I until not warunek;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Przykłady</a:t>
            </a:r>
            <a:endParaRPr lang="en-US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800"/>
              <a:t>Wypisać na ekranie tabliczkę mnożenia do 10.</a:t>
            </a:r>
            <a:endParaRPr lang="pl-PL" sz="2800"/>
          </a:p>
          <a:p>
            <a:pPr algn="just">
              <a:lnSpc>
                <a:spcPct val="80000"/>
              </a:lnSpc>
            </a:pPr>
            <a:endParaRPr lang="pl-PL" sz="2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l-PL" sz="2800"/>
              <a:t>           </a:t>
            </a:r>
            <a:r>
              <a:rPr lang="pl-PL" sz="1800">
                <a:latin typeface="Courier New" pitchFamily="49" charset="0"/>
              </a:rPr>
              <a:t>1   2   3   4   5   6   7   8   9  10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l-PL" sz="18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l-PL" sz="1800">
                <a:latin typeface="Courier New" pitchFamily="49" charset="0"/>
              </a:rPr>
              <a:t> 1:    1   2   3   4   5   6   7   8   9  10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l-PL" sz="1800">
                <a:latin typeface="Courier New" pitchFamily="49" charset="0"/>
              </a:rPr>
              <a:t> 2:    2   4   6   8  10  12  14  16  18  20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l-PL" sz="1800">
                <a:latin typeface="Courier New" pitchFamily="49" charset="0"/>
              </a:rPr>
              <a:t> 3:    3   6   9  12  15  18  21  24  27  30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l-PL" sz="1800">
                <a:latin typeface="Courier New" pitchFamily="49" charset="0"/>
              </a:rPr>
              <a:t> 4:    4   8  12  16  20  24  28  32  36  40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l-PL" sz="1800">
                <a:latin typeface="Courier New" pitchFamily="49" charset="0"/>
              </a:rPr>
              <a:t> 5:    5  10  15  20  25  30  35  40  45  50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l-PL" sz="1800">
                <a:latin typeface="Courier New" pitchFamily="49" charset="0"/>
              </a:rPr>
              <a:t> 6:    6  12  18  24  30  36  42  48  54  60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l-PL" sz="1800">
                <a:latin typeface="Courier New" pitchFamily="49" charset="0"/>
              </a:rPr>
              <a:t> 7:    7  14  21  28  35  42  49  56  63  70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l-PL" sz="1800">
                <a:latin typeface="Courier New" pitchFamily="49" charset="0"/>
              </a:rPr>
              <a:t> 8:    8  16  24  32  40  48  56  64  72  80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l-PL" sz="1800">
                <a:latin typeface="Courier New" pitchFamily="49" charset="0"/>
              </a:rPr>
              <a:t> 9:    9  18  27  36  45  54  63  72  81  90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l-PL" sz="1800">
                <a:latin typeface="Courier New" pitchFamily="49" charset="0"/>
              </a:rPr>
              <a:t>10:   10  20  30  40  50  60  70  80  90 100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8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Przykłady</a:t>
            </a:r>
            <a:endParaRPr lang="en-US"/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program tmno;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var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  a,b : integer;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l-PL" sz="2400" b="1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begin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  </a:t>
            </a:r>
            <a:endParaRPr lang="pl-PL" sz="2400" b="1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write('    ');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  for a:=1 to 10 do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    write(a:4);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  writeln;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  writeln;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b="1">
              <a:latin typeface="Courier New" pitchFamily="49" charset="0"/>
            </a:endParaRPr>
          </a:p>
        </p:txBody>
      </p:sp>
      <p:sp>
        <p:nvSpPr>
          <p:cNvPr id="51302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for b:=1 to 10 do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  begin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    write(b:2, ': ');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    for a:=1 to 10 do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      write(a*b:4);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    writeln;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  end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l-PL" sz="2400" b="1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end.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wczytać 10 liczb całkowitych </a:t>
            </a:r>
          </a:p>
          <a:p>
            <a:r>
              <a:rPr lang="pl-PL" dirty="0" smtClean="0"/>
              <a:t>wypisać je na ekran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dirty="0" smtClean="0"/>
              <a:t>program </a:t>
            </a:r>
            <a:r>
              <a:rPr lang="pl-PL" dirty="0" err="1" smtClean="0"/>
              <a:t>wypLicz</a:t>
            </a:r>
            <a:r>
              <a:rPr lang="en-GB" dirty="0" smtClean="0"/>
              <a:t>;</a:t>
            </a:r>
          </a:p>
          <a:p>
            <a:pPr>
              <a:buNone/>
            </a:pPr>
            <a:r>
              <a:rPr lang="en-GB" dirty="0" err="1" smtClean="0"/>
              <a:t>var</a:t>
            </a:r>
            <a:endParaRPr lang="en-GB" dirty="0" smtClean="0"/>
          </a:p>
          <a:p>
            <a:pPr>
              <a:buNone/>
            </a:pPr>
            <a:r>
              <a:rPr lang="pl-PL" dirty="0" smtClean="0"/>
              <a:t>	</a:t>
            </a:r>
            <a:r>
              <a:rPr lang="en-GB" dirty="0" err="1" smtClean="0"/>
              <a:t>i</a:t>
            </a:r>
            <a:r>
              <a:rPr lang="en-GB" dirty="0" smtClean="0"/>
              <a:t> : integer;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en-GB" dirty="0" smtClean="0"/>
              <a:t>tab : array [1..</a:t>
            </a:r>
            <a:r>
              <a:rPr lang="pl-PL" dirty="0" smtClean="0"/>
              <a:t>1</a:t>
            </a:r>
            <a:r>
              <a:rPr lang="en-GB" dirty="0" smtClean="0"/>
              <a:t>0] of integer;</a:t>
            </a:r>
          </a:p>
          <a:p>
            <a:pPr>
              <a:buNone/>
            </a:pPr>
            <a:r>
              <a:rPr lang="en-GB" dirty="0" smtClean="0"/>
              <a:t>begin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en-GB" dirty="0" smtClean="0"/>
              <a:t>for </a:t>
            </a:r>
            <a:r>
              <a:rPr lang="en-GB" dirty="0" err="1" smtClean="0"/>
              <a:t>i</a:t>
            </a:r>
            <a:r>
              <a:rPr lang="en-GB" dirty="0" smtClean="0"/>
              <a:t>:=1 to </a:t>
            </a:r>
            <a:r>
              <a:rPr lang="pl-PL" dirty="0" smtClean="0"/>
              <a:t>1</a:t>
            </a:r>
            <a:r>
              <a:rPr lang="en-GB" dirty="0" smtClean="0"/>
              <a:t>0 do</a:t>
            </a:r>
          </a:p>
          <a:p>
            <a:pPr>
              <a:buNone/>
            </a:pPr>
            <a:r>
              <a:rPr lang="pl-PL" dirty="0" smtClean="0"/>
              <a:t>		</a:t>
            </a:r>
            <a:r>
              <a:rPr lang="en-GB" dirty="0" smtClean="0"/>
              <a:t>read(tab[</a:t>
            </a:r>
            <a:r>
              <a:rPr lang="en-GB" dirty="0" err="1" smtClean="0"/>
              <a:t>i</a:t>
            </a:r>
            <a:r>
              <a:rPr lang="en-GB" dirty="0" smtClean="0"/>
              <a:t>]);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en-GB" dirty="0" smtClean="0"/>
              <a:t>for </a:t>
            </a:r>
            <a:r>
              <a:rPr lang="en-GB" dirty="0" err="1" smtClean="0"/>
              <a:t>i</a:t>
            </a:r>
            <a:r>
              <a:rPr lang="en-GB" dirty="0" smtClean="0"/>
              <a:t>:=1 to </a:t>
            </a:r>
            <a:r>
              <a:rPr lang="pl-PL" dirty="0" smtClean="0"/>
              <a:t>1</a:t>
            </a:r>
            <a:r>
              <a:rPr lang="en-GB" dirty="0" smtClean="0"/>
              <a:t>0 do</a:t>
            </a:r>
          </a:p>
          <a:p>
            <a:pPr>
              <a:buNone/>
            </a:pPr>
            <a:r>
              <a:rPr lang="pl-PL" dirty="0" smtClean="0"/>
              <a:t>		</a:t>
            </a:r>
            <a:r>
              <a:rPr lang="en-GB" dirty="0" err="1" smtClean="0"/>
              <a:t>writeln</a:t>
            </a:r>
            <a:r>
              <a:rPr lang="en-GB" dirty="0" smtClean="0"/>
              <a:t>(i:2, ' ', tab[</a:t>
            </a:r>
            <a:r>
              <a:rPr lang="en-GB" dirty="0" err="1" smtClean="0"/>
              <a:t>i</a:t>
            </a:r>
            <a:r>
              <a:rPr lang="en-GB" dirty="0" smtClean="0"/>
              <a:t>]);</a:t>
            </a:r>
          </a:p>
          <a:p>
            <a:pPr>
              <a:buNone/>
            </a:pPr>
            <a:r>
              <a:rPr lang="en-GB" dirty="0" smtClean="0"/>
              <a:t>end.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wczytać 10 liczb całkowitych </a:t>
            </a:r>
          </a:p>
          <a:p>
            <a:r>
              <a:rPr lang="pl-PL" dirty="0" smtClean="0"/>
              <a:t>wypisać je na ekran w odwrotnej kolejności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dirty="0" smtClean="0"/>
              <a:t>program </a:t>
            </a:r>
            <a:r>
              <a:rPr lang="pl-PL" dirty="0" smtClean="0"/>
              <a:t>wypTab2</a:t>
            </a:r>
            <a:r>
              <a:rPr lang="en-GB" dirty="0" smtClean="0"/>
              <a:t>;</a:t>
            </a:r>
          </a:p>
          <a:p>
            <a:pPr>
              <a:buNone/>
            </a:pPr>
            <a:r>
              <a:rPr lang="en-GB" dirty="0" err="1" smtClean="0"/>
              <a:t>var</a:t>
            </a:r>
            <a:endParaRPr lang="en-GB" dirty="0" smtClean="0"/>
          </a:p>
          <a:p>
            <a:pPr>
              <a:buNone/>
            </a:pPr>
            <a:r>
              <a:rPr lang="pl-PL" dirty="0" smtClean="0"/>
              <a:t>	</a:t>
            </a:r>
            <a:r>
              <a:rPr lang="en-GB" dirty="0" err="1" smtClean="0"/>
              <a:t>i</a:t>
            </a:r>
            <a:r>
              <a:rPr lang="en-GB" dirty="0" smtClean="0"/>
              <a:t> : integer;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en-GB" dirty="0" smtClean="0"/>
              <a:t>tab : array [1..</a:t>
            </a:r>
            <a:r>
              <a:rPr lang="pl-PL" dirty="0" smtClean="0"/>
              <a:t>1</a:t>
            </a:r>
            <a:r>
              <a:rPr lang="en-GB" dirty="0" smtClean="0"/>
              <a:t>0] of integer;</a:t>
            </a:r>
          </a:p>
          <a:p>
            <a:pPr>
              <a:buNone/>
            </a:pPr>
            <a:r>
              <a:rPr lang="en-GB" dirty="0" smtClean="0"/>
              <a:t>begin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en-GB" dirty="0" smtClean="0"/>
              <a:t>for </a:t>
            </a:r>
            <a:r>
              <a:rPr lang="en-GB" dirty="0" err="1" smtClean="0"/>
              <a:t>i</a:t>
            </a:r>
            <a:r>
              <a:rPr lang="en-GB" dirty="0" smtClean="0"/>
              <a:t>:=</a:t>
            </a:r>
            <a:r>
              <a:rPr lang="pl-PL" dirty="0" smtClean="0"/>
              <a:t>1 to</a:t>
            </a:r>
            <a:r>
              <a:rPr lang="en-GB" dirty="0" smtClean="0"/>
              <a:t> 1</a:t>
            </a:r>
            <a:r>
              <a:rPr lang="pl-PL" dirty="0" smtClean="0"/>
              <a:t>0</a:t>
            </a:r>
            <a:r>
              <a:rPr lang="en-GB" dirty="0" smtClean="0"/>
              <a:t> do</a:t>
            </a:r>
          </a:p>
          <a:p>
            <a:pPr>
              <a:buNone/>
            </a:pPr>
            <a:r>
              <a:rPr lang="pl-PL" dirty="0" smtClean="0"/>
              <a:t>		</a:t>
            </a:r>
            <a:r>
              <a:rPr lang="en-GB" dirty="0" smtClean="0"/>
              <a:t>read(tab[</a:t>
            </a:r>
            <a:r>
              <a:rPr lang="en-GB" dirty="0" err="1" smtClean="0"/>
              <a:t>i</a:t>
            </a:r>
            <a:r>
              <a:rPr lang="en-GB" dirty="0" smtClean="0"/>
              <a:t>]);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en-GB" dirty="0" smtClean="0"/>
              <a:t>for </a:t>
            </a:r>
            <a:r>
              <a:rPr lang="en-GB" dirty="0" err="1" smtClean="0"/>
              <a:t>i</a:t>
            </a:r>
            <a:r>
              <a:rPr lang="en-GB" dirty="0" smtClean="0"/>
              <a:t>:=1</a:t>
            </a:r>
            <a:r>
              <a:rPr lang="pl-PL" dirty="0" smtClean="0"/>
              <a:t>0</a:t>
            </a:r>
            <a:r>
              <a:rPr lang="en-GB" dirty="0" smtClean="0"/>
              <a:t> </a:t>
            </a:r>
            <a:r>
              <a:rPr lang="en-GB" dirty="0" err="1" smtClean="0"/>
              <a:t>downto</a:t>
            </a:r>
            <a:r>
              <a:rPr lang="en-GB" dirty="0" smtClean="0"/>
              <a:t> </a:t>
            </a:r>
            <a:r>
              <a:rPr lang="pl-PL" dirty="0" smtClean="0"/>
              <a:t>1 </a:t>
            </a:r>
            <a:r>
              <a:rPr lang="en-GB" dirty="0" smtClean="0"/>
              <a:t>do</a:t>
            </a:r>
          </a:p>
          <a:p>
            <a:pPr>
              <a:buNone/>
            </a:pPr>
            <a:r>
              <a:rPr lang="pl-PL" dirty="0" smtClean="0"/>
              <a:t>		</a:t>
            </a:r>
            <a:r>
              <a:rPr lang="en-GB" dirty="0" err="1" smtClean="0"/>
              <a:t>writeln</a:t>
            </a:r>
            <a:r>
              <a:rPr lang="en-GB" dirty="0" smtClean="0"/>
              <a:t>(i:2, ' ', tab[</a:t>
            </a:r>
            <a:r>
              <a:rPr lang="en-GB" dirty="0" err="1" smtClean="0"/>
              <a:t>i</a:t>
            </a:r>
            <a:r>
              <a:rPr lang="en-GB" dirty="0" smtClean="0"/>
              <a:t>]);</a:t>
            </a:r>
          </a:p>
          <a:p>
            <a:pPr>
              <a:buNone/>
            </a:pPr>
            <a:r>
              <a:rPr lang="en-GB" dirty="0" smtClean="0"/>
              <a:t>end.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dirty="0" smtClean="0"/>
              <a:t>program </a:t>
            </a:r>
            <a:r>
              <a:rPr lang="pl-PL" dirty="0" smtClean="0"/>
              <a:t>wypTab2</a:t>
            </a:r>
            <a:r>
              <a:rPr lang="en-GB" dirty="0" smtClean="0"/>
              <a:t>;</a:t>
            </a:r>
          </a:p>
          <a:p>
            <a:pPr>
              <a:buNone/>
            </a:pPr>
            <a:r>
              <a:rPr lang="en-GB" dirty="0" err="1" smtClean="0"/>
              <a:t>var</a:t>
            </a:r>
            <a:endParaRPr lang="en-GB" dirty="0" smtClean="0"/>
          </a:p>
          <a:p>
            <a:pPr>
              <a:buNone/>
            </a:pPr>
            <a:r>
              <a:rPr lang="pl-PL" dirty="0" smtClean="0"/>
              <a:t>	</a:t>
            </a:r>
            <a:r>
              <a:rPr lang="en-GB" dirty="0" err="1" smtClean="0"/>
              <a:t>i</a:t>
            </a:r>
            <a:r>
              <a:rPr lang="en-GB" dirty="0" smtClean="0"/>
              <a:t> : integer;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en-GB" dirty="0" smtClean="0"/>
              <a:t>tab : array [1..</a:t>
            </a:r>
            <a:r>
              <a:rPr lang="pl-PL" dirty="0" smtClean="0"/>
              <a:t>1</a:t>
            </a:r>
            <a:r>
              <a:rPr lang="en-GB" dirty="0" smtClean="0"/>
              <a:t>0] of integer;</a:t>
            </a:r>
          </a:p>
          <a:p>
            <a:pPr>
              <a:buNone/>
            </a:pPr>
            <a:r>
              <a:rPr lang="en-GB" dirty="0" smtClean="0"/>
              <a:t>Begin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	</a:t>
            </a:r>
            <a:r>
              <a:rPr lang="en-GB" dirty="0" smtClean="0"/>
              <a:t>for </a:t>
            </a:r>
            <a:r>
              <a:rPr lang="en-GB" dirty="0" err="1" smtClean="0"/>
              <a:t>i</a:t>
            </a:r>
            <a:r>
              <a:rPr lang="en-GB" dirty="0" smtClean="0"/>
              <a:t>:=1</a:t>
            </a:r>
            <a:r>
              <a:rPr lang="pl-PL" dirty="0" smtClean="0"/>
              <a:t>0</a:t>
            </a:r>
            <a:r>
              <a:rPr lang="en-GB" dirty="0" smtClean="0"/>
              <a:t> </a:t>
            </a:r>
            <a:r>
              <a:rPr lang="en-GB" dirty="0" err="1" smtClean="0"/>
              <a:t>downto</a:t>
            </a:r>
            <a:r>
              <a:rPr lang="en-GB" dirty="0" smtClean="0"/>
              <a:t> </a:t>
            </a:r>
            <a:r>
              <a:rPr lang="pl-PL" dirty="0" smtClean="0"/>
              <a:t>1 </a:t>
            </a:r>
            <a:r>
              <a:rPr lang="en-GB" dirty="0" smtClean="0"/>
              <a:t>do</a:t>
            </a:r>
          </a:p>
          <a:p>
            <a:pPr>
              <a:buNone/>
            </a:pPr>
            <a:r>
              <a:rPr lang="pl-PL" dirty="0" smtClean="0"/>
              <a:t>		</a:t>
            </a:r>
            <a:r>
              <a:rPr lang="en-GB" dirty="0" smtClean="0"/>
              <a:t>read(tab[</a:t>
            </a:r>
            <a:r>
              <a:rPr lang="en-GB" dirty="0" err="1" smtClean="0"/>
              <a:t>i</a:t>
            </a:r>
            <a:r>
              <a:rPr lang="en-GB" dirty="0" smtClean="0"/>
              <a:t>]);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en-GB" dirty="0" smtClean="0"/>
              <a:t>for </a:t>
            </a:r>
            <a:r>
              <a:rPr lang="en-GB" dirty="0" err="1" smtClean="0"/>
              <a:t>i</a:t>
            </a:r>
            <a:r>
              <a:rPr lang="en-GB" dirty="0" smtClean="0"/>
              <a:t>:=</a:t>
            </a:r>
            <a:r>
              <a:rPr lang="pl-PL" dirty="0" smtClean="0"/>
              <a:t>1 to</a:t>
            </a:r>
            <a:r>
              <a:rPr lang="en-GB" dirty="0" smtClean="0"/>
              <a:t> 1</a:t>
            </a:r>
            <a:r>
              <a:rPr lang="pl-PL" dirty="0" smtClean="0"/>
              <a:t>0</a:t>
            </a:r>
            <a:r>
              <a:rPr lang="en-GB" dirty="0" smtClean="0"/>
              <a:t> do</a:t>
            </a:r>
          </a:p>
          <a:p>
            <a:pPr>
              <a:buNone/>
            </a:pPr>
            <a:r>
              <a:rPr lang="pl-PL" dirty="0" smtClean="0"/>
              <a:t>		</a:t>
            </a:r>
            <a:r>
              <a:rPr lang="en-GB" dirty="0" err="1" smtClean="0"/>
              <a:t>writeln</a:t>
            </a:r>
            <a:r>
              <a:rPr lang="en-GB" dirty="0" smtClean="0"/>
              <a:t>(i:2, ' ', tab[</a:t>
            </a:r>
            <a:r>
              <a:rPr lang="en-GB" dirty="0" err="1" smtClean="0"/>
              <a:t>i</a:t>
            </a:r>
            <a:r>
              <a:rPr lang="en-GB" dirty="0" smtClean="0"/>
              <a:t>]);</a:t>
            </a:r>
          </a:p>
          <a:p>
            <a:pPr>
              <a:buNone/>
            </a:pPr>
            <a:r>
              <a:rPr lang="en-GB" dirty="0" smtClean="0"/>
              <a:t>end.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Instrukcja złożona</a:t>
            </a:r>
            <a:endParaRPr lang="en-US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de-DE" sz="2000" b="1">
                <a:latin typeface="Courier New" pitchFamily="49" charset="0"/>
              </a:rPr>
              <a:t>program inst_war;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de-DE" sz="2000" b="1">
                <a:latin typeface="Courier New" pitchFamily="49" charset="0"/>
              </a:rPr>
              <a:t>var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de-DE" sz="2000" b="1">
                <a:latin typeface="Courier New" pitchFamily="49" charset="0"/>
              </a:rPr>
              <a:t>	d,d0: integer;</a:t>
            </a: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begin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	write(’Podaj liczbę: ’);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	readln(d);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	d0 := d;  { zapamiętanie początkowej wartości d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	if d</a:t>
            </a:r>
            <a:r>
              <a:rPr lang="pl-PL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</a:rPr>
              <a:t>&lt;</a:t>
            </a:r>
            <a:r>
              <a:rPr lang="pl-PL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</a:rPr>
              <a:t>0 then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	  begin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	    writeln(’Podano liczbę ujemną.’);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	    d := -d; { wyznaczamy liczbę przeciwną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	  end;     { konieczny średnik!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	writeln(’Abs(’,d0,’)=’,d)</a:t>
            </a:r>
            <a:endParaRPr lang="pl-PL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l-PL" sz="2000" b="1">
                <a:latin typeface="Courier New" pitchFamily="49" charset="0"/>
              </a:rPr>
              <a:t>end.</a:t>
            </a:r>
            <a:r>
              <a:rPr lang="en-US" sz="2000" b="1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wczytać 10 liczb całkowitych do tablicy </a:t>
            </a:r>
          </a:p>
          <a:p>
            <a:r>
              <a:rPr lang="pl-PL" dirty="0" smtClean="0"/>
              <a:t>wyszukać największą liczbę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GB" dirty="0" smtClean="0"/>
              <a:t>program </a:t>
            </a:r>
            <a:r>
              <a:rPr lang="pl-PL" dirty="0" err="1" smtClean="0"/>
              <a:t>wypLicz</a:t>
            </a:r>
            <a:r>
              <a:rPr lang="en-GB" dirty="0" smtClean="0"/>
              <a:t>;</a:t>
            </a:r>
          </a:p>
          <a:p>
            <a:pPr>
              <a:buNone/>
            </a:pPr>
            <a:r>
              <a:rPr lang="en-GB" dirty="0" err="1" smtClean="0"/>
              <a:t>var</a:t>
            </a:r>
            <a:endParaRPr lang="en-GB" dirty="0" smtClean="0"/>
          </a:p>
          <a:p>
            <a:pPr>
              <a:buNone/>
            </a:pPr>
            <a:r>
              <a:rPr lang="pl-PL" dirty="0" smtClean="0"/>
              <a:t>	</a:t>
            </a:r>
            <a:r>
              <a:rPr lang="en-GB" dirty="0" err="1" smtClean="0"/>
              <a:t>i</a:t>
            </a:r>
            <a:r>
              <a:rPr lang="en-GB" dirty="0" smtClean="0"/>
              <a:t> : integer;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	</a:t>
            </a:r>
            <a:r>
              <a:rPr lang="pl-PL" dirty="0" err="1" smtClean="0"/>
              <a:t>max:integer</a:t>
            </a:r>
            <a:r>
              <a:rPr lang="pl-PL" dirty="0" smtClean="0"/>
              <a:t>;</a:t>
            </a:r>
            <a:endParaRPr lang="en-GB" dirty="0" smtClean="0"/>
          </a:p>
          <a:p>
            <a:pPr>
              <a:buNone/>
            </a:pPr>
            <a:r>
              <a:rPr lang="pl-PL" dirty="0" smtClean="0"/>
              <a:t>	</a:t>
            </a:r>
            <a:r>
              <a:rPr lang="en-GB" dirty="0" smtClean="0"/>
              <a:t>tab : array [1..</a:t>
            </a:r>
            <a:r>
              <a:rPr lang="pl-PL" dirty="0" smtClean="0"/>
              <a:t>1</a:t>
            </a:r>
            <a:r>
              <a:rPr lang="en-GB" dirty="0" smtClean="0"/>
              <a:t>0] of integer;</a:t>
            </a:r>
          </a:p>
          <a:p>
            <a:pPr>
              <a:buNone/>
            </a:pPr>
            <a:r>
              <a:rPr lang="en-GB" dirty="0" smtClean="0"/>
              <a:t>Begin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en-GB" dirty="0" smtClean="0"/>
              <a:t>for </a:t>
            </a:r>
            <a:r>
              <a:rPr lang="en-GB" dirty="0" err="1" smtClean="0"/>
              <a:t>i</a:t>
            </a:r>
            <a:r>
              <a:rPr lang="en-GB" dirty="0" smtClean="0"/>
              <a:t>:=1 to </a:t>
            </a:r>
            <a:r>
              <a:rPr lang="pl-PL" dirty="0" smtClean="0"/>
              <a:t>1</a:t>
            </a:r>
            <a:r>
              <a:rPr lang="en-GB" dirty="0" smtClean="0"/>
              <a:t>0 do</a:t>
            </a:r>
          </a:p>
          <a:p>
            <a:pPr>
              <a:buNone/>
            </a:pPr>
            <a:r>
              <a:rPr lang="pl-PL" dirty="0" smtClean="0"/>
              <a:t>		</a:t>
            </a:r>
            <a:r>
              <a:rPr lang="en-GB" dirty="0" smtClean="0"/>
              <a:t>read(tab[</a:t>
            </a:r>
            <a:r>
              <a:rPr lang="en-GB" dirty="0" err="1" smtClean="0"/>
              <a:t>i</a:t>
            </a:r>
            <a:r>
              <a:rPr lang="en-GB" dirty="0" smtClean="0"/>
              <a:t>]);</a:t>
            </a:r>
            <a:endParaRPr lang="pl-PL" dirty="0" smtClean="0"/>
          </a:p>
          <a:p>
            <a:pPr>
              <a:buNone/>
            </a:pPr>
            <a:r>
              <a:rPr lang="pl-PL" dirty="0" err="1" smtClean="0"/>
              <a:t>Max:=tab</a:t>
            </a:r>
            <a:r>
              <a:rPr lang="pl-PL" dirty="0" smtClean="0"/>
              <a:t>[1];</a:t>
            </a:r>
            <a:endParaRPr lang="en-GB" dirty="0" smtClean="0"/>
          </a:p>
          <a:p>
            <a:pPr>
              <a:buNone/>
            </a:pPr>
            <a:r>
              <a:rPr lang="pl-PL" dirty="0" smtClean="0"/>
              <a:t>	</a:t>
            </a:r>
            <a:r>
              <a:rPr lang="en-GB" dirty="0" smtClean="0"/>
              <a:t>for </a:t>
            </a:r>
            <a:r>
              <a:rPr lang="en-GB" dirty="0" err="1" smtClean="0"/>
              <a:t>i</a:t>
            </a:r>
            <a:r>
              <a:rPr lang="en-GB" dirty="0" smtClean="0"/>
              <a:t>:=</a:t>
            </a:r>
            <a:r>
              <a:rPr lang="pl-PL" dirty="0" smtClean="0"/>
              <a:t>2</a:t>
            </a:r>
            <a:r>
              <a:rPr lang="en-GB" dirty="0" smtClean="0"/>
              <a:t> to </a:t>
            </a:r>
            <a:r>
              <a:rPr lang="pl-PL" dirty="0" smtClean="0"/>
              <a:t>1</a:t>
            </a:r>
            <a:r>
              <a:rPr lang="en-GB" dirty="0" smtClean="0"/>
              <a:t>0 do</a:t>
            </a:r>
          </a:p>
          <a:p>
            <a:pPr>
              <a:buNone/>
            </a:pPr>
            <a:r>
              <a:rPr lang="pl-PL" dirty="0" smtClean="0"/>
              <a:t>		</a:t>
            </a:r>
            <a:r>
              <a:rPr lang="pl-PL" dirty="0" err="1" smtClean="0"/>
              <a:t>if</a:t>
            </a:r>
            <a:r>
              <a:rPr lang="pl-PL" dirty="0" smtClean="0"/>
              <a:t> (</a:t>
            </a:r>
            <a:r>
              <a:rPr lang="en-GB" dirty="0" smtClean="0"/>
              <a:t>tab[</a:t>
            </a:r>
            <a:r>
              <a:rPr lang="en-GB" dirty="0" err="1" smtClean="0"/>
              <a:t>i</a:t>
            </a:r>
            <a:r>
              <a:rPr lang="en-GB" dirty="0" smtClean="0"/>
              <a:t>]</a:t>
            </a:r>
            <a:r>
              <a:rPr lang="pl-PL" dirty="0" smtClean="0"/>
              <a:t>&gt;</a:t>
            </a:r>
            <a:r>
              <a:rPr lang="pl-PL" dirty="0" err="1" smtClean="0"/>
              <a:t>max</a:t>
            </a:r>
            <a:r>
              <a:rPr lang="en-GB" dirty="0" smtClean="0"/>
              <a:t>)</a:t>
            </a:r>
            <a:r>
              <a:rPr lang="pl-PL" dirty="0" smtClean="0"/>
              <a:t> </a:t>
            </a:r>
            <a:r>
              <a:rPr lang="pl-PL" dirty="0" err="1" smtClean="0"/>
              <a:t>then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		 	</a:t>
            </a:r>
            <a:r>
              <a:rPr lang="pl-PL" dirty="0" err="1" smtClean="0"/>
              <a:t>max</a:t>
            </a:r>
            <a:r>
              <a:rPr lang="pl-PL" dirty="0" smtClean="0"/>
              <a:t> := </a:t>
            </a:r>
            <a:r>
              <a:rPr lang="pl-PL" dirty="0" err="1" smtClean="0"/>
              <a:t>tab</a:t>
            </a:r>
            <a:r>
              <a:rPr lang="pl-PL" dirty="0" smtClean="0"/>
              <a:t>[i];</a:t>
            </a:r>
          </a:p>
          <a:p>
            <a:pPr>
              <a:buNone/>
            </a:pPr>
            <a:r>
              <a:rPr lang="pl-PL" dirty="0" smtClean="0"/>
              <a:t>		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end.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wczytać 10 liczb całkowitych do tablicy </a:t>
            </a:r>
          </a:p>
          <a:p>
            <a:r>
              <a:rPr lang="pl-PL" dirty="0" smtClean="0"/>
              <a:t>wyszukać najmniejszą liczbę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GB" dirty="0" smtClean="0"/>
              <a:t>program </a:t>
            </a:r>
            <a:r>
              <a:rPr lang="pl-PL" dirty="0" err="1" smtClean="0"/>
              <a:t>wypLicz</a:t>
            </a:r>
            <a:r>
              <a:rPr lang="en-GB" dirty="0" smtClean="0"/>
              <a:t>;</a:t>
            </a:r>
          </a:p>
          <a:p>
            <a:pPr>
              <a:buNone/>
            </a:pPr>
            <a:r>
              <a:rPr lang="en-GB" dirty="0" err="1" smtClean="0"/>
              <a:t>var</a:t>
            </a:r>
            <a:endParaRPr lang="en-GB" dirty="0" smtClean="0"/>
          </a:p>
          <a:p>
            <a:pPr>
              <a:buNone/>
            </a:pPr>
            <a:r>
              <a:rPr lang="pl-PL" dirty="0" smtClean="0"/>
              <a:t>	</a:t>
            </a:r>
            <a:r>
              <a:rPr lang="en-GB" dirty="0" err="1" smtClean="0"/>
              <a:t>i</a:t>
            </a:r>
            <a:r>
              <a:rPr lang="en-GB" dirty="0" smtClean="0"/>
              <a:t> : integer;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	</a:t>
            </a:r>
            <a:r>
              <a:rPr lang="pl-PL" dirty="0" err="1" smtClean="0"/>
              <a:t>min:integer</a:t>
            </a:r>
            <a:r>
              <a:rPr lang="pl-PL" dirty="0" smtClean="0"/>
              <a:t>;</a:t>
            </a:r>
            <a:endParaRPr lang="en-GB" dirty="0" smtClean="0"/>
          </a:p>
          <a:p>
            <a:pPr>
              <a:buNone/>
            </a:pPr>
            <a:r>
              <a:rPr lang="pl-PL" dirty="0" smtClean="0"/>
              <a:t>	</a:t>
            </a:r>
            <a:r>
              <a:rPr lang="en-GB" dirty="0" smtClean="0"/>
              <a:t>tab : array [1..</a:t>
            </a:r>
            <a:r>
              <a:rPr lang="pl-PL" dirty="0" smtClean="0"/>
              <a:t>1</a:t>
            </a:r>
            <a:r>
              <a:rPr lang="en-GB" dirty="0" smtClean="0"/>
              <a:t>0] of integer;</a:t>
            </a:r>
          </a:p>
          <a:p>
            <a:pPr>
              <a:buNone/>
            </a:pPr>
            <a:r>
              <a:rPr lang="en-GB" dirty="0" smtClean="0"/>
              <a:t>begin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en-GB" dirty="0" smtClean="0"/>
              <a:t>for </a:t>
            </a:r>
            <a:r>
              <a:rPr lang="en-GB" dirty="0" err="1" smtClean="0"/>
              <a:t>i</a:t>
            </a:r>
            <a:r>
              <a:rPr lang="en-GB" dirty="0" smtClean="0"/>
              <a:t>:=1 to </a:t>
            </a:r>
            <a:r>
              <a:rPr lang="pl-PL" dirty="0" smtClean="0"/>
              <a:t>1</a:t>
            </a:r>
            <a:r>
              <a:rPr lang="en-GB" dirty="0" smtClean="0"/>
              <a:t>0 do</a:t>
            </a:r>
          </a:p>
          <a:p>
            <a:pPr>
              <a:buNone/>
            </a:pPr>
            <a:r>
              <a:rPr lang="pl-PL" dirty="0" smtClean="0"/>
              <a:t>		</a:t>
            </a:r>
            <a:r>
              <a:rPr lang="en-GB" dirty="0" smtClean="0"/>
              <a:t>read(tab[</a:t>
            </a:r>
            <a:r>
              <a:rPr lang="en-GB" dirty="0" err="1" smtClean="0"/>
              <a:t>i</a:t>
            </a:r>
            <a:r>
              <a:rPr lang="en-GB" dirty="0" smtClean="0"/>
              <a:t>]);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en-GB" dirty="0" smtClean="0"/>
              <a:t>for </a:t>
            </a:r>
            <a:r>
              <a:rPr lang="en-GB" dirty="0" err="1" smtClean="0"/>
              <a:t>i</a:t>
            </a:r>
            <a:r>
              <a:rPr lang="en-GB" dirty="0" smtClean="0"/>
              <a:t>:=1 to </a:t>
            </a:r>
            <a:r>
              <a:rPr lang="pl-PL" dirty="0" smtClean="0"/>
              <a:t>1</a:t>
            </a:r>
            <a:r>
              <a:rPr lang="en-GB" dirty="0" smtClean="0"/>
              <a:t>0 do</a:t>
            </a:r>
          </a:p>
          <a:p>
            <a:pPr>
              <a:buNone/>
            </a:pPr>
            <a:r>
              <a:rPr lang="pl-PL" dirty="0" smtClean="0"/>
              <a:t>		</a:t>
            </a:r>
            <a:r>
              <a:rPr lang="pl-PL" dirty="0" err="1" smtClean="0"/>
              <a:t>if</a:t>
            </a:r>
            <a:r>
              <a:rPr lang="pl-PL" dirty="0" smtClean="0"/>
              <a:t> (</a:t>
            </a:r>
            <a:r>
              <a:rPr lang="en-GB" dirty="0" smtClean="0"/>
              <a:t>tab[</a:t>
            </a:r>
            <a:r>
              <a:rPr lang="en-GB" dirty="0" err="1" smtClean="0"/>
              <a:t>i</a:t>
            </a:r>
            <a:r>
              <a:rPr lang="en-GB" dirty="0" smtClean="0"/>
              <a:t>]</a:t>
            </a:r>
            <a:r>
              <a:rPr lang="pl-PL" dirty="0" smtClean="0"/>
              <a:t>&lt;min</a:t>
            </a:r>
            <a:r>
              <a:rPr lang="en-GB" dirty="0" smtClean="0"/>
              <a:t>)</a:t>
            </a:r>
            <a:r>
              <a:rPr lang="pl-PL" dirty="0" smtClean="0"/>
              <a:t> </a:t>
            </a:r>
            <a:r>
              <a:rPr lang="pl-PL" dirty="0" err="1" smtClean="0"/>
              <a:t>then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		 	min := </a:t>
            </a:r>
            <a:r>
              <a:rPr lang="pl-PL" dirty="0" err="1" smtClean="0"/>
              <a:t>tab</a:t>
            </a:r>
            <a:r>
              <a:rPr lang="pl-PL" dirty="0" smtClean="0"/>
              <a:t>[i];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end.</a:t>
            </a: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Błąd ten sam !!!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wczytać 10 liczb całkowitych do tablicy </a:t>
            </a:r>
          </a:p>
          <a:p>
            <a:r>
              <a:rPr lang="pl-PL" dirty="0" smtClean="0"/>
              <a:t>posortować tablicę</a:t>
            </a:r>
          </a:p>
          <a:p>
            <a:endParaRPr lang="pl-PL" dirty="0" smtClean="0"/>
          </a:p>
          <a:p>
            <a:r>
              <a:rPr lang="pl-PL" dirty="0" smtClean="0"/>
              <a:t>Sortowanie bąbelkowe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dirty="0" smtClean="0"/>
              <a:t>program </a:t>
            </a:r>
            <a:r>
              <a:rPr lang="pl-PL" dirty="0" smtClean="0"/>
              <a:t>sort</a:t>
            </a:r>
            <a:r>
              <a:rPr lang="en-GB" dirty="0" smtClean="0"/>
              <a:t>;</a:t>
            </a:r>
          </a:p>
          <a:p>
            <a:pPr>
              <a:buNone/>
            </a:pPr>
            <a:r>
              <a:rPr lang="en-GB" dirty="0" err="1" smtClean="0"/>
              <a:t>var</a:t>
            </a:r>
            <a:endParaRPr lang="en-GB" dirty="0" smtClean="0"/>
          </a:p>
          <a:p>
            <a:pPr>
              <a:buNone/>
            </a:pPr>
            <a:r>
              <a:rPr lang="pl-PL" dirty="0" smtClean="0"/>
              <a:t>	</a:t>
            </a:r>
            <a:r>
              <a:rPr lang="en-GB" dirty="0" err="1" smtClean="0"/>
              <a:t>i</a:t>
            </a:r>
            <a:r>
              <a:rPr lang="en-GB" dirty="0" smtClean="0"/>
              <a:t> : integer; 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	</a:t>
            </a:r>
            <a:r>
              <a:rPr lang="en-GB" dirty="0" smtClean="0"/>
              <a:t>tab : array [1..</a:t>
            </a:r>
            <a:r>
              <a:rPr lang="pl-PL" dirty="0" smtClean="0"/>
              <a:t>1</a:t>
            </a:r>
            <a:r>
              <a:rPr lang="en-GB" dirty="0" smtClean="0"/>
              <a:t>0] of integer;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	</a:t>
            </a:r>
            <a:r>
              <a:rPr lang="en-GB" dirty="0" err="1" smtClean="0"/>
              <a:t>pom</a:t>
            </a:r>
            <a:r>
              <a:rPr lang="en-GB" dirty="0" smtClean="0"/>
              <a:t> : integer; 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	</a:t>
            </a:r>
            <a:r>
              <a:rPr lang="pl-PL" dirty="0" err="1" smtClean="0"/>
              <a:t>niePosortowane</a:t>
            </a:r>
            <a:r>
              <a:rPr lang="en-GB" dirty="0" smtClean="0"/>
              <a:t>: </a:t>
            </a:r>
            <a:r>
              <a:rPr lang="en-GB" dirty="0" err="1" smtClean="0"/>
              <a:t>boolean</a:t>
            </a:r>
            <a:r>
              <a:rPr lang="en-GB" dirty="0" smtClean="0"/>
              <a:t>; 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	</a:t>
            </a:r>
            <a:r>
              <a:rPr lang="en-GB" dirty="0" smtClean="0"/>
              <a:t>begin</a:t>
            </a:r>
          </a:p>
          <a:p>
            <a:pPr>
              <a:buNone/>
            </a:pPr>
            <a:r>
              <a:rPr lang="pl-PL" dirty="0" smtClean="0"/>
              <a:t>		</a:t>
            </a:r>
            <a:r>
              <a:rPr lang="en-GB" dirty="0" smtClean="0"/>
              <a:t>for </a:t>
            </a:r>
            <a:r>
              <a:rPr lang="en-GB" dirty="0" err="1" smtClean="0"/>
              <a:t>i</a:t>
            </a:r>
            <a:r>
              <a:rPr lang="en-GB" dirty="0" smtClean="0"/>
              <a:t>:=1 to </a:t>
            </a:r>
            <a:r>
              <a:rPr lang="pl-PL" dirty="0" smtClean="0"/>
              <a:t>1</a:t>
            </a:r>
            <a:r>
              <a:rPr lang="en-GB" dirty="0" smtClean="0"/>
              <a:t>0 do     { </a:t>
            </a:r>
            <a:r>
              <a:rPr lang="en-GB" dirty="0" err="1" smtClean="0"/>
              <a:t>wczytaj</a:t>
            </a:r>
            <a:r>
              <a:rPr lang="en-GB" dirty="0" smtClean="0"/>
              <a:t> }</a:t>
            </a:r>
          </a:p>
          <a:p>
            <a:pPr lvl="1">
              <a:buNone/>
            </a:pPr>
            <a:r>
              <a:rPr lang="pl-PL" dirty="0" smtClean="0"/>
              <a:t>			</a:t>
            </a:r>
            <a:r>
              <a:rPr lang="en-GB" dirty="0" smtClean="0"/>
              <a:t>read(tab[</a:t>
            </a:r>
            <a:r>
              <a:rPr lang="en-GB" dirty="0" err="1" smtClean="0"/>
              <a:t>i</a:t>
            </a:r>
            <a:r>
              <a:rPr lang="en-GB" dirty="0" smtClean="0"/>
              <a:t>]);</a:t>
            </a:r>
          </a:p>
          <a:p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dirty="0" smtClean="0"/>
              <a:t>repeat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pl-PL" dirty="0" err="1" smtClean="0"/>
              <a:t>niePosortowane</a:t>
            </a:r>
            <a:r>
              <a:rPr lang="pl-PL" dirty="0" smtClean="0"/>
              <a:t> </a:t>
            </a:r>
            <a:r>
              <a:rPr lang="en-GB" dirty="0" smtClean="0"/>
              <a:t>:= false;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en-GB" dirty="0" smtClean="0"/>
              <a:t>for </a:t>
            </a:r>
            <a:r>
              <a:rPr lang="en-GB" dirty="0" err="1" smtClean="0"/>
              <a:t>i</a:t>
            </a:r>
            <a:r>
              <a:rPr lang="en-GB" dirty="0" smtClean="0"/>
              <a:t>:=1 to 9 do</a:t>
            </a:r>
          </a:p>
          <a:p>
            <a:pPr>
              <a:buNone/>
            </a:pPr>
            <a:r>
              <a:rPr lang="pl-PL" dirty="0" smtClean="0"/>
              <a:t>		</a:t>
            </a:r>
            <a:r>
              <a:rPr lang="en-GB" dirty="0" smtClean="0"/>
              <a:t>if tab[</a:t>
            </a:r>
            <a:r>
              <a:rPr lang="en-GB" dirty="0" err="1" smtClean="0"/>
              <a:t>i</a:t>
            </a:r>
            <a:r>
              <a:rPr lang="en-GB" dirty="0" smtClean="0"/>
              <a:t>]&gt;tab[i+1] then</a:t>
            </a:r>
          </a:p>
          <a:p>
            <a:pPr>
              <a:buNone/>
            </a:pPr>
            <a:r>
              <a:rPr lang="pl-PL" dirty="0" smtClean="0"/>
              <a:t>			</a:t>
            </a:r>
            <a:r>
              <a:rPr lang="en-GB" dirty="0" smtClean="0"/>
              <a:t>begin</a:t>
            </a:r>
          </a:p>
          <a:p>
            <a:pPr>
              <a:buNone/>
            </a:pPr>
            <a:r>
              <a:rPr lang="pl-PL" dirty="0" smtClean="0"/>
              <a:t>				</a:t>
            </a:r>
            <a:r>
              <a:rPr lang="en-GB" dirty="0" err="1" smtClean="0"/>
              <a:t>pom</a:t>
            </a:r>
            <a:r>
              <a:rPr lang="en-GB" dirty="0" smtClean="0"/>
              <a:t> := tab[</a:t>
            </a:r>
            <a:r>
              <a:rPr lang="en-GB" dirty="0" err="1" smtClean="0"/>
              <a:t>i</a:t>
            </a:r>
            <a:r>
              <a:rPr lang="en-GB" dirty="0" smtClean="0"/>
              <a:t>];</a:t>
            </a:r>
          </a:p>
          <a:p>
            <a:pPr>
              <a:buNone/>
            </a:pPr>
            <a:r>
              <a:rPr lang="pl-PL" dirty="0" smtClean="0"/>
              <a:t>				</a:t>
            </a:r>
            <a:r>
              <a:rPr lang="en-GB" dirty="0" smtClean="0"/>
              <a:t>tab[</a:t>
            </a:r>
            <a:r>
              <a:rPr lang="en-GB" dirty="0" err="1" smtClean="0"/>
              <a:t>i</a:t>
            </a:r>
            <a:r>
              <a:rPr lang="en-GB" dirty="0" smtClean="0"/>
              <a:t>] := tab[i+1];</a:t>
            </a:r>
          </a:p>
          <a:p>
            <a:pPr>
              <a:buNone/>
            </a:pPr>
            <a:r>
              <a:rPr lang="pl-PL" dirty="0" smtClean="0"/>
              <a:t>				</a:t>
            </a:r>
            <a:r>
              <a:rPr lang="en-GB" dirty="0" smtClean="0"/>
              <a:t>tab[i+1] := </a:t>
            </a:r>
            <a:r>
              <a:rPr lang="en-GB" dirty="0" err="1" smtClean="0"/>
              <a:t>pom</a:t>
            </a:r>
            <a:r>
              <a:rPr lang="en-GB" dirty="0" smtClean="0"/>
              <a:t>;</a:t>
            </a:r>
          </a:p>
          <a:p>
            <a:pPr>
              <a:buNone/>
            </a:pPr>
            <a:r>
              <a:rPr lang="pl-PL" dirty="0" smtClean="0"/>
              <a:t>				 </a:t>
            </a:r>
            <a:r>
              <a:rPr lang="pl-PL" dirty="0" err="1" smtClean="0"/>
              <a:t>niePosortowane</a:t>
            </a:r>
            <a:r>
              <a:rPr lang="en-GB" dirty="0" smtClean="0"/>
              <a:t> := true;</a:t>
            </a:r>
          </a:p>
          <a:p>
            <a:pPr>
              <a:buNone/>
            </a:pPr>
            <a:r>
              <a:rPr lang="pl-PL" dirty="0" smtClean="0"/>
              <a:t>			</a:t>
            </a:r>
            <a:r>
              <a:rPr lang="en-GB" dirty="0" smtClean="0"/>
              <a:t>end</a:t>
            </a:r>
          </a:p>
          <a:p>
            <a:pPr>
              <a:buNone/>
            </a:pPr>
            <a:r>
              <a:rPr lang="en-GB" dirty="0" smtClean="0"/>
              <a:t>until </a:t>
            </a:r>
            <a:r>
              <a:rPr lang="pl-PL" dirty="0" err="1" smtClean="0"/>
              <a:t>niePosortowane</a:t>
            </a:r>
            <a:r>
              <a:rPr lang="pl-PL" dirty="0" smtClean="0"/>
              <a:t> </a:t>
            </a:r>
            <a:r>
              <a:rPr lang="en-GB" dirty="0" smtClean="0"/>
              <a:t>=false;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 pętli </a:t>
            </a:r>
            <a:r>
              <a:rPr lang="pl-PL" dirty="0" err="1" smtClean="0"/>
              <a:t>while</a:t>
            </a:r>
            <a:r>
              <a:rPr lang="pl-PL" dirty="0" smtClean="0"/>
              <a:t> 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Podprogram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Wydzielony blok instrukcji, </a:t>
            </a:r>
          </a:p>
          <a:p>
            <a:pPr lvl="1"/>
            <a:r>
              <a:rPr lang="pl-PL" dirty="0" smtClean="0"/>
              <a:t>Nazwa</a:t>
            </a:r>
          </a:p>
          <a:p>
            <a:pPr lvl="1"/>
            <a:r>
              <a:rPr lang="pl-PL" dirty="0" smtClean="0"/>
              <a:t>Funkcjonalność</a:t>
            </a:r>
          </a:p>
          <a:p>
            <a:pPr lvl="1"/>
            <a:r>
              <a:rPr lang="pl-PL" dirty="0" smtClean="0"/>
              <a:t>Komunikacja ze światem zewnętrznym</a:t>
            </a:r>
          </a:p>
          <a:p>
            <a:r>
              <a:rPr lang="pl-PL" dirty="0" smtClean="0"/>
              <a:t>Argumenty (opcja) </a:t>
            </a:r>
          </a:p>
          <a:p>
            <a:pPr lvl="1"/>
            <a:r>
              <a:rPr lang="pl-PL" dirty="0" smtClean="0"/>
              <a:t>przekazywanie danych do przetwarzania w ramach podprogramu,</a:t>
            </a:r>
          </a:p>
          <a:p>
            <a:pPr lvl="1"/>
            <a:r>
              <a:rPr lang="pl-PL" dirty="0" smtClean="0"/>
              <a:t>Zwracanie danych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Instrukcja alternatywy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if warunek then</a:t>
            </a:r>
          </a:p>
          <a:p>
            <a:pPr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   instrukcja_1</a:t>
            </a:r>
          </a:p>
          <a:p>
            <a:pPr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else</a:t>
            </a:r>
            <a:endParaRPr lang="pl-PL" b="1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pl-PL" b="1">
                <a:latin typeface="Courier New" pitchFamily="49" charset="0"/>
              </a:rPr>
              <a:t>   instrukcja_2;</a:t>
            </a:r>
            <a:r>
              <a:rPr lang="en-US"/>
              <a:t> </a:t>
            </a:r>
            <a:endParaRPr lang="pl-PL"/>
          </a:p>
          <a:p>
            <a:pPr>
              <a:buFont typeface="Wingdings" pitchFamily="2" charset="2"/>
              <a:buNone/>
            </a:pPr>
            <a:endParaRPr lang="pl-PL"/>
          </a:p>
          <a:p>
            <a:r>
              <a:rPr lang="pl-PL"/>
              <a:t>przed </a:t>
            </a:r>
            <a:r>
              <a:rPr lang="pl-PL" b="1">
                <a:latin typeface="Courier New" pitchFamily="49" charset="0"/>
              </a:rPr>
              <a:t>else</a:t>
            </a:r>
            <a:r>
              <a:rPr lang="pl-PL"/>
              <a:t> </a:t>
            </a:r>
            <a:r>
              <a:rPr lang="pl-PL" u="sng"/>
              <a:t>nie może</a:t>
            </a:r>
            <a:r>
              <a:rPr lang="pl-PL"/>
              <a:t> wystąpić średnik</a:t>
            </a:r>
            <a:endParaRPr lang="en-US"/>
          </a:p>
        </p:txBody>
      </p:sp>
      <p:sp>
        <p:nvSpPr>
          <p:cNvPr id="49459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pic>
        <p:nvPicPr>
          <p:cNvPr id="49459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676400"/>
            <a:ext cx="3884613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Procedury i funkcje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 smtClean="0"/>
              <a:t>Służą do zamknięcia wielokrotnie wykonywanych ciągów instrukcji w całość reprezentowaną w programie pod konkretną nazwą i operującą w danej chwili na konkretnych argumentach</a:t>
            </a:r>
          </a:p>
          <a:p>
            <a:r>
              <a:rPr lang="pl-PL" dirty="0" smtClean="0"/>
              <a:t>Funkcja jest podobna do procedury, różni się od niej tym, że pod swoją nazwą zwraca pewną wartość</a:t>
            </a:r>
          </a:p>
          <a:p>
            <a:r>
              <a:rPr lang="pl-PL" dirty="0" smtClean="0"/>
              <a:t>Zastosowanie procedur i funkcji pozwala na optymalizację </a:t>
            </a:r>
          </a:p>
          <a:p>
            <a:pPr lvl="1"/>
            <a:r>
              <a:rPr lang="pl-PL" dirty="0" smtClean="0"/>
              <a:t>wykorzystania pamięci</a:t>
            </a:r>
          </a:p>
          <a:p>
            <a:pPr lvl="1"/>
            <a:r>
              <a:rPr lang="pl-PL" dirty="0" smtClean="0"/>
              <a:t>czasu tworzenia kodu</a:t>
            </a:r>
          </a:p>
          <a:p>
            <a:r>
              <a:rPr lang="pl-PL" dirty="0" smtClean="0"/>
              <a:t>Pamięć jest przydzielana dynamicznie podczas wywołania.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Poprawia czytelność kodu</a:t>
            </a:r>
          </a:p>
          <a:p>
            <a:r>
              <a:rPr lang="pl-PL" dirty="0" smtClean="0"/>
              <a:t>Pozwala na ponowne wykorzystanie bloków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Procedura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b="1" dirty="0" smtClean="0"/>
              <a:t>	</a:t>
            </a:r>
            <a:r>
              <a:rPr lang="pl-PL" sz="2400" b="1" dirty="0" err="1" smtClean="0"/>
              <a:t>procedure</a:t>
            </a:r>
            <a:r>
              <a:rPr lang="pl-PL" sz="2400" dirty="0" smtClean="0"/>
              <a:t> nazwa ([</a:t>
            </a:r>
            <a:r>
              <a:rPr lang="pl-PL" sz="2400" dirty="0" err="1" smtClean="0"/>
              <a:t>lista_parametrów_formalnych</a:t>
            </a:r>
            <a:r>
              <a:rPr lang="pl-PL" sz="2400" dirty="0" smtClean="0"/>
              <a:t>]); </a:t>
            </a:r>
          </a:p>
          <a:p>
            <a:pPr>
              <a:buNone/>
            </a:pPr>
            <a:r>
              <a:rPr lang="pl-PL" sz="2400" dirty="0" smtClean="0"/>
              <a:t>	{</a:t>
            </a:r>
            <a:r>
              <a:rPr lang="pl-PL" sz="2400" dirty="0" err="1" smtClean="0"/>
              <a:t>deklaracje_etykiet</a:t>
            </a:r>
            <a:r>
              <a:rPr lang="pl-PL" sz="2400" dirty="0" smtClean="0"/>
              <a:t>;</a:t>
            </a:r>
          </a:p>
          <a:p>
            <a:pPr>
              <a:buNone/>
            </a:pPr>
            <a:r>
              <a:rPr lang="pl-PL" sz="2400" dirty="0" smtClean="0"/>
              <a:t>	</a:t>
            </a:r>
            <a:r>
              <a:rPr lang="pl-PL" sz="2400" dirty="0" err="1" smtClean="0"/>
              <a:t>deklaracje_stałych</a:t>
            </a:r>
            <a:r>
              <a:rPr lang="pl-PL" sz="2400" dirty="0" smtClean="0"/>
              <a:t>;</a:t>
            </a:r>
          </a:p>
          <a:p>
            <a:pPr>
              <a:buNone/>
            </a:pPr>
            <a:r>
              <a:rPr lang="pl-PL" sz="2400" dirty="0" smtClean="0"/>
              <a:t>	</a:t>
            </a:r>
            <a:r>
              <a:rPr lang="pl-PL" sz="2400" dirty="0" err="1" smtClean="0"/>
              <a:t>deklaracje_typów</a:t>
            </a:r>
            <a:r>
              <a:rPr lang="pl-PL" sz="2400" dirty="0" smtClean="0"/>
              <a:t>;</a:t>
            </a:r>
          </a:p>
          <a:p>
            <a:pPr>
              <a:buNone/>
            </a:pPr>
            <a:r>
              <a:rPr lang="pl-PL" sz="2400" dirty="0" smtClean="0"/>
              <a:t>	</a:t>
            </a:r>
            <a:r>
              <a:rPr lang="pl-PL" sz="2400" dirty="0" err="1" smtClean="0"/>
              <a:t>deklaracje_zmiennych</a:t>
            </a:r>
            <a:r>
              <a:rPr lang="pl-PL" sz="2400" dirty="0" smtClean="0"/>
              <a:t>;</a:t>
            </a:r>
          </a:p>
          <a:p>
            <a:pPr>
              <a:buNone/>
            </a:pPr>
            <a:r>
              <a:rPr lang="pl-PL" sz="2400" dirty="0" smtClean="0"/>
              <a:t>	</a:t>
            </a:r>
            <a:r>
              <a:rPr lang="pl-PL" sz="2400" dirty="0" err="1" smtClean="0"/>
              <a:t>deklaracje_podprogramów</a:t>
            </a:r>
            <a:r>
              <a:rPr lang="pl-PL" sz="2400" dirty="0" smtClean="0"/>
              <a:t>;} </a:t>
            </a:r>
          </a:p>
          <a:p>
            <a:pPr>
              <a:buNone/>
            </a:pPr>
            <a:r>
              <a:rPr lang="pl-PL" sz="2400" b="1" dirty="0" smtClean="0"/>
              <a:t>	</a:t>
            </a:r>
            <a:r>
              <a:rPr lang="pl-PL" sz="2400" b="1" dirty="0" err="1" smtClean="0"/>
              <a:t>begin</a:t>
            </a:r>
            <a:r>
              <a:rPr lang="pl-PL" sz="2400" dirty="0" smtClean="0"/>
              <a:t> </a:t>
            </a:r>
          </a:p>
          <a:p>
            <a:pPr>
              <a:buNone/>
            </a:pPr>
            <a:r>
              <a:rPr lang="pl-PL" sz="2400" dirty="0" smtClean="0"/>
              <a:t>		{część operacyjna / Instrukcje} </a:t>
            </a:r>
          </a:p>
          <a:p>
            <a:pPr>
              <a:buNone/>
            </a:pPr>
            <a:r>
              <a:rPr lang="pl-PL" sz="2400" b="1" dirty="0" smtClean="0"/>
              <a:t>	</a:t>
            </a:r>
            <a:r>
              <a:rPr lang="pl-PL" sz="2400" b="1" dirty="0" err="1" smtClean="0"/>
              <a:t>end</a:t>
            </a:r>
            <a:r>
              <a:rPr lang="pl-PL" sz="2400" b="1" dirty="0" smtClean="0"/>
              <a:t>;</a:t>
            </a:r>
          </a:p>
          <a:p>
            <a:pPr>
              <a:buNone/>
            </a:pPr>
            <a:endParaRPr lang="pl-PL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 </a:t>
            </a:r>
            <a:r>
              <a:rPr lang="en-US" dirty="0" err="1" smtClean="0"/>
              <a:t>DoSomething</a:t>
            </a:r>
            <a:r>
              <a:rPr lang="en-US" dirty="0" smtClean="0"/>
              <a:t> (Para : String);  </a:t>
            </a:r>
            <a:br>
              <a:rPr lang="en-US" dirty="0" smtClean="0"/>
            </a:br>
            <a:r>
              <a:rPr lang="en-US" dirty="0" smtClean="0"/>
              <a:t>begin  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dirty="0" err="1" smtClean="0"/>
              <a:t>Writeln</a:t>
            </a:r>
            <a:r>
              <a:rPr lang="en-US" dirty="0" smtClean="0"/>
              <a:t> (’Got parameter : ’,Para);  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dirty="0" err="1" smtClean="0"/>
              <a:t>Writeln</a:t>
            </a:r>
            <a:r>
              <a:rPr lang="en-US" dirty="0" smtClean="0"/>
              <a:t> (’Parameter in upper case : ’,Upper(Para));  </a:t>
            </a:r>
            <a:br>
              <a:rPr lang="en-US" dirty="0" smtClean="0"/>
            </a:br>
            <a:r>
              <a:rPr lang="en-US" dirty="0" smtClean="0"/>
              <a:t>end;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Procedury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 smtClean="0"/>
              <a:t>Deklarowane poza częścią funkcyjną kodu</a:t>
            </a:r>
          </a:p>
          <a:p>
            <a:endParaRPr lang="pl-PL" dirty="0" smtClean="0"/>
          </a:p>
          <a:p>
            <a:pPr>
              <a:buNone/>
            </a:pPr>
            <a:r>
              <a:rPr lang="pl-PL" dirty="0" smtClean="0"/>
              <a:t>Program test;</a:t>
            </a:r>
          </a:p>
          <a:p>
            <a:pPr>
              <a:buNone/>
            </a:pPr>
            <a:r>
              <a:rPr lang="pl-PL" dirty="0" err="1" smtClean="0"/>
              <a:t>Var</a:t>
            </a:r>
            <a:r>
              <a:rPr lang="pl-PL" dirty="0" smtClean="0"/>
              <a:t> </a:t>
            </a:r>
          </a:p>
          <a:p>
            <a:pPr>
              <a:buNone/>
            </a:pPr>
            <a:r>
              <a:rPr lang="pl-PL" dirty="0" smtClean="0"/>
              <a:t>	…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b="1" dirty="0" smtClean="0"/>
              <a:t>Miejsce na deklarację procedur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Begin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err="1" smtClean="0"/>
              <a:t>End</a:t>
            </a:r>
            <a:r>
              <a:rPr lang="pl-PL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Miejsce w kodzie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dirty="0" smtClean="0"/>
              <a:t>program </a:t>
            </a:r>
            <a:r>
              <a:rPr lang="pl-PL" dirty="0" smtClean="0"/>
              <a:t>nazwa</a:t>
            </a:r>
            <a:r>
              <a:rPr lang="en-GB" dirty="0" smtClean="0"/>
              <a:t>;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en-GB" dirty="0" err="1" smtClean="0"/>
              <a:t>var</a:t>
            </a:r>
            <a:r>
              <a:rPr lang="en-GB" dirty="0" smtClean="0"/>
              <a:t> 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		</a:t>
            </a:r>
            <a:r>
              <a:rPr lang="en-GB" dirty="0" err="1" smtClean="0"/>
              <a:t>i</a:t>
            </a:r>
            <a:r>
              <a:rPr lang="en-GB" dirty="0" smtClean="0"/>
              <a:t>: integer;</a:t>
            </a:r>
          </a:p>
          <a:p>
            <a:pPr>
              <a:buNone/>
            </a:pPr>
            <a:r>
              <a:rPr lang="pl-PL" b="1" dirty="0" smtClean="0"/>
              <a:t>	</a:t>
            </a:r>
            <a:r>
              <a:rPr lang="en-GB" b="1" dirty="0" smtClean="0"/>
              <a:t>procedure </a:t>
            </a:r>
            <a:r>
              <a:rPr lang="en-GB" b="1" dirty="0" err="1" smtClean="0"/>
              <a:t>nazwa</a:t>
            </a:r>
            <a:r>
              <a:rPr lang="pl-PL" b="1" dirty="0" smtClean="0"/>
              <a:t>Procedury</a:t>
            </a:r>
            <a:r>
              <a:rPr lang="en-GB" b="1" dirty="0" smtClean="0"/>
              <a:t>;</a:t>
            </a:r>
          </a:p>
          <a:p>
            <a:pPr>
              <a:buNone/>
            </a:pPr>
            <a:r>
              <a:rPr lang="pl-PL" b="1" dirty="0" smtClean="0"/>
              <a:t>	</a:t>
            </a:r>
            <a:r>
              <a:rPr lang="en-GB" b="1" dirty="0" smtClean="0"/>
              <a:t>begin</a:t>
            </a:r>
          </a:p>
          <a:p>
            <a:pPr>
              <a:buNone/>
            </a:pPr>
            <a:r>
              <a:rPr lang="pl-PL" b="1" dirty="0" smtClean="0"/>
              <a:t>	</a:t>
            </a:r>
            <a:r>
              <a:rPr lang="en-GB" b="1" dirty="0" smtClean="0"/>
              <a:t>end;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en-GB" dirty="0" smtClean="0"/>
              <a:t>begin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en-GB" dirty="0" err="1" smtClean="0"/>
              <a:t>nazwa</a:t>
            </a:r>
            <a:r>
              <a:rPr lang="pl-PL" dirty="0" smtClean="0"/>
              <a:t>Procedury</a:t>
            </a:r>
            <a:r>
              <a:rPr lang="en-GB" dirty="0" smtClean="0"/>
              <a:t>;</a:t>
            </a:r>
          </a:p>
          <a:p>
            <a:pPr>
              <a:buNone/>
            </a:pPr>
            <a:r>
              <a:rPr lang="en-GB" dirty="0" smtClean="0"/>
              <a:t>end;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dirty="0" smtClean="0"/>
              <a:t>program </a:t>
            </a:r>
            <a:r>
              <a:rPr lang="en-GB" dirty="0" err="1" smtClean="0"/>
              <a:t>nazwa</a:t>
            </a:r>
            <a:r>
              <a:rPr lang="en-GB" dirty="0" smtClean="0"/>
              <a:t>;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err="1" smtClean="0"/>
              <a:t>var</a:t>
            </a:r>
            <a:r>
              <a:rPr lang="en-GB" dirty="0" smtClean="0"/>
              <a:t> </a:t>
            </a:r>
          </a:p>
          <a:p>
            <a:pPr>
              <a:buNone/>
            </a:pPr>
            <a:r>
              <a:rPr lang="en-GB" dirty="0" smtClean="0"/>
              <a:t>		</a:t>
            </a:r>
            <a:r>
              <a:rPr lang="en-GB" dirty="0" err="1" smtClean="0"/>
              <a:t>i</a:t>
            </a:r>
            <a:r>
              <a:rPr lang="en-GB" dirty="0" smtClean="0"/>
              <a:t>: integer;</a:t>
            </a:r>
          </a:p>
          <a:p>
            <a:pPr>
              <a:buNone/>
            </a:pPr>
            <a:r>
              <a:rPr lang="en-GB" dirty="0" smtClean="0"/>
              <a:t>	procedure </a:t>
            </a:r>
            <a:r>
              <a:rPr lang="en-GB" dirty="0" err="1" smtClean="0"/>
              <a:t>nazwaProcedury</a:t>
            </a:r>
            <a:r>
              <a:rPr lang="pl-PL" dirty="0" smtClean="0"/>
              <a:t>()</a:t>
            </a:r>
            <a:r>
              <a:rPr lang="en-GB" dirty="0" smtClean="0"/>
              <a:t>;</a:t>
            </a:r>
          </a:p>
          <a:p>
            <a:pPr>
              <a:buNone/>
            </a:pPr>
            <a:r>
              <a:rPr lang="en-GB" dirty="0" smtClean="0"/>
              <a:t>	begin</a:t>
            </a:r>
          </a:p>
          <a:p>
            <a:pPr>
              <a:buNone/>
            </a:pPr>
            <a:r>
              <a:rPr lang="en-GB" dirty="0" smtClean="0"/>
              <a:t>	end;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begin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err="1" smtClean="0"/>
              <a:t>nazwaProcedury</a:t>
            </a:r>
            <a:r>
              <a:rPr lang="en-GB" dirty="0" smtClean="0"/>
              <a:t>;</a:t>
            </a:r>
          </a:p>
          <a:p>
            <a:pPr>
              <a:buNone/>
            </a:pPr>
            <a:r>
              <a:rPr lang="en-GB" dirty="0" smtClean="0"/>
              <a:t>end;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dirty="0" smtClean="0"/>
              <a:t>program </a:t>
            </a:r>
            <a:r>
              <a:rPr lang="en-GB" dirty="0" err="1" smtClean="0"/>
              <a:t>nazwa</a:t>
            </a:r>
            <a:r>
              <a:rPr lang="en-GB" dirty="0" smtClean="0"/>
              <a:t>;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err="1" smtClean="0"/>
              <a:t>var</a:t>
            </a:r>
            <a:r>
              <a:rPr lang="en-GB" dirty="0" smtClean="0"/>
              <a:t> </a:t>
            </a:r>
          </a:p>
          <a:p>
            <a:pPr>
              <a:buNone/>
            </a:pPr>
            <a:r>
              <a:rPr lang="en-GB" dirty="0" smtClean="0"/>
              <a:t>		</a:t>
            </a:r>
            <a:r>
              <a:rPr lang="en-GB" dirty="0" err="1" smtClean="0"/>
              <a:t>i</a:t>
            </a:r>
            <a:r>
              <a:rPr lang="en-GB" dirty="0" smtClean="0"/>
              <a:t>: integer;</a:t>
            </a:r>
          </a:p>
          <a:p>
            <a:pPr>
              <a:buNone/>
            </a:pPr>
            <a:r>
              <a:rPr lang="en-GB" dirty="0" smtClean="0"/>
              <a:t>	procedure </a:t>
            </a:r>
            <a:r>
              <a:rPr lang="en-GB" dirty="0" err="1" smtClean="0"/>
              <a:t>nazwaProcedury</a:t>
            </a:r>
            <a:r>
              <a:rPr lang="pl-PL" dirty="0" smtClean="0"/>
              <a:t>(</a:t>
            </a:r>
            <a:r>
              <a:rPr lang="pl-PL" dirty="0" err="1" smtClean="0"/>
              <a:t>ii:integer</a:t>
            </a:r>
            <a:r>
              <a:rPr lang="pl-PL" dirty="0" smtClean="0"/>
              <a:t>)</a:t>
            </a:r>
            <a:r>
              <a:rPr lang="en-GB" dirty="0" smtClean="0"/>
              <a:t>;</a:t>
            </a:r>
          </a:p>
          <a:p>
            <a:pPr>
              <a:buNone/>
            </a:pPr>
            <a:r>
              <a:rPr lang="en-GB" dirty="0" smtClean="0"/>
              <a:t>	begin</a:t>
            </a:r>
            <a:endParaRPr lang="pl-PL" dirty="0" smtClean="0"/>
          </a:p>
          <a:p>
            <a:pPr lvl="3">
              <a:buNone/>
            </a:pPr>
            <a:r>
              <a:rPr lang="pl-PL" dirty="0" smtClean="0"/>
              <a:t>i = ii;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	end;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begin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err="1" smtClean="0"/>
              <a:t>nazwaProcedury</a:t>
            </a:r>
            <a:r>
              <a:rPr lang="en-GB" dirty="0" smtClean="0"/>
              <a:t>;</a:t>
            </a:r>
          </a:p>
          <a:p>
            <a:pPr>
              <a:buNone/>
            </a:pPr>
            <a:r>
              <a:rPr lang="en-GB" dirty="0" smtClean="0"/>
              <a:t>end;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dirty="0" smtClean="0"/>
              <a:t>program </a:t>
            </a:r>
            <a:r>
              <a:rPr lang="en-GB" dirty="0" err="1" smtClean="0"/>
              <a:t>nazwa</a:t>
            </a:r>
            <a:r>
              <a:rPr lang="en-GB" dirty="0" smtClean="0"/>
              <a:t>;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err="1" smtClean="0"/>
              <a:t>var</a:t>
            </a:r>
            <a:r>
              <a:rPr lang="en-GB" dirty="0" smtClean="0"/>
              <a:t> </a:t>
            </a:r>
          </a:p>
          <a:p>
            <a:pPr>
              <a:buNone/>
            </a:pPr>
            <a:r>
              <a:rPr lang="en-GB" dirty="0" smtClean="0"/>
              <a:t>		</a:t>
            </a:r>
            <a:r>
              <a:rPr lang="en-GB" dirty="0" err="1" smtClean="0"/>
              <a:t>i</a:t>
            </a:r>
            <a:r>
              <a:rPr lang="en-GB" dirty="0" smtClean="0"/>
              <a:t>: integer;</a:t>
            </a:r>
          </a:p>
          <a:p>
            <a:pPr>
              <a:buNone/>
            </a:pPr>
            <a:r>
              <a:rPr lang="en-GB" dirty="0" smtClean="0"/>
              <a:t>	procedure </a:t>
            </a:r>
            <a:r>
              <a:rPr lang="en-GB" dirty="0" err="1" smtClean="0"/>
              <a:t>nazwaProcedury</a:t>
            </a:r>
            <a:r>
              <a:rPr lang="en-GB" dirty="0" smtClean="0"/>
              <a:t>(</a:t>
            </a:r>
            <a:r>
              <a:rPr lang="en-GB" dirty="0" err="1" smtClean="0"/>
              <a:t>ii:integer</a:t>
            </a:r>
            <a:r>
              <a:rPr lang="pl-PL" dirty="0" smtClean="0"/>
              <a:t>;</a:t>
            </a:r>
            <a:r>
              <a:rPr lang="pl-PL" dirty="0" err="1" smtClean="0"/>
              <a:t>msg:string</a:t>
            </a:r>
            <a:r>
              <a:rPr lang="en-GB" dirty="0" smtClean="0"/>
              <a:t>);</a:t>
            </a:r>
          </a:p>
          <a:p>
            <a:pPr>
              <a:buNone/>
            </a:pPr>
            <a:r>
              <a:rPr lang="en-GB" dirty="0" smtClean="0"/>
              <a:t>	begin</a:t>
            </a:r>
            <a:endParaRPr lang="pl-PL" dirty="0" smtClean="0"/>
          </a:p>
          <a:p>
            <a:pPr lvl="2">
              <a:buNone/>
            </a:pPr>
            <a:r>
              <a:rPr lang="pl-PL" dirty="0" err="1" smtClean="0"/>
              <a:t>Writeln</a:t>
            </a:r>
            <a:r>
              <a:rPr lang="pl-PL" dirty="0" smtClean="0"/>
              <a:t>(</a:t>
            </a:r>
            <a:r>
              <a:rPr lang="pl-PL" dirty="0" err="1" smtClean="0"/>
              <a:t>msg</a:t>
            </a:r>
            <a:r>
              <a:rPr lang="pl-PL" dirty="0" smtClean="0"/>
              <a:t>);</a:t>
            </a:r>
            <a:endParaRPr lang="en-GB" dirty="0" smtClean="0"/>
          </a:p>
          <a:p>
            <a:pPr lvl="2">
              <a:buNone/>
            </a:pPr>
            <a:r>
              <a:rPr lang="en-GB" dirty="0" err="1" smtClean="0"/>
              <a:t>i</a:t>
            </a:r>
            <a:r>
              <a:rPr lang="en-GB" dirty="0" smtClean="0"/>
              <a:t> = ii;</a:t>
            </a:r>
            <a:r>
              <a:rPr lang="pl-PL" dirty="0" smtClean="0"/>
              <a:t>	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	end;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begin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err="1" smtClean="0"/>
              <a:t>nazwaProcedury</a:t>
            </a:r>
            <a:r>
              <a:rPr lang="en-GB" dirty="0" smtClean="0"/>
              <a:t>;</a:t>
            </a:r>
          </a:p>
          <a:p>
            <a:pPr>
              <a:buNone/>
            </a:pPr>
            <a:r>
              <a:rPr lang="en-GB" dirty="0" smtClean="0"/>
              <a:t>end;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b="1" dirty="0" err="1" smtClean="0"/>
              <a:t>If</a:t>
            </a:r>
            <a:r>
              <a:rPr lang="pl-PL" dirty="0" smtClean="0"/>
              <a:t> warunek </a:t>
            </a:r>
            <a:r>
              <a:rPr lang="pl-PL" b="1" dirty="0" err="1" smtClean="0"/>
              <a:t>then</a:t>
            </a:r>
            <a:endParaRPr lang="pl-PL" b="1" dirty="0" smtClean="0"/>
          </a:p>
          <a:p>
            <a:r>
              <a:rPr lang="pl-PL" b="1" dirty="0" err="1" smtClean="0"/>
              <a:t>begin</a:t>
            </a:r>
            <a:endParaRPr lang="pl-PL" dirty="0" smtClean="0"/>
          </a:p>
          <a:p>
            <a:r>
              <a:rPr lang="pl-PL" dirty="0" smtClean="0"/>
              <a:t>	Instrukcja (przed </a:t>
            </a:r>
            <a:r>
              <a:rPr lang="pl-PL" dirty="0" err="1" smtClean="0"/>
              <a:t>else</a:t>
            </a:r>
            <a:r>
              <a:rPr lang="pl-PL" dirty="0" smtClean="0"/>
              <a:t> nie ma średnika)</a:t>
            </a:r>
          </a:p>
          <a:p>
            <a:r>
              <a:rPr lang="pl-PL" b="1" dirty="0" err="1" smtClean="0"/>
              <a:t>end</a:t>
            </a:r>
            <a:endParaRPr lang="pl-PL" b="1" dirty="0" smtClean="0"/>
          </a:p>
          <a:p>
            <a:r>
              <a:rPr lang="pl-PL" b="1" dirty="0" err="1" smtClean="0"/>
              <a:t>else</a:t>
            </a:r>
            <a:endParaRPr lang="pl-PL" b="1" dirty="0" smtClean="0"/>
          </a:p>
          <a:p>
            <a:r>
              <a:rPr lang="pl-PL" b="1" dirty="0" err="1" smtClean="0"/>
              <a:t>begin</a:t>
            </a:r>
            <a:endParaRPr lang="pl-PL" dirty="0" smtClean="0"/>
          </a:p>
          <a:p>
            <a:r>
              <a:rPr lang="pl-PL" dirty="0" smtClean="0"/>
              <a:t>	Instrukcja</a:t>
            </a:r>
          </a:p>
          <a:p>
            <a:r>
              <a:rPr lang="pl-PL" b="1" dirty="0" err="1" smtClean="0"/>
              <a:t>end</a:t>
            </a:r>
            <a:r>
              <a:rPr lang="pl-PL" dirty="0" smtClean="0"/>
              <a:t>;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Forward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Program </a:t>
            </a:r>
            <a:r>
              <a:rPr lang="en-US" dirty="0" err="1" smtClean="0"/>
              <a:t>testforward</a:t>
            </a:r>
            <a:r>
              <a:rPr lang="en-US" dirty="0" smtClean="0"/>
              <a:t>;  </a:t>
            </a:r>
            <a:endParaRPr lang="pl-PL" dirty="0" smtClean="0"/>
          </a:p>
          <a:p>
            <a:pPr>
              <a:buNone/>
            </a:pPr>
            <a:r>
              <a:rPr lang="en-US" dirty="0" smtClean="0"/>
              <a:t>Procedure First (n : </a:t>
            </a:r>
            <a:r>
              <a:rPr lang="en-US" dirty="0" err="1" smtClean="0"/>
              <a:t>longint</a:t>
            </a:r>
            <a:r>
              <a:rPr lang="en-US" dirty="0" smtClean="0"/>
              <a:t>); forward;  </a:t>
            </a:r>
            <a:endParaRPr lang="pl-PL" dirty="0" smtClean="0"/>
          </a:p>
          <a:p>
            <a:pPr>
              <a:buNone/>
            </a:pPr>
            <a:r>
              <a:rPr lang="en-US" dirty="0" smtClean="0"/>
              <a:t>Procedure Second;  </a:t>
            </a:r>
            <a:br>
              <a:rPr lang="en-US" dirty="0" smtClean="0"/>
            </a:br>
            <a:r>
              <a:rPr lang="en-US" dirty="0" smtClean="0"/>
              <a:t>begin  </a:t>
            </a:r>
            <a:br>
              <a:rPr lang="en-US" dirty="0" smtClean="0"/>
            </a:br>
            <a:r>
              <a:rPr lang="en-US" dirty="0" smtClean="0"/>
              <a:t> </a:t>
            </a:r>
            <a:r>
              <a:rPr lang="pl-PL" dirty="0" smtClean="0"/>
              <a:t>	</a:t>
            </a:r>
            <a:r>
              <a:rPr lang="en-US" dirty="0" err="1" smtClean="0"/>
              <a:t>WriteLn</a:t>
            </a:r>
            <a:r>
              <a:rPr lang="en-US" dirty="0" smtClean="0"/>
              <a:t> (’In second. Calling first...’);  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pl-PL" dirty="0" smtClean="0"/>
              <a:t>	</a:t>
            </a:r>
            <a:r>
              <a:rPr lang="en-US" dirty="0" smtClean="0"/>
              <a:t>First (1);  </a:t>
            </a:r>
            <a:br>
              <a:rPr lang="en-US" dirty="0" smtClean="0"/>
            </a:br>
            <a:r>
              <a:rPr lang="en-US" dirty="0" smtClean="0"/>
              <a:t>end;  </a:t>
            </a:r>
            <a:endParaRPr lang="pl-PL" dirty="0" smtClean="0"/>
          </a:p>
          <a:p>
            <a:pPr>
              <a:buNone/>
            </a:pPr>
            <a:r>
              <a:rPr lang="en-US" dirty="0" smtClean="0"/>
              <a:t>Procedure First (n : </a:t>
            </a:r>
            <a:r>
              <a:rPr lang="en-US" dirty="0" err="1" smtClean="0"/>
              <a:t>longint</a:t>
            </a:r>
            <a:r>
              <a:rPr lang="en-US" dirty="0" smtClean="0"/>
              <a:t>);  </a:t>
            </a:r>
            <a:br>
              <a:rPr lang="en-US" dirty="0" smtClean="0"/>
            </a:br>
            <a:r>
              <a:rPr lang="en-US" dirty="0" smtClean="0"/>
              <a:t>begin  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pl-PL" dirty="0" smtClean="0"/>
              <a:t>	</a:t>
            </a:r>
            <a:r>
              <a:rPr lang="en-US" dirty="0" err="1" smtClean="0"/>
              <a:t>WriteLn</a:t>
            </a:r>
            <a:r>
              <a:rPr lang="en-US" dirty="0" smtClean="0"/>
              <a:t> (’First received : ’,n);  </a:t>
            </a:r>
            <a:br>
              <a:rPr lang="en-US" dirty="0" smtClean="0"/>
            </a:br>
            <a:r>
              <a:rPr lang="en-US" dirty="0" smtClean="0"/>
              <a:t>end;  </a:t>
            </a:r>
            <a:br>
              <a:rPr lang="en-US" dirty="0" smtClean="0"/>
            </a:br>
            <a:endParaRPr lang="pl-PL" dirty="0" smtClean="0"/>
          </a:p>
          <a:p>
            <a:pPr>
              <a:buNone/>
            </a:pPr>
            <a:r>
              <a:rPr lang="pl-PL" dirty="0" smtClean="0"/>
              <a:t>	</a:t>
            </a:r>
            <a:r>
              <a:rPr lang="en-US" dirty="0" smtClean="0"/>
              <a:t>begin 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		</a:t>
            </a:r>
            <a:r>
              <a:rPr lang="en-US" dirty="0" smtClean="0"/>
              <a:t>Second</a:t>
            </a:r>
            <a:r>
              <a:rPr lang="pl-PL" dirty="0" smtClean="0"/>
              <a:t>()</a:t>
            </a:r>
            <a:r>
              <a:rPr lang="en-US" dirty="0" smtClean="0"/>
              <a:t>;  </a:t>
            </a:r>
            <a:br>
              <a:rPr lang="en-US" dirty="0" smtClean="0"/>
            </a:br>
            <a:r>
              <a:rPr lang="en-US" dirty="0" smtClean="0"/>
              <a:t>end.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Forward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Tylko 1 raz może zostać wykorzystane dla danej procedury lub funkcji</a:t>
            </a:r>
          </a:p>
          <a:p>
            <a:endParaRPr lang="pl-PL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Lista parametrów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Służy do określania listy zmiennych która będzie przekazywana do / z procedury lub funkcji</a:t>
            </a:r>
          </a:p>
          <a:p>
            <a:r>
              <a:rPr lang="pl-PL" dirty="0" smtClean="0"/>
              <a:t>Typy</a:t>
            </a:r>
          </a:p>
          <a:p>
            <a:pPr lvl="1"/>
            <a:r>
              <a:rPr lang="pl-PL" dirty="0" smtClean="0"/>
              <a:t>Przekazywane przez wartość</a:t>
            </a:r>
          </a:p>
          <a:p>
            <a:pPr lvl="1"/>
            <a:r>
              <a:rPr lang="pl-PL" dirty="0" smtClean="0"/>
              <a:t>Przekazywane przez zmienną</a:t>
            </a:r>
          </a:p>
          <a:p>
            <a:pPr lvl="1"/>
            <a:r>
              <a:rPr lang="pl-PL" dirty="0" smtClean="0"/>
              <a:t>Wyjściowe</a:t>
            </a:r>
          </a:p>
          <a:p>
            <a:pPr lvl="1"/>
            <a:r>
              <a:rPr lang="pl-PL" dirty="0" smtClean="0"/>
              <a:t>Stałe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Przekazywane przez wartość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 smtClean="0"/>
              <a:t>Procedura dostaje kopię </a:t>
            </a:r>
          </a:p>
          <a:p>
            <a:r>
              <a:rPr lang="pl-PL" dirty="0" smtClean="0"/>
              <a:t>Zmiany nie są propagowane poza procedurę</a:t>
            </a:r>
          </a:p>
          <a:p>
            <a:r>
              <a:rPr lang="pl-PL" dirty="0" smtClean="0"/>
              <a:t>Komunikacja jednostronna</a:t>
            </a:r>
          </a:p>
          <a:p>
            <a:endParaRPr lang="pl-PL" dirty="0" smtClean="0"/>
          </a:p>
          <a:p>
            <a:r>
              <a:rPr lang="pl-PL" dirty="0" smtClean="0"/>
              <a:t>Wywołanie procedury powinno zawierać parametry odpowiednich typów (możliwa konwersja domyślna)</a:t>
            </a:r>
          </a:p>
          <a:p>
            <a:endParaRPr lang="pl-PL" dirty="0" smtClean="0"/>
          </a:p>
          <a:p>
            <a:r>
              <a:rPr lang="pl-PL" dirty="0" smtClean="0"/>
              <a:t>Stos</a:t>
            </a:r>
          </a:p>
          <a:p>
            <a:r>
              <a:rPr lang="pl-PL" dirty="0" smtClean="0"/>
              <a:t>Limity</a:t>
            </a:r>
          </a:p>
          <a:p>
            <a:pPr lvl="1"/>
            <a:r>
              <a:rPr lang="pl-PL" dirty="0" smtClean="0"/>
              <a:t>Łączny rozmiar wszystkich parametrów przekazywanych do procedury nie powinien przekraczać</a:t>
            </a:r>
          </a:p>
          <a:p>
            <a:pPr lvl="2"/>
            <a:r>
              <a:rPr lang="pl-PL" dirty="0" smtClean="0"/>
              <a:t>32KB -&gt; kompatybilność</a:t>
            </a:r>
          </a:p>
          <a:p>
            <a:pPr lvl="2"/>
            <a:r>
              <a:rPr lang="pl-PL" dirty="0" smtClean="0"/>
              <a:t>64KB dla INTEL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Przekazywanie przez wartość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dirty="0" smtClean="0"/>
              <a:t>program </a:t>
            </a:r>
            <a:r>
              <a:rPr lang="en-GB" dirty="0" err="1" smtClean="0"/>
              <a:t>testp</a:t>
            </a:r>
            <a:r>
              <a:rPr lang="en-GB" dirty="0" smtClean="0"/>
              <a:t>;  </a:t>
            </a:r>
            <a:br>
              <a:rPr lang="en-GB" dirty="0" smtClean="0"/>
            </a:br>
            <a:r>
              <a:rPr lang="en-GB" dirty="0" smtClean="0"/>
              <a:t> </a:t>
            </a:r>
            <a:br>
              <a:rPr lang="en-GB" dirty="0" smtClean="0"/>
            </a:br>
            <a:r>
              <a:rPr lang="pl-PL" dirty="0" err="1" smtClean="0"/>
              <a:t>var</a:t>
            </a:r>
            <a:r>
              <a:rPr lang="en-GB" dirty="0" smtClean="0"/>
              <a:t> </a:t>
            </a:r>
            <a:br>
              <a:rPr lang="en-GB" dirty="0" smtClean="0"/>
            </a:br>
            <a:r>
              <a:rPr lang="en-GB" dirty="0" smtClean="0"/>
              <a:t> </a:t>
            </a:r>
            <a:r>
              <a:rPr lang="pl-PL" dirty="0" smtClean="0"/>
              <a:t>	v</a:t>
            </a:r>
            <a:r>
              <a:rPr lang="en-GB" dirty="0" smtClean="0"/>
              <a:t> </a:t>
            </a:r>
            <a:r>
              <a:rPr lang="pl-PL" dirty="0" smtClean="0"/>
              <a:t>:</a:t>
            </a:r>
            <a:r>
              <a:rPr lang="pl-PL" dirty="0" err="1" smtClean="0"/>
              <a:t>Integer</a:t>
            </a:r>
            <a:r>
              <a:rPr lang="en-GB" dirty="0" smtClean="0"/>
              <a:t>;  </a:t>
            </a:r>
            <a:br>
              <a:rPr lang="en-GB" dirty="0" smtClean="0"/>
            </a:br>
            <a:r>
              <a:rPr lang="en-GB" dirty="0" smtClean="0"/>
              <a:t> </a:t>
            </a:r>
            <a:br>
              <a:rPr lang="en-GB" dirty="0" smtClean="0"/>
            </a:br>
            <a:r>
              <a:rPr lang="en-GB" dirty="0" smtClean="0"/>
              <a:t>Procedure </a:t>
            </a:r>
            <a:r>
              <a:rPr lang="en-GB" dirty="0" err="1" smtClean="0"/>
              <a:t>MyProc</a:t>
            </a:r>
            <a:r>
              <a:rPr lang="en-GB" dirty="0" smtClean="0"/>
              <a:t>(I : Integer);  </a:t>
            </a:r>
            <a:br>
              <a:rPr lang="en-GB" dirty="0" smtClean="0"/>
            </a:br>
            <a:r>
              <a:rPr lang="en-GB" dirty="0" smtClean="0"/>
              <a:t>begin  </a:t>
            </a:r>
            <a:br>
              <a:rPr lang="en-GB" dirty="0" smtClean="0"/>
            </a:br>
            <a:r>
              <a:rPr lang="en-GB" dirty="0" smtClean="0"/>
              <a:t> </a:t>
            </a:r>
            <a:r>
              <a:rPr lang="pl-PL" dirty="0" smtClean="0"/>
              <a:t>	</a:t>
            </a:r>
            <a:r>
              <a:rPr lang="en-GB" dirty="0" smtClean="0"/>
              <a:t> </a:t>
            </a:r>
            <a:r>
              <a:rPr lang="pl-PL" dirty="0" smtClean="0"/>
              <a:t>I:=I+1</a:t>
            </a:r>
            <a:r>
              <a:rPr lang="en-GB" dirty="0" smtClean="0"/>
              <a:t>;  </a:t>
            </a:r>
            <a:br>
              <a:rPr lang="en-GB" dirty="0" smtClean="0"/>
            </a:br>
            <a:r>
              <a:rPr lang="en-GB" dirty="0" smtClean="0"/>
              <a:t>end;  </a:t>
            </a:r>
            <a:br>
              <a:rPr lang="en-GB" dirty="0" smtClean="0"/>
            </a:br>
            <a:r>
              <a:rPr lang="en-GB" dirty="0" smtClean="0"/>
              <a:t> </a:t>
            </a:r>
            <a:br>
              <a:rPr lang="en-GB" dirty="0" smtClean="0"/>
            </a:br>
            <a:r>
              <a:rPr lang="en-GB" dirty="0" smtClean="0"/>
              <a:t>begin  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		</a:t>
            </a:r>
            <a:r>
              <a:rPr lang="pl-PL" dirty="0" smtClean="0"/>
              <a:t>v:=</a:t>
            </a:r>
            <a:r>
              <a:rPr lang="pl-PL" dirty="0" smtClean="0"/>
              <a:t>30;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  </a:t>
            </a:r>
            <a:r>
              <a:rPr lang="pl-PL" dirty="0" smtClean="0"/>
              <a:t>	</a:t>
            </a:r>
            <a:r>
              <a:rPr lang="en-GB" dirty="0" err="1" smtClean="0"/>
              <a:t>MyProc</a:t>
            </a:r>
            <a:r>
              <a:rPr lang="pl-PL" dirty="0" smtClean="0"/>
              <a:t>(v)</a:t>
            </a:r>
            <a:r>
              <a:rPr lang="en-GB" dirty="0" smtClean="0"/>
              <a:t>;  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		</a:t>
            </a:r>
            <a:r>
              <a:rPr lang="pl-PL" dirty="0" err="1" smtClean="0"/>
              <a:t>Writeln</a:t>
            </a:r>
            <a:r>
              <a:rPr lang="pl-PL" dirty="0" smtClean="0"/>
              <a:t>(v); //?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end.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Przekazywanie przez wartość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l-PL" dirty="0" smtClean="0"/>
              <a:t>	</a:t>
            </a:r>
            <a:r>
              <a:rPr lang="en-GB" dirty="0" smtClean="0"/>
              <a:t>program </a:t>
            </a:r>
            <a:r>
              <a:rPr lang="en-GB" dirty="0" err="1" smtClean="0"/>
              <a:t>testp</a:t>
            </a:r>
            <a:r>
              <a:rPr lang="en-GB" dirty="0" smtClean="0"/>
              <a:t>;  </a:t>
            </a:r>
            <a:br>
              <a:rPr lang="en-GB" dirty="0" smtClean="0"/>
            </a:br>
            <a:r>
              <a:rPr lang="en-GB" dirty="0" smtClean="0"/>
              <a:t> </a:t>
            </a:r>
            <a:br>
              <a:rPr lang="en-GB" dirty="0" smtClean="0"/>
            </a:br>
            <a:r>
              <a:rPr lang="en-GB" dirty="0" err="1" smtClean="0"/>
              <a:t>var</a:t>
            </a:r>
            <a:r>
              <a:rPr lang="en-GB" dirty="0" smtClean="0"/>
              <a:t> </a:t>
            </a:r>
            <a:br>
              <a:rPr lang="en-GB" dirty="0" smtClean="0"/>
            </a:br>
            <a:r>
              <a:rPr lang="en-GB" dirty="0" smtClean="0"/>
              <a:t> 	v :Integer;  </a:t>
            </a:r>
            <a:br>
              <a:rPr lang="en-GB" dirty="0" smtClean="0"/>
            </a:br>
            <a:r>
              <a:rPr lang="en-GB" dirty="0" smtClean="0"/>
              <a:t> </a:t>
            </a:r>
            <a:br>
              <a:rPr lang="en-GB" dirty="0" smtClean="0"/>
            </a:br>
            <a:r>
              <a:rPr lang="en-GB" dirty="0" smtClean="0"/>
              <a:t>Procedure </a:t>
            </a:r>
            <a:r>
              <a:rPr lang="en-GB" dirty="0" err="1" smtClean="0"/>
              <a:t>MyProc</a:t>
            </a:r>
            <a:r>
              <a:rPr lang="en-GB" dirty="0" smtClean="0"/>
              <a:t>(I : Integer);  </a:t>
            </a:r>
            <a:br>
              <a:rPr lang="en-GB" dirty="0" smtClean="0"/>
            </a:br>
            <a:r>
              <a:rPr lang="en-GB" dirty="0" smtClean="0"/>
              <a:t>begin  </a:t>
            </a:r>
            <a:br>
              <a:rPr lang="en-GB" dirty="0" smtClean="0"/>
            </a:br>
            <a:r>
              <a:rPr lang="en-GB" dirty="0" smtClean="0"/>
              <a:t> 	 I:=I+1;  </a:t>
            </a:r>
            <a:br>
              <a:rPr lang="en-GB" dirty="0" smtClean="0"/>
            </a:br>
            <a:r>
              <a:rPr lang="en-GB" dirty="0" smtClean="0"/>
              <a:t>end;  </a:t>
            </a:r>
            <a:br>
              <a:rPr lang="en-GB" dirty="0" smtClean="0"/>
            </a:br>
            <a:r>
              <a:rPr lang="en-GB" dirty="0" smtClean="0"/>
              <a:t> </a:t>
            </a:r>
            <a:br>
              <a:rPr lang="en-GB" dirty="0" smtClean="0"/>
            </a:br>
            <a:r>
              <a:rPr lang="en-GB" dirty="0" smtClean="0"/>
              <a:t>begin  </a:t>
            </a:r>
          </a:p>
          <a:p>
            <a:pPr>
              <a:buNone/>
            </a:pPr>
            <a:r>
              <a:rPr lang="en-GB" dirty="0" smtClean="0"/>
              <a:t>		v=30;</a:t>
            </a:r>
            <a:br>
              <a:rPr lang="en-GB" dirty="0" smtClean="0"/>
            </a:br>
            <a:r>
              <a:rPr lang="en-GB" dirty="0" smtClean="0"/>
              <a:t>  	</a:t>
            </a:r>
            <a:r>
              <a:rPr lang="en-GB" dirty="0" err="1" smtClean="0"/>
              <a:t>MyProc</a:t>
            </a:r>
            <a:r>
              <a:rPr lang="pl-PL" dirty="0" smtClean="0"/>
              <a:t>(v + 3)</a:t>
            </a:r>
            <a:r>
              <a:rPr lang="en-GB" dirty="0" smtClean="0"/>
              <a:t>;  </a:t>
            </a:r>
            <a:r>
              <a:rPr lang="pl-PL" dirty="0" smtClean="0"/>
              <a:t>//??</a:t>
            </a:r>
            <a:endParaRPr lang="en-GB" dirty="0" smtClean="0"/>
          </a:p>
          <a:p>
            <a:pPr>
              <a:buNone/>
            </a:pPr>
            <a:r>
              <a:rPr lang="pl-PL" dirty="0" smtClean="0"/>
              <a:t>	</a:t>
            </a:r>
            <a:r>
              <a:rPr lang="en-GB" dirty="0" smtClean="0"/>
              <a:t>	</a:t>
            </a:r>
            <a:r>
              <a:rPr lang="en-GB" dirty="0" err="1" smtClean="0"/>
              <a:t>Writeln</a:t>
            </a:r>
            <a:r>
              <a:rPr lang="en-GB" dirty="0" smtClean="0"/>
              <a:t>(v); </a:t>
            </a:r>
            <a:br>
              <a:rPr lang="en-GB" dirty="0" smtClean="0"/>
            </a:br>
            <a:r>
              <a:rPr lang="en-GB" dirty="0" smtClean="0"/>
              <a:t>end.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Wartość domyślna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 smtClean="0"/>
              <a:t>Dla typów prostych można zdefiniować wartość domyślną </a:t>
            </a:r>
          </a:p>
          <a:p>
            <a:pPr>
              <a:buNone/>
            </a:pPr>
            <a:r>
              <a:rPr lang="pl-PL" dirty="0" smtClean="0"/>
              <a:t>	</a:t>
            </a:r>
          </a:p>
          <a:p>
            <a:pPr>
              <a:buNone/>
            </a:pPr>
            <a:r>
              <a:rPr lang="pl-PL" dirty="0" smtClean="0"/>
              <a:t>	program </a:t>
            </a:r>
            <a:r>
              <a:rPr lang="pl-PL" dirty="0" err="1" smtClean="0"/>
              <a:t>testp</a:t>
            </a:r>
            <a:r>
              <a:rPr lang="pl-PL" dirty="0" smtClean="0"/>
              <a:t>;  </a:t>
            </a:r>
            <a:br>
              <a:rPr lang="pl-PL" dirty="0" smtClean="0"/>
            </a:br>
            <a:r>
              <a:rPr lang="pl-PL" dirty="0" smtClean="0"/>
              <a:t> </a:t>
            </a:r>
            <a:br>
              <a:rPr lang="pl-PL" dirty="0" smtClean="0"/>
            </a:br>
            <a:r>
              <a:rPr lang="pl-PL" dirty="0" err="1" smtClean="0"/>
              <a:t>Const</a:t>
            </a:r>
            <a:r>
              <a:rPr lang="pl-PL" dirty="0" smtClean="0"/>
              <a:t>  </a:t>
            </a:r>
            <a:br>
              <a:rPr lang="pl-PL" dirty="0" smtClean="0"/>
            </a:br>
            <a:r>
              <a:rPr lang="pl-PL" dirty="0" smtClean="0"/>
              <a:t>  </a:t>
            </a:r>
            <a:r>
              <a:rPr lang="pl-PL" dirty="0" err="1" smtClean="0"/>
              <a:t>MyConst</a:t>
            </a:r>
            <a:r>
              <a:rPr lang="pl-PL" dirty="0" smtClean="0"/>
              <a:t> = 20;  </a:t>
            </a:r>
            <a:br>
              <a:rPr lang="pl-PL" dirty="0" smtClean="0"/>
            </a:br>
            <a:r>
              <a:rPr lang="pl-PL" dirty="0" smtClean="0"/>
              <a:t> </a:t>
            </a:r>
            <a:br>
              <a:rPr lang="pl-PL" dirty="0" smtClean="0"/>
            </a:br>
            <a:r>
              <a:rPr lang="pl-PL" dirty="0" err="1" smtClean="0"/>
              <a:t>Procedure</a:t>
            </a:r>
            <a:r>
              <a:rPr lang="pl-PL" dirty="0" smtClean="0"/>
              <a:t> </a:t>
            </a:r>
            <a:r>
              <a:rPr lang="pl-PL" dirty="0" err="1" smtClean="0"/>
              <a:t>MyRealProc</a:t>
            </a:r>
            <a:r>
              <a:rPr lang="pl-PL" dirty="0" smtClean="0"/>
              <a:t>(I : </a:t>
            </a:r>
            <a:r>
              <a:rPr lang="pl-PL" dirty="0" err="1" smtClean="0"/>
              <a:t>Integer</a:t>
            </a:r>
            <a:r>
              <a:rPr lang="pl-PL" dirty="0" smtClean="0"/>
              <a:t> = </a:t>
            </a:r>
            <a:r>
              <a:rPr lang="pl-PL" dirty="0" err="1" smtClean="0"/>
              <a:t>MyConst</a:t>
            </a:r>
            <a:r>
              <a:rPr lang="pl-PL" dirty="0" smtClean="0"/>
              <a:t>);  </a:t>
            </a:r>
            <a:br>
              <a:rPr lang="pl-PL" dirty="0" smtClean="0"/>
            </a:br>
            <a:r>
              <a:rPr lang="pl-PL" dirty="0" smtClean="0"/>
              <a:t> </a:t>
            </a:r>
            <a:br>
              <a:rPr lang="pl-PL" dirty="0" smtClean="0"/>
            </a:br>
            <a:r>
              <a:rPr lang="pl-PL" dirty="0" err="1" smtClean="0"/>
              <a:t>begin</a:t>
            </a:r>
            <a:r>
              <a:rPr lang="pl-PL" dirty="0" smtClean="0"/>
              <a:t>  </a:t>
            </a:r>
            <a:br>
              <a:rPr lang="pl-PL" dirty="0" smtClean="0"/>
            </a:br>
            <a:r>
              <a:rPr lang="pl-PL" dirty="0" smtClean="0"/>
              <a:t>  </a:t>
            </a:r>
            <a:r>
              <a:rPr lang="pl-PL" dirty="0" err="1" smtClean="0"/>
              <a:t>Writeln</a:t>
            </a:r>
            <a:r>
              <a:rPr lang="pl-PL" dirty="0" smtClean="0"/>
              <a:t>(’</a:t>
            </a:r>
            <a:r>
              <a:rPr lang="pl-PL" dirty="0" err="1" smtClean="0"/>
              <a:t>Function</a:t>
            </a:r>
            <a:r>
              <a:rPr lang="pl-PL" dirty="0" smtClean="0"/>
              <a:t> </a:t>
            </a:r>
            <a:r>
              <a:rPr lang="pl-PL" dirty="0" err="1" smtClean="0"/>
              <a:t>received</a:t>
            </a:r>
            <a:r>
              <a:rPr lang="pl-PL" dirty="0" smtClean="0"/>
              <a:t> : ’,I);  </a:t>
            </a:r>
            <a:br>
              <a:rPr lang="pl-PL" dirty="0" smtClean="0"/>
            </a:br>
            <a:r>
              <a:rPr lang="pl-PL" dirty="0" err="1" smtClean="0"/>
              <a:t>end</a:t>
            </a:r>
            <a:r>
              <a:rPr lang="pl-PL" dirty="0" smtClean="0"/>
              <a:t>;  </a:t>
            </a:r>
            <a:br>
              <a:rPr lang="pl-PL" dirty="0" smtClean="0"/>
            </a:br>
            <a:r>
              <a:rPr lang="pl-PL" dirty="0" smtClean="0"/>
              <a:t> </a:t>
            </a:r>
            <a:br>
              <a:rPr lang="pl-PL" dirty="0" smtClean="0"/>
            </a:br>
            <a:r>
              <a:rPr lang="pl-PL" dirty="0" err="1" smtClean="0"/>
              <a:t>begin</a:t>
            </a:r>
            <a:r>
              <a:rPr lang="pl-PL" dirty="0" smtClean="0"/>
              <a:t>  </a:t>
            </a:r>
            <a:br>
              <a:rPr lang="pl-PL" dirty="0" smtClean="0"/>
            </a:br>
            <a:r>
              <a:rPr lang="pl-PL" dirty="0" smtClean="0"/>
              <a:t>  </a:t>
            </a:r>
            <a:r>
              <a:rPr lang="pl-PL" dirty="0" err="1" smtClean="0"/>
              <a:t>MyRealProc</a:t>
            </a:r>
            <a:r>
              <a:rPr lang="pl-PL" dirty="0" smtClean="0"/>
              <a:t>;  </a:t>
            </a:r>
            <a:br>
              <a:rPr lang="pl-PL" dirty="0" smtClean="0"/>
            </a:br>
            <a:r>
              <a:rPr lang="pl-PL" dirty="0" err="1" smtClean="0"/>
              <a:t>end</a:t>
            </a:r>
            <a:r>
              <a:rPr lang="pl-PL" dirty="0" smtClean="0"/>
              <a:t>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Przekazywane przez zmienną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err="1" smtClean="0"/>
              <a:t>Var</a:t>
            </a:r>
            <a:endParaRPr lang="pl-PL" dirty="0" smtClean="0"/>
          </a:p>
          <a:p>
            <a:r>
              <a:rPr lang="pl-PL" dirty="0" smtClean="0"/>
              <a:t>Wskaźnik </a:t>
            </a:r>
          </a:p>
          <a:p>
            <a:r>
              <a:rPr lang="pl-PL" dirty="0" smtClean="0"/>
              <a:t>Blok wywołujący musi przekazać zmienną dokładnie tego samego typu</a:t>
            </a:r>
          </a:p>
          <a:p>
            <a:r>
              <a:rPr lang="pl-PL" dirty="0" smtClean="0"/>
              <a:t>Nie ma domyślnych wartości</a:t>
            </a:r>
          </a:p>
          <a:p>
            <a:endParaRPr lang="pl-PL" dirty="0" smtClean="0"/>
          </a:p>
          <a:p>
            <a:r>
              <a:rPr lang="pl-PL" dirty="0" err="1" smtClean="0"/>
              <a:t>Const</a:t>
            </a:r>
            <a:endParaRPr lang="pl-PL" dirty="0" smtClean="0"/>
          </a:p>
          <a:p>
            <a:pPr lvl="1"/>
            <a:r>
              <a:rPr lang="pl-PL" dirty="0" smtClean="0"/>
              <a:t>Gdy należy przekazać przez wartość ale nie można modyfikować, przekazywanego obiektu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l-PL" dirty="0" smtClean="0"/>
              <a:t>program </a:t>
            </a:r>
            <a:r>
              <a:rPr lang="pl-PL" dirty="0" err="1" smtClean="0"/>
              <a:t>testV</a:t>
            </a:r>
            <a:r>
              <a:rPr lang="pl-PL" dirty="0" smtClean="0"/>
              <a:t>;  </a:t>
            </a:r>
            <a:br>
              <a:rPr lang="pl-PL" dirty="0" smtClean="0"/>
            </a:br>
            <a:r>
              <a:rPr lang="pl-PL" dirty="0" err="1" smtClean="0"/>
              <a:t>var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		v : </a:t>
            </a:r>
            <a:r>
              <a:rPr lang="pl-PL" dirty="0" err="1" smtClean="0"/>
              <a:t>Integer</a:t>
            </a:r>
            <a:r>
              <a:rPr lang="pl-PL" dirty="0" smtClean="0"/>
              <a:t>;</a:t>
            </a:r>
            <a:br>
              <a:rPr lang="pl-PL" dirty="0" smtClean="0"/>
            </a:br>
            <a:r>
              <a:rPr lang="pl-PL" dirty="0" smtClean="0"/>
              <a:t> 	</a:t>
            </a:r>
            <a:br>
              <a:rPr lang="pl-PL" dirty="0" smtClean="0"/>
            </a:br>
            <a:r>
              <a:rPr lang="pl-PL" dirty="0" smtClean="0"/>
              <a:t> </a:t>
            </a:r>
            <a:br>
              <a:rPr lang="pl-PL" dirty="0" smtClean="0"/>
            </a:br>
            <a:r>
              <a:rPr lang="pl-PL" dirty="0" err="1" smtClean="0"/>
              <a:t>Procedure</a:t>
            </a:r>
            <a:r>
              <a:rPr lang="pl-PL" dirty="0" smtClean="0"/>
              <a:t> </a:t>
            </a:r>
            <a:r>
              <a:rPr lang="pl-PL" dirty="0" err="1" smtClean="0"/>
              <a:t>MyRealFunc</a:t>
            </a:r>
            <a:r>
              <a:rPr lang="pl-PL" dirty="0" smtClean="0"/>
              <a:t>(</a:t>
            </a:r>
            <a:r>
              <a:rPr lang="pl-PL" dirty="0" err="1" smtClean="0"/>
              <a:t>var</a:t>
            </a:r>
            <a:r>
              <a:rPr lang="pl-PL" dirty="0" smtClean="0"/>
              <a:t> I : </a:t>
            </a:r>
            <a:r>
              <a:rPr lang="pl-PL" dirty="0" err="1" smtClean="0"/>
              <a:t>Integer</a:t>
            </a:r>
            <a:r>
              <a:rPr lang="pl-PL" dirty="0" smtClean="0"/>
              <a:t> );  </a:t>
            </a:r>
            <a:br>
              <a:rPr lang="pl-PL" dirty="0" smtClean="0"/>
            </a:br>
            <a:r>
              <a:rPr lang="pl-PL" dirty="0" err="1" smtClean="0"/>
              <a:t>begin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		</a:t>
            </a:r>
            <a:r>
              <a:rPr lang="pl-PL" dirty="0" err="1" smtClean="0"/>
              <a:t>Writeln</a:t>
            </a:r>
            <a:r>
              <a:rPr lang="pl-PL" dirty="0" smtClean="0"/>
              <a:t>(’</a:t>
            </a:r>
            <a:r>
              <a:rPr lang="pl-PL" dirty="0" err="1" smtClean="0"/>
              <a:t>Function</a:t>
            </a:r>
            <a:r>
              <a:rPr lang="pl-PL" dirty="0" smtClean="0"/>
              <a:t> </a:t>
            </a:r>
            <a:r>
              <a:rPr lang="pl-PL" dirty="0" err="1" smtClean="0"/>
              <a:t>received</a:t>
            </a:r>
            <a:r>
              <a:rPr lang="pl-PL" dirty="0" smtClean="0"/>
              <a:t> : ’,I);  </a:t>
            </a:r>
          </a:p>
          <a:p>
            <a:pPr>
              <a:buNone/>
            </a:pPr>
            <a:r>
              <a:rPr lang="pl-PL" dirty="0" smtClean="0"/>
              <a:t>		I </a:t>
            </a:r>
            <a:r>
              <a:rPr lang="pl-PL" smtClean="0"/>
              <a:t>= </a:t>
            </a:r>
            <a:r>
              <a:rPr lang="pl-PL" smtClean="0"/>
              <a:t>101;</a:t>
            </a:r>
            <a:r>
              <a:rPr lang="pl-PL" dirty="0" smtClean="0"/>
              <a:t>	</a:t>
            </a:r>
            <a:br>
              <a:rPr lang="pl-PL" dirty="0" smtClean="0"/>
            </a:br>
            <a:r>
              <a:rPr lang="pl-PL" dirty="0" smtClean="0"/>
              <a:t> </a:t>
            </a:r>
            <a:r>
              <a:rPr lang="pl-PL" dirty="0" err="1" smtClean="0"/>
              <a:t>end</a:t>
            </a:r>
            <a:r>
              <a:rPr lang="pl-PL" dirty="0" smtClean="0"/>
              <a:t>; 	 </a:t>
            </a:r>
            <a:br>
              <a:rPr lang="pl-PL" dirty="0" smtClean="0"/>
            </a:br>
            <a:r>
              <a:rPr lang="pl-PL" dirty="0" smtClean="0"/>
              <a:t> </a:t>
            </a:r>
            <a:br>
              <a:rPr lang="pl-PL" dirty="0" smtClean="0"/>
            </a:br>
            <a:r>
              <a:rPr lang="pl-PL" dirty="0" err="1" smtClean="0"/>
              <a:t>begin</a:t>
            </a:r>
            <a:r>
              <a:rPr lang="pl-PL" dirty="0" smtClean="0"/>
              <a:t>  </a:t>
            </a:r>
          </a:p>
          <a:p>
            <a:pPr>
              <a:buNone/>
            </a:pPr>
            <a:r>
              <a:rPr lang="pl-PL" dirty="0" smtClean="0"/>
              <a:t>		v = 10;</a:t>
            </a:r>
            <a:br>
              <a:rPr lang="pl-PL" dirty="0" smtClean="0"/>
            </a:br>
            <a:r>
              <a:rPr lang="pl-PL" dirty="0" smtClean="0"/>
              <a:t>	</a:t>
            </a:r>
            <a:r>
              <a:rPr lang="pl-PL" dirty="0" err="1" smtClean="0"/>
              <a:t>MyRealFunc</a:t>
            </a:r>
            <a:r>
              <a:rPr lang="pl-PL" dirty="0" smtClean="0"/>
              <a:t>(v);  </a:t>
            </a:r>
          </a:p>
          <a:p>
            <a:pPr>
              <a:buNone/>
            </a:pPr>
            <a:r>
              <a:rPr lang="pl-PL" dirty="0" smtClean="0"/>
              <a:t>		</a:t>
            </a:r>
            <a:r>
              <a:rPr lang="pl-PL" dirty="0" err="1" smtClean="0"/>
              <a:t>write</a:t>
            </a:r>
            <a:r>
              <a:rPr lang="pl-PL" dirty="0" smtClean="0"/>
              <a:t>(v);</a:t>
            </a:r>
            <a:br>
              <a:rPr lang="pl-PL" dirty="0" smtClean="0"/>
            </a:br>
            <a:r>
              <a:rPr lang="pl-PL" dirty="0" err="1" smtClean="0"/>
              <a:t>end</a:t>
            </a:r>
            <a:r>
              <a:rPr lang="pl-PL" dirty="0" smtClean="0"/>
              <a:t>.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GB" dirty="0" smtClean="0"/>
              <a:t>program </a:t>
            </a:r>
            <a:r>
              <a:rPr lang="en-GB" dirty="0" err="1" smtClean="0"/>
              <a:t>testV</a:t>
            </a:r>
            <a:r>
              <a:rPr lang="en-GB" dirty="0" smtClean="0"/>
              <a:t>;  </a:t>
            </a:r>
            <a:br>
              <a:rPr lang="en-GB" dirty="0" smtClean="0"/>
            </a:br>
            <a:r>
              <a:rPr lang="en-GB" dirty="0" err="1" smtClean="0"/>
              <a:t>var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		v : Integer;</a:t>
            </a:r>
            <a:br>
              <a:rPr lang="en-GB" dirty="0" smtClean="0"/>
            </a:br>
            <a:r>
              <a:rPr lang="en-GB" dirty="0" smtClean="0"/>
              <a:t> 	</a:t>
            </a:r>
            <a:br>
              <a:rPr lang="en-GB" dirty="0" smtClean="0"/>
            </a:br>
            <a:r>
              <a:rPr lang="en-GB" dirty="0" smtClean="0"/>
              <a:t> </a:t>
            </a:r>
            <a:br>
              <a:rPr lang="en-GB" dirty="0" smtClean="0"/>
            </a:br>
            <a:r>
              <a:rPr lang="en-GB" dirty="0" smtClean="0"/>
              <a:t>Procedure </a:t>
            </a:r>
            <a:r>
              <a:rPr lang="en-GB" dirty="0" err="1" smtClean="0"/>
              <a:t>MyFunc</a:t>
            </a:r>
            <a:r>
              <a:rPr lang="en-GB" dirty="0" smtClean="0"/>
              <a:t>(</a:t>
            </a:r>
            <a:r>
              <a:rPr lang="en-GB" dirty="0" err="1" smtClean="0"/>
              <a:t>var</a:t>
            </a:r>
            <a:r>
              <a:rPr lang="en-GB" dirty="0" smtClean="0"/>
              <a:t> I : Integer );  </a:t>
            </a:r>
            <a:br>
              <a:rPr lang="en-GB" dirty="0" smtClean="0"/>
            </a:br>
            <a:r>
              <a:rPr lang="en-GB" dirty="0" smtClean="0"/>
              <a:t>begin</a:t>
            </a:r>
          </a:p>
          <a:p>
            <a:pPr>
              <a:buNone/>
            </a:pPr>
            <a:r>
              <a:rPr lang="en-GB" dirty="0" smtClean="0"/>
              <a:t>		</a:t>
            </a:r>
            <a:r>
              <a:rPr lang="en-GB" dirty="0" err="1" smtClean="0"/>
              <a:t>Writeln</a:t>
            </a:r>
            <a:r>
              <a:rPr lang="en-GB" dirty="0" smtClean="0"/>
              <a:t>(’Function received : ’,I);  </a:t>
            </a:r>
          </a:p>
          <a:p>
            <a:pPr>
              <a:buNone/>
            </a:pPr>
            <a:r>
              <a:rPr lang="en-GB" dirty="0" smtClean="0"/>
              <a:t>		I = 10;	</a:t>
            </a:r>
            <a:br>
              <a:rPr lang="en-GB" dirty="0" smtClean="0"/>
            </a:br>
            <a:r>
              <a:rPr lang="en-GB" dirty="0" smtClean="0"/>
              <a:t> end; 	 </a:t>
            </a:r>
            <a:br>
              <a:rPr lang="en-GB" dirty="0" smtClean="0"/>
            </a:br>
            <a:r>
              <a:rPr lang="en-GB" dirty="0" smtClean="0"/>
              <a:t> </a:t>
            </a:r>
            <a:br>
              <a:rPr lang="en-GB" dirty="0" smtClean="0"/>
            </a:br>
            <a:r>
              <a:rPr lang="en-GB" dirty="0" smtClean="0"/>
              <a:t>begin  </a:t>
            </a:r>
          </a:p>
          <a:p>
            <a:pPr>
              <a:buNone/>
            </a:pPr>
            <a:r>
              <a:rPr lang="en-GB" dirty="0" smtClean="0"/>
              <a:t>		v = 10;</a:t>
            </a:r>
            <a:br>
              <a:rPr lang="en-GB" dirty="0" smtClean="0"/>
            </a:br>
            <a:r>
              <a:rPr lang="en-GB" dirty="0" smtClean="0"/>
              <a:t>	</a:t>
            </a:r>
            <a:r>
              <a:rPr lang="en-GB" dirty="0" err="1" smtClean="0"/>
              <a:t>MyFunc</a:t>
            </a:r>
            <a:r>
              <a:rPr lang="en-GB" dirty="0" smtClean="0"/>
              <a:t>(v</a:t>
            </a:r>
            <a:r>
              <a:rPr lang="pl-PL" dirty="0" smtClean="0"/>
              <a:t> + 3</a:t>
            </a:r>
            <a:r>
              <a:rPr lang="en-GB" dirty="0" smtClean="0"/>
              <a:t>);</a:t>
            </a:r>
            <a:r>
              <a:rPr lang="pl-PL" dirty="0" smtClean="0"/>
              <a:t> ??</a:t>
            </a:r>
            <a:r>
              <a:rPr lang="en-GB" dirty="0" smtClean="0"/>
              <a:t>  </a:t>
            </a:r>
          </a:p>
          <a:p>
            <a:pPr>
              <a:buNone/>
            </a:pPr>
            <a:r>
              <a:rPr lang="en-GB" dirty="0" smtClean="0"/>
              <a:t>		write(v);</a:t>
            </a:r>
            <a:br>
              <a:rPr lang="en-GB" dirty="0" smtClean="0"/>
            </a:br>
            <a:r>
              <a:rPr lang="en-GB" dirty="0" smtClean="0"/>
              <a:t>end.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Instrukcja alternatywy</a:t>
            </a:r>
            <a:endParaRPr lang="pl-PL"/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2209800" cy="1524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l-PL" b="1">
                <a:latin typeface="Courier New" pitchFamily="49" charset="0"/>
              </a:rPr>
              <a:t>if W then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l-PL" b="1">
                <a:latin typeface="Courier New" pitchFamily="49" charset="0"/>
              </a:rPr>
              <a:t>	I1;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l-PL" b="1">
                <a:latin typeface="Courier New" pitchFamily="49" charset="0"/>
              </a:rPr>
              <a:t>I2;</a:t>
            </a:r>
          </a:p>
        </p:txBody>
      </p:sp>
      <p:sp>
        <p:nvSpPr>
          <p:cNvPr id="5437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5049838"/>
            <a:ext cx="7315200" cy="37131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l-PL" b="1">
                <a:latin typeface="Courier New" pitchFamily="49" charset="0"/>
              </a:rPr>
              <a:t>if W1 then if W2 then I1 else I2;</a:t>
            </a:r>
          </a:p>
        </p:txBody>
      </p:sp>
      <p:sp>
        <p:nvSpPr>
          <p:cNvPr id="543749" name="Rectangle 5"/>
          <p:cNvSpPr>
            <a:spLocks noChangeArrowheads="1"/>
          </p:cNvSpPr>
          <p:nvPr/>
        </p:nvSpPr>
        <p:spPr bwMode="auto">
          <a:xfrm>
            <a:off x="3276600" y="1600200"/>
            <a:ext cx="3276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</a:pPr>
            <a:r>
              <a:rPr lang="pl-PL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	</a:t>
            </a:r>
            <a:r>
              <a:rPr lang="pl-PL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if</a:t>
            </a:r>
            <a:r>
              <a:rPr lang="pl-PL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W </a:t>
            </a:r>
            <a:r>
              <a:rPr lang="pl-PL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then</a:t>
            </a:r>
            <a:endParaRPr lang="pl-PL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342900" indent="-342900"/>
            <a:r>
              <a:rPr lang="pl-PL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begin</a:t>
            </a:r>
            <a:endParaRPr lang="pl-PL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342900" indent="-342900">
              <a:lnSpc>
                <a:spcPct val="100000"/>
              </a:lnSpc>
            </a:pPr>
            <a:r>
              <a:rPr lang="pl-PL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	I1</a:t>
            </a:r>
          </a:p>
          <a:p>
            <a:pPr marL="342900" indent="-342900">
              <a:lnSpc>
                <a:spcPct val="100000"/>
              </a:lnSpc>
            </a:pPr>
            <a:r>
              <a:rPr lang="pl-PL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end</a:t>
            </a:r>
            <a:r>
              <a:rPr lang="pl-PL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</a:p>
          <a:p>
            <a:pPr marL="342900" indent="-342900">
              <a:lnSpc>
                <a:spcPct val="100000"/>
              </a:lnSpc>
            </a:pPr>
            <a:r>
              <a:rPr lang="pl-PL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I2;</a:t>
            </a:r>
          </a:p>
        </p:txBody>
      </p:sp>
      <p:sp>
        <p:nvSpPr>
          <p:cNvPr id="543750" name="Text Box 6"/>
          <p:cNvSpPr txBox="1">
            <a:spLocks noChangeArrowheads="1"/>
          </p:cNvSpPr>
          <p:nvPr/>
        </p:nvSpPr>
        <p:spPr bwMode="auto">
          <a:xfrm>
            <a:off x="2667000" y="213360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l-PL" sz="3200" b="0">
                <a:latin typeface="Times New Roman" charset="0"/>
                <a:sym typeface="Wingdings" pitchFamily="2" charset="2"/>
              </a:rPr>
              <a:t></a:t>
            </a:r>
            <a:endParaRPr lang="pl-PL" sz="3200" b="0">
              <a:latin typeface="Times New Roman" charset="0"/>
            </a:endParaRPr>
          </a:p>
        </p:txBody>
      </p:sp>
      <p:sp>
        <p:nvSpPr>
          <p:cNvPr id="543752" name="Rectangle 8"/>
          <p:cNvSpPr>
            <a:spLocks noChangeArrowheads="1"/>
          </p:cNvSpPr>
          <p:nvPr/>
        </p:nvSpPr>
        <p:spPr bwMode="auto">
          <a:xfrm>
            <a:off x="304800" y="1600200"/>
            <a:ext cx="23622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43753" name="Rectangle 9"/>
          <p:cNvSpPr>
            <a:spLocks noChangeArrowheads="1"/>
          </p:cNvSpPr>
          <p:nvPr/>
        </p:nvSpPr>
        <p:spPr bwMode="auto">
          <a:xfrm>
            <a:off x="3276600" y="1600200"/>
            <a:ext cx="23622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553200" y="1600200"/>
            <a:ext cx="2438400" cy="2819400"/>
            <a:chOff x="240" y="2256"/>
            <a:chExt cx="1536" cy="1776"/>
          </a:xfrm>
        </p:grpSpPr>
        <p:sp>
          <p:nvSpPr>
            <p:cNvPr id="543751" name="Rectangle 7"/>
            <p:cNvSpPr>
              <a:spLocks noChangeArrowheads="1"/>
            </p:cNvSpPr>
            <p:nvPr/>
          </p:nvSpPr>
          <p:spPr bwMode="auto">
            <a:xfrm>
              <a:off x="288" y="2304"/>
              <a:ext cx="1392" cy="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lnSpc>
                  <a:spcPct val="100000"/>
                </a:lnSpc>
              </a:pPr>
              <a:r>
                <a:rPr lang="pl-PL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if W then</a:t>
              </a:r>
            </a:p>
            <a:p>
              <a:pPr marL="342900" indent="-342900">
                <a:lnSpc>
                  <a:spcPct val="100000"/>
                </a:lnSpc>
              </a:pPr>
              <a:r>
                <a:rPr lang="pl-PL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begin</a:t>
              </a:r>
            </a:p>
            <a:p>
              <a:pPr marL="342900" indent="-342900">
                <a:lnSpc>
                  <a:spcPct val="100000"/>
                </a:lnSpc>
              </a:pPr>
              <a:r>
                <a:rPr lang="pl-PL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	I1;</a:t>
              </a:r>
            </a:p>
            <a:p>
              <a:pPr marL="342900" indent="-342900">
                <a:lnSpc>
                  <a:spcPct val="100000"/>
                </a:lnSpc>
              </a:pPr>
              <a:r>
                <a:rPr lang="pl-PL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	I2</a:t>
              </a:r>
            </a:p>
            <a:p>
              <a:pPr marL="342900" indent="-342900">
                <a:lnSpc>
                  <a:spcPct val="100000"/>
                </a:lnSpc>
              </a:pPr>
              <a:r>
                <a:rPr lang="pl-PL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end;</a:t>
              </a:r>
            </a:p>
          </p:txBody>
        </p:sp>
        <p:sp>
          <p:nvSpPr>
            <p:cNvPr id="543754" name="Rectangle 10"/>
            <p:cNvSpPr>
              <a:spLocks noChangeArrowheads="1"/>
            </p:cNvSpPr>
            <p:nvPr/>
          </p:nvSpPr>
          <p:spPr bwMode="auto">
            <a:xfrm>
              <a:off x="240" y="2256"/>
              <a:ext cx="1536" cy="17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543755" name="Rectangle 11"/>
          <p:cNvSpPr>
            <a:spLocks noChangeArrowheads="1"/>
          </p:cNvSpPr>
          <p:nvPr/>
        </p:nvSpPr>
        <p:spPr bwMode="auto">
          <a:xfrm>
            <a:off x="152400" y="4724400"/>
            <a:ext cx="8153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43758" name="Oval 14"/>
          <p:cNvSpPr>
            <a:spLocks noChangeArrowheads="1"/>
          </p:cNvSpPr>
          <p:nvPr/>
        </p:nvSpPr>
        <p:spPr bwMode="auto">
          <a:xfrm>
            <a:off x="2971800" y="4953000"/>
            <a:ext cx="3048000" cy="762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43759" name="Oval 15"/>
          <p:cNvSpPr>
            <a:spLocks noChangeArrowheads="1"/>
          </p:cNvSpPr>
          <p:nvPr/>
        </p:nvSpPr>
        <p:spPr bwMode="auto">
          <a:xfrm>
            <a:off x="2971800" y="4953000"/>
            <a:ext cx="4876800" cy="762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43760" name="Text Box 16"/>
          <p:cNvSpPr txBox="1">
            <a:spLocks noChangeArrowheads="1"/>
          </p:cNvSpPr>
          <p:nvPr/>
        </p:nvSpPr>
        <p:spPr bwMode="auto">
          <a:xfrm>
            <a:off x="8229600" y="4724400"/>
            <a:ext cx="83820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8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  <p:sp>
        <p:nvSpPr>
          <p:cNvPr id="543761" name="Text Box 17"/>
          <p:cNvSpPr txBox="1">
            <a:spLocks noChangeArrowheads="1"/>
          </p:cNvSpPr>
          <p:nvPr/>
        </p:nvSpPr>
        <p:spPr bwMode="auto">
          <a:xfrm>
            <a:off x="304800" y="6248400"/>
            <a:ext cx="7848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>
                <a:effectLst>
                  <a:outerShdw blurRad="38100" dist="38100" dir="2700000" algn="tl">
                    <a:srgbClr val="FFFFFF"/>
                  </a:outerShdw>
                </a:effectLst>
              </a:rPr>
              <a:t>else </a:t>
            </a:r>
            <a:r>
              <a:rPr lang="pl-PL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</a:rPr>
              <a:t>jest „dołączane” do ostatniego</a:t>
            </a:r>
            <a:r>
              <a:rPr lang="pl-PL">
                <a:effectLst>
                  <a:outerShdw blurRad="38100" dist="38100" dir="2700000" algn="tl">
                    <a:srgbClr val="FFFFFF"/>
                  </a:outerShdw>
                </a:effectLst>
              </a:rPr>
              <a:t> if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867400" y="2590800"/>
            <a:ext cx="381000" cy="457200"/>
            <a:chOff x="3696" y="1632"/>
            <a:chExt cx="240" cy="288"/>
          </a:xfrm>
        </p:grpSpPr>
        <p:sp>
          <p:nvSpPr>
            <p:cNvPr id="543762" name="Line 18"/>
            <p:cNvSpPr>
              <a:spLocks noChangeShapeType="1"/>
            </p:cNvSpPr>
            <p:nvPr/>
          </p:nvSpPr>
          <p:spPr bwMode="auto">
            <a:xfrm>
              <a:off x="3696" y="1728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43763" name="Line 19"/>
            <p:cNvSpPr>
              <a:spLocks noChangeShapeType="1"/>
            </p:cNvSpPr>
            <p:nvPr/>
          </p:nvSpPr>
          <p:spPr bwMode="auto">
            <a:xfrm>
              <a:off x="3696" y="1824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43764" name="Line 20"/>
            <p:cNvSpPr>
              <a:spLocks noChangeShapeType="1"/>
            </p:cNvSpPr>
            <p:nvPr/>
          </p:nvSpPr>
          <p:spPr bwMode="auto">
            <a:xfrm flipH="1">
              <a:off x="3696" y="1632"/>
              <a:ext cx="24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3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3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3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3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3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3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3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3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58" grpId="0" animBg="1"/>
      <p:bldP spid="543759" grpId="0" animBg="1"/>
      <p:bldP spid="543760" grpId="0" autoUpdateAnimBg="0"/>
      <p:bldP spid="543761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Parametry wyjściowe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Out</a:t>
            </a:r>
          </a:p>
          <a:p>
            <a:r>
              <a:rPr lang="pl-PL" dirty="0" smtClean="0"/>
              <a:t>Przekazywanie wartości na zewnątrz procedury</a:t>
            </a:r>
          </a:p>
          <a:p>
            <a:r>
              <a:rPr lang="pl-PL" dirty="0" smtClean="0"/>
              <a:t>Wartość zmiennej jest pomijalna wewnątrz procedury</a:t>
            </a:r>
          </a:p>
          <a:p>
            <a:endParaRPr lang="pl-PL" dirty="0" smtClean="0"/>
          </a:p>
          <a:p>
            <a:pPr>
              <a:buNone/>
            </a:pPr>
            <a:r>
              <a:rPr lang="pl-PL" dirty="0" smtClean="0"/>
              <a:t>	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Parametry wyjściowe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pl-PL" dirty="0" err="1" smtClean="0"/>
              <a:t>Procedure</a:t>
            </a:r>
            <a:r>
              <a:rPr lang="pl-PL" dirty="0" smtClean="0"/>
              <a:t> </a:t>
            </a:r>
            <a:r>
              <a:rPr lang="pl-PL" dirty="0" err="1" smtClean="0"/>
              <a:t>DoA</a:t>
            </a:r>
            <a:r>
              <a:rPr lang="pl-PL" dirty="0" smtClean="0"/>
              <a:t>(</a:t>
            </a:r>
            <a:r>
              <a:rPr lang="pl-PL" dirty="0" err="1" smtClean="0"/>
              <a:t>Var</a:t>
            </a:r>
            <a:r>
              <a:rPr lang="pl-PL" dirty="0" smtClean="0"/>
              <a:t> A : </a:t>
            </a:r>
            <a:r>
              <a:rPr lang="pl-PL" dirty="0" err="1" smtClean="0"/>
              <a:t>Integer</a:t>
            </a:r>
            <a:r>
              <a:rPr lang="pl-PL" dirty="0" smtClean="0"/>
              <a:t>);  </a:t>
            </a:r>
            <a:br>
              <a:rPr lang="pl-PL" dirty="0" smtClean="0"/>
            </a:br>
            <a:r>
              <a:rPr lang="pl-PL" dirty="0" smtClean="0"/>
              <a:t> </a:t>
            </a:r>
            <a:br>
              <a:rPr lang="pl-PL" dirty="0" smtClean="0"/>
            </a:br>
            <a:r>
              <a:rPr lang="pl-PL" dirty="0" err="1" smtClean="0"/>
              <a:t>begin</a:t>
            </a:r>
            <a:r>
              <a:rPr lang="pl-PL" dirty="0" smtClean="0"/>
              <a:t>  </a:t>
            </a:r>
            <a:br>
              <a:rPr lang="pl-PL" dirty="0" smtClean="0"/>
            </a:br>
            <a:r>
              <a:rPr lang="pl-PL" dirty="0" smtClean="0"/>
              <a:t>  A:=2;  </a:t>
            </a:r>
            <a:br>
              <a:rPr lang="pl-PL" dirty="0" smtClean="0"/>
            </a:br>
            <a:r>
              <a:rPr lang="pl-PL" dirty="0" smtClean="0"/>
              <a:t>  </a:t>
            </a:r>
            <a:r>
              <a:rPr lang="pl-PL" dirty="0" err="1" smtClean="0"/>
              <a:t>Writeln</a:t>
            </a:r>
            <a:r>
              <a:rPr lang="pl-PL" dirty="0" smtClean="0"/>
              <a:t>(’A </a:t>
            </a:r>
            <a:r>
              <a:rPr lang="pl-PL" dirty="0" err="1" smtClean="0"/>
              <a:t>is</a:t>
            </a:r>
            <a:r>
              <a:rPr lang="pl-PL" dirty="0" smtClean="0"/>
              <a:t> ’,A);  </a:t>
            </a:r>
            <a:br>
              <a:rPr lang="pl-PL" dirty="0" smtClean="0"/>
            </a:br>
            <a:r>
              <a:rPr lang="pl-PL" dirty="0" err="1" smtClean="0"/>
              <a:t>end</a:t>
            </a:r>
            <a:r>
              <a:rPr lang="pl-PL" dirty="0" smtClean="0"/>
              <a:t>;  </a:t>
            </a:r>
            <a:br>
              <a:rPr lang="pl-PL" dirty="0" smtClean="0"/>
            </a:br>
            <a:r>
              <a:rPr lang="pl-PL" dirty="0" smtClean="0"/>
              <a:t> </a:t>
            </a:r>
          </a:p>
          <a:p>
            <a:pPr>
              <a:buNone/>
            </a:pPr>
            <a:r>
              <a:rPr lang="pl-PL" dirty="0" err="1" smtClean="0"/>
              <a:t>Procedure</a:t>
            </a:r>
            <a:r>
              <a:rPr lang="pl-PL" dirty="0" smtClean="0"/>
              <a:t> </a:t>
            </a:r>
            <a:r>
              <a:rPr lang="pl-PL" dirty="0" err="1" smtClean="0"/>
              <a:t>DoB</a:t>
            </a:r>
            <a:r>
              <a:rPr lang="pl-PL" dirty="0" smtClean="0"/>
              <a:t>(Out B : </a:t>
            </a:r>
            <a:r>
              <a:rPr lang="pl-PL" dirty="0" err="1" smtClean="0"/>
              <a:t>Integer</a:t>
            </a:r>
            <a:r>
              <a:rPr lang="pl-PL" dirty="0" smtClean="0"/>
              <a:t>);  </a:t>
            </a:r>
            <a:br>
              <a:rPr lang="pl-PL" dirty="0" smtClean="0"/>
            </a:br>
            <a:r>
              <a:rPr lang="pl-PL" dirty="0" smtClean="0"/>
              <a:t> </a:t>
            </a:r>
            <a:br>
              <a:rPr lang="pl-PL" dirty="0" smtClean="0"/>
            </a:br>
            <a:r>
              <a:rPr lang="pl-PL" dirty="0" err="1" smtClean="0"/>
              <a:t>begin</a:t>
            </a:r>
            <a:r>
              <a:rPr lang="pl-PL" dirty="0" smtClean="0"/>
              <a:t>  </a:t>
            </a:r>
            <a:br>
              <a:rPr lang="pl-PL" dirty="0" smtClean="0"/>
            </a:br>
            <a:r>
              <a:rPr lang="pl-PL" dirty="0" smtClean="0"/>
              <a:t>  B:=2;  </a:t>
            </a:r>
            <a:br>
              <a:rPr lang="pl-PL" dirty="0" smtClean="0"/>
            </a:br>
            <a:r>
              <a:rPr lang="pl-PL" dirty="0" smtClean="0"/>
              <a:t>  </a:t>
            </a:r>
            <a:r>
              <a:rPr lang="pl-PL" dirty="0" err="1" smtClean="0"/>
              <a:t>Writeln</a:t>
            </a:r>
            <a:r>
              <a:rPr lang="pl-PL" dirty="0" smtClean="0"/>
              <a:t>(’B </a:t>
            </a:r>
            <a:r>
              <a:rPr lang="pl-PL" dirty="0" err="1" smtClean="0"/>
              <a:t>is</a:t>
            </a:r>
            <a:r>
              <a:rPr lang="pl-PL" dirty="0" smtClean="0"/>
              <a:t> ’,B);  </a:t>
            </a:r>
            <a:br>
              <a:rPr lang="pl-PL" dirty="0" smtClean="0"/>
            </a:br>
            <a:r>
              <a:rPr lang="pl-PL" dirty="0" err="1" smtClean="0"/>
              <a:t>end</a:t>
            </a:r>
            <a:r>
              <a:rPr lang="pl-PL" dirty="0" smtClean="0"/>
              <a:t>;  </a:t>
            </a:r>
            <a:br>
              <a:rPr lang="pl-PL" dirty="0" smtClean="0"/>
            </a:br>
            <a:r>
              <a:rPr lang="pl-PL" dirty="0" smtClean="0"/>
              <a:t> </a:t>
            </a:r>
            <a:br>
              <a:rPr lang="pl-PL" dirty="0" smtClean="0"/>
            </a:br>
            <a:r>
              <a:rPr lang="pl-PL" dirty="0" err="1" smtClean="0"/>
              <a:t>Var</a:t>
            </a:r>
            <a:r>
              <a:rPr lang="pl-PL" dirty="0" smtClean="0"/>
              <a:t>  </a:t>
            </a:r>
            <a:br>
              <a:rPr lang="pl-PL" dirty="0" smtClean="0"/>
            </a:br>
            <a:r>
              <a:rPr lang="pl-PL" dirty="0" smtClean="0"/>
              <a:t>  </a:t>
            </a:r>
            <a:r>
              <a:rPr lang="pl-PL" dirty="0" err="1" smtClean="0"/>
              <a:t>C,D</a:t>
            </a:r>
            <a:r>
              <a:rPr lang="pl-PL" dirty="0" smtClean="0"/>
              <a:t> : </a:t>
            </a:r>
            <a:r>
              <a:rPr lang="pl-PL" dirty="0" err="1" smtClean="0"/>
              <a:t>Integer</a:t>
            </a:r>
            <a:r>
              <a:rPr lang="pl-PL" dirty="0" smtClean="0"/>
              <a:t>;  </a:t>
            </a:r>
            <a:br>
              <a:rPr lang="pl-PL" dirty="0" smtClean="0"/>
            </a:br>
            <a:r>
              <a:rPr lang="pl-PL" dirty="0" smtClean="0"/>
              <a:t> </a:t>
            </a:r>
            <a:br>
              <a:rPr lang="pl-PL" dirty="0" smtClean="0"/>
            </a:br>
            <a:r>
              <a:rPr lang="pl-PL" dirty="0" err="1" smtClean="0"/>
              <a:t>begin</a:t>
            </a:r>
            <a:r>
              <a:rPr lang="pl-PL" dirty="0" smtClean="0"/>
              <a:t>  </a:t>
            </a:r>
            <a:br>
              <a:rPr lang="pl-PL" dirty="0" smtClean="0"/>
            </a:br>
            <a:r>
              <a:rPr lang="pl-PL" dirty="0" smtClean="0"/>
              <a:t>  </a:t>
            </a:r>
            <a:r>
              <a:rPr lang="pl-PL" dirty="0" err="1" smtClean="0"/>
              <a:t>DoA</a:t>
            </a:r>
            <a:r>
              <a:rPr lang="pl-PL" dirty="0" smtClean="0"/>
              <a:t>(C);  </a:t>
            </a:r>
            <a:br>
              <a:rPr lang="pl-PL" dirty="0" smtClean="0"/>
            </a:br>
            <a:r>
              <a:rPr lang="pl-PL" dirty="0" smtClean="0"/>
              <a:t>  </a:t>
            </a:r>
            <a:r>
              <a:rPr lang="pl-PL" dirty="0" err="1" smtClean="0"/>
              <a:t>DoB</a:t>
            </a:r>
            <a:r>
              <a:rPr lang="pl-PL" dirty="0" smtClean="0"/>
              <a:t>(D);  </a:t>
            </a:r>
            <a:br>
              <a:rPr lang="pl-PL" dirty="0" smtClean="0"/>
            </a:br>
            <a:r>
              <a:rPr lang="pl-PL" dirty="0" err="1" smtClean="0"/>
              <a:t>end</a:t>
            </a:r>
            <a:r>
              <a:rPr lang="pl-PL" dirty="0" smtClean="0"/>
              <a:t>.</a:t>
            </a:r>
          </a:p>
          <a:p>
            <a:endParaRPr lang="pl-PL" dirty="0" smtClean="0"/>
          </a:p>
          <a:p>
            <a:r>
              <a:rPr lang="en-US" dirty="0" smtClean="0"/>
              <a:t>home: &gt;</a:t>
            </a:r>
            <a:r>
              <a:rPr lang="en-US" dirty="0" err="1" smtClean="0"/>
              <a:t>fpc</a:t>
            </a:r>
            <a:r>
              <a:rPr lang="en-US" dirty="0" smtClean="0"/>
              <a:t> -S2 -</a:t>
            </a:r>
            <a:r>
              <a:rPr lang="en-US" dirty="0" err="1" smtClean="0"/>
              <a:t>vwhn</a:t>
            </a:r>
            <a:r>
              <a:rPr lang="en-US" dirty="0" smtClean="0"/>
              <a:t> </a:t>
            </a:r>
            <a:r>
              <a:rPr lang="en-US" dirty="0" err="1" smtClean="0"/>
              <a:t>testo.pp</a:t>
            </a:r>
            <a:r>
              <a:rPr lang="en-US" dirty="0" smtClean="0"/>
              <a:t>  </a:t>
            </a:r>
            <a:br>
              <a:rPr lang="en-US" dirty="0" smtClean="0"/>
            </a:br>
            <a:r>
              <a:rPr lang="en-US" dirty="0" err="1" smtClean="0"/>
              <a:t>testo.pp</a:t>
            </a:r>
            <a:r>
              <a:rPr lang="en-US" dirty="0" smtClean="0"/>
              <a:t>(19,8) Hint: Variable "C" does not seem to be initialized</a:t>
            </a:r>
            <a:endParaRPr lang="pl-PL" dirty="0" smtClean="0"/>
          </a:p>
          <a:p>
            <a:r>
              <a:rPr lang="pl-PL" dirty="0" smtClean="0"/>
              <a:t>Delphi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Stałe parametry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Nie można zmieniać wartości wewnątrz funkcji</a:t>
            </a:r>
          </a:p>
          <a:p>
            <a:r>
              <a:rPr lang="pl-PL" dirty="0" smtClean="0"/>
              <a:t>Optymalizacja</a:t>
            </a:r>
          </a:p>
          <a:p>
            <a:r>
              <a:rPr lang="pl-PL" dirty="0" smtClean="0"/>
              <a:t>Może przyjmować wartości domyślne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 </a:t>
            </a:r>
            <a:br>
              <a:rPr lang="en-US" dirty="0" smtClean="0"/>
            </a:br>
            <a:r>
              <a:rPr lang="en-US" dirty="0" smtClean="0"/>
              <a:t>  S : String = ’Something’;  </a:t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Procedure </a:t>
            </a:r>
            <a:r>
              <a:rPr lang="en-US" dirty="0" err="1" smtClean="0"/>
              <a:t>DoIt</a:t>
            </a:r>
            <a:r>
              <a:rPr lang="en-US" dirty="0" smtClean="0"/>
              <a:t>(Const T : String);  </a:t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begin  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pl-PL" dirty="0" smtClean="0"/>
              <a:t>//T</a:t>
            </a:r>
            <a:r>
              <a:rPr lang="en-US" dirty="0" smtClean="0"/>
              <a:t>:=’Something else’;  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dirty="0" err="1" smtClean="0"/>
              <a:t>Writeln</a:t>
            </a:r>
            <a:r>
              <a:rPr lang="en-US" dirty="0" smtClean="0"/>
              <a:t>(T);  </a:t>
            </a:r>
            <a:br>
              <a:rPr lang="en-US" dirty="0" smtClean="0"/>
            </a:br>
            <a:r>
              <a:rPr lang="en-US" dirty="0" smtClean="0"/>
              <a:t>end;  </a:t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begin  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dirty="0" err="1" smtClean="0"/>
              <a:t>DoIt</a:t>
            </a:r>
            <a:r>
              <a:rPr lang="en-US" dirty="0" smtClean="0"/>
              <a:t>(S);  </a:t>
            </a:r>
            <a:br>
              <a:rPr lang="en-US" dirty="0" smtClean="0"/>
            </a:br>
            <a:r>
              <a:rPr lang="en-US" dirty="0" smtClean="0"/>
              <a:t>end.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 </a:t>
            </a:r>
            <a:br>
              <a:rPr lang="en-US" dirty="0" smtClean="0"/>
            </a:br>
            <a:r>
              <a:rPr lang="en-US" dirty="0" smtClean="0"/>
              <a:t>  S : String = ’Something’;  </a:t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Procedure </a:t>
            </a:r>
            <a:r>
              <a:rPr lang="en-US" dirty="0" err="1" smtClean="0"/>
              <a:t>DoIt</a:t>
            </a:r>
            <a:r>
              <a:rPr lang="en-US" dirty="0" smtClean="0"/>
              <a:t>(Const T : String);  </a:t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begin  </a:t>
            </a:r>
            <a:br>
              <a:rPr lang="en-US" dirty="0" smtClean="0"/>
            </a:br>
            <a:r>
              <a:rPr lang="en-US" dirty="0" smtClean="0"/>
              <a:t>  S:=’Something else’;  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dirty="0" err="1" smtClean="0"/>
              <a:t>Writeln</a:t>
            </a:r>
            <a:r>
              <a:rPr lang="en-US" dirty="0" smtClean="0"/>
              <a:t>(T);  </a:t>
            </a:r>
            <a:br>
              <a:rPr lang="en-US" dirty="0" smtClean="0"/>
            </a:br>
            <a:r>
              <a:rPr lang="en-US" dirty="0" smtClean="0"/>
              <a:t>end;  </a:t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begin  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dirty="0" err="1" smtClean="0"/>
              <a:t>DoIt</a:t>
            </a:r>
            <a:r>
              <a:rPr lang="en-US" dirty="0" smtClean="0"/>
              <a:t>(S);  </a:t>
            </a:r>
            <a:br>
              <a:rPr lang="en-US" dirty="0" smtClean="0"/>
            </a:br>
            <a:r>
              <a:rPr lang="en-US" dirty="0" smtClean="0"/>
              <a:t>end.</a:t>
            </a:r>
            <a:endParaRPr lang="pl-PL" dirty="0" smtClean="0"/>
          </a:p>
          <a:p>
            <a:r>
              <a:rPr lang="pl-PL" dirty="0" smtClean="0"/>
              <a:t>Wyniki 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Przekazywanie tablic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err="1" smtClean="0"/>
              <a:t>Type</a:t>
            </a:r>
            <a:endParaRPr lang="pl-PL" dirty="0" smtClean="0"/>
          </a:p>
          <a:p>
            <a:pPr lvl="1"/>
            <a:r>
              <a:rPr lang="pl-PL" dirty="0" err="1" smtClean="0"/>
              <a:t>defArrSiz</a:t>
            </a:r>
            <a:r>
              <a:rPr lang="pl-PL" dirty="0" smtClean="0"/>
              <a:t>: </a:t>
            </a:r>
            <a:r>
              <a:rPr lang="pl-PL" dirty="0" err="1" smtClean="0"/>
              <a:t>array</a:t>
            </a:r>
            <a:r>
              <a:rPr lang="pl-PL" dirty="0" smtClean="0"/>
              <a:t>[1..10] of </a:t>
            </a:r>
            <a:r>
              <a:rPr lang="pl-PL" dirty="0" err="1" smtClean="0"/>
              <a:t>integer</a:t>
            </a:r>
            <a:r>
              <a:rPr lang="pl-PL" dirty="0" smtClean="0"/>
              <a:t>;</a:t>
            </a:r>
          </a:p>
          <a:p>
            <a:pPr>
              <a:buNone/>
            </a:pPr>
            <a:r>
              <a:rPr lang="pl-PL" dirty="0" err="1" smtClean="0"/>
              <a:t>Var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	</a:t>
            </a:r>
            <a:r>
              <a:rPr lang="pl-PL" dirty="0" err="1" smtClean="0"/>
              <a:t>arr</a:t>
            </a:r>
            <a:r>
              <a:rPr lang="pl-PL" dirty="0" smtClean="0"/>
              <a:t>: </a:t>
            </a:r>
            <a:r>
              <a:rPr lang="pl-PL" dirty="0" err="1" smtClean="0"/>
              <a:t>defArrSiz</a:t>
            </a:r>
            <a:r>
              <a:rPr lang="pl-PL" dirty="0" smtClean="0"/>
              <a:t>;</a:t>
            </a:r>
          </a:p>
          <a:p>
            <a:pPr>
              <a:buNone/>
            </a:pPr>
            <a:r>
              <a:rPr lang="pl-PL" dirty="0" err="1" smtClean="0"/>
              <a:t>Procedure</a:t>
            </a:r>
            <a:r>
              <a:rPr lang="pl-PL" dirty="0" smtClean="0"/>
              <a:t> </a:t>
            </a:r>
            <a:r>
              <a:rPr lang="pl-PL" dirty="0" err="1" smtClean="0"/>
              <a:t>arrManip</a:t>
            </a:r>
            <a:r>
              <a:rPr lang="pl-PL" dirty="0" smtClean="0"/>
              <a:t>(ar: </a:t>
            </a:r>
            <a:r>
              <a:rPr lang="pl-PL" dirty="0" err="1" smtClean="0"/>
              <a:t>defArrSiz</a:t>
            </a:r>
            <a:r>
              <a:rPr lang="pl-PL" dirty="0" smtClean="0"/>
              <a:t>);</a:t>
            </a:r>
          </a:p>
          <a:p>
            <a:pPr>
              <a:buNone/>
            </a:pPr>
            <a:r>
              <a:rPr lang="pl-PL" dirty="0" smtClean="0"/>
              <a:t>…</a:t>
            </a:r>
          </a:p>
          <a:p>
            <a:pPr>
              <a:buNone/>
            </a:pPr>
            <a:r>
              <a:rPr lang="pl-PL" dirty="0" smtClean="0"/>
              <a:t>Przez wartość czy przez zmienną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type </a:t>
            </a:r>
            <a:endParaRPr lang="pl-PL" dirty="0" smtClean="0"/>
          </a:p>
          <a:p>
            <a:pPr lvl="1">
              <a:buNone/>
            </a:pPr>
            <a:r>
              <a:rPr lang="pl-PL" dirty="0" smtClean="0"/>
              <a:t>	</a:t>
            </a:r>
            <a:r>
              <a:rPr lang="en-GB" dirty="0" smtClean="0"/>
              <a:t>tab=array[1..10] of real; </a:t>
            </a:r>
          </a:p>
          <a:p>
            <a:endParaRPr lang="en-GB" dirty="0" smtClean="0"/>
          </a:p>
          <a:p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err="1" smtClean="0"/>
              <a:t>tablica:tab</a:t>
            </a:r>
            <a:r>
              <a:rPr lang="en-GB" dirty="0" smtClean="0"/>
              <a:t>; </a:t>
            </a:r>
          </a:p>
          <a:p>
            <a:r>
              <a:rPr lang="en-GB" dirty="0" err="1" smtClean="0"/>
              <a:t>i</a:t>
            </a:r>
            <a:r>
              <a:rPr lang="pl-PL" dirty="0" smtClean="0"/>
              <a:t>:</a:t>
            </a:r>
            <a:r>
              <a:rPr lang="pl-PL" dirty="0" err="1" smtClean="0"/>
              <a:t>integer</a:t>
            </a:r>
            <a:r>
              <a:rPr lang="en-GB" dirty="0" smtClean="0"/>
              <a:t>; </a:t>
            </a:r>
          </a:p>
          <a:p>
            <a:endParaRPr lang="en-GB" dirty="0" smtClean="0"/>
          </a:p>
          <a:p>
            <a:r>
              <a:rPr lang="en-GB" dirty="0" smtClean="0"/>
              <a:t>procedure </a:t>
            </a:r>
            <a:r>
              <a:rPr lang="en-GB" dirty="0" err="1" smtClean="0"/>
              <a:t>wczytaj</a:t>
            </a:r>
            <a:r>
              <a:rPr lang="en-GB" dirty="0" smtClean="0"/>
              <a:t>(j:</a:t>
            </a:r>
            <a:r>
              <a:rPr lang="pl-PL" dirty="0" err="1" smtClean="0"/>
              <a:t>integer</a:t>
            </a:r>
            <a:r>
              <a:rPr lang="en-GB" dirty="0" smtClean="0"/>
              <a:t>; </a:t>
            </a:r>
            <a:r>
              <a:rPr lang="en-GB" dirty="0" err="1" smtClean="0"/>
              <a:t>var</a:t>
            </a:r>
            <a:r>
              <a:rPr lang="en-GB" dirty="0" smtClean="0"/>
              <a:t> t:tab); </a:t>
            </a:r>
          </a:p>
          <a:p>
            <a:r>
              <a:rPr lang="en-GB" dirty="0" smtClean="0"/>
              <a:t>begin </a:t>
            </a:r>
          </a:p>
          <a:p>
            <a:r>
              <a:rPr lang="en-GB" dirty="0" smtClean="0"/>
              <a:t> write('</a:t>
            </a:r>
            <a:r>
              <a:rPr lang="en-GB" dirty="0" err="1" smtClean="0"/>
              <a:t>podaj</a:t>
            </a:r>
            <a:r>
              <a:rPr lang="en-GB" dirty="0" smtClean="0"/>
              <a:t> </a:t>
            </a:r>
            <a:r>
              <a:rPr lang="en-GB" dirty="0" err="1" smtClean="0"/>
              <a:t>liczbe</a:t>
            </a:r>
            <a:r>
              <a:rPr lang="en-GB" dirty="0" smtClean="0"/>
              <a:t> </a:t>
            </a:r>
            <a:r>
              <a:rPr lang="en-GB" dirty="0" err="1" smtClean="0"/>
              <a:t>rzeczywista</a:t>
            </a:r>
            <a:r>
              <a:rPr lang="en-GB" dirty="0" smtClean="0"/>
              <a:t> </a:t>
            </a:r>
            <a:r>
              <a:rPr lang="en-GB" dirty="0" err="1" smtClean="0"/>
              <a:t>numer</a:t>
            </a:r>
            <a:r>
              <a:rPr lang="en-GB" dirty="0" smtClean="0"/>
              <a:t> ', j,' '); </a:t>
            </a:r>
          </a:p>
          <a:p>
            <a:r>
              <a:rPr lang="en-GB" dirty="0" smtClean="0"/>
              <a:t> </a:t>
            </a:r>
            <a:r>
              <a:rPr lang="en-GB" dirty="0" err="1" smtClean="0"/>
              <a:t>readln</a:t>
            </a:r>
            <a:r>
              <a:rPr lang="en-GB" dirty="0" smtClean="0"/>
              <a:t>(t[j]); </a:t>
            </a:r>
          </a:p>
          <a:p>
            <a:r>
              <a:rPr lang="en-GB" dirty="0" smtClean="0"/>
              <a:t>end; </a:t>
            </a:r>
            <a:endParaRPr lang="en-GB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Przekazywanie tablic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Przekazywanie bez określania rozmiaru</a:t>
            </a:r>
          </a:p>
          <a:p>
            <a:pPr lvl="1"/>
            <a:r>
              <a:rPr lang="pl-PL" dirty="0" err="1" smtClean="0"/>
              <a:t>Row</a:t>
            </a:r>
            <a:r>
              <a:rPr lang="pl-PL" dirty="0" smtClean="0"/>
              <a:t> : </a:t>
            </a:r>
            <a:r>
              <a:rPr lang="pl-PL" dirty="0" err="1" smtClean="0"/>
              <a:t>Array</a:t>
            </a:r>
            <a:r>
              <a:rPr lang="pl-PL" dirty="0" smtClean="0"/>
              <a:t> of </a:t>
            </a:r>
            <a:r>
              <a:rPr lang="pl-PL" dirty="0" err="1" smtClean="0"/>
              <a:t>Integer</a:t>
            </a:r>
            <a:r>
              <a:rPr lang="pl-PL" dirty="0" smtClean="0"/>
              <a:t>;</a:t>
            </a:r>
          </a:p>
          <a:p>
            <a:endParaRPr lang="pl-PL" dirty="0" smtClean="0"/>
          </a:p>
          <a:p>
            <a:r>
              <a:rPr lang="pl-PL" dirty="0" smtClean="0"/>
              <a:t>Rozmiar</a:t>
            </a:r>
            <a:r>
              <a:rPr lang="en-US" dirty="0" smtClean="0"/>
              <a:t> </a:t>
            </a:r>
            <a:r>
              <a:rPr lang="pl-PL" dirty="0" smtClean="0"/>
              <a:t>można uzyskać z </a:t>
            </a:r>
            <a:r>
              <a:rPr lang="en-US" dirty="0" smtClean="0"/>
              <a:t>High(Row)</a:t>
            </a:r>
            <a:endParaRPr lang="pl-PL" dirty="0" smtClean="0"/>
          </a:p>
          <a:p>
            <a:r>
              <a:rPr lang="pl-PL" dirty="0" smtClean="0"/>
              <a:t>Gdy pusta to High zwraca -1, </a:t>
            </a:r>
            <a:r>
              <a:rPr lang="pl-PL" dirty="0" err="1" smtClean="0"/>
              <a:t>Low</a:t>
            </a:r>
            <a:r>
              <a:rPr lang="pl-PL" dirty="0" smtClean="0"/>
              <a:t> zwraca 0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l-PL" dirty="0" err="1" smtClean="0"/>
              <a:t>Var</a:t>
            </a:r>
            <a:r>
              <a:rPr lang="pl-PL" dirty="0" smtClean="0"/>
              <a:t>  </a:t>
            </a:r>
            <a:br>
              <a:rPr lang="pl-PL" dirty="0" smtClean="0"/>
            </a:br>
            <a:r>
              <a:rPr lang="pl-PL" dirty="0" smtClean="0"/>
              <a:t>  A : </a:t>
            </a:r>
            <a:r>
              <a:rPr lang="pl-PL" dirty="0" err="1" smtClean="0"/>
              <a:t>Array</a:t>
            </a:r>
            <a:r>
              <a:rPr lang="pl-PL" dirty="0" smtClean="0"/>
              <a:t>[1..100] of </a:t>
            </a:r>
            <a:r>
              <a:rPr lang="pl-PL" dirty="0" err="1" smtClean="0"/>
              <a:t>integer</a:t>
            </a:r>
            <a:r>
              <a:rPr lang="pl-PL" dirty="0" smtClean="0"/>
              <a:t>;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en-US" dirty="0" smtClean="0"/>
              <a:t>Function Average (Row : Array of integer) : Real;  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I : </a:t>
            </a:r>
            <a:r>
              <a:rPr lang="en-US" dirty="0" err="1" smtClean="0"/>
              <a:t>longint</a:t>
            </a:r>
            <a:r>
              <a:rPr lang="en-US" dirty="0" smtClean="0"/>
              <a:t>;  </a:t>
            </a:r>
            <a:br>
              <a:rPr lang="en-US" dirty="0" smtClean="0"/>
            </a:br>
            <a:r>
              <a:rPr lang="en-US" dirty="0" smtClean="0"/>
              <a:t>    Temp : Real;  </a:t>
            </a:r>
            <a:br>
              <a:rPr lang="en-US" dirty="0" smtClean="0"/>
            </a:br>
            <a:r>
              <a:rPr lang="en-US" dirty="0" smtClean="0"/>
              <a:t>begin  </a:t>
            </a:r>
            <a:br>
              <a:rPr lang="en-US" dirty="0" smtClean="0"/>
            </a:br>
            <a:r>
              <a:rPr lang="en-US" dirty="0" smtClean="0"/>
              <a:t>  Temp := Row[0];  </a:t>
            </a:r>
            <a:br>
              <a:rPr lang="en-US" dirty="0" smtClean="0"/>
            </a:br>
            <a:r>
              <a:rPr lang="en-US" dirty="0" smtClean="0"/>
              <a:t>  For I := 1 to High(Row) do  </a:t>
            </a:r>
            <a:br>
              <a:rPr lang="en-US" dirty="0" smtClean="0"/>
            </a:br>
            <a:r>
              <a:rPr lang="en-US" dirty="0" smtClean="0"/>
              <a:t>    Temp := Temp + Row[</a:t>
            </a:r>
            <a:r>
              <a:rPr lang="en-US" dirty="0" err="1" smtClean="0"/>
              <a:t>i</a:t>
            </a:r>
            <a:r>
              <a:rPr lang="en-US" dirty="0" smtClean="0"/>
              <a:t>];  </a:t>
            </a:r>
            <a:br>
              <a:rPr lang="en-US" dirty="0" smtClean="0"/>
            </a:br>
            <a:r>
              <a:rPr lang="en-US" dirty="0" smtClean="0"/>
              <a:t>  Average := Temp / (High(Row)+1);  </a:t>
            </a:r>
            <a:br>
              <a:rPr lang="en-US" dirty="0" smtClean="0"/>
            </a:br>
            <a:r>
              <a:rPr lang="en-US" dirty="0" smtClean="0"/>
              <a:t>end;</a:t>
            </a: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Begin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en-US" dirty="0" err="1" smtClean="0"/>
              <a:t>Writeln</a:t>
            </a:r>
            <a:r>
              <a:rPr lang="en-US" dirty="0" smtClean="0"/>
              <a:t>(’Average of 100 numbers: ’,Average(A));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	</a:t>
            </a:r>
            <a:r>
              <a:rPr lang="en-US" dirty="0" err="1" smtClean="0"/>
              <a:t>Writeln</a:t>
            </a:r>
            <a:r>
              <a:rPr lang="en-US" dirty="0" smtClean="0"/>
              <a:t>(’Average of first 50 numbers: ’,Average(A[1..50])); </a:t>
            </a:r>
            <a:endParaRPr lang="pl-PL" dirty="0" smtClean="0"/>
          </a:p>
          <a:p>
            <a:pPr>
              <a:buNone/>
            </a:pPr>
            <a:r>
              <a:rPr lang="pl-PL" dirty="0" err="1" smtClean="0"/>
              <a:t>End</a:t>
            </a:r>
            <a:r>
              <a:rPr lang="pl-PL" dirty="0" smtClean="0"/>
              <a:t>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Zmienne globalne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/>
              <a:t>Zmienna globalna (identyfikator globalny) widoczna jest w całym obszarze programu począwszy od momentu jej zadeklarowania </a:t>
            </a:r>
          </a:p>
          <a:p>
            <a:r>
              <a:rPr lang="pl-PL" dirty="0" smtClean="0"/>
              <a:t>Każda zdefiniowana w programie funkcja i </a:t>
            </a:r>
          </a:p>
          <a:p>
            <a:pPr>
              <a:buNone/>
            </a:pPr>
            <a:r>
              <a:rPr lang="pl-PL" dirty="0" smtClean="0"/>
              <a:t>procedura ma pełny dostęp do wszystkich </a:t>
            </a:r>
          </a:p>
          <a:p>
            <a:pPr>
              <a:buNone/>
            </a:pPr>
            <a:r>
              <a:rPr lang="pl-PL" dirty="0" smtClean="0"/>
              <a:t>zmiennych globalnych. Nie należy tego </a:t>
            </a:r>
          </a:p>
          <a:p>
            <a:pPr>
              <a:buNone/>
            </a:pPr>
            <a:r>
              <a:rPr lang="pl-PL" dirty="0" smtClean="0"/>
              <a:t>nadużywać (Zalecenie: nie używać)</a:t>
            </a:r>
          </a:p>
          <a:p>
            <a:pPr>
              <a:buNone/>
            </a:pPr>
            <a:r>
              <a:rPr lang="pl-PL" dirty="0" smtClean="0"/>
              <a:t>	przejrzystość</a:t>
            </a:r>
          </a:p>
          <a:p>
            <a:pPr>
              <a:buNone/>
            </a:pPr>
            <a:r>
              <a:rPr lang="pl-PL" dirty="0" smtClean="0"/>
              <a:t>	łatwo popełnić błąd</a:t>
            </a:r>
          </a:p>
          <a:p>
            <a:pPr>
              <a:buNone/>
            </a:pPr>
            <a:r>
              <a:rPr lang="pl-PL" dirty="0" smtClean="0"/>
              <a:t>	trudne w analizie i  modyfikacji</a:t>
            </a:r>
          </a:p>
          <a:p>
            <a:pPr>
              <a:buNone/>
            </a:pPr>
            <a:r>
              <a:rPr lang="pl-PL" dirty="0" smtClean="0"/>
              <a:t>	możliwość testowania procedur niezależnie od pozostałej części kodu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Instrukcja alternatywy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program inst_alt;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var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d: integer;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begin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write(’Podaj liczbę: ’);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readln(d);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if d</a:t>
            </a:r>
            <a:r>
              <a:rPr lang="pl-PL" sz="1800" b="1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&gt;</a:t>
            </a:r>
            <a:r>
              <a:rPr lang="pl-PL" sz="1800" b="1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0 then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  writeln(’d jest dodatnie’)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else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  if d</a:t>
            </a:r>
            <a:r>
              <a:rPr lang="pl-PL" sz="1800" b="1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&lt;</a:t>
            </a:r>
            <a:r>
              <a:rPr lang="pl-PL" sz="1800" b="1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0 then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    writeln(’d jest ujemne’)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  else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    writeln(’d jest zerem’)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writeln(’Koniec’)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end.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dirty="0" smtClean="0"/>
              <a:t>program </a:t>
            </a:r>
            <a:r>
              <a:rPr lang="en-GB" dirty="0" err="1" smtClean="0"/>
              <a:t>nazwaProg</a:t>
            </a:r>
            <a:r>
              <a:rPr lang="en-GB" dirty="0" smtClean="0"/>
              <a:t>;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err="1" smtClean="0"/>
              <a:t>zmiennGlob</a:t>
            </a:r>
            <a:r>
              <a:rPr lang="en-GB" dirty="0" smtClean="0"/>
              <a:t>: integer; </a:t>
            </a:r>
          </a:p>
          <a:p>
            <a:pPr>
              <a:buNone/>
            </a:pPr>
            <a:r>
              <a:rPr lang="en-GB" dirty="0" smtClean="0"/>
              <a:t>procedure nazwaProc1;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en-GB" dirty="0" smtClean="0"/>
              <a:t>begin</a:t>
            </a:r>
          </a:p>
          <a:p>
            <a:pPr>
              <a:buNone/>
            </a:pPr>
            <a:r>
              <a:rPr lang="pl-PL" dirty="0" smtClean="0"/>
              <a:t>		</a:t>
            </a:r>
            <a:r>
              <a:rPr lang="en-GB" dirty="0" err="1" smtClean="0"/>
              <a:t>readln</a:t>
            </a:r>
            <a:r>
              <a:rPr lang="en-GB" dirty="0" smtClean="0"/>
              <a:t>(</a:t>
            </a:r>
            <a:r>
              <a:rPr lang="en-GB" dirty="0" err="1" smtClean="0"/>
              <a:t>zmiennGlob</a:t>
            </a:r>
            <a:r>
              <a:rPr lang="en-GB" dirty="0" smtClean="0"/>
              <a:t>);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en-GB" dirty="0" smtClean="0"/>
              <a:t>end;</a:t>
            </a:r>
          </a:p>
          <a:p>
            <a:pPr>
              <a:buNone/>
            </a:pPr>
            <a:r>
              <a:rPr lang="en-GB" dirty="0" smtClean="0"/>
              <a:t>begin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en-GB" dirty="0" err="1" smtClean="0"/>
              <a:t>zmiennGlob</a:t>
            </a:r>
            <a:r>
              <a:rPr lang="en-GB" dirty="0" smtClean="0"/>
              <a:t>:=0;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en-GB" dirty="0" smtClean="0"/>
              <a:t>Repeat</a:t>
            </a:r>
          </a:p>
          <a:p>
            <a:pPr>
              <a:buNone/>
            </a:pPr>
            <a:r>
              <a:rPr lang="pl-PL" dirty="0" smtClean="0"/>
              <a:t>		</a:t>
            </a:r>
            <a:r>
              <a:rPr lang="en-GB" dirty="0" err="1" smtClean="0"/>
              <a:t>zmiennGlob</a:t>
            </a:r>
            <a:r>
              <a:rPr lang="en-GB" dirty="0" smtClean="0"/>
              <a:t>:=</a:t>
            </a:r>
            <a:r>
              <a:rPr lang="en-GB" dirty="0" err="1" smtClean="0"/>
              <a:t>zmiennGlob</a:t>
            </a:r>
            <a:r>
              <a:rPr lang="pl-PL" dirty="0" smtClean="0"/>
              <a:t>*3</a:t>
            </a:r>
            <a:r>
              <a:rPr lang="en-GB" dirty="0" smtClean="0"/>
              <a:t>;</a:t>
            </a:r>
          </a:p>
          <a:p>
            <a:pPr>
              <a:buNone/>
            </a:pPr>
            <a:r>
              <a:rPr lang="pl-PL" dirty="0" smtClean="0"/>
              <a:t>		</a:t>
            </a:r>
            <a:r>
              <a:rPr lang="en-GB" dirty="0" smtClean="0"/>
              <a:t>nazwaProc1;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en-GB" dirty="0" smtClean="0"/>
              <a:t>until </a:t>
            </a:r>
            <a:r>
              <a:rPr lang="en-GB" dirty="0" err="1" smtClean="0"/>
              <a:t>zmiennGlob</a:t>
            </a:r>
            <a:r>
              <a:rPr lang="pl-PL" dirty="0" smtClean="0"/>
              <a:t>  &lt; </a:t>
            </a:r>
            <a:r>
              <a:rPr lang="en-GB" dirty="0" smtClean="0"/>
              <a:t>1</a:t>
            </a:r>
            <a:r>
              <a:rPr lang="pl-PL" dirty="0" smtClean="0"/>
              <a:t>0</a:t>
            </a:r>
            <a:r>
              <a:rPr lang="en-GB" dirty="0" smtClean="0"/>
              <a:t>0;</a:t>
            </a:r>
          </a:p>
          <a:p>
            <a:pPr>
              <a:buNone/>
            </a:pPr>
            <a:r>
              <a:rPr lang="en-GB" dirty="0" smtClean="0"/>
              <a:t>end;</a:t>
            </a:r>
            <a:endParaRPr lang="en-GB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Zmienne lokalne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/>
              <a:t>Wewnątrz procedury można deklarować zmienne lokalne, czyli zmienne wewnętrzne, obowiązujące tylko w tej procedurze, w której zostały zadeklarowane. </a:t>
            </a:r>
          </a:p>
          <a:p>
            <a:r>
              <a:rPr lang="pl-PL" dirty="0" smtClean="0"/>
              <a:t>Zmienne lokalne mogą mieć takie same identyfikatory jak zmienne globalne (zmienne zewnętrzne, obowiązujące w całym programie), wtedy znaczenie zmiennej globalnej zostanie przysłonięte znaczeniem zmiennej lokalnej. </a:t>
            </a:r>
          </a:p>
          <a:p>
            <a:r>
              <a:rPr lang="pl-PL" dirty="0" smtClean="0"/>
              <a:t>Zmienne lokalne nie są widoczne poza zdefiniowanym blokiem kodu</a:t>
            </a:r>
          </a:p>
          <a:p>
            <a:endParaRPr lang="pl-PL" dirty="0" smtClean="0"/>
          </a:p>
          <a:p>
            <a:r>
              <a:rPr lang="pl-PL" dirty="0" smtClean="0"/>
              <a:t>"Zakres widzialności" zmiennej nazywany jest jej zasięgiem (ang. </a:t>
            </a:r>
            <a:r>
              <a:rPr lang="pl-PL" dirty="0" err="1" smtClean="0"/>
              <a:t>scope</a:t>
            </a:r>
            <a:r>
              <a:rPr lang="pl-PL" dirty="0" smtClean="0"/>
              <a:t>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Zmienne lokalne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dirty="0" smtClean="0"/>
              <a:t>program </a:t>
            </a:r>
            <a:r>
              <a:rPr lang="en-GB" dirty="0" err="1" smtClean="0"/>
              <a:t>nazwaProg</a:t>
            </a:r>
            <a:r>
              <a:rPr lang="en-GB" dirty="0" smtClean="0"/>
              <a:t>;</a:t>
            </a:r>
            <a:endParaRPr lang="pl-PL" dirty="0" smtClean="0"/>
          </a:p>
          <a:p>
            <a:pPr>
              <a:buNone/>
            </a:pPr>
            <a:r>
              <a:rPr lang="en-GB" dirty="0" smtClean="0"/>
              <a:t>procedure nazwaProc1(</a:t>
            </a:r>
            <a:r>
              <a:rPr lang="en-GB" dirty="0" err="1" smtClean="0"/>
              <a:t>zm</a:t>
            </a:r>
            <a:r>
              <a:rPr lang="pl-PL" dirty="0" smtClean="0"/>
              <a:t>In</a:t>
            </a:r>
            <a:r>
              <a:rPr lang="en-GB" dirty="0" smtClean="0"/>
              <a:t>: integer);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err="1" smtClean="0"/>
              <a:t>zm</a:t>
            </a:r>
            <a:r>
              <a:rPr lang="pl-PL" dirty="0" err="1" smtClean="0"/>
              <a:t>Loc</a:t>
            </a:r>
            <a:r>
              <a:rPr lang="en-GB" dirty="0" smtClean="0"/>
              <a:t>:integer;</a:t>
            </a:r>
          </a:p>
          <a:p>
            <a:pPr>
              <a:buNone/>
            </a:pPr>
            <a:r>
              <a:rPr lang="en-GB" dirty="0" smtClean="0"/>
              <a:t>begin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en-GB" dirty="0" err="1" smtClean="0"/>
              <a:t>zm</a:t>
            </a:r>
            <a:r>
              <a:rPr lang="pl-PL" dirty="0" err="1" smtClean="0"/>
              <a:t>Loc</a:t>
            </a:r>
            <a:r>
              <a:rPr lang="en-GB" dirty="0" smtClean="0"/>
              <a:t>:=</a:t>
            </a:r>
            <a:r>
              <a:rPr lang="en-GB" dirty="0" err="1" smtClean="0"/>
              <a:t>zm</a:t>
            </a:r>
            <a:r>
              <a:rPr lang="pl-PL" dirty="0" smtClean="0"/>
              <a:t>In</a:t>
            </a:r>
            <a:r>
              <a:rPr lang="en-GB" dirty="0" smtClean="0"/>
              <a:t>*2;</a:t>
            </a:r>
          </a:p>
          <a:p>
            <a:pPr>
              <a:buNone/>
            </a:pPr>
            <a:r>
              <a:rPr lang="en-GB" dirty="0" smtClean="0"/>
              <a:t>end;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en-GB" dirty="0" smtClean="0"/>
              <a:t>begin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en-GB" dirty="0" smtClean="0"/>
              <a:t>nazwaProc1(1);</a:t>
            </a:r>
          </a:p>
          <a:p>
            <a:pPr>
              <a:buNone/>
            </a:pPr>
            <a:r>
              <a:rPr lang="en-GB" dirty="0" smtClean="0"/>
              <a:t>end;</a:t>
            </a:r>
            <a:endParaRPr lang="en-GB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Zasięg zmiennych lokalnych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dirty="0" smtClean="0"/>
              <a:t>program </a:t>
            </a:r>
            <a:r>
              <a:rPr lang="en-GB" dirty="0" err="1" smtClean="0"/>
              <a:t>nazwaProg</a:t>
            </a:r>
            <a:r>
              <a:rPr lang="en-GB" dirty="0" smtClean="0"/>
              <a:t>;</a:t>
            </a:r>
          </a:p>
          <a:p>
            <a:pPr>
              <a:buNone/>
            </a:pPr>
            <a:r>
              <a:rPr lang="en-GB" dirty="0" smtClean="0"/>
              <a:t>procedure nazwaProc1(</a:t>
            </a:r>
            <a:r>
              <a:rPr lang="en-GB" dirty="0" err="1" smtClean="0"/>
              <a:t>zmIn</a:t>
            </a:r>
            <a:r>
              <a:rPr lang="en-GB" dirty="0" smtClean="0"/>
              <a:t>: integer);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err="1" smtClean="0"/>
              <a:t>zmLoc:integer</a:t>
            </a:r>
            <a:r>
              <a:rPr lang="en-GB" dirty="0" smtClean="0"/>
              <a:t>;</a:t>
            </a:r>
          </a:p>
          <a:p>
            <a:pPr>
              <a:buNone/>
            </a:pPr>
            <a:r>
              <a:rPr lang="en-GB" dirty="0" smtClean="0"/>
              <a:t>begin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err="1" smtClean="0"/>
              <a:t>zmLoc</a:t>
            </a:r>
            <a:r>
              <a:rPr lang="en-GB" dirty="0" smtClean="0"/>
              <a:t>:=</a:t>
            </a:r>
            <a:r>
              <a:rPr lang="en-GB" dirty="0" err="1" smtClean="0"/>
              <a:t>zmIn</a:t>
            </a:r>
            <a:r>
              <a:rPr lang="en-GB" dirty="0" smtClean="0"/>
              <a:t>*2;</a:t>
            </a:r>
          </a:p>
          <a:p>
            <a:pPr>
              <a:buNone/>
            </a:pPr>
            <a:r>
              <a:rPr lang="en-GB" dirty="0" smtClean="0"/>
              <a:t>end;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begin</a:t>
            </a:r>
          </a:p>
          <a:p>
            <a:pPr>
              <a:buNone/>
            </a:pPr>
            <a:r>
              <a:rPr lang="en-GB" dirty="0" smtClean="0"/>
              <a:t>	nazwaProc1(1);</a:t>
            </a:r>
            <a:endParaRPr lang="pl-PL" dirty="0" smtClean="0"/>
          </a:p>
          <a:p>
            <a:pPr lvl="1">
              <a:buNone/>
            </a:pPr>
            <a:r>
              <a:rPr lang="pl-PL" dirty="0" smtClean="0"/>
              <a:t>	//	</a:t>
            </a:r>
            <a:r>
              <a:rPr lang="en-GB" dirty="0" err="1" smtClean="0"/>
              <a:t>zmLoc</a:t>
            </a:r>
            <a:r>
              <a:rPr lang="pl-PL" dirty="0" smtClean="0"/>
              <a:t>:= 20; (???)</a:t>
            </a:r>
          </a:p>
          <a:p>
            <a:pPr lvl="1">
              <a:buNone/>
            </a:pPr>
            <a:r>
              <a:rPr lang="pl-PL" dirty="0" smtClean="0"/>
              <a:t>	// 	</a:t>
            </a:r>
            <a:r>
              <a:rPr lang="pl-PL" dirty="0" err="1" smtClean="0"/>
              <a:t>zmIn</a:t>
            </a:r>
            <a:r>
              <a:rPr lang="pl-PL" dirty="0" smtClean="0"/>
              <a:t> := 30;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end;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sz="2400" b="1" dirty="0" err="1" smtClean="0"/>
              <a:t>function</a:t>
            </a:r>
            <a:r>
              <a:rPr lang="pl-PL" sz="2400" dirty="0" smtClean="0"/>
              <a:t> nazwa [(</a:t>
            </a:r>
            <a:r>
              <a:rPr lang="pl-PL" sz="2400" dirty="0" err="1" smtClean="0"/>
              <a:t>lista-parametrów-formalnych</a:t>
            </a:r>
            <a:r>
              <a:rPr lang="pl-PL" sz="2400" dirty="0" smtClean="0"/>
              <a:t>)] : </a:t>
            </a:r>
            <a:r>
              <a:rPr lang="pl-PL" sz="2400" dirty="0" err="1" smtClean="0"/>
              <a:t>typ_wyniku</a:t>
            </a:r>
            <a:r>
              <a:rPr lang="pl-PL" sz="2400" dirty="0" smtClean="0"/>
              <a:t>; </a:t>
            </a:r>
          </a:p>
          <a:p>
            <a:pPr>
              <a:buNone/>
            </a:pPr>
            <a:r>
              <a:rPr lang="pl-PL" sz="2400" dirty="0" smtClean="0"/>
              <a:t>	{deklaracje lokalnych stałych, zmiennych i typów} </a:t>
            </a:r>
          </a:p>
          <a:p>
            <a:pPr>
              <a:buNone/>
            </a:pPr>
            <a:r>
              <a:rPr lang="pl-PL" sz="2400" b="1" dirty="0" err="1" smtClean="0"/>
              <a:t>begin</a:t>
            </a:r>
            <a:r>
              <a:rPr lang="pl-PL" sz="2400" dirty="0" smtClean="0"/>
              <a:t> </a:t>
            </a:r>
          </a:p>
          <a:p>
            <a:pPr>
              <a:buNone/>
            </a:pPr>
            <a:r>
              <a:rPr lang="pl-PL" sz="2400" dirty="0" smtClean="0"/>
              <a:t>{część operacyjna} </a:t>
            </a:r>
          </a:p>
          <a:p>
            <a:pPr>
              <a:buNone/>
            </a:pPr>
            <a:r>
              <a:rPr lang="pl-PL" sz="2400" b="1" dirty="0" err="1" smtClean="0"/>
              <a:t>end</a:t>
            </a:r>
            <a:r>
              <a:rPr lang="pl-PL" sz="2400" b="1" dirty="0" smtClean="0"/>
              <a:t>;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Procedury </a:t>
            </a:r>
            <a:r>
              <a:rPr lang="pl-PL" dirty="0" err="1" smtClean="0"/>
              <a:t>vs</a:t>
            </a:r>
            <a:r>
              <a:rPr lang="pl-PL" dirty="0" smtClean="0"/>
              <a:t> Funkcje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Funkcje zwracają wynik</a:t>
            </a:r>
            <a:endParaRPr lang="en-GB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Funkcje – zwracanie parametrów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 </a:t>
            </a:r>
            <a:r>
              <a:rPr lang="en-US" dirty="0" err="1" smtClean="0"/>
              <a:t>MyFunction</a:t>
            </a:r>
            <a:r>
              <a:rPr lang="en-US" dirty="0" smtClean="0"/>
              <a:t> : Integer;  </a:t>
            </a:r>
            <a:br>
              <a:rPr lang="en-US" dirty="0" smtClean="0"/>
            </a:br>
            <a:r>
              <a:rPr lang="en-US" dirty="0" smtClean="0"/>
              <a:t>begin  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dirty="0" err="1" smtClean="0"/>
              <a:t>MyFunction</a:t>
            </a:r>
            <a:r>
              <a:rPr lang="en-US" dirty="0" smtClean="0"/>
              <a:t>:=12; // Return 12  </a:t>
            </a:r>
            <a:br>
              <a:rPr lang="en-US" dirty="0" smtClean="0"/>
            </a:br>
            <a:r>
              <a:rPr lang="en-US" dirty="0" smtClean="0"/>
              <a:t>end;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err="1" smtClean="0"/>
              <a:t>Function</a:t>
            </a:r>
            <a:r>
              <a:rPr lang="pl-PL" dirty="0" smtClean="0"/>
              <a:t> </a:t>
            </a:r>
            <a:r>
              <a:rPr lang="pl-PL" dirty="0" err="1" smtClean="0"/>
              <a:t>MyFunction</a:t>
            </a:r>
            <a:r>
              <a:rPr lang="pl-PL" dirty="0" smtClean="0"/>
              <a:t> : </a:t>
            </a:r>
            <a:r>
              <a:rPr lang="pl-PL" dirty="0" err="1" smtClean="0"/>
              <a:t>Integer</a:t>
            </a:r>
            <a:r>
              <a:rPr lang="pl-PL" dirty="0" smtClean="0"/>
              <a:t>;  </a:t>
            </a:r>
            <a:br>
              <a:rPr lang="pl-PL" dirty="0" smtClean="0"/>
            </a:br>
            <a:r>
              <a:rPr lang="pl-PL" dirty="0" err="1" smtClean="0"/>
              <a:t>begin</a:t>
            </a:r>
            <a:r>
              <a:rPr lang="pl-PL" dirty="0" smtClean="0"/>
              <a:t>  </a:t>
            </a:r>
            <a:br>
              <a:rPr lang="pl-PL" dirty="0" smtClean="0"/>
            </a:br>
            <a:r>
              <a:rPr lang="pl-PL" dirty="0" smtClean="0"/>
              <a:t>  </a:t>
            </a:r>
            <a:r>
              <a:rPr lang="pl-PL" dirty="0" err="1" smtClean="0"/>
              <a:t>Exit</a:t>
            </a:r>
            <a:r>
              <a:rPr lang="pl-PL" dirty="0" smtClean="0"/>
              <a:t>(12);  </a:t>
            </a:r>
            <a:br>
              <a:rPr lang="pl-PL" dirty="0" smtClean="0"/>
            </a:br>
            <a:r>
              <a:rPr lang="pl-PL" dirty="0" err="1" smtClean="0"/>
              <a:t>end</a:t>
            </a:r>
            <a:r>
              <a:rPr lang="pl-PL" dirty="0" smtClean="0"/>
              <a:t>;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 </a:t>
            </a:r>
            <a:r>
              <a:rPr lang="en-US" dirty="0" err="1" smtClean="0"/>
              <a:t>MyFunction</a:t>
            </a:r>
            <a:r>
              <a:rPr lang="pl-PL" dirty="0" smtClean="0"/>
              <a:t>(</a:t>
            </a:r>
            <a:r>
              <a:rPr lang="pl-PL" dirty="0" err="1" smtClean="0"/>
              <a:t>a:integer</a:t>
            </a:r>
            <a:r>
              <a:rPr lang="pl-PL" dirty="0" smtClean="0"/>
              <a:t>)</a:t>
            </a:r>
            <a:r>
              <a:rPr lang="en-US" dirty="0" smtClean="0"/>
              <a:t> : Integer;  </a:t>
            </a:r>
            <a:endParaRPr lang="pl-PL" dirty="0" smtClean="0"/>
          </a:p>
          <a:p>
            <a:pPr lvl="1">
              <a:buNone/>
            </a:pPr>
            <a:r>
              <a:rPr lang="pl-PL" dirty="0" err="1" smtClean="0"/>
              <a:t>Var</a:t>
            </a:r>
            <a:endParaRPr lang="pl-PL" dirty="0" smtClean="0"/>
          </a:p>
          <a:p>
            <a:pPr lvl="1">
              <a:buNone/>
            </a:pPr>
            <a:r>
              <a:rPr lang="pl-PL" dirty="0" smtClean="0"/>
              <a:t>	i:integer;</a:t>
            </a:r>
          </a:p>
          <a:p>
            <a:pPr lvl="1">
              <a:buNone/>
            </a:pPr>
            <a:r>
              <a:rPr lang="en-US" dirty="0" smtClean="0"/>
              <a:t>begin  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dirty="0" err="1" smtClean="0"/>
              <a:t>MyFunction</a:t>
            </a:r>
            <a:r>
              <a:rPr lang="en-US" dirty="0" smtClean="0"/>
              <a:t>:=</a:t>
            </a:r>
            <a:r>
              <a:rPr lang="pl-PL" dirty="0" smtClean="0"/>
              <a:t>a+</a:t>
            </a:r>
            <a:r>
              <a:rPr lang="en-US" dirty="0" smtClean="0"/>
              <a:t>12; // Return </a:t>
            </a:r>
            <a:r>
              <a:rPr lang="pl-PL" dirty="0" smtClean="0"/>
              <a:t>a+</a:t>
            </a:r>
            <a:r>
              <a:rPr lang="en-US" dirty="0" smtClean="0"/>
              <a:t>12 </a:t>
            </a:r>
            <a:endParaRPr lang="pl-PL" dirty="0" smtClean="0"/>
          </a:p>
          <a:p>
            <a:r>
              <a:rPr lang="pl-PL" dirty="0" err="1" smtClean="0"/>
              <a:t>WriteLn</a:t>
            </a:r>
            <a:r>
              <a:rPr lang="pl-PL" dirty="0" smtClean="0"/>
              <a:t>(</a:t>
            </a:r>
            <a:r>
              <a:rPr lang="pl-PL" dirty="0" err="1" smtClean="0"/>
              <a:t>MyFunction</a:t>
            </a:r>
            <a:r>
              <a:rPr lang="pl-PL" dirty="0" smtClean="0"/>
              <a:t>) //</a:t>
            </a:r>
            <a:r>
              <a:rPr lang="pl-PL" dirty="0" err="1" smtClean="0"/>
              <a:t>blad</a:t>
            </a:r>
            <a:endParaRPr lang="pl-PL" dirty="0" smtClean="0"/>
          </a:p>
          <a:p>
            <a:r>
              <a:rPr lang="en-US" dirty="0" smtClean="0"/>
              <a:t> </a:t>
            </a:r>
            <a:r>
              <a:rPr lang="pl-PL" dirty="0" smtClean="0"/>
              <a:t>i:=MyFunction;//blad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end;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b="1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srednia</a:t>
            </a:r>
            <a:r>
              <a:rPr lang="pl-PL" dirty="0" smtClean="0"/>
              <a:t> (</a:t>
            </a:r>
            <a:r>
              <a:rPr lang="pl-PL" dirty="0" err="1" smtClean="0"/>
              <a:t>a,b:integer</a:t>
            </a:r>
            <a:r>
              <a:rPr lang="pl-PL" dirty="0" smtClean="0"/>
              <a:t>): </a:t>
            </a:r>
            <a:r>
              <a:rPr lang="pl-PL" dirty="0" err="1" smtClean="0"/>
              <a:t>integer</a:t>
            </a:r>
            <a:r>
              <a:rPr lang="pl-PL" dirty="0" smtClean="0"/>
              <a:t>; </a:t>
            </a:r>
          </a:p>
          <a:p>
            <a:pPr>
              <a:buNone/>
            </a:pPr>
            <a:r>
              <a:rPr lang="pl-PL" b="1" dirty="0" err="1" smtClean="0"/>
              <a:t>begin</a:t>
            </a:r>
            <a:r>
              <a:rPr lang="pl-PL" dirty="0" smtClean="0"/>
              <a:t> </a:t>
            </a:r>
          </a:p>
          <a:p>
            <a:pPr>
              <a:buNone/>
            </a:pPr>
            <a:r>
              <a:rPr lang="pl-PL" dirty="0" smtClean="0"/>
              <a:t>		</a:t>
            </a:r>
            <a:r>
              <a:rPr lang="pl-PL" dirty="0" err="1" smtClean="0"/>
              <a:t>srednia</a:t>
            </a:r>
            <a:r>
              <a:rPr lang="pl-PL" dirty="0" smtClean="0"/>
              <a:t> = (</a:t>
            </a:r>
            <a:r>
              <a:rPr lang="pl-PL" dirty="0" err="1" smtClean="0"/>
              <a:t>a+b</a:t>
            </a:r>
            <a:r>
              <a:rPr lang="pl-PL" dirty="0" smtClean="0"/>
              <a:t>)/2;</a:t>
            </a:r>
          </a:p>
          <a:p>
            <a:pPr>
              <a:buNone/>
            </a:pPr>
            <a:r>
              <a:rPr lang="pl-PL" b="1" dirty="0" err="1" smtClean="0"/>
              <a:t>end</a:t>
            </a:r>
            <a:r>
              <a:rPr lang="pl-PL" b="1" dirty="0" smtClean="0"/>
              <a:t>;</a:t>
            </a:r>
            <a:endParaRPr lang="en-GB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Funkcje - uruchamianie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err="1" smtClean="0"/>
              <a:t>zmienna:=nazwa</a:t>
            </a:r>
            <a:r>
              <a:rPr lang="pl-PL" sz="2800" dirty="0" smtClean="0"/>
              <a:t> [(</a:t>
            </a:r>
            <a:r>
              <a:rPr lang="pl-PL" sz="2800" dirty="0" err="1" smtClean="0"/>
              <a:t>lista-parametrów-aktualnych</a:t>
            </a:r>
            <a:r>
              <a:rPr lang="pl-PL" sz="2800" dirty="0" smtClean="0"/>
              <a:t>)];</a:t>
            </a:r>
          </a:p>
          <a:p>
            <a:endParaRPr lang="pl-PL" sz="2800" dirty="0" smtClean="0"/>
          </a:p>
          <a:p>
            <a:r>
              <a:rPr lang="pl-PL" sz="2800" dirty="0" err="1" smtClean="0"/>
              <a:t>Srednia_ocen:=srednia</a:t>
            </a:r>
            <a:r>
              <a:rPr lang="pl-PL" sz="2800" dirty="0" smtClean="0"/>
              <a:t>; </a:t>
            </a:r>
          </a:p>
          <a:p>
            <a:r>
              <a:rPr lang="pl-PL" sz="2800" dirty="0" err="1" smtClean="0"/>
              <a:t>writeln</a:t>
            </a:r>
            <a:r>
              <a:rPr lang="pl-PL" sz="2800" dirty="0" smtClean="0"/>
              <a:t>(</a:t>
            </a:r>
            <a:r>
              <a:rPr lang="pl-PL" sz="2800" dirty="0" err="1" smtClean="0"/>
              <a:t>Srednia_ocen</a:t>
            </a:r>
            <a:r>
              <a:rPr lang="pl-PL" sz="2800" dirty="0" smtClean="0"/>
              <a:t>);</a:t>
            </a:r>
            <a:endParaRPr lang="en-GB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686800" cy="1143000"/>
          </a:xfrm>
        </p:spPr>
        <p:txBody>
          <a:bodyPr/>
          <a:lstStyle/>
          <a:p>
            <a:r>
              <a:rPr lang="pl-PL"/>
              <a:t>„Niepełna” instrukcja warunkowa</a:t>
            </a:r>
            <a:endParaRPr lang="en-US"/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if warunek then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	   instrukcja;</a:t>
            </a:r>
            <a:endParaRPr lang="pl-PL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l-PL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l-PL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l-PL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program inst_war;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var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	d: integer;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begin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	write(’Podaj liczbę: ’);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	readln(d);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	if d&gt;0 then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	  writeln(’d jest dodatnie’);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	writeln(’Koniec’)</a:t>
            </a:r>
            <a:endParaRPr lang="pl-PL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l-PL" sz="2000" b="1">
                <a:latin typeface="Courier New" pitchFamily="49" charset="0"/>
              </a:rPr>
              <a:t>end.</a:t>
            </a:r>
            <a:r>
              <a:rPr lang="en-US" sz="2000" b="1">
                <a:latin typeface="Courier New" pitchFamily="49" charset="0"/>
              </a:rPr>
              <a:t> </a:t>
            </a:r>
            <a:endParaRPr lang="pl-PL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b="1">
              <a:latin typeface="Courier New" pitchFamily="49" charset="0"/>
            </a:endParaRPr>
          </a:p>
        </p:txBody>
      </p:sp>
      <p:sp>
        <p:nvSpPr>
          <p:cNvPr id="4905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pic>
        <p:nvPicPr>
          <p:cNvPr id="49050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6488" y="1676400"/>
            <a:ext cx="3694112" cy="268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Przekazywanie argumentów do programu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program </a:t>
            </a:r>
            <a:r>
              <a:rPr lang="en-GB" dirty="0" err="1" smtClean="0"/>
              <a:t>param_programu</a:t>
            </a:r>
            <a:r>
              <a:rPr lang="en-GB" dirty="0" smtClean="0"/>
              <a:t>;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en-GB" dirty="0" err="1" smtClean="0"/>
              <a:t>var</a:t>
            </a:r>
            <a:r>
              <a:rPr lang="en-GB" dirty="0" smtClean="0"/>
              <a:t> 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		</a:t>
            </a:r>
            <a:r>
              <a:rPr lang="en-GB" dirty="0" err="1" smtClean="0"/>
              <a:t>i</a:t>
            </a:r>
            <a:r>
              <a:rPr lang="en-GB" dirty="0" smtClean="0"/>
              <a:t>: Word;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en-GB" dirty="0" smtClean="0"/>
              <a:t>begin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en-GB" dirty="0" smtClean="0"/>
              <a:t>for </a:t>
            </a:r>
            <a:r>
              <a:rPr lang="en-GB" dirty="0" err="1" smtClean="0"/>
              <a:t>i</a:t>
            </a:r>
            <a:r>
              <a:rPr lang="en-GB" dirty="0" smtClean="0"/>
              <a:t> := 1 to </a:t>
            </a:r>
            <a:r>
              <a:rPr lang="en-GB" dirty="0" err="1" smtClean="0"/>
              <a:t>ParamCount</a:t>
            </a:r>
            <a:r>
              <a:rPr lang="en-GB" dirty="0" smtClean="0"/>
              <a:t> do</a:t>
            </a:r>
          </a:p>
          <a:p>
            <a:pPr>
              <a:buNone/>
            </a:pPr>
            <a:r>
              <a:rPr lang="pl-PL" dirty="0" smtClean="0"/>
              <a:t>		</a:t>
            </a:r>
            <a:r>
              <a:rPr lang="en-GB" dirty="0" err="1" smtClean="0"/>
              <a:t>writeLn</a:t>
            </a:r>
            <a:r>
              <a:rPr lang="en-GB" dirty="0" smtClean="0"/>
              <a:t>( </a:t>
            </a:r>
            <a:r>
              <a:rPr lang="en-GB" dirty="0" err="1" smtClean="0"/>
              <a:t>ParamStr</a:t>
            </a:r>
            <a:r>
              <a:rPr lang="en-GB" dirty="0" smtClean="0"/>
              <a:t>(</a:t>
            </a:r>
            <a:r>
              <a:rPr lang="en-GB" dirty="0" err="1" smtClean="0"/>
              <a:t>i</a:t>
            </a:r>
            <a:r>
              <a:rPr lang="en-GB" dirty="0" smtClean="0"/>
              <a:t>) );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en-GB" dirty="0" smtClean="0"/>
              <a:t>end.</a:t>
            </a:r>
            <a:endParaRPr lang="en-GB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Rekurencja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>
                <a:hlinkClick r:id="rId2"/>
              </a:rPr>
              <a:t>www.google.com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Występuje gdy funkcja (algorytm / procedura) odwołuje się do samej siebie</a:t>
            </a:r>
          </a:p>
          <a:p>
            <a:endParaRPr lang="pl-PL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Potęga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N!=N</a:t>
            </a:r>
            <a:r>
              <a:rPr lang="pl-PL" dirty="0" smtClean="0"/>
              <a:t>*(N-1)*(N-2)*…*2*(1)</a:t>
            </a:r>
          </a:p>
          <a:p>
            <a:r>
              <a:rPr lang="pl-PL" dirty="0" smtClean="0"/>
              <a:t>N! = N*(N-1)!</a:t>
            </a:r>
          </a:p>
          <a:p>
            <a:r>
              <a:rPr lang="pl-PL" dirty="0" smtClean="0"/>
              <a:t>1!=1</a:t>
            </a:r>
            <a:endParaRPr lang="en-GB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/>
              <a:t>silnia</a:t>
            </a:r>
            <a:r>
              <a:rPr lang="en-US" dirty="0" smtClean="0"/>
              <a:t>(n : integer) : integer;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if n=0 then</a:t>
            </a:r>
          </a:p>
          <a:p>
            <a:r>
              <a:rPr lang="en-US" dirty="0" err="1" smtClean="0"/>
              <a:t>silnia</a:t>
            </a:r>
            <a:r>
              <a:rPr lang="en-US" dirty="0" smtClean="0"/>
              <a:t> := 1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err="1" smtClean="0"/>
              <a:t>silnia</a:t>
            </a:r>
            <a:r>
              <a:rPr lang="en-US" dirty="0" smtClean="0"/>
              <a:t> := n * </a:t>
            </a:r>
            <a:r>
              <a:rPr lang="en-US" dirty="0" err="1" smtClean="0"/>
              <a:t>silnia</a:t>
            </a:r>
            <a:r>
              <a:rPr lang="en-US" dirty="0" smtClean="0"/>
              <a:t>(n-1);</a:t>
            </a:r>
          </a:p>
          <a:p>
            <a:r>
              <a:rPr lang="en-US" dirty="0" smtClean="0"/>
              <a:t>end;</a:t>
            </a:r>
            <a:endParaRPr lang="en-GB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Jak działa ?</a:t>
            </a:r>
            <a:endParaRPr lang="en-GB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Rekurencja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Należy zdefiniować warunek zakończenia</a:t>
            </a:r>
          </a:p>
          <a:p>
            <a:r>
              <a:rPr lang="pl-PL" dirty="0" smtClean="0"/>
              <a:t>Co się stanie gdy nie zostanie zdefiniowany ?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Rekurencja zawsze zwiększa zapotrzebowanie pamięciowe</a:t>
            </a:r>
          </a:p>
          <a:p>
            <a:pPr>
              <a:buNone/>
            </a:pPr>
            <a:r>
              <a:rPr lang="pl-PL" dirty="0" smtClean="0"/>
              <a:t>		odkładamy na stos adresy powrotu, parametry. 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Ciąg </a:t>
            </a:r>
            <a:r>
              <a:rPr lang="pl-PL" dirty="0" err="1" smtClean="0"/>
              <a:t>Fibonacciego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 err="1" smtClean="0"/>
              <a:t>fib</a:t>
            </a:r>
            <a:r>
              <a:rPr lang="pl-PL" dirty="0" smtClean="0"/>
              <a:t>(0) := </a:t>
            </a:r>
            <a:r>
              <a:rPr lang="pl-PL" dirty="0" err="1" smtClean="0"/>
              <a:t>0</a:t>
            </a:r>
            <a:endParaRPr lang="pl-PL" dirty="0" smtClean="0"/>
          </a:p>
          <a:p>
            <a:r>
              <a:rPr lang="pl-PL" dirty="0" err="1" smtClean="0"/>
              <a:t>fib</a:t>
            </a:r>
            <a:r>
              <a:rPr lang="pl-PL" dirty="0" smtClean="0"/>
              <a:t>(1) := </a:t>
            </a:r>
            <a:r>
              <a:rPr lang="pl-PL" dirty="0" err="1" smtClean="0"/>
              <a:t>1</a:t>
            </a:r>
            <a:endParaRPr lang="pl-PL" dirty="0" smtClean="0"/>
          </a:p>
          <a:p>
            <a:r>
              <a:rPr lang="pl-PL" dirty="0" err="1" smtClean="0"/>
              <a:t>fib</a:t>
            </a:r>
            <a:r>
              <a:rPr lang="pl-PL" dirty="0" smtClean="0"/>
              <a:t>(n) := </a:t>
            </a:r>
            <a:r>
              <a:rPr lang="pl-PL" dirty="0" err="1" smtClean="0"/>
              <a:t>fib</a:t>
            </a:r>
            <a:r>
              <a:rPr lang="pl-PL" dirty="0" smtClean="0"/>
              <a:t>(n-1) + </a:t>
            </a:r>
            <a:r>
              <a:rPr lang="pl-PL" dirty="0" err="1" smtClean="0"/>
              <a:t>fib</a:t>
            </a:r>
            <a:r>
              <a:rPr lang="pl-PL" dirty="0" smtClean="0"/>
              <a:t>(n-2)</a:t>
            </a:r>
          </a:p>
          <a:p>
            <a:endParaRPr lang="pl-PL" dirty="0" smtClean="0"/>
          </a:p>
          <a:p>
            <a:pPr>
              <a:buNone/>
            </a:pP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fib</a:t>
            </a:r>
            <a:r>
              <a:rPr lang="pl-PL" dirty="0" smtClean="0"/>
              <a:t>(n : </a:t>
            </a:r>
            <a:r>
              <a:rPr lang="pl-PL" dirty="0" err="1" smtClean="0"/>
              <a:t>integer</a:t>
            </a:r>
            <a:r>
              <a:rPr lang="pl-PL" dirty="0" smtClean="0"/>
              <a:t>) : </a:t>
            </a:r>
            <a:r>
              <a:rPr lang="pl-PL" dirty="0" err="1" smtClean="0"/>
              <a:t>integer</a:t>
            </a:r>
            <a:r>
              <a:rPr lang="pl-PL" dirty="0" smtClean="0"/>
              <a:t>;</a:t>
            </a:r>
          </a:p>
          <a:p>
            <a:pPr>
              <a:buNone/>
            </a:pPr>
            <a:r>
              <a:rPr lang="pl-PL" dirty="0" err="1" smtClean="0"/>
              <a:t>begin</a:t>
            </a:r>
            <a:endParaRPr lang="pl-PL" dirty="0" smtClean="0"/>
          </a:p>
          <a:p>
            <a:pPr lvl="1">
              <a:buNone/>
            </a:pPr>
            <a:r>
              <a:rPr lang="pl-PL" dirty="0" err="1" smtClean="0"/>
              <a:t>if</a:t>
            </a:r>
            <a:r>
              <a:rPr lang="pl-PL" dirty="0" smtClean="0"/>
              <a:t> n=0 </a:t>
            </a:r>
            <a:r>
              <a:rPr lang="pl-PL" dirty="0" err="1" smtClean="0"/>
              <a:t>then</a:t>
            </a:r>
            <a:endParaRPr lang="pl-PL" dirty="0" smtClean="0"/>
          </a:p>
          <a:p>
            <a:pPr lvl="2">
              <a:buNone/>
            </a:pPr>
            <a:r>
              <a:rPr lang="pl-PL" dirty="0" err="1" smtClean="0"/>
              <a:t>fib</a:t>
            </a:r>
            <a:r>
              <a:rPr lang="pl-PL" dirty="0" smtClean="0"/>
              <a:t> := 0</a:t>
            </a:r>
          </a:p>
          <a:p>
            <a:pPr lvl="1">
              <a:buNone/>
            </a:pPr>
            <a:r>
              <a:rPr lang="pl-PL" dirty="0" err="1" smtClean="0"/>
              <a:t>else</a:t>
            </a:r>
            <a:endParaRPr lang="pl-PL" dirty="0" smtClean="0"/>
          </a:p>
          <a:p>
            <a:pPr lvl="1">
              <a:buNone/>
            </a:pPr>
            <a:r>
              <a:rPr lang="pl-PL" dirty="0" smtClean="0"/>
              <a:t>	</a:t>
            </a:r>
            <a:r>
              <a:rPr lang="pl-PL" dirty="0" err="1" smtClean="0"/>
              <a:t>If</a:t>
            </a:r>
            <a:r>
              <a:rPr lang="pl-PL" dirty="0" smtClean="0"/>
              <a:t> n=1 </a:t>
            </a:r>
            <a:r>
              <a:rPr lang="pl-PL" dirty="0" err="1" smtClean="0"/>
              <a:t>then</a:t>
            </a:r>
            <a:endParaRPr lang="pl-PL" dirty="0" smtClean="0"/>
          </a:p>
          <a:p>
            <a:pPr lvl="1">
              <a:buNone/>
            </a:pPr>
            <a:r>
              <a:rPr lang="pl-PL" dirty="0" smtClean="0"/>
              <a:t>		Fib:=1</a:t>
            </a:r>
          </a:p>
          <a:p>
            <a:pPr lvl="1">
              <a:buNone/>
            </a:pPr>
            <a:r>
              <a:rPr lang="pl-PL" dirty="0" smtClean="0"/>
              <a:t>	</a:t>
            </a:r>
            <a:r>
              <a:rPr lang="pl-PL" dirty="0" err="1" smtClean="0"/>
              <a:t>else</a:t>
            </a:r>
            <a:endParaRPr lang="pl-PL" dirty="0" smtClean="0"/>
          </a:p>
          <a:p>
            <a:pPr lvl="1">
              <a:buNone/>
            </a:pPr>
            <a:r>
              <a:rPr lang="pl-PL" dirty="0" smtClean="0"/>
              <a:t>		</a:t>
            </a:r>
            <a:r>
              <a:rPr lang="pl-PL" dirty="0" err="1" smtClean="0"/>
              <a:t>fib</a:t>
            </a:r>
            <a:r>
              <a:rPr lang="pl-PL" dirty="0" smtClean="0"/>
              <a:t> := </a:t>
            </a:r>
            <a:r>
              <a:rPr lang="pl-PL" dirty="0" err="1" smtClean="0"/>
              <a:t>fib</a:t>
            </a:r>
            <a:r>
              <a:rPr lang="pl-PL" dirty="0" smtClean="0"/>
              <a:t>(n-1) * </a:t>
            </a:r>
            <a:r>
              <a:rPr lang="pl-PL" dirty="0" err="1" smtClean="0"/>
              <a:t>fib</a:t>
            </a:r>
            <a:r>
              <a:rPr lang="pl-PL" dirty="0" smtClean="0"/>
              <a:t>(n-2);</a:t>
            </a:r>
          </a:p>
          <a:p>
            <a:pPr>
              <a:buNone/>
            </a:pPr>
            <a:r>
              <a:rPr lang="pl-PL" dirty="0" err="1" smtClean="0"/>
              <a:t>end</a:t>
            </a:r>
            <a:r>
              <a:rPr lang="pl-PL" dirty="0" smtClean="0"/>
              <a:t>;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Rekurencja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Działanie</a:t>
            </a:r>
          </a:p>
          <a:p>
            <a:r>
              <a:rPr lang="pl-PL" dirty="0" smtClean="0"/>
              <a:t>A(1)=</a:t>
            </a:r>
            <a:r>
              <a:rPr lang="pl-PL" dirty="0" err="1" smtClean="0"/>
              <a:t>1</a:t>
            </a:r>
            <a:endParaRPr lang="pl-PL" dirty="0" smtClean="0"/>
          </a:p>
          <a:p>
            <a:r>
              <a:rPr lang="pl-PL" dirty="0" smtClean="0"/>
              <a:t>A(n)=A(n-1)*3</a:t>
            </a:r>
          </a:p>
          <a:p>
            <a:endParaRPr lang="pl-PL" dirty="0" smtClean="0"/>
          </a:p>
          <a:p>
            <a:r>
              <a:rPr lang="pl-PL" dirty="0" smtClean="0"/>
              <a:t>C(1) = </a:t>
            </a:r>
            <a:r>
              <a:rPr lang="pl-PL" dirty="0" err="1" smtClean="0"/>
              <a:t>1</a:t>
            </a:r>
            <a:endParaRPr lang="pl-PL" dirty="0" smtClean="0"/>
          </a:p>
          <a:p>
            <a:r>
              <a:rPr lang="pl-PL" dirty="0" smtClean="0"/>
              <a:t>C(2) = 2</a:t>
            </a:r>
          </a:p>
          <a:p>
            <a:r>
              <a:rPr lang="pl-PL" dirty="0" smtClean="0"/>
              <a:t>C(n) = C(n-2)+C(n-1)+4</a:t>
            </a:r>
          </a:p>
          <a:p>
            <a:endParaRPr lang="pl-PL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Rekurencja niejawna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Wywołanie cykliczne funkcji</a:t>
            </a:r>
          </a:p>
          <a:p>
            <a:r>
              <a:rPr lang="pl-PL" dirty="0" smtClean="0"/>
              <a:t>A wywołuje B</a:t>
            </a:r>
          </a:p>
          <a:p>
            <a:r>
              <a:rPr lang="pl-PL" dirty="0" smtClean="0"/>
              <a:t>B wywołuje A</a:t>
            </a:r>
          </a:p>
          <a:p>
            <a:endParaRPr lang="pl-PL" dirty="0" smtClean="0"/>
          </a:p>
          <a:p>
            <a:r>
              <a:rPr lang="pl-PL" smtClean="0"/>
              <a:t>Kiedy przydatne ?</a:t>
            </a:r>
            <a:endParaRPr lang="en-GB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http://upload.wikimedia.org/wikipedia/commons/thumb/8/80/SierpinskiTriangle.svg/220px-SierpinskiTriangle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556792"/>
            <a:ext cx="5724128" cy="49435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Iteracje: pętla while</a:t>
            </a:r>
            <a:endParaRPr lang="en-US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while warunek do</a:t>
            </a:r>
          </a:p>
          <a:p>
            <a:pPr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	   instrukcja;</a:t>
            </a:r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pic>
        <p:nvPicPr>
          <p:cNvPr id="49664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1275" y="1874838"/>
            <a:ext cx="3108325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Zalety i wady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Łatwa w zastosowaniu</a:t>
            </a:r>
          </a:p>
          <a:p>
            <a:r>
              <a:rPr lang="pl-PL" dirty="0" smtClean="0"/>
              <a:t>Intuicyjna</a:t>
            </a:r>
          </a:p>
          <a:p>
            <a:endParaRPr lang="pl-PL" dirty="0"/>
          </a:p>
          <a:p>
            <a:r>
              <a:rPr lang="pl-PL" dirty="0" smtClean="0"/>
              <a:t>Możliwość przepełnienia stosu</a:t>
            </a:r>
          </a:p>
          <a:p>
            <a:r>
              <a:rPr lang="pl-PL" dirty="0" smtClean="0"/>
              <a:t>Wolna</a:t>
            </a:r>
            <a:endParaRPr lang="en-GB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domowe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Wyznaczenie największego wspólnego dzielnika</a:t>
            </a:r>
          </a:p>
          <a:p>
            <a:endParaRPr lang="pl-PL" dirty="0"/>
          </a:p>
          <a:p>
            <a:r>
              <a:rPr lang="pl-PL" dirty="0" err="1" smtClean="0"/>
              <a:t>Tip</a:t>
            </a:r>
            <a:r>
              <a:rPr lang="pl-PL" dirty="0" smtClean="0"/>
              <a:t>:</a:t>
            </a:r>
          </a:p>
          <a:p>
            <a:r>
              <a:rPr lang="en-GB" dirty="0" smtClean="0"/>
              <a:t>http://en.wikipedia.org/wiki/Recursion_(computer_science)#Greatest_common_divisor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10418</TotalTime>
  <Words>1436</Words>
  <Application>Microsoft Office PowerPoint</Application>
  <PresentationFormat>On-screen Show (4:3)</PresentationFormat>
  <Paragraphs>678</Paragraphs>
  <Slides>91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2" baseType="lpstr">
      <vt:lpstr>Motyw pakietu Office</vt:lpstr>
      <vt:lpstr>Instrukcje sterujące</vt:lpstr>
      <vt:lpstr>Instrukcja złożona</vt:lpstr>
      <vt:lpstr>Instrukcja złożona</vt:lpstr>
      <vt:lpstr>Instrukcja alternatywy</vt:lpstr>
      <vt:lpstr>Slide 5</vt:lpstr>
      <vt:lpstr>Instrukcja alternatywy</vt:lpstr>
      <vt:lpstr>Instrukcja alternatywy</vt:lpstr>
      <vt:lpstr>„Niepełna” instrukcja warunkowa</vt:lpstr>
      <vt:lpstr>Iteracje: pętla while</vt:lpstr>
      <vt:lpstr>Iteracje: pętla while</vt:lpstr>
      <vt:lpstr>Iteracje: pętla repeat</vt:lpstr>
      <vt:lpstr>Iteracje: pętla repeat</vt:lpstr>
      <vt:lpstr>Iteracje: pętla for</vt:lpstr>
      <vt:lpstr>Iteracje: pętla for</vt:lpstr>
      <vt:lpstr>Iteracje: pętla for</vt:lpstr>
      <vt:lpstr>break i continue</vt:lpstr>
      <vt:lpstr>Przykłady</vt:lpstr>
      <vt:lpstr>Przykłady</vt:lpstr>
      <vt:lpstr>Przykłady</vt:lpstr>
      <vt:lpstr>Przykłady</vt:lpstr>
      <vt:lpstr>Przykłady</vt:lpstr>
      <vt:lpstr>Przykłady</vt:lpstr>
      <vt:lpstr>Przykłady</vt:lpstr>
      <vt:lpstr>Przykłady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Podprogram</vt:lpstr>
      <vt:lpstr>Slide 40</vt:lpstr>
      <vt:lpstr>Procedury i funkcje</vt:lpstr>
      <vt:lpstr>Slide 42</vt:lpstr>
      <vt:lpstr>Procedura</vt:lpstr>
      <vt:lpstr>Slide 44</vt:lpstr>
      <vt:lpstr>Procedury</vt:lpstr>
      <vt:lpstr>Miejsce w kodzie</vt:lpstr>
      <vt:lpstr>Slide 47</vt:lpstr>
      <vt:lpstr>Slide 48</vt:lpstr>
      <vt:lpstr>Slide 49</vt:lpstr>
      <vt:lpstr>Forward</vt:lpstr>
      <vt:lpstr>Forward</vt:lpstr>
      <vt:lpstr>Lista parametrów</vt:lpstr>
      <vt:lpstr>Przekazywane przez wartość</vt:lpstr>
      <vt:lpstr>Przekazywanie przez wartość</vt:lpstr>
      <vt:lpstr>Przekazywanie przez wartość</vt:lpstr>
      <vt:lpstr>Wartość domyślna</vt:lpstr>
      <vt:lpstr>Przekazywane przez zmienną</vt:lpstr>
      <vt:lpstr>Slide 58</vt:lpstr>
      <vt:lpstr>Slide 59</vt:lpstr>
      <vt:lpstr>Parametry wyjściowe</vt:lpstr>
      <vt:lpstr>Parametry wyjściowe</vt:lpstr>
      <vt:lpstr>Stałe parametry</vt:lpstr>
      <vt:lpstr>Przykład</vt:lpstr>
      <vt:lpstr>Przykład 2</vt:lpstr>
      <vt:lpstr>Przekazywanie tablic</vt:lpstr>
      <vt:lpstr>Slide 66</vt:lpstr>
      <vt:lpstr>Przekazywanie tablic</vt:lpstr>
      <vt:lpstr>Slide 68</vt:lpstr>
      <vt:lpstr>Zmienne globalne</vt:lpstr>
      <vt:lpstr>Slide 70</vt:lpstr>
      <vt:lpstr>Zmienne lokalne</vt:lpstr>
      <vt:lpstr>Zmienne lokalne</vt:lpstr>
      <vt:lpstr>Zasięg zmiennych lokalnych</vt:lpstr>
      <vt:lpstr>Funkcje</vt:lpstr>
      <vt:lpstr>Procedury vs Funkcje</vt:lpstr>
      <vt:lpstr>Funkcje – zwracanie parametrów</vt:lpstr>
      <vt:lpstr>Slide 77</vt:lpstr>
      <vt:lpstr>Przykład</vt:lpstr>
      <vt:lpstr>Funkcje - uruchamianie</vt:lpstr>
      <vt:lpstr>Przekazywanie argumentów do programu</vt:lpstr>
      <vt:lpstr>Rekurencja</vt:lpstr>
      <vt:lpstr>Potęga</vt:lpstr>
      <vt:lpstr>Slide 83</vt:lpstr>
      <vt:lpstr>Slide 84</vt:lpstr>
      <vt:lpstr>Rekurencja</vt:lpstr>
      <vt:lpstr>Ciąg Fibonacciego</vt:lpstr>
      <vt:lpstr>Rekurencja</vt:lpstr>
      <vt:lpstr>Rekurencja niejawna</vt:lpstr>
      <vt:lpstr>Slide 89</vt:lpstr>
      <vt:lpstr>Zalety i wady</vt:lpstr>
      <vt:lpstr>Zadanie domowe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Instrukcje sterujące</dc:title>
  <dc:creator>Darek</dc:creator>
  <cp:lastModifiedBy>Darek</cp:lastModifiedBy>
  <cp:revision>219</cp:revision>
  <dcterms:created xsi:type="dcterms:W3CDTF">2013-10-26T20:49:50Z</dcterms:created>
  <dcterms:modified xsi:type="dcterms:W3CDTF">2013-12-01T14:40:44Z</dcterms:modified>
</cp:coreProperties>
</file>