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8585" y="632460"/>
            <a:ext cx="1743075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SG" altLang="en-US"/>
              <a:t>Invoice Header Description</a:t>
            </a:r>
            <a:endParaRPr lang="en-SG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07950" y="1518285"/>
            <a:ext cx="1743710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SG" altLang="en-US"/>
              <a:t>Invoice Line Description</a:t>
            </a:r>
            <a:endParaRPr lang="en-SG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08585" y="2902585"/>
            <a:ext cx="174244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SG" altLang="en-US"/>
              <a:t>Vendor Name</a:t>
            </a:r>
            <a:endParaRPr lang="en-SG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08585" y="4495800"/>
            <a:ext cx="164274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SG" altLang="en-US"/>
              <a:t>Invoice Amount</a:t>
            </a:r>
            <a:endParaRPr lang="en-SG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214880" y="1114425"/>
            <a:ext cx="124841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SG" altLang="en-US"/>
              <a:t>Concat</a:t>
            </a:r>
            <a:endParaRPr lang="en-SG" altLang="en-US"/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1851660" y="955040"/>
            <a:ext cx="363220" cy="343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10" idx="1"/>
          </p:cNvCxnSpPr>
          <p:nvPr/>
        </p:nvCxnSpPr>
        <p:spPr>
          <a:xfrm flipV="1">
            <a:off x="1851660" y="1298575"/>
            <a:ext cx="363220" cy="542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80365" y="252730"/>
            <a:ext cx="12001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 sz="1400">
                <a:solidFill>
                  <a:srgbClr val="FF0000"/>
                </a:solidFill>
              </a:rPr>
              <a:t>singtel invoice</a:t>
            </a:r>
            <a:endParaRPr lang="en-SG" altLang="en-US" sz="1400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00075" y="2218690"/>
            <a:ext cx="6597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 sz="1400">
                <a:solidFill>
                  <a:srgbClr val="FF0000"/>
                </a:solidFill>
              </a:rPr>
              <a:t>for xxx</a:t>
            </a:r>
            <a:endParaRPr lang="en-SG" altLang="en-US" sz="1400">
              <a:solidFill>
                <a:srgbClr val="FF000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980565" y="697865"/>
            <a:ext cx="17170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 sz="1400">
                <a:solidFill>
                  <a:srgbClr val="0070C0"/>
                </a:solidFill>
              </a:rPr>
              <a:t>singtel invoice for xxx</a:t>
            </a:r>
            <a:endParaRPr lang="en-SG" altLang="en-US" sz="1400">
              <a:solidFill>
                <a:srgbClr val="0070C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802380" y="975995"/>
            <a:ext cx="1354455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SG" altLang="en-US"/>
              <a:t>Tokenize, convert to Sequence</a:t>
            </a:r>
            <a:endParaRPr lang="en-SG" altLang="en-US"/>
          </a:p>
        </p:txBody>
      </p:sp>
      <p:cxnSp>
        <p:nvCxnSpPr>
          <p:cNvPr id="19" name="Straight Arrow Connector 18"/>
          <p:cNvCxnSpPr>
            <a:stCxn id="10" idx="3"/>
            <a:endCxn id="18" idx="1"/>
          </p:cNvCxnSpPr>
          <p:nvPr/>
        </p:nvCxnSpPr>
        <p:spPr>
          <a:xfrm>
            <a:off x="3463290" y="1298575"/>
            <a:ext cx="339090" cy="138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0" name="Table -1"/>
          <p:cNvGraphicFramePr/>
          <p:nvPr/>
        </p:nvGraphicFramePr>
        <p:xfrm>
          <a:off x="4262755" y="101600"/>
          <a:ext cx="43370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05"/>
              </a:tblGrid>
              <a:tr h="213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7592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5719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3891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8132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21"/>
          <p:cNvSpPr txBox="1"/>
          <p:nvPr/>
        </p:nvSpPr>
        <p:spPr>
          <a:xfrm>
            <a:off x="3211830" y="2625725"/>
            <a:ext cx="1354455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SG" altLang="en-US"/>
              <a:t>Tokenize, convert to Sequence</a:t>
            </a:r>
            <a:endParaRPr lang="en-SG" altLang="en-US"/>
          </a:p>
        </p:txBody>
      </p:sp>
      <p:cxnSp>
        <p:nvCxnSpPr>
          <p:cNvPr id="23" name="Straight Arrow Connector 22"/>
          <p:cNvCxnSpPr>
            <a:stCxn id="6" idx="3"/>
            <a:endCxn id="22" idx="1"/>
          </p:cNvCxnSpPr>
          <p:nvPr/>
        </p:nvCxnSpPr>
        <p:spPr>
          <a:xfrm>
            <a:off x="1851025" y="3086735"/>
            <a:ext cx="13608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07950" y="3270885"/>
            <a:ext cx="1742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SG" altLang="en-US" sz="1400">
                <a:solidFill>
                  <a:srgbClr val="FF0000"/>
                </a:solidFill>
              </a:rPr>
              <a:t>singapore telecommunications</a:t>
            </a:r>
            <a:endParaRPr lang="en-SG" altLang="en-US" sz="1400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/>
          <p:nvPr/>
        </p:nvGraphicFramePr>
        <p:xfrm>
          <a:off x="3211830" y="3630930"/>
          <a:ext cx="43370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05"/>
              </a:tblGrid>
              <a:tr h="213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75</a:t>
                      </a:r>
                      <a:r>
                        <a:rPr lang="en-SG"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89</a:t>
                      </a:r>
                      <a:endParaRPr lang="en-SG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SG"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7756</a:t>
                      </a:r>
                      <a:endParaRPr lang="en-SG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 Box 25"/>
          <p:cNvSpPr txBox="1"/>
          <p:nvPr/>
        </p:nvSpPr>
        <p:spPr>
          <a:xfrm>
            <a:off x="5553075" y="1821180"/>
            <a:ext cx="1354455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SG" altLang="en-US"/>
              <a:t>Embedding Layer</a:t>
            </a:r>
            <a:endParaRPr lang="en-SG" altLang="en-US"/>
          </a:p>
        </p:txBody>
      </p:sp>
      <p:cxnSp>
        <p:nvCxnSpPr>
          <p:cNvPr id="29" name="Straight Arrow Connector 28"/>
          <p:cNvCxnSpPr>
            <a:stCxn id="18" idx="3"/>
            <a:endCxn id="26" idx="1"/>
          </p:cNvCxnSpPr>
          <p:nvPr/>
        </p:nvCxnSpPr>
        <p:spPr>
          <a:xfrm>
            <a:off x="5156835" y="1437005"/>
            <a:ext cx="396240" cy="706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  <a:endCxn id="26" idx="1"/>
          </p:cNvCxnSpPr>
          <p:nvPr/>
        </p:nvCxnSpPr>
        <p:spPr>
          <a:xfrm flipV="1">
            <a:off x="4566285" y="2143760"/>
            <a:ext cx="986790" cy="942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/>
          <p:nvPr/>
        </p:nvGraphicFramePr>
        <p:xfrm>
          <a:off x="5386070" y="122555"/>
          <a:ext cx="16891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75"/>
                <a:gridCol w="422275"/>
                <a:gridCol w="422275"/>
                <a:gridCol w="422275"/>
              </a:tblGrid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0.587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0.571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...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0.967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0.599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0.457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...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0.474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0.084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0.652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...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0.292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0.984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0.468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...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0.517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/>
          <p:nvPr/>
        </p:nvGraphicFramePr>
        <p:xfrm>
          <a:off x="5323840" y="3630930"/>
          <a:ext cx="181356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90"/>
                <a:gridCol w="453390"/>
                <a:gridCol w="453390"/>
                <a:gridCol w="453390"/>
              </a:tblGrid>
              <a:tr h="213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0.980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0.586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...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0.946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0.466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0.171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...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70C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0.177 </a:t>
                      </a:r>
                      <a:endParaRPr lang="en-US" sz="1400" b="0">
                        <a:solidFill>
                          <a:srgbClr val="0070C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Text Box 33"/>
          <p:cNvSpPr txBox="1"/>
          <p:nvPr/>
        </p:nvSpPr>
        <p:spPr>
          <a:xfrm>
            <a:off x="7611745" y="1252855"/>
            <a:ext cx="1383665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SG" altLang="en-US"/>
              <a:t>Conv Filters + Max Pools</a:t>
            </a:r>
            <a:endParaRPr lang="en-SG" altLang="en-US"/>
          </a:p>
        </p:txBody>
      </p:sp>
      <p:cxnSp>
        <p:nvCxnSpPr>
          <p:cNvPr id="35" name="Straight Arrow Connector 34"/>
          <p:cNvCxnSpPr>
            <a:stCxn id="32" idx="3"/>
            <a:endCxn id="34" idx="1"/>
          </p:cNvCxnSpPr>
          <p:nvPr/>
        </p:nvCxnSpPr>
        <p:spPr>
          <a:xfrm>
            <a:off x="7075170" y="549275"/>
            <a:ext cx="536575" cy="1026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7611745" y="2597785"/>
            <a:ext cx="1377315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SG" altLang="en-US"/>
              <a:t>Conv Filters + Max Pools</a:t>
            </a:r>
            <a:endParaRPr lang="en-SG" altLang="en-US"/>
          </a:p>
        </p:txBody>
      </p:sp>
      <p:cxnSp>
        <p:nvCxnSpPr>
          <p:cNvPr id="37" name="Straight Arrow Connector 36"/>
          <p:cNvCxnSpPr>
            <a:stCxn id="33" idx="3"/>
            <a:endCxn id="36" idx="1"/>
          </p:cNvCxnSpPr>
          <p:nvPr/>
        </p:nvCxnSpPr>
        <p:spPr>
          <a:xfrm flipV="1">
            <a:off x="7137400" y="2920365"/>
            <a:ext cx="474345" cy="923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7408545" y="4357370"/>
            <a:ext cx="1535430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SG" altLang="en-US"/>
              <a:t>Batch Normalisation</a:t>
            </a:r>
            <a:endParaRPr lang="en-SG" altLang="en-US"/>
          </a:p>
        </p:txBody>
      </p:sp>
      <p:cxnSp>
        <p:nvCxnSpPr>
          <p:cNvPr id="39" name="Straight Arrow Connector 38"/>
          <p:cNvCxnSpPr>
            <a:stCxn id="7" idx="3"/>
            <a:endCxn id="38" idx="1"/>
          </p:cNvCxnSpPr>
          <p:nvPr/>
        </p:nvCxnSpPr>
        <p:spPr>
          <a:xfrm>
            <a:off x="1751330" y="4679950"/>
            <a:ext cx="56572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9309100" y="2466340"/>
            <a:ext cx="1046480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SG" altLang="en-US"/>
              <a:t>Flatten and Concat</a:t>
            </a:r>
            <a:endParaRPr lang="en-SG" altLang="en-US"/>
          </a:p>
        </p:txBody>
      </p:sp>
      <p:cxnSp>
        <p:nvCxnSpPr>
          <p:cNvPr id="41" name="Straight Arrow Connector 40"/>
          <p:cNvCxnSpPr>
            <a:stCxn id="34" idx="3"/>
            <a:endCxn id="40" idx="1"/>
          </p:cNvCxnSpPr>
          <p:nvPr/>
        </p:nvCxnSpPr>
        <p:spPr>
          <a:xfrm>
            <a:off x="8995410" y="1575435"/>
            <a:ext cx="313690" cy="1351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3"/>
            <a:endCxn id="40" idx="1"/>
          </p:cNvCxnSpPr>
          <p:nvPr/>
        </p:nvCxnSpPr>
        <p:spPr>
          <a:xfrm>
            <a:off x="8989060" y="2920365"/>
            <a:ext cx="32004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3"/>
            <a:endCxn id="40" idx="1"/>
          </p:cNvCxnSpPr>
          <p:nvPr/>
        </p:nvCxnSpPr>
        <p:spPr>
          <a:xfrm flipV="1">
            <a:off x="8943975" y="2927350"/>
            <a:ext cx="365125" cy="175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11050905" y="2743200"/>
            <a:ext cx="101663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SG" altLang="en-US"/>
              <a:t>Softmax</a:t>
            </a:r>
            <a:endParaRPr lang="en-SG" altLang="en-US"/>
          </a:p>
        </p:txBody>
      </p:sp>
      <p:cxnSp>
        <p:nvCxnSpPr>
          <p:cNvPr id="45" name="Straight Arrow Connector 44"/>
          <p:cNvCxnSpPr>
            <a:stCxn id="40" idx="3"/>
            <a:endCxn id="44" idx="1"/>
          </p:cNvCxnSpPr>
          <p:nvPr/>
        </p:nvCxnSpPr>
        <p:spPr>
          <a:xfrm>
            <a:off x="10355580" y="2920365"/>
            <a:ext cx="6953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748030" y="4937760"/>
            <a:ext cx="363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 sz="1400">
                <a:solidFill>
                  <a:srgbClr val="FF0000"/>
                </a:solidFill>
              </a:rPr>
              <a:t>64</a:t>
            </a:r>
            <a:endParaRPr lang="en-SG" altLang="en-US" sz="1400">
              <a:solidFill>
                <a:srgbClr val="FF0000"/>
              </a:solidFill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357505" y="5624195"/>
            <a:ext cx="31591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SG" altLang="en-US" sz="1600" b="1"/>
              <a:t>* Legend</a:t>
            </a:r>
            <a:endParaRPr lang="en-SG" altLang="en-US" sz="1600" b="1"/>
          </a:p>
          <a:p>
            <a:r>
              <a:rPr lang="en-SG" altLang="en-US" sz="1600">
                <a:solidFill>
                  <a:srgbClr val="FF0000"/>
                </a:solidFill>
              </a:rPr>
              <a:t>Input</a:t>
            </a:r>
            <a:endParaRPr lang="en-SG" altLang="en-US" sz="1600">
              <a:solidFill>
                <a:srgbClr val="FF0000"/>
              </a:solidFill>
            </a:endParaRPr>
          </a:p>
          <a:p>
            <a:r>
              <a:rPr lang="en-SG" altLang="en-US" sz="1600">
                <a:solidFill>
                  <a:srgbClr val="0070C0"/>
                </a:solidFill>
              </a:rPr>
              <a:t>Intermediate Representation</a:t>
            </a:r>
            <a:endParaRPr lang="en-SG" altLang="en-US" sz="1600">
              <a:solidFill>
                <a:srgbClr val="0070C0"/>
              </a:solidFill>
            </a:endParaRPr>
          </a:p>
          <a:p>
            <a:r>
              <a:rPr lang="en-SG" altLang="en-US" sz="1600">
                <a:solidFill>
                  <a:srgbClr val="7030A0"/>
                </a:solidFill>
              </a:rPr>
              <a:t>Output</a:t>
            </a:r>
            <a:endParaRPr lang="en-SG" altLang="en-US" sz="1600">
              <a:solidFill>
                <a:srgbClr val="7030A0"/>
              </a:solidFill>
            </a:endParaRPr>
          </a:p>
        </p:txBody>
      </p:sp>
      <p:graphicFrame>
        <p:nvGraphicFramePr>
          <p:cNvPr id="50" name="Table 49"/>
          <p:cNvGraphicFramePr/>
          <p:nvPr/>
        </p:nvGraphicFramePr>
        <p:xfrm>
          <a:off x="10498455" y="3270885"/>
          <a:ext cx="162941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75"/>
                <a:gridCol w="559435"/>
              </a:tblGrid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Account Code</a:t>
                      </a:r>
                      <a:endParaRPr lang="en-US" sz="1400" b="0">
                        <a:solidFill>
                          <a:srgbClr val="7030A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Probability</a:t>
                      </a:r>
                      <a:endParaRPr lang="en-US" sz="1400" b="0">
                        <a:solidFill>
                          <a:srgbClr val="7030A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151101 - Perm:Basic Salary</a:t>
                      </a:r>
                      <a:endParaRPr lang="en-US" sz="1400" b="0">
                        <a:solidFill>
                          <a:srgbClr val="7030A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0.0001</a:t>
                      </a:r>
                      <a:endParaRPr lang="en-US" sz="1400" b="0">
                        <a:solidFill>
                          <a:srgbClr val="7030A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7030A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...</a:t>
                      </a:r>
                      <a:endParaRPr lang="en-US" sz="1400" b="0">
                        <a:solidFill>
                          <a:srgbClr val="7030A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214201 - Telecommunications</a:t>
                      </a:r>
                      <a:endParaRPr lang="en-US" sz="1400" b="0">
                        <a:solidFill>
                          <a:srgbClr val="7030A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0.8299</a:t>
                      </a:r>
                      <a:endParaRPr lang="en-US" sz="1400" b="0">
                        <a:solidFill>
                          <a:srgbClr val="7030A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7030A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...</a:t>
                      </a:r>
                      <a:endParaRPr lang="en-US" sz="1400" b="0">
                        <a:solidFill>
                          <a:srgbClr val="7030A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231101 - Staff in Service Training</a:t>
                      </a:r>
                      <a:endParaRPr lang="en-US" sz="1400" b="0">
                        <a:solidFill>
                          <a:srgbClr val="7030A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0.0002</a:t>
                      </a:r>
                      <a:endParaRPr lang="en-US" sz="1400" b="0">
                        <a:solidFill>
                          <a:srgbClr val="7030A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7030A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...</a:t>
                      </a:r>
                      <a:endParaRPr lang="en-US" sz="1400" b="0">
                        <a:solidFill>
                          <a:srgbClr val="7030A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 Box 50"/>
          <p:cNvSpPr txBox="1"/>
          <p:nvPr/>
        </p:nvSpPr>
        <p:spPr>
          <a:xfrm>
            <a:off x="4696460" y="48895"/>
            <a:ext cx="653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 sz="1400">
                <a:solidFill>
                  <a:srgbClr val="0070C0"/>
                </a:solidFill>
              </a:rPr>
              <a:t>singtel</a:t>
            </a:r>
            <a:endParaRPr lang="en-SG" altLang="en-US" sz="1400">
              <a:solidFill>
                <a:srgbClr val="0070C0"/>
              </a:solidFill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696460" y="252730"/>
            <a:ext cx="6896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 sz="1400">
                <a:solidFill>
                  <a:srgbClr val="0070C0"/>
                </a:solidFill>
              </a:rPr>
              <a:t>invoice</a:t>
            </a:r>
            <a:endParaRPr lang="en-SG" altLang="en-US" sz="1400">
              <a:solidFill>
                <a:srgbClr val="0070C0"/>
              </a:solidFill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4696460" y="470535"/>
            <a:ext cx="3892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 sz="1400">
                <a:solidFill>
                  <a:srgbClr val="0070C0"/>
                </a:solidFill>
              </a:rPr>
              <a:t>for</a:t>
            </a:r>
            <a:endParaRPr lang="en-SG" altLang="en-US" sz="1400">
              <a:solidFill>
                <a:srgbClr val="0070C0"/>
              </a:solidFill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4696460" y="648335"/>
            <a:ext cx="4133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 sz="1400">
                <a:solidFill>
                  <a:srgbClr val="0070C0"/>
                </a:solidFill>
              </a:rPr>
              <a:t>xxx</a:t>
            </a:r>
            <a:endParaRPr lang="en-SG" altLang="en-US" sz="1400">
              <a:solidFill>
                <a:srgbClr val="0070C0"/>
              </a:solidFill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3645535" y="3585845"/>
            <a:ext cx="8870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 sz="1400">
                <a:solidFill>
                  <a:srgbClr val="0070C0"/>
                </a:solidFill>
              </a:rPr>
              <a:t>singapore</a:t>
            </a:r>
            <a:endParaRPr lang="en-SG" altLang="en-US" sz="1400">
              <a:solidFill>
                <a:srgbClr val="0070C0"/>
              </a:solidFill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3645535" y="3792855"/>
            <a:ext cx="16497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 sz="1400">
                <a:solidFill>
                  <a:srgbClr val="0070C0"/>
                </a:solidFill>
              </a:rPr>
              <a:t>telecommunications</a:t>
            </a:r>
            <a:endParaRPr lang="en-SG" altLang="en-US" sz="140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26" idx="0"/>
            <a:endCxn id="32" idx="2"/>
          </p:cNvCxnSpPr>
          <p:nvPr/>
        </p:nvCxnSpPr>
        <p:spPr>
          <a:xfrm flipV="1">
            <a:off x="6230620" y="975995"/>
            <a:ext cx="0" cy="845185"/>
          </a:xfrm>
          <a:prstGeom prst="straightConnector1">
            <a:avLst/>
          </a:prstGeom>
          <a:ln>
            <a:solidFill>
              <a:schemeClr val="accent1"/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6" idx="2"/>
            <a:endCxn id="33" idx="0"/>
          </p:cNvCxnSpPr>
          <p:nvPr/>
        </p:nvCxnSpPr>
        <p:spPr>
          <a:xfrm>
            <a:off x="6230620" y="2466340"/>
            <a:ext cx="0" cy="116459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WPS Presentation</Application>
  <PresentationFormat>Widescreen</PresentationFormat>
  <Paragraphs>135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agdba</dc:creator>
  <cp:lastModifiedBy>agdba</cp:lastModifiedBy>
  <cp:revision>17</cp:revision>
  <dcterms:created xsi:type="dcterms:W3CDTF">2018-03-15T02:00:15Z</dcterms:created>
  <dcterms:modified xsi:type="dcterms:W3CDTF">2018-03-15T03:41:08Z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