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Thin"/>
      <p:regular r:id="rId28"/>
      <p:bold r:id="rId29"/>
      <p:italic r:id="rId30"/>
      <p:boldItalic r:id="rId31"/>
    </p:embeddedFont>
    <p:embeddedFont>
      <p:font typeface="Rubik Light"/>
      <p:regular r:id="rId32"/>
      <p:bold r:id="rId33"/>
      <p:italic r:id="rId34"/>
      <p:boldItalic r:id="rId35"/>
    </p:embeddedFont>
    <p:embeddedFont>
      <p:font typeface="Roboto Medium"/>
      <p:regular r:id="rId36"/>
      <p:bold r:id="rId37"/>
      <p:italic r:id="rId38"/>
      <p:boldItalic r:id="rId39"/>
    </p:embeddedFont>
    <p:embeddedFont>
      <p:font typeface="Roboto"/>
      <p:regular r:id="rId40"/>
      <p:bold r:id="rId41"/>
      <p:italic r:id="rId42"/>
      <p:boldItalic r:id="rId43"/>
    </p:embeddedFont>
    <p:embeddedFont>
      <p:font typeface="Rubik"/>
      <p:regular r:id="rId44"/>
      <p:bold r:id="rId45"/>
      <p:italic r:id="rId46"/>
      <p:boldItalic r:id="rId47"/>
    </p:embeddedFont>
    <p:embeddedFont>
      <p:font typeface="Rajdhani"/>
      <p:regular r:id="rId48"/>
      <p:bold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Rubik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Rubik-italic.fntdata"/><Relationship Id="rId45" Type="http://schemas.openxmlformats.org/officeDocument/2006/relationships/font" Target="fonts/Rubi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jdhani-regular.fntdata"/><Relationship Id="rId47" Type="http://schemas.openxmlformats.org/officeDocument/2006/relationships/font" Target="fonts/Rubik-boldItalic.fntdata"/><Relationship Id="rId49" Type="http://schemas.openxmlformats.org/officeDocument/2006/relationships/font" Target="fonts/Rajdhani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Thin-boldItalic.fntdata"/><Relationship Id="rId30" Type="http://schemas.openxmlformats.org/officeDocument/2006/relationships/font" Target="fonts/RobotoThin-italic.fntdata"/><Relationship Id="rId33" Type="http://schemas.openxmlformats.org/officeDocument/2006/relationships/font" Target="fonts/RubikLight-bold.fntdata"/><Relationship Id="rId32" Type="http://schemas.openxmlformats.org/officeDocument/2006/relationships/font" Target="fonts/RubikLight-regular.fntdata"/><Relationship Id="rId35" Type="http://schemas.openxmlformats.org/officeDocument/2006/relationships/font" Target="fonts/RubikLight-boldItalic.fntdata"/><Relationship Id="rId34" Type="http://schemas.openxmlformats.org/officeDocument/2006/relationships/font" Target="fonts/RubikLight-italic.fntdata"/><Relationship Id="rId37" Type="http://schemas.openxmlformats.org/officeDocument/2006/relationships/font" Target="fonts/RobotoMedium-bold.fntdata"/><Relationship Id="rId36" Type="http://schemas.openxmlformats.org/officeDocument/2006/relationships/font" Target="fonts/RobotoMedium-regular.fntdata"/><Relationship Id="rId39" Type="http://schemas.openxmlformats.org/officeDocument/2006/relationships/font" Target="fonts/RobotoMedium-boldItalic.fntdata"/><Relationship Id="rId38" Type="http://schemas.openxmlformats.org/officeDocument/2006/relationships/font" Target="fonts/RobotoMedium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Thin-regular.fntdata"/><Relationship Id="rId27" Type="http://schemas.openxmlformats.org/officeDocument/2006/relationships/slide" Target="slides/slide22.xml"/><Relationship Id="rId29" Type="http://schemas.openxmlformats.org/officeDocument/2006/relationships/font" Target="fonts/RobotoThin-bold.fntdata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cEGdhGuuyQ2_cpn_C4-cOeMRO-4HHbBNwBi5LObtFaA/edit?usp=sharing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entimeter.com/s/41d21d19daaeff4cb687632436c6279e/f52a31700cb1/edit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1de2bab16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1de2bab16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1de2bab16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1de2bab16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1de2bab16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1de2bab16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1de2bab16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1de2bab16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colocar pergunta no zoom pool sobre os principais modificadores de acesso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1de2bab16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1de2bab16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1de2bab16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1de2bab16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1de2bab16_0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1de2bab16_0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1de2bab16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1de2bab16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1de2bab16_0_114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1de2bab16_0_114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d1de2bab16_0_114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1de2bab16_0_1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1de2bab16_0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1de2bab16_0_11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d1de2bab16_0_11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Antes da aula: </a:t>
            </a:r>
            <a:r>
              <a:rPr lang="pt-BR"/>
              <a:t>Substitua as fotos pelas fotos dos professores do curso, e faça o mesmo com os nomes.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Na aula</a:t>
            </a:r>
            <a:r>
              <a:rPr lang="pt-BR"/>
              <a:t>: apresente-se em não mais de 1 minuto contando fatos relevantes sobre sua vida profissional e acadêmica. Você também pode dizer algumas informações a seu respeito para quebrar o gelo!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d1de2bab16_0_11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1de2bab16_0_145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1de2bab16_0_145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d1de2bab16_0_145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1de2bab16_0_114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1de2bab16_0_114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das referencias - </a:t>
            </a:r>
            <a:r>
              <a:rPr lang="pt-BR" u="sng">
                <a:solidFill>
                  <a:schemeClr val="hlink"/>
                </a:solidFill>
                <a:hlinkClick r:id="rId2"/>
              </a:rPr>
              <a:t>https://docs.google.com/document/d/1cEGdhGuuyQ2_cpn_C4-cOeMRO-4HHbBNwBi5LObtFaA/edit?usp=sharing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d1de2bab16_0_114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1de2bab16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d1de2bab16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1de2bab16_0_21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1de2bab16_0_21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d1de2bab16_0_21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1de2bab16_0_29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1de2bab16_0_29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d1de2bab16_0_29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1de2bab1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1de2bab1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1de2bab16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1de2bab16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1de2bab16_0_37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1de2bab16_0_37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d1de2bab16_0_37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1de2bab16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1de2bab16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https://www.mentimeter.com/s/41d21d19daaeff4cb687632436c6279e/f52a31700cb1/edit</a:t>
            </a:r>
            <a:r>
              <a:rPr lang="pt-BR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1de2bab16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1de2bab16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Char char="●"/>
              <a:defRPr b="1" sz="25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1575" y="1007850"/>
            <a:ext cx="77793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621575" y="1714500"/>
            <a:ext cx="77793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ubik Light"/>
              <a:buChar char="●"/>
              <a:defRPr sz="1600">
                <a:latin typeface="Rubik Light"/>
                <a:ea typeface="Rubik Light"/>
                <a:cs typeface="Rubik Light"/>
                <a:sym typeface="Rubik Ligh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5315">
          <p15:clr>
            <a:srgbClr val="FA7B17"/>
          </p15:clr>
        </p15:guide>
        <p15:guide id="3" orient="horz" pos="41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3">
    <p:bg>
      <p:bgPr>
        <a:solidFill>
          <a:srgbClr val="33383C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-148900" y="-94750"/>
            <a:ext cx="9488400" cy="5319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30323" l="0" r="0" t="0"/>
          <a:stretch/>
        </p:blipFill>
        <p:spPr>
          <a:xfrm>
            <a:off x="3241700" y="2367179"/>
            <a:ext cx="2355801" cy="3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-92675" y="-77225"/>
            <a:ext cx="9313800" cy="5328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5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36536" l="11847" r="0" t="0"/>
          <a:stretch/>
        </p:blipFill>
        <p:spPr>
          <a:xfrm>
            <a:off x="-92675" y="321550"/>
            <a:ext cx="5311526" cy="49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5"/>
          <p:cNvPicPr preferRelativeResize="0"/>
          <p:nvPr/>
        </p:nvPicPr>
        <p:blipFill rotWithShape="1">
          <a:blip r:embed="rId3">
            <a:alphaModFix/>
          </a:blip>
          <a:srcRect b="30910" l="0" r="0" t="0"/>
          <a:stretch/>
        </p:blipFill>
        <p:spPr>
          <a:xfrm>
            <a:off x="540175" y="4091804"/>
            <a:ext cx="2355801" cy="3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4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1">
  <p:cSld name="CUSTOM_4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7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7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Review - POO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 1">
  <p:cSld name="CUSTOM_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9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9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Review - POO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" name="Google Shape;3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2" name="Google Shape;4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3767050" y="1702450"/>
            <a:ext cx="5078700" cy="14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Programação Orientada a Objetos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0000" y="10095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Os Pilares</a:t>
            </a:r>
            <a:endParaRPr sz="3100"/>
          </a:p>
        </p:txBody>
      </p:sp>
      <p:grpSp>
        <p:nvGrpSpPr>
          <p:cNvPr id="141" name="Google Shape;141;p20"/>
          <p:cNvGrpSpPr/>
          <p:nvPr/>
        </p:nvGrpSpPr>
        <p:grpSpPr>
          <a:xfrm>
            <a:off x="809024" y="2014763"/>
            <a:ext cx="3380507" cy="1087850"/>
            <a:chOff x="1593000" y="2322568"/>
            <a:chExt cx="2939827" cy="643356"/>
          </a:xfrm>
        </p:grpSpPr>
        <p:sp>
          <p:nvSpPr>
            <p:cNvPr id="142" name="Google Shape;142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ABSTRAÇÃO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20000" y="10095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Os Pilares</a:t>
            </a:r>
            <a:endParaRPr sz="3100"/>
          </a:p>
        </p:txBody>
      </p:sp>
      <p:grpSp>
        <p:nvGrpSpPr>
          <p:cNvPr id="152" name="Google Shape;152;p21"/>
          <p:cNvGrpSpPr/>
          <p:nvPr/>
        </p:nvGrpSpPr>
        <p:grpSpPr>
          <a:xfrm>
            <a:off x="809024" y="2014763"/>
            <a:ext cx="6851075" cy="1088094"/>
            <a:chOff x="1593000" y="2322568"/>
            <a:chExt cx="5957975" cy="643500"/>
          </a:xfrm>
        </p:grpSpPr>
        <p:sp>
          <p:nvSpPr>
            <p:cNvPr id="153" name="Google Shape;153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ABSTRAÇÃO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ajdhani"/>
                <a:buChar char="●"/>
              </a:pPr>
              <a:r>
                <a:rPr b="1" lang="pt-BR" sz="1450">
                  <a:solidFill>
                    <a:srgbClr val="333333"/>
                  </a:solidFill>
                  <a:highlight>
                    <a:srgbClr val="F8F6F3"/>
                  </a:highlight>
                  <a:latin typeface="Rajdhani"/>
                  <a:ea typeface="Rajdhani"/>
                  <a:cs typeface="Rajdhani"/>
                  <a:sym typeface="Rajdhani"/>
                </a:rPr>
                <a:t>Significa "esconder" partes da implementação do objeto expondo apenas uma interface simples para seu uso.</a:t>
              </a:r>
              <a:endParaRPr b="1" sz="1000">
                <a:solidFill>
                  <a:srgbClr val="A72A1E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720000" y="10095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Os Pilares</a:t>
            </a:r>
            <a:endParaRPr sz="3100"/>
          </a:p>
        </p:txBody>
      </p:sp>
      <p:grpSp>
        <p:nvGrpSpPr>
          <p:cNvPr id="165" name="Google Shape;165;p22"/>
          <p:cNvGrpSpPr/>
          <p:nvPr/>
        </p:nvGrpSpPr>
        <p:grpSpPr>
          <a:xfrm>
            <a:off x="809024" y="2014763"/>
            <a:ext cx="3380507" cy="1087850"/>
            <a:chOff x="1593000" y="2322568"/>
            <a:chExt cx="2939827" cy="643356"/>
          </a:xfrm>
        </p:grpSpPr>
        <p:sp>
          <p:nvSpPr>
            <p:cNvPr id="166" name="Google Shape;166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ENCAPSULAMENTO</a:t>
              </a:r>
              <a:endParaRPr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720000" y="10095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Os Pilares</a:t>
            </a:r>
            <a:endParaRPr sz="3100"/>
          </a:p>
        </p:txBody>
      </p:sp>
      <p:grpSp>
        <p:nvGrpSpPr>
          <p:cNvPr id="176" name="Google Shape;176;p23"/>
          <p:cNvGrpSpPr/>
          <p:nvPr/>
        </p:nvGrpSpPr>
        <p:grpSpPr>
          <a:xfrm>
            <a:off x="809024" y="2014763"/>
            <a:ext cx="6851075" cy="1088094"/>
            <a:chOff x="1593000" y="2322568"/>
            <a:chExt cx="5957975" cy="643500"/>
          </a:xfrm>
        </p:grpSpPr>
        <p:sp>
          <p:nvSpPr>
            <p:cNvPr id="177" name="Google Shape;177;p2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ENCAPSULAMENTO</a:t>
              </a:r>
              <a:endParaRPr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300"/>
                <a:buFont typeface="Rajdhani"/>
                <a:buChar char="●"/>
              </a:pPr>
              <a:r>
                <a:rPr b="1" lang="pt-BR" sz="1550">
                  <a:solidFill>
                    <a:srgbClr val="333333"/>
                  </a:solidFill>
                  <a:highlight>
                    <a:srgbClr val="F8F6F3"/>
                  </a:highlight>
                  <a:latin typeface="Rajdhani"/>
                  <a:ea typeface="Rajdhani"/>
                  <a:cs typeface="Rajdhani"/>
                  <a:sym typeface="Rajdhani"/>
                </a:rPr>
                <a:t>Se refere à construção do objeto de modo a proteger o acesso direto a seus dados internos</a:t>
              </a:r>
              <a:endParaRPr b="1" sz="1300">
                <a:solidFill>
                  <a:srgbClr val="A72A1E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720000" y="10095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Os Pilares</a:t>
            </a:r>
            <a:endParaRPr sz="3100"/>
          </a:p>
        </p:txBody>
      </p:sp>
      <p:grpSp>
        <p:nvGrpSpPr>
          <p:cNvPr id="189" name="Google Shape;189;p24"/>
          <p:cNvGrpSpPr/>
          <p:nvPr/>
        </p:nvGrpSpPr>
        <p:grpSpPr>
          <a:xfrm>
            <a:off x="809024" y="2014763"/>
            <a:ext cx="3380507" cy="1087850"/>
            <a:chOff x="1593000" y="2322568"/>
            <a:chExt cx="2939827" cy="643356"/>
          </a:xfrm>
        </p:grpSpPr>
        <p:sp>
          <p:nvSpPr>
            <p:cNvPr id="190" name="Google Shape;190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9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HERANÇA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720000" y="10095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Os Pilares</a:t>
            </a:r>
            <a:endParaRPr sz="3100"/>
          </a:p>
        </p:txBody>
      </p:sp>
      <p:grpSp>
        <p:nvGrpSpPr>
          <p:cNvPr id="200" name="Google Shape;200;p25"/>
          <p:cNvGrpSpPr/>
          <p:nvPr/>
        </p:nvGrpSpPr>
        <p:grpSpPr>
          <a:xfrm>
            <a:off x="809024" y="2014763"/>
            <a:ext cx="6851075" cy="1088094"/>
            <a:chOff x="1593000" y="2322568"/>
            <a:chExt cx="5957975" cy="643500"/>
          </a:xfrm>
        </p:grpSpPr>
        <p:sp>
          <p:nvSpPr>
            <p:cNvPr id="201" name="Google Shape;201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9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HERANÇA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400"/>
                <a:buFont typeface="Rajdhani"/>
                <a:buChar char="●"/>
              </a:pPr>
              <a:r>
                <a:rPr b="1" lang="pt-BR">
                  <a:solidFill>
                    <a:srgbClr val="333333"/>
                  </a:solidFill>
                  <a:highlight>
                    <a:srgbClr val="F8F6F3"/>
                  </a:highlight>
                  <a:latin typeface="Rajdhani"/>
                  <a:ea typeface="Rajdhani"/>
                  <a:cs typeface="Rajdhani"/>
                  <a:sym typeface="Rajdhani"/>
                </a:rPr>
                <a:t>É a forma de eliminar repetição de código, onde um objeto pode herdar características de outra classe</a:t>
              </a:r>
              <a:endParaRPr b="1">
                <a:solidFill>
                  <a:srgbClr val="A72A1E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720000" y="10095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Os Pilares</a:t>
            </a:r>
            <a:endParaRPr sz="3100"/>
          </a:p>
        </p:txBody>
      </p:sp>
      <p:grpSp>
        <p:nvGrpSpPr>
          <p:cNvPr id="213" name="Google Shape;213;p26"/>
          <p:cNvGrpSpPr/>
          <p:nvPr/>
        </p:nvGrpSpPr>
        <p:grpSpPr>
          <a:xfrm>
            <a:off x="809024" y="2014763"/>
            <a:ext cx="3380507" cy="1087850"/>
            <a:chOff x="1593000" y="2322568"/>
            <a:chExt cx="2939827" cy="643356"/>
          </a:xfrm>
        </p:grpSpPr>
        <p:sp>
          <p:nvSpPr>
            <p:cNvPr id="214" name="Google Shape;214;p2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9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POLIMORFISMO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720000" y="10095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Os Pilares</a:t>
            </a:r>
            <a:endParaRPr sz="3100"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09024" y="2014763"/>
            <a:ext cx="6851075" cy="1088094"/>
            <a:chOff x="1593000" y="2322568"/>
            <a:chExt cx="5957975" cy="643500"/>
          </a:xfrm>
        </p:grpSpPr>
        <p:sp>
          <p:nvSpPr>
            <p:cNvPr id="225" name="Google Shape;225;p2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9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POLIMORFISMO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500"/>
                <a:buFont typeface="Rajdhani"/>
                <a:buChar char="●"/>
              </a:pPr>
              <a:r>
                <a:rPr b="1" lang="pt-BR" sz="1500">
                  <a:solidFill>
                    <a:srgbClr val="333333"/>
                  </a:solidFill>
                  <a:highlight>
                    <a:srgbClr val="F8F6F3"/>
                  </a:highlight>
                  <a:latin typeface="Rajdhani"/>
                  <a:ea typeface="Rajdhani"/>
                  <a:cs typeface="Rajdhani"/>
                  <a:sym typeface="Rajdhani"/>
                </a:rPr>
                <a:t>Se refere a capacidade de objetos responderem de formas distintas a uma mesma requisição.</a:t>
              </a:r>
              <a:endParaRPr b="1">
                <a:solidFill>
                  <a:srgbClr val="333333"/>
                </a:solidFill>
                <a:highlight>
                  <a:srgbClr val="F8F6F3"/>
                </a:highlight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1464900" y="-9777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Acá van cosas dentro del título anterior del temario (H3)</a:t>
            </a:r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12675" y="11760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r>
              <a:rPr b="1" lang="pt-B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. Caso Prático</a:t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625" y="924450"/>
            <a:ext cx="6234699" cy="38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/>
        </p:nvSpPr>
        <p:spPr>
          <a:xfrm>
            <a:off x="3975563" y="1080475"/>
            <a:ext cx="26964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rPr>
              <a:t>YANA</a:t>
            </a:r>
            <a:endParaRPr b="1" sz="4800">
              <a:solidFill>
                <a:srgbClr val="CB1E4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7" name="Google Shape;57;p12"/>
          <p:cNvSpPr txBox="1"/>
          <p:nvPr/>
        </p:nvSpPr>
        <p:spPr>
          <a:xfrm>
            <a:off x="5553750" y="1052750"/>
            <a:ext cx="25053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MENDES</a:t>
            </a:r>
            <a:endParaRPr b="1" sz="48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3975563" y="1835225"/>
            <a:ext cx="39312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PROFESSORA DE POO E BANCO DE DADOS</a:t>
            </a:r>
            <a:endParaRPr b="1" sz="16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9" name="Google Shape;59;p12"/>
          <p:cNvSpPr txBox="1"/>
          <p:nvPr/>
        </p:nvSpPr>
        <p:spPr>
          <a:xfrm>
            <a:off x="3975563" y="2063825"/>
            <a:ext cx="39312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rPr>
              <a:t>APELIDO: YANA</a:t>
            </a:r>
            <a:endParaRPr b="1" sz="1600">
              <a:solidFill>
                <a:srgbClr val="CB1E4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0" name="Google Shape;60;p12"/>
          <p:cNvSpPr txBox="1"/>
          <p:nvPr/>
        </p:nvSpPr>
        <p:spPr>
          <a:xfrm>
            <a:off x="4042463" y="2859850"/>
            <a:ext cx="36759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Amo tecnologia e educação. Sou a louca do cafezinho, aspirante a ciclista. </a:t>
            </a:r>
            <a:endParaRPr b="1" sz="15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61" name="Google Shape;61;p12"/>
          <p:cNvPicPr preferRelativeResize="0"/>
          <p:nvPr/>
        </p:nvPicPr>
        <p:blipFill rotWithShape="1">
          <a:blip r:embed="rId3">
            <a:alphaModFix/>
          </a:blip>
          <a:srcRect b="386" l="0" r="0" t="396"/>
          <a:stretch/>
        </p:blipFill>
        <p:spPr>
          <a:xfrm>
            <a:off x="372675" y="1205850"/>
            <a:ext cx="3191400" cy="3165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1464900" y="-9777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Acá van cosas dentro del título anterior del temario (H3)</a:t>
            </a:r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075" y="0"/>
            <a:ext cx="9402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/>
          <p:nvPr/>
        </p:nvSpPr>
        <p:spPr>
          <a:xfrm>
            <a:off x="-12" y="300795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chemeClr val="lt1"/>
                </a:solidFill>
                <a:highlight>
                  <a:schemeClr val="accent1"/>
                </a:highlight>
                <a:latin typeface="Rajdhani"/>
                <a:ea typeface="Rajdhani"/>
                <a:cs typeface="Rajdhani"/>
                <a:sym typeface="Rajdhani"/>
              </a:rPr>
              <a:t>Vamos praticar !</a:t>
            </a:r>
            <a:endParaRPr b="1" sz="5000">
              <a:solidFill>
                <a:schemeClr val="lt1"/>
              </a:solidFill>
              <a:highlight>
                <a:schemeClr val="accent1"/>
              </a:highlight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5000">
                <a:solidFill>
                  <a:schemeClr val="lt1"/>
                </a:solidFill>
              </a:rPr>
            </a:br>
            <a:r>
              <a:rPr lang="pt-BR" sz="5000">
                <a:solidFill>
                  <a:schemeClr val="lt1"/>
                </a:solidFill>
              </a:rPr>
              <a:t>Obrigada!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2234838" y="2214650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O que é POO?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368841" y="197943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846463" y="2303450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Os Pilares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4980466" y="197943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516975" y="3432475"/>
            <a:ext cx="2329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Caso prático</a:t>
            </a:r>
            <a:endParaRPr sz="15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2650978" y="319725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C183F"/>
                </a:solidFill>
              </a:rPr>
              <a:t>Tema</a:t>
            </a:r>
            <a:r>
              <a:rPr lang="pt-BR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1464900" y="-9777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Acá van cosas dentro del título anterior del temario (H3)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12675" y="11760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ajdhani"/>
              <a:buAutoNum type="arabicPeriod"/>
            </a:pPr>
            <a:r>
              <a:rPr b="1" lang="pt-B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O que é POO ?</a:t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350" y="888925"/>
            <a:ext cx="3924700" cy="39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2" type="subTitle"/>
          </p:nvPr>
        </p:nvSpPr>
        <p:spPr>
          <a:xfrm>
            <a:off x="1352575" y="2246125"/>
            <a:ext cx="63183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Rajdhani"/>
                <a:ea typeface="Rajdhani"/>
                <a:cs typeface="Rajdhani"/>
                <a:sym typeface="Rajdhani"/>
              </a:rPr>
              <a:t>Paradigma para desenvolvimento de software que baseia-se na utilização de componentes individuais (objetos) que colaboram para construir sistemas mais complexos.</a:t>
            </a:r>
            <a:endParaRPr sz="2300"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1360675" y="1471125"/>
            <a:ext cx="61578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1464900" y="-9777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Acá van cosas dentro del título anterior del temario (H3)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2675" y="11760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2. Os Pilares</a:t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1552800" y="171110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Quais são os pilares da Programação Orientada a Objetos ?</a:t>
            </a:r>
            <a:endParaRPr sz="3200"/>
          </a:p>
        </p:txBody>
      </p:sp>
      <p:sp>
        <p:nvSpPr>
          <p:cNvPr id="104" name="Google Shape;104;p18"/>
          <p:cNvSpPr txBox="1"/>
          <p:nvPr>
            <p:ph idx="2" type="subTitle"/>
          </p:nvPr>
        </p:nvSpPr>
        <p:spPr>
          <a:xfrm>
            <a:off x="2625750" y="2857300"/>
            <a:ext cx="38925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www.menti.com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7292762" y="4484698"/>
            <a:ext cx="1089300" cy="4059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804" y="2271299"/>
            <a:ext cx="885456" cy="2472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635475" y="828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Os Pilares</a:t>
            </a:r>
            <a:endParaRPr sz="3100"/>
          </a:p>
        </p:txBody>
      </p:sp>
      <p:grpSp>
        <p:nvGrpSpPr>
          <p:cNvPr id="112" name="Google Shape;112;p19"/>
          <p:cNvGrpSpPr/>
          <p:nvPr/>
        </p:nvGrpSpPr>
        <p:grpSpPr>
          <a:xfrm>
            <a:off x="1701724" y="3902852"/>
            <a:ext cx="3317007" cy="719851"/>
            <a:chOff x="1593000" y="2322568"/>
            <a:chExt cx="2939827" cy="643356"/>
          </a:xfrm>
        </p:grpSpPr>
        <p:sp>
          <p:nvSpPr>
            <p:cNvPr id="113" name="Google Shape;113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POLIMORFISMO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18" name="Google Shape;118;p19"/>
          <p:cNvGrpSpPr/>
          <p:nvPr/>
        </p:nvGrpSpPr>
        <p:grpSpPr>
          <a:xfrm>
            <a:off x="1701724" y="3170102"/>
            <a:ext cx="3317007" cy="719851"/>
            <a:chOff x="1593000" y="2322568"/>
            <a:chExt cx="2939827" cy="643356"/>
          </a:xfrm>
        </p:grpSpPr>
        <p:sp>
          <p:nvSpPr>
            <p:cNvPr id="119" name="Google Shape;119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HERANÇA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24" name="Google Shape;124;p19"/>
          <p:cNvGrpSpPr/>
          <p:nvPr/>
        </p:nvGrpSpPr>
        <p:grpSpPr>
          <a:xfrm>
            <a:off x="1701724" y="1704582"/>
            <a:ext cx="3317007" cy="719851"/>
            <a:chOff x="1593000" y="2322568"/>
            <a:chExt cx="2939827" cy="643356"/>
          </a:xfrm>
        </p:grpSpPr>
        <p:sp>
          <p:nvSpPr>
            <p:cNvPr id="125" name="Google Shape;125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ABSTRAÇÃO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30" name="Google Shape;130;p19"/>
          <p:cNvGrpSpPr/>
          <p:nvPr/>
        </p:nvGrpSpPr>
        <p:grpSpPr>
          <a:xfrm>
            <a:off x="1701724" y="2437323"/>
            <a:ext cx="3317007" cy="719851"/>
            <a:chOff x="1593000" y="2322568"/>
            <a:chExt cx="2939827" cy="643356"/>
          </a:xfrm>
        </p:grpSpPr>
        <p:sp>
          <p:nvSpPr>
            <p:cNvPr id="131" name="Google Shape;131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ENCAPSULAMENTO</a:t>
              </a:r>
              <a:endParaRPr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3383C"/>
      </a:dk1>
      <a:lt1>
        <a:srgbClr val="FFFFFF"/>
      </a:lt1>
      <a:dk2>
        <a:srgbClr val="595959"/>
      </a:dk2>
      <a:lt2>
        <a:srgbClr val="E6E7E8"/>
      </a:lt2>
      <a:accent1>
        <a:srgbClr val="EC183F"/>
      </a:accent1>
      <a:accent2>
        <a:srgbClr val="212121"/>
      </a:accent2>
      <a:accent3>
        <a:srgbClr val="78909C"/>
      </a:accent3>
      <a:accent4>
        <a:srgbClr val="33B39D"/>
      </a:accent4>
      <a:accent5>
        <a:srgbClr val="0A6B5A"/>
      </a:accent5>
      <a:accent6>
        <a:srgbClr val="FFFFF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