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8" r:id="rId3"/>
    <p:sldId id="259" r:id="rId4"/>
    <p:sldId id="261" r:id="rId5"/>
    <p:sldId id="272" r:id="rId6"/>
    <p:sldId id="274" r:id="rId7"/>
    <p:sldId id="271" r:id="rId8"/>
    <p:sldId id="270" r:id="rId9"/>
  </p:sldIdLst>
  <p:sldSz cx="24384000" cy="13716000"/>
  <p:notesSz cx="10020300" cy="688816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081" autoAdjust="0"/>
  </p:normalViewPr>
  <p:slideViewPr>
    <p:cSldViewPr snapToObjects="1">
      <p:cViewPr varScale="1">
        <p:scale>
          <a:sx n="47" d="100"/>
          <a:sy n="47" d="100"/>
        </p:scale>
        <p:origin x="1194" y="48"/>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Objects="1">
      <p:cViewPr varScale="1">
        <p:scale>
          <a:sx n="114" d="100"/>
          <a:sy n="114" d="100"/>
        </p:scale>
        <p:origin x="2130" y="84"/>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4342131" cy="345604"/>
          </a:xfrm>
          <a:prstGeom prst="rect">
            <a:avLst/>
          </a:prstGeom>
        </p:spPr>
        <p:txBody>
          <a:bodyPr vert="horz" lIns="96616" tIns="48308" rIns="96616" bIns="48308" rtlCol="0"/>
          <a:lstStyle>
            <a:lvl1pPr algn="l">
              <a:defRPr sz="1300"/>
            </a:lvl1pPr>
          </a:lstStyle>
          <a:p>
            <a:endParaRPr lang="en-US" dirty="0"/>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5675851" y="0"/>
            <a:ext cx="4342131" cy="345604"/>
          </a:xfrm>
          <a:prstGeom prst="rect">
            <a:avLst/>
          </a:prstGeom>
        </p:spPr>
        <p:txBody>
          <a:bodyPr vert="horz" lIns="96616" tIns="48308" rIns="96616" bIns="48308" rtlCol="0"/>
          <a:lstStyle>
            <a:lvl1pPr algn="r">
              <a:defRPr sz="1300"/>
            </a:lvl1pPr>
          </a:lstStyle>
          <a:p>
            <a:fld id="{103E0F31-B0C9-4640-BA44-98E469742BC4}" type="datetimeFigureOut">
              <a:rPr lang="en-US" smtClean="0"/>
              <a:t>4/29/2022</a:t>
            </a:fld>
            <a:endParaRPr lang="en-US" dirty="0"/>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6542560"/>
            <a:ext cx="4342131" cy="345604"/>
          </a:xfrm>
          <a:prstGeom prst="rect">
            <a:avLst/>
          </a:prstGeom>
        </p:spPr>
        <p:txBody>
          <a:bodyPr vert="horz" lIns="96616" tIns="48308" rIns="96616" bIns="48308"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5675851" y="6542560"/>
            <a:ext cx="4342131" cy="34560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dirty="0"/>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2714625" y="515938"/>
            <a:ext cx="4591050" cy="2582862"/>
          </a:xfrm>
          <a:prstGeom prst="rect">
            <a:avLst/>
          </a:prstGeom>
        </p:spPr>
        <p:txBody>
          <a:bodyPr lIns="96616" tIns="48308" rIns="96616" bIns="48308"/>
          <a:lstStyle/>
          <a:p>
            <a:endParaRPr dirty="0"/>
          </a:p>
        </p:txBody>
      </p:sp>
      <p:sp>
        <p:nvSpPr>
          <p:cNvPr id="150" name="Shape 150"/>
          <p:cNvSpPr>
            <a:spLocks noGrp="1"/>
          </p:cNvSpPr>
          <p:nvPr>
            <p:ph type="body" sz="quarter" idx="1"/>
          </p:nvPr>
        </p:nvSpPr>
        <p:spPr>
          <a:xfrm>
            <a:off x="1336040" y="3271878"/>
            <a:ext cx="7348221" cy="3099673"/>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t>
            </a:r>
            <a:r>
              <a:rPr lang="en-US" dirty="0"/>
              <a:t>and this is my project:</a:t>
            </a:r>
          </a:p>
          <a:p>
            <a:r>
              <a:rPr lang="en-US" b="1" dirty="0"/>
              <a:t>“GlassCasino – Building a Fair Online Casino on the Blockchain”</a:t>
            </a:r>
          </a:p>
          <a:p>
            <a:endParaRPr lang="en-US" b="1" dirty="0"/>
          </a:p>
          <a:p>
            <a:r>
              <a:rPr lang="en-US" b="0" dirty="0"/>
              <a:t>These slides are going to give a general overview of the project including defining the problem, giving solution objectives and achievements. Then, lastly followed by its results.</a:t>
            </a:r>
          </a:p>
          <a:p>
            <a:endParaRPr lang="en-US" b="0" dirty="0"/>
          </a:p>
          <a:p>
            <a:r>
              <a:rPr lang="en-US" b="0" dirty="0"/>
              <a:t>After this we’ll proceed to the live demonstration of the final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We begin in establishing the problem to address. </a:t>
            </a:r>
          </a:p>
          <a:p>
            <a:endParaRPr lang="en-GB" b="0" i="0" dirty="0">
              <a:effectLst/>
              <a:latin typeface="Arial" panose="020B0604020202020204" pitchFamily="34" charset="0"/>
            </a:endParaRPr>
          </a:p>
          <a:p>
            <a:r>
              <a:rPr lang="en-GB" b="0" i="0" dirty="0">
                <a:effectLst/>
                <a:latin typeface="Arial" panose="020B0604020202020204" pitchFamily="34" charset="0"/>
              </a:rPr>
              <a:t>That is, there is a lack of transparency and reliance on blind trust in the online gambling industry. </a:t>
            </a:r>
          </a:p>
          <a:p>
            <a:endParaRPr lang="en-GB" b="0" i="0" dirty="0">
              <a:effectLst/>
              <a:latin typeface="Arial" panose="020B0604020202020204" pitchFamily="34" charset="0"/>
            </a:endParaRPr>
          </a:p>
          <a:p>
            <a:r>
              <a:rPr lang="en-GB" b="0" i="0" dirty="0">
                <a:effectLst/>
                <a:latin typeface="Arial" panose="020B0604020202020204" pitchFamily="34" charset="0"/>
              </a:rPr>
              <a:t>Online casinos, unlike physical ones, can conceal cheating their players nearly undetectably as their games run on their own centralized servers where the user will only ever see the outcome of the game like a black box. </a:t>
            </a:r>
          </a:p>
          <a:p>
            <a:endParaRPr lang="en-GB" b="0" i="0" dirty="0">
              <a:effectLst/>
              <a:latin typeface="Arial" panose="020B0604020202020204" pitchFamily="34" charset="0"/>
            </a:endParaRPr>
          </a:p>
          <a:p>
            <a:r>
              <a:rPr lang="en-US" dirty="0"/>
              <a:t>This centralized </a:t>
            </a:r>
            <a:r>
              <a:rPr dirty="0"/>
              <a:t>model is susceptible to </a:t>
            </a:r>
            <a:r>
              <a:rPr lang="en-US" dirty="0"/>
              <a:t>various types of scam and fraud but most importantly it </a:t>
            </a:r>
            <a:r>
              <a:rPr dirty="0"/>
              <a:t>cause</a:t>
            </a:r>
            <a:r>
              <a:rPr lang="en-US" dirty="0"/>
              <a:t>s</a:t>
            </a:r>
            <a:r>
              <a:rPr dirty="0"/>
              <a:t> distrust amongst players when they lose as shown by the stats here.</a:t>
            </a:r>
            <a:r>
              <a:rPr lang="en-US" dirty="0"/>
              <a:t> </a:t>
            </a:r>
          </a:p>
          <a:p>
            <a:r>
              <a:rPr lang="en-US" dirty="0"/>
              <a:t>People distrust the platforms, and many have personally felt cheated by them when using them.</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7" name="Shape 177"/>
          <p:cNvSpPr>
            <a:spLocks noGrp="1"/>
          </p:cNvSpPr>
          <p:nvPr>
            <p:ph type="body" sz="quarter" idx="1"/>
          </p:nvPr>
        </p:nvSpPr>
        <p:spPr>
          <a:prstGeom prst="rect">
            <a:avLst/>
          </a:prstGeom>
        </p:spPr>
        <p:txBody>
          <a:bodyPr/>
          <a:lstStyle/>
          <a:p>
            <a:r>
              <a:rPr lang="en-US" dirty="0"/>
              <a:t>Our work looks at a potential solution to these problem – blockchain. Thus, we pose the question:</a:t>
            </a:r>
          </a:p>
          <a:p>
            <a:r>
              <a:rPr lang="en-US" b="1" dirty="0"/>
              <a:t>[CLICK]</a:t>
            </a:r>
            <a:r>
              <a:rPr lang="en-US" dirty="0"/>
              <a:t> </a:t>
            </a:r>
          </a:p>
          <a:p>
            <a:pPr marL="0" marR="0" lvl="0" indent="0" defTabSz="457200" eaLnBrk="1" fontAlgn="auto" latinLnBrk="0" hangingPunct="1">
              <a:lnSpc>
                <a:spcPct val="117999"/>
              </a:lnSpc>
              <a:spcBef>
                <a:spcPts val="0"/>
              </a:spcBef>
              <a:spcAft>
                <a:spcPts val="0"/>
              </a:spcAft>
              <a:buClrTx/>
              <a:buSzTx/>
              <a:buFontTx/>
              <a:buNone/>
              <a:tabLst/>
              <a:defRPr/>
            </a:pPr>
            <a:r>
              <a:rPr lang="en-US" b="0" dirty="0"/>
              <a:t>“</a:t>
            </a:r>
            <a:r>
              <a:rPr lang="en-GB" b="0" dirty="0"/>
              <a:t>How technically viable is it to implement an online casino on the blockchain?”</a:t>
            </a:r>
            <a:endParaRPr lang="en-US" b="0" dirty="0"/>
          </a:p>
          <a:p>
            <a:r>
              <a:rPr lang="en-US" b="1" dirty="0"/>
              <a:t>[CLICK]</a:t>
            </a:r>
          </a:p>
          <a:p>
            <a:r>
              <a:rPr lang="en-GB" dirty="0"/>
              <a:t>We ask this because we know blockchain networks to have innate security and </a:t>
            </a:r>
            <a:r>
              <a:rPr lang="en-GB" dirty="0" err="1"/>
              <a:t>trustability</a:t>
            </a:r>
            <a:r>
              <a:rPr lang="en-GB" dirty="0"/>
              <a:t>, as per their design as listed here. More recently, with the advancement of </a:t>
            </a:r>
            <a:r>
              <a:rPr dirty="0"/>
              <a:t>smart contracts popularized by Buterin in the 2014 Ethereum white paper</a:t>
            </a:r>
            <a:r>
              <a:rPr lang="en-US" dirty="0"/>
              <a:t>, building out fully-fledged apps is possible and thus our work begins.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that we’ve covered the posed question and why it needs to be asked - we can outline the objectives required to get us to a point where we can answer that question.</a:t>
            </a:r>
          </a:p>
          <a:p>
            <a:endParaRPr lang="en-US" dirty="0"/>
          </a:p>
          <a:p>
            <a:r>
              <a:rPr lang="en-GB" dirty="0"/>
              <a:t>To do so we introduce a handful deliverables here:</a:t>
            </a:r>
          </a:p>
          <a:p>
            <a:r>
              <a:rPr lang="en-GB" dirty="0"/>
              <a:t> - The smart contracts themselves. This the code governing either game logic or banking logic – i.e., deposits, withdrawals and prize allocation etc. These are annotated ‘Game’ on Figure 1.</a:t>
            </a:r>
          </a:p>
          <a:p>
            <a:r>
              <a:rPr lang="en-GB" dirty="0"/>
              <a:t> - The migration chain to get the contracts onto the blockchain and this ties in heavily with the banking logic</a:t>
            </a:r>
          </a:p>
          <a:p>
            <a:r>
              <a:rPr lang="en-GB" dirty="0"/>
              <a:t> - An interface allowing easy user interaction with the platform just using their crypto wallet of choice</a:t>
            </a:r>
          </a:p>
          <a:p>
            <a:r>
              <a:rPr lang="en-GB" dirty="0"/>
              <a:t> </a:t>
            </a:r>
          </a:p>
          <a:p>
            <a:r>
              <a:rPr lang="en-GB" dirty="0"/>
              <a:t>You’ll also have noticed the ‘house’ on Figure 1. This is some necessary off-chain logic required to manage certain aspects of certain games. In our completed work this is to manage the timing of spinning the roulette wheel.</a:t>
            </a:r>
          </a:p>
          <a:p>
            <a:endParaRPr lang="en-GB" dirty="0"/>
          </a:p>
          <a:p>
            <a:r>
              <a:rPr lang="en-GB" dirty="0"/>
              <a:t>With all these deliverables built and connected as shown in Figure 1 - we can measure the three tenets of mainstream technical viability: scalability, speed and cost.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let’s cover what this work consisted of a little bit more in-depth.</a:t>
            </a:r>
          </a:p>
          <a:p>
            <a:r>
              <a:rPr lang="en-US" dirty="0"/>
              <a:t>---</a:t>
            </a:r>
          </a:p>
          <a:p>
            <a:r>
              <a:rPr lang="en-US" dirty="0"/>
              <a:t>Firstly, we’ve got two games – roulette and a dice game called Chuck-a-Luck. These are interesting as they’re both of slightly different paradigms in that they are both played against the house but either in a group or alone. This has some interesting ramifications in terms of throughput and cost particularly.</a:t>
            </a:r>
          </a:p>
          <a:p>
            <a:r>
              <a:rPr lang="en-US" dirty="0"/>
              <a:t>---</a:t>
            </a:r>
          </a:p>
          <a:p>
            <a:r>
              <a:rPr lang="en-US" dirty="0"/>
              <a:t>Next up we’ve got the banking system as shown by figure 2 on your appendix. This was a solution to a problem that presented itself in development. </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Originally, the plan was for each game to be self-contained. In that, you never deposit any money anywhere except your own wallet.</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r>
              <a:rPr lang="en-US" dirty="0"/>
              <a:t>This led to poor usability and high fees.</a:t>
            </a:r>
          </a:p>
          <a:p>
            <a:endParaRPr lang="en-US" dirty="0"/>
          </a:p>
          <a:p>
            <a:r>
              <a:rPr lang="en-US" dirty="0"/>
              <a:t>Thus, we produced the system shown in figure 2. </a:t>
            </a:r>
          </a:p>
          <a:p>
            <a:endParaRPr lang="en-US" dirty="0"/>
          </a:p>
          <a:p>
            <a:r>
              <a:rPr lang="en-US" dirty="0"/>
              <a:t>It uses a role-based permissions system to retain trust-lessness. </a:t>
            </a:r>
          </a:p>
          <a:p>
            <a:endParaRPr lang="en-US" dirty="0"/>
          </a:p>
          <a:p>
            <a:r>
              <a:rPr lang="en-US" dirty="0"/>
              <a:t>Effectively the bank has two roles it can assign to people or contracts: operators (who can add or subtract value to/from users’ bank balances) and admins who can designate new operators.</a:t>
            </a:r>
          </a:p>
          <a:p>
            <a:r>
              <a:rPr lang="en-US" dirty="0"/>
              <a:t>--</a:t>
            </a:r>
          </a:p>
          <a:p>
            <a:r>
              <a:rPr lang="en-US" dirty="0"/>
              <a:t>Thirdly, we have the migration chain. This is the code to put the contracts on the blockchain. The flowchart in figure 4 walks through the process of designating and revoking admin and operator roles I spoke about earlier regarding banking. </a:t>
            </a:r>
          </a:p>
          <a:p>
            <a:endParaRPr lang="en-US" dirty="0"/>
          </a:p>
          <a:p>
            <a:r>
              <a:rPr lang="en-US" dirty="0"/>
              <a:t>The result of this chain is that there will be no bank admins and thus the list of operators (which will be a list of all deployed game contracts) is fixed, public and enumerable.</a:t>
            </a:r>
          </a:p>
          <a:p>
            <a:r>
              <a:rPr lang="en-US" dirty="0"/>
              <a:t>---</a:t>
            </a:r>
          </a:p>
          <a:p>
            <a:r>
              <a:rPr lang="en-US" dirty="0"/>
              <a:t>Next, we have the web interface. While there’s not too much novel to say here it’s worth noting that the interface is very quick, very light and has been fully integrated with the most common EVM-blockchain wallet MetaMask to prevent the need for any sign-ups.</a:t>
            </a:r>
          </a:p>
          <a:p>
            <a:r>
              <a:rPr lang="en-US" dirty="0"/>
              <a:t>---</a:t>
            </a:r>
          </a:p>
          <a:p>
            <a:r>
              <a:rPr lang="en-US" dirty="0"/>
              <a:t>Finally, coming on to the largest pain point for blockchain-backed online gambling: random number generation. </a:t>
            </a:r>
          </a:p>
          <a:p>
            <a:endParaRPr lang="en-US" dirty="0"/>
          </a:p>
          <a:p>
            <a:r>
              <a:rPr lang="en-US" dirty="0"/>
              <a:t>Figure 5 on your appendix show a traditional method for fair random numbers against a blockchain method provided by an organization called ChainLink. The left flowchart has an obvious weakness as it partially seeds itself with hidden data and thus the vendor can manipulate it. </a:t>
            </a:r>
          </a:p>
          <a:p>
            <a:endParaRPr lang="en-US" dirty="0"/>
          </a:p>
          <a:p>
            <a:r>
              <a:rPr lang="en-US" dirty="0"/>
              <a:t>Whereas the right flowchart is an answers the question: How do you create randomness on a network designed to be deterministic?</a:t>
            </a:r>
          </a:p>
          <a:p>
            <a:r>
              <a:rPr lang="en-US" dirty="0"/>
              <a:t>Basically – you don’t. </a:t>
            </a:r>
          </a:p>
          <a:p>
            <a:endParaRPr lang="en-US" dirty="0"/>
          </a:p>
          <a:p>
            <a:r>
              <a:rPr lang="en-US" dirty="0"/>
              <a:t>The two approaches for blockchain RNG are hashing block headers (which can be manipulated by validators) or verifiable random function, which work partially off-chain. </a:t>
            </a:r>
          </a:p>
          <a:p>
            <a:endParaRPr lang="en-US" dirty="0"/>
          </a:p>
          <a:p>
            <a:r>
              <a:rPr lang="en-US" dirty="0"/>
              <a:t>The basic flow of how it works is shown in the figure but it’s important to note that </a:t>
            </a:r>
            <a:r>
              <a:rPr lang="en-US" b="1" dirty="0"/>
              <a:t>ChainLink has no control over the number generated, nor do miners or the casino owner as it’s seeded by all those parties individually</a:t>
            </a:r>
            <a:r>
              <a:rPr lang="en-US" dirty="0"/>
              <a:t> with block headers, ChainLink private keys and random nonces and transaction data.</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21413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r>
              <a:rPr lang="en-US" dirty="0"/>
              <a:t>3And that’s it. Now let’s look at the demo.</a:t>
            </a:r>
          </a:p>
          <a:p>
            <a:r>
              <a:rPr lang="en-US" b="1" dirty="0"/>
              <a:t>[OPEN PAGE]</a:t>
            </a:r>
          </a:p>
          <a:p>
            <a:pPr marL="342900" indent="-342900">
              <a:buFontTx/>
              <a:buChar char="-"/>
            </a:pPr>
            <a:r>
              <a:rPr lang="en-US" b="0" dirty="0"/>
              <a:t>This is a live version available at glasscasino.io </a:t>
            </a:r>
          </a:p>
          <a:p>
            <a:pPr marL="342900" indent="-342900">
              <a:buFontTx/>
              <a:buChar char="-"/>
            </a:pPr>
            <a:r>
              <a:rPr lang="en-US" b="0" dirty="0"/>
              <a:t>Should be responsive to phone viewports also so if it’s allowed feel free to pull it up on your phones too</a:t>
            </a:r>
          </a:p>
          <a:p>
            <a:pPr marL="342900" indent="-342900">
              <a:buFontTx/>
              <a:buChar char="-"/>
            </a:pPr>
            <a:r>
              <a:rPr lang="en-US" b="0" dirty="0"/>
              <a:t>It doesn’t require a wallet or anything to watch others play</a:t>
            </a:r>
          </a:p>
          <a:p>
            <a:pPr marL="342900" indent="-342900">
              <a:buFontTx/>
              <a:buChar char="-"/>
            </a:pPr>
            <a:r>
              <a:rPr lang="en-US" b="0" dirty="0"/>
              <a:t>Contracts are on Polygon Mumbai test network which is just a 1:1 copy of our blockchain of choice Polygon. </a:t>
            </a:r>
          </a:p>
          <a:p>
            <a:pPr marL="342900" indent="-342900">
              <a:buFontTx/>
              <a:buChar char="-"/>
            </a:pPr>
            <a:r>
              <a:rPr lang="en-US" b="0" dirty="0"/>
              <a:t>Tokens are worth nothing so it’s all just for fun. </a:t>
            </a:r>
          </a:p>
          <a:p>
            <a:pPr marL="342900" indent="-342900">
              <a:buFontTx/>
              <a:buChar char="-"/>
            </a:pPr>
            <a:r>
              <a:rPr lang="en-US" b="0" dirty="0"/>
              <a:t>Deploying to the main network is as simple as changing one or two variables when deploying.</a:t>
            </a:r>
          </a:p>
          <a:p>
            <a:endParaRPr lang="en-US" b="0" dirty="0"/>
          </a:p>
          <a:p>
            <a:r>
              <a:rPr lang="en-US" b="0" dirty="0"/>
              <a:t>So, we’re already on the roulette page here but we need to connect our wallet as shown by this little help menu up here. </a:t>
            </a:r>
          </a:p>
          <a:p>
            <a:r>
              <a:rPr lang="en-US" b="1" dirty="0"/>
              <a:t>[CLICK HELP]</a:t>
            </a:r>
          </a:p>
          <a:p>
            <a:r>
              <a:rPr lang="en-US" b="0" dirty="0"/>
              <a:t>This is just a few small pieces of dialog that will detect a wallet and if it’s signed in to guide a user not familiar with </a:t>
            </a:r>
            <a:r>
              <a:rPr lang="en-US" b="0" dirty="0" err="1"/>
              <a:t>DApps</a:t>
            </a:r>
            <a:r>
              <a:rPr lang="en-US" b="0" dirty="0"/>
              <a:t> through the process.</a:t>
            </a:r>
          </a:p>
          <a:p>
            <a:endParaRPr lang="en-US" b="0" dirty="0"/>
          </a:p>
          <a:p>
            <a:r>
              <a:rPr lang="en-US" b="0" dirty="0"/>
              <a:t>Now I’ll connect to my MetaMask wallet – this is a widely used wallet available as a browser extension or mobile app. </a:t>
            </a:r>
          </a:p>
          <a:p>
            <a:r>
              <a:rPr lang="en-US" b="0" dirty="0"/>
              <a:t>However, there’s currently a bug with iOS and certain Android devices where the mobile app can’t connect with web apps.</a:t>
            </a:r>
          </a:p>
          <a:p>
            <a:r>
              <a:rPr lang="en-US" b="1" dirty="0"/>
              <a:t>[CONNECT TO METAMASK]</a:t>
            </a:r>
          </a:p>
          <a:p>
            <a:endParaRPr lang="en-US" b="1" dirty="0"/>
          </a:p>
          <a:p>
            <a:r>
              <a:rPr lang="en-US" b="0" dirty="0"/>
              <a:t>Now we’re logged in. So, let’s deposit some MATIC. This is the primary token of the Polygon network and the accepted currency of GlassCasino.</a:t>
            </a:r>
          </a:p>
          <a:p>
            <a:r>
              <a:rPr lang="en-US" b="0" dirty="0"/>
              <a:t>We open up this menu </a:t>
            </a:r>
            <a:r>
              <a:rPr lang="en-US" b="1" dirty="0"/>
              <a:t>[CLICK] </a:t>
            </a:r>
            <a:r>
              <a:rPr lang="en-US" b="0" dirty="0"/>
              <a:t>which can be used to deposit or withdraw currency you have won whilst playing.</a:t>
            </a:r>
          </a:p>
          <a:p>
            <a:endParaRPr lang="en-US" b="0" dirty="0"/>
          </a:p>
          <a:p>
            <a:r>
              <a:rPr lang="en-US" b="0" dirty="0"/>
              <a:t>I’ll just deposit __ and wait for confirmation… </a:t>
            </a:r>
          </a:p>
          <a:p>
            <a:endParaRPr lang="en-US" b="0" dirty="0"/>
          </a:p>
          <a:p>
            <a:r>
              <a:rPr lang="en-US" b="0" dirty="0"/>
              <a:t>Now we start by playing some roulette. We can adjust our stake here and hit our desired bet with these buttons. This will trigger a new round to begin and will start to populate some of the other UI elements on screen. </a:t>
            </a:r>
          </a:p>
          <a:p>
            <a:endParaRPr lang="en-US" b="0" dirty="0"/>
          </a:p>
          <a:p>
            <a:r>
              <a:rPr lang="en-US" b="0" dirty="0"/>
              <a:t>Is there any preference for red, black odd or even?</a:t>
            </a:r>
          </a:p>
          <a:p>
            <a:endParaRPr lang="en-US" b="0" dirty="0"/>
          </a:p>
          <a:p>
            <a:r>
              <a:rPr lang="en-US" b="0" dirty="0"/>
              <a:t>Okay, ___. </a:t>
            </a:r>
          </a:p>
          <a:p>
            <a:r>
              <a:rPr lang="en-US" sz="2000" b="1" dirty="0"/>
              <a:t>[BET]</a:t>
            </a:r>
          </a:p>
          <a:p>
            <a:r>
              <a:rPr lang="en-US" sz="2000" b="0" dirty="0"/>
              <a:t>Now we approve the transaction from our wallet. This is a MetaMask interface that is required to sign any transaction and verify its sender. And we wait…</a:t>
            </a:r>
          </a:p>
          <a:p>
            <a:endParaRPr lang="en-US" sz="2000" b="0" dirty="0"/>
          </a:p>
          <a:p>
            <a:r>
              <a:rPr lang="en-US" sz="2000" b="0" dirty="0"/>
              <a:t>So now the countdown begins until the house server will spin the wheel. We see active bets up on the right with a sum above it.</a:t>
            </a:r>
          </a:p>
          <a:p>
            <a:endParaRPr lang="en-US" sz="2000" b="0" dirty="0"/>
          </a:p>
          <a:p>
            <a:r>
              <a:rPr lang="en-US" sz="2000" b="1" dirty="0"/>
              <a:t>[WAIT GAME]</a:t>
            </a:r>
          </a:p>
          <a:p>
            <a:r>
              <a:rPr lang="en-US" sz="2000" b="0" dirty="0"/>
              <a:t>Ah so we ___. And the outcome is listed down here by querying the contract logs.</a:t>
            </a:r>
          </a:p>
          <a:p>
            <a:r>
              <a:rPr lang="en-US" sz="2000" b="0" dirty="0"/>
              <a:t>Now, we can dive into the contract here.</a:t>
            </a:r>
          </a:p>
          <a:p>
            <a:endParaRPr lang="en-US" sz="2000" b="0" dirty="0"/>
          </a:p>
          <a:p>
            <a:r>
              <a:rPr lang="en-US" sz="2000" b="1" dirty="0"/>
              <a:t>[CLICK POLYGONSCAN]</a:t>
            </a:r>
          </a:p>
          <a:p>
            <a:r>
              <a:rPr lang="en-US" sz="2000" b="0" dirty="0"/>
              <a:t>Here’s the transaction logs .</a:t>
            </a:r>
          </a:p>
          <a:p>
            <a:endParaRPr lang="en-US" sz="2000" b="0" dirty="0"/>
          </a:p>
          <a:p>
            <a:r>
              <a:rPr lang="en-US" sz="2000" b="1" dirty="0"/>
              <a:t>[CLICK OUR BET]</a:t>
            </a:r>
          </a:p>
          <a:p>
            <a:r>
              <a:rPr lang="en-US" sz="2000" b="0" dirty="0"/>
              <a:t>and here’s our bet.</a:t>
            </a:r>
          </a:p>
          <a:p>
            <a:endParaRPr lang="en-US" sz="2000" b="0" dirty="0"/>
          </a:p>
          <a:p>
            <a:r>
              <a:rPr lang="en-US" sz="2000" b="1" dirty="0"/>
              <a:t>[CLICK SOURCE]</a:t>
            </a:r>
          </a:p>
          <a:p>
            <a:r>
              <a:rPr lang="en-US" sz="2000" b="0" dirty="0"/>
              <a:t>Over here we can see the verified source code.</a:t>
            </a:r>
          </a:p>
          <a:p>
            <a:endParaRPr lang="en-US" sz="2000" b="0" dirty="0"/>
          </a:p>
          <a:p>
            <a:endParaRPr lang="en-US" b="0" dirty="0"/>
          </a:p>
        </p:txBody>
      </p:sp>
    </p:spTree>
    <p:extLst>
      <p:ext uri="{BB962C8B-B14F-4D97-AF65-F5344CB8AC3E}">
        <p14:creationId xmlns:p14="http://schemas.microsoft.com/office/powerpoint/2010/main" val="354074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5938"/>
            <a:ext cx="4591050" cy="25828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2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dirty="0"/>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dirty="0"/>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dirty="0"/>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dirty="0"/>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dirty="0"/>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dirty="0"/>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lang="en-US" dirty="0"/>
              <a:t>Motivation</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Lack of transparency and reliance on blind trust</a:t>
            </a:r>
            <a:r>
              <a:rPr lang="en-US" dirty="0"/>
              <a:t> in iGaming</a:t>
            </a:r>
            <a:endParaRPr dirty="0"/>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GB" b="1" dirty="0"/>
              <a:t>How technically viable is it to implement an online casino on the blockchain?</a:t>
            </a:r>
            <a:endParaRPr dirty="0"/>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lang="en-US" dirty="0"/>
              <a:t>The modern elliptic curve cryptography it’s built on lends </a:t>
            </a:r>
            <a:r>
              <a:rPr lang="en-US" b="1" dirty="0"/>
              <a:t>innate security</a:t>
            </a:r>
            <a:r>
              <a:rPr lang="en-US" dirty="0"/>
              <a:t>.</a:t>
            </a:r>
          </a:p>
          <a:p>
            <a:r>
              <a:rPr lang="en-US" dirty="0"/>
              <a:t>Decentralization lends </a:t>
            </a:r>
            <a:r>
              <a:rPr b="1" dirty="0"/>
              <a:t>innate </a:t>
            </a:r>
            <a:r>
              <a:rPr lang="en-US" b="1" dirty="0" err="1"/>
              <a:t>trustability</a:t>
            </a:r>
            <a:r>
              <a:rPr dirty="0"/>
              <a:t> </a:t>
            </a:r>
            <a:r>
              <a:rPr lang="en-US" dirty="0"/>
              <a:t>as </a:t>
            </a:r>
            <a:r>
              <a:rPr dirty="0"/>
              <a:t>3rd part</a:t>
            </a:r>
            <a:r>
              <a:rPr lang="en-US" dirty="0"/>
              <a:t>ies</a:t>
            </a:r>
            <a:r>
              <a:rPr dirty="0"/>
              <a:t> (</a:t>
            </a:r>
            <a:r>
              <a:rPr lang="en-GB" dirty="0"/>
              <a:t>i.e.,</a:t>
            </a:r>
            <a:r>
              <a:rPr dirty="0"/>
              <a:t> a casino) </a:t>
            </a:r>
            <a:r>
              <a:rPr lang="en-US" dirty="0"/>
              <a:t>cannot</a:t>
            </a:r>
            <a:r>
              <a:rPr dirty="0"/>
              <a:t> interfere with outcomes of these </a:t>
            </a:r>
            <a:r>
              <a:rPr dirty="0" err="1"/>
              <a:t>cont</a:t>
            </a:r>
            <a:r>
              <a:rPr lang="en-US" dirty="0" err="1"/>
              <a:t>r</a:t>
            </a:r>
            <a:r>
              <a:rPr lang="en-GB" dirty="0"/>
              <a:t>acts.</a:t>
            </a:r>
          </a:p>
          <a:p>
            <a:r>
              <a:rPr lang="en-GB" dirty="0"/>
              <a:t>Modern developments in blockchain technology have built on the concept of ‘</a:t>
            </a:r>
            <a:r>
              <a:rPr lang="en-GB" b="1" dirty="0"/>
              <a:t>smart contracts</a:t>
            </a:r>
            <a:r>
              <a:rPr lang="en-GB" dirty="0"/>
              <a:t>’ – arbitrary programs that run on a blockchain’s network of validators.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P spid="17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1]</a:t>
            </a:r>
            <a:endParaRPr lang="en-GB" b="0" i="0" dirty="0">
              <a:effectLst/>
            </a:endParaRPr>
          </a:p>
          <a:p>
            <a:r>
              <a:rPr lang="en-GB" b="0" i="0" dirty="0">
                <a:effectLst/>
              </a:rPr>
              <a:t>Build a robust </a:t>
            </a:r>
            <a:r>
              <a:rPr lang="en-GB" b="1" i="0" dirty="0">
                <a:effectLst/>
              </a:rPr>
              <a:t>migration chain </a:t>
            </a:r>
            <a:r>
              <a:rPr lang="en-GB" b="0" i="0" dirty="0">
                <a:effectLst/>
              </a:rPr>
              <a:t>to reliably deploy our smart contracts to any compatible network.</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endParaRPr lang="en-GB" b="0" i="0" dirty="0">
              <a:effectLst/>
            </a:endParaRP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What was built?</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normAutofit/>
          </a:bodyPr>
          <a:lstStyle/>
          <a:p>
            <a:r>
              <a:rPr lang="en-US" dirty="0"/>
              <a:t>Two games: </a:t>
            </a:r>
            <a:r>
              <a:rPr lang="en-US" b="1" dirty="0"/>
              <a:t>Chuck-a-Luck</a:t>
            </a:r>
            <a:r>
              <a:rPr lang="en-US" dirty="0"/>
              <a:t> (single-player vs. house), </a:t>
            </a:r>
            <a:r>
              <a:rPr lang="en-US" b="1" dirty="0"/>
              <a:t>Roulette</a:t>
            </a:r>
            <a:r>
              <a:rPr lang="en-US" dirty="0"/>
              <a:t> (multi-player vs. house)</a:t>
            </a:r>
          </a:p>
          <a:p>
            <a:pPr lvl="0">
              <a:defRPr/>
            </a:pPr>
            <a:r>
              <a:rPr lang="en-US" b="1" dirty="0"/>
              <a:t>Single-contract</a:t>
            </a:r>
            <a:r>
              <a:rPr lang="en-US" dirty="0"/>
              <a:t>, </a:t>
            </a:r>
            <a:r>
              <a:rPr lang="en-US" b="1" dirty="0"/>
              <a:t>low-gas</a:t>
            </a:r>
            <a:r>
              <a:rPr lang="en-US" dirty="0"/>
              <a:t> simple banking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2]</a:t>
            </a:r>
            <a:endParaRPr lang="en-US" dirty="0"/>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US" b="1" dirty="0"/>
              <a:t>Robust</a:t>
            </a:r>
            <a:r>
              <a:rPr lang="en-US" dirty="0"/>
              <a:t>, </a:t>
            </a:r>
            <a:r>
              <a:rPr lang="en-US" b="1" dirty="0"/>
              <a:t>extensible</a:t>
            </a:r>
            <a:r>
              <a:rPr lang="en-US" dirty="0"/>
              <a:t> smart contract migration chain to any EVM-based network (Polygon here)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p>
          <a:p>
            <a:pPr>
              <a:defRPr/>
            </a:pPr>
            <a:r>
              <a:rPr lang="en-US" b="1" dirty="0"/>
              <a:t>High-performance, responsive </a:t>
            </a:r>
            <a:r>
              <a:rPr lang="en-US" dirty="0"/>
              <a:t>web 3.0 user interface with </a:t>
            </a:r>
            <a:r>
              <a:rPr lang="en-US" b="1" dirty="0"/>
              <a:t>MetaMask</a:t>
            </a:r>
            <a:r>
              <a:rPr lang="en-US" dirty="0"/>
              <a:t> wallet integration </a:t>
            </a:r>
            <a:r>
              <a:rPr lang="en-US" sz="3000" dirty="0"/>
              <a:t>[Figure 3]</a:t>
            </a:r>
            <a:endParaRPr kumimoji="0" lang="en-US" sz="3000" b="0" i="0" u="none" strike="noStrike" kern="0" cap="none" spc="0" normalizeH="0" baseline="0" noProof="0" dirty="0">
              <a:ln>
                <a:noFill/>
              </a:ln>
              <a:solidFill>
                <a:srgbClr val="000000"/>
              </a:solidFill>
              <a:effectLst/>
              <a:uLnTx/>
              <a:uFillTx/>
              <a:latin typeface="Helvetica Neue"/>
              <a:sym typeface="Helvetica Neue"/>
            </a:endParaRPr>
          </a:p>
          <a:p>
            <a:pPr>
              <a:defRPr/>
            </a:pPr>
            <a:r>
              <a:rPr lang="en-US" dirty="0">
                <a:latin typeface="Helvetica Neue"/>
              </a:rPr>
              <a:t>Different</a:t>
            </a:r>
            <a:r>
              <a:rPr kumimoji="0" lang="en-US" b="0" i="0" u="none" strike="noStrike" kern="0" cap="none" spc="0" normalizeH="0" baseline="0" noProof="0" dirty="0">
                <a:ln>
                  <a:noFill/>
                </a:ln>
                <a:solidFill>
                  <a:srgbClr val="000000"/>
                </a:solidFill>
                <a:effectLst/>
                <a:uLnTx/>
                <a:uFillTx/>
                <a:latin typeface="Helvetica Neue"/>
                <a:sym typeface="Helvetica Neue"/>
              </a:rPr>
              <a:t> </a:t>
            </a:r>
            <a:r>
              <a:rPr kumimoji="0" lang="en-US" b="1" i="0" u="none" strike="noStrike" kern="0" cap="none" spc="0" normalizeH="0" baseline="0" noProof="0" dirty="0">
                <a:ln>
                  <a:noFill/>
                </a:ln>
                <a:solidFill>
                  <a:srgbClr val="000000"/>
                </a:solidFill>
                <a:effectLst/>
                <a:uLnTx/>
                <a:uFillTx/>
                <a:latin typeface="Helvetica Neue"/>
                <a:sym typeface="Helvetica Neue"/>
              </a:rPr>
              <a:t>RNG</a:t>
            </a:r>
            <a:r>
              <a:rPr kumimoji="0" lang="en-US" b="0" i="0" u="none" strike="noStrike" kern="0" cap="none" spc="0" normalizeH="0" baseline="0" noProof="0" dirty="0">
                <a:ln>
                  <a:noFill/>
                </a:ln>
                <a:solidFill>
                  <a:srgbClr val="000000"/>
                </a:solidFill>
                <a:effectLst/>
                <a:uLnTx/>
                <a:uFillTx/>
                <a:latin typeface="Helvetica Neue"/>
                <a:sym typeface="Helvetica Neue"/>
              </a:rPr>
              <a:t> approaches for </a:t>
            </a:r>
            <a:r>
              <a:rPr kumimoji="0" lang="en-US" b="1" i="0" u="none" strike="noStrike" kern="0" cap="none" spc="0" normalizeH="0" baseline="0" noProof="0" dirty="0">
                <a:ln>
                  <a:noFill/>
                </a:ln>
                <a:solidFill>
                  <a:srgbClr val="000000"/>
                </a:solidFill>
                <a:effectLst/>
                <a:uLnTx/>
                <a:uFillTx/>
                <a:latin typeface="Helvetica Neue"/>
                <a:sym typeface="Helvetica Neue"/>
              </a:rPr>
              <a:t>comparative evaluation </a:t>
            </a:r>
            <a:r>
              <a:rPr kumimoji="0" lang="en-US" sz="3200" b="0" i="0" u="none" strike="noStrike" kern="0" cap="none" spc="0" normalizeH="0" baseline="0" noProof="0" dirty="0">
                <a:ln>
                  <a:noFill/>
                </a:ln>
                <a:solidFill>
                  <a:srgbClr val="000000"/>
                </a:solidFill>
                <a:effectLst/>
                <a:uLnTx/>
                <a:uFillTx/>
                <a:latin typeface="Helvetica Neue"/>
                <a:sym typeface="Helvetica Neue"/>
              </a:rPr>
              <a:t>[Figure 5]</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endParaRPr kumimoji="0" lang="en-US" sz="3200" b="1" i="0" u="none" strike="noStrike" kern="0" cap="none" spc="0" normalizeH="0" baseline="0" noProof="0" dirty="0">
              <a:ln>
                <a:noFill/>
              </a:ln>
              <a:solidFill>
                <a:srgbClr val="000000"/>
              </a:solidFill>
              <a:effectLst/>
              <a:uLnTx/>
              <a:uFillTx/>
              <a:latin typeface="Helvetica Neue"/>
              <a:sym typeface="Helvetica Neue"/>
            </a:endParaRPr>
          </a:p>
        </p:txBody>
      </p:sp>
    </p:spTree>
    <p:extLst>
      <p:ext uri="{BB962C8B-B14F-4D97-AF65-F5344CB8AC3E}">
        <p14:creationId xmlns:p14="http://schemas.microsoft.com/office/powerpoint/2010/main" val="1583993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a:t>
            </a:r>
            <a:r>
              <a:rPr lang="en-US" dirty="0"/>
              <a:t>; it may pass that threshold - further research is required.</a:t>
            </a:r>
          </a:p>
        </p:txBody>
      </p:sp>
    </p:spTree>
    <p:extLst>
      <p:ext uri="{BB962C8B-B14F-4D97-AF65-F5344CB8AC3E}">
        <p14:creationId xmlns:p14="http://schemas.microsoft.com/office/powerpoint/2010/main" val="847998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a:t>Gainsbury, S., Parke, J., &amp; Suhonen,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rPr dirty="0"/>
              <a:t>References</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5796</TotalTime>
  <Words>2309</Words>
  <Application>Microsoft Office PowerPoint</Application>
  <PresentationFormat>Custom</PresentationFormat>
  <Paragraphs>159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Helvetica Neue Medium</vt:lpstr>
      <vt:lpstr>21_BasicWhite</vt:lpstr>
      <vt:lpstr>An Overview of GlassCasino</vt:lpstr>
      <vt:lpstr>Motivation</vt:lpstr>
      <vt:lpstr>The Project</vt:lpstr>
      <vt:lpstr>Objectives</vt:lpstr>
      <vt:lpstr>Achievements</vt:lpstr>
      <vt:lpstr>Results</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45</cp:revision>
  <cp:lastPrinted>2021-12-06T20:53:37Z</cp:lastPrinted>
  <dcterms:modified xsi:type="dcterms:W3CDTF">2022-04-29T12:59:37Z</dcterms:modified>
</cp:coreProperties>
</file>